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78" r:id="rId5"/>
    <p:sldId id="264"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64" autoAdjust="0"/>
  </p:normalViewPr>
  <p:slideViewPr>
    <p:cSldViewPr>
      <p:cViewPr varScale="1">
        <p:scale>
          <a:sx n="77" d="100"/>
          <a:sy n="77"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4E491-D02A-44DA-9B1A-D7E7D1D93B57}" type="datetimeFigureOut">
              <a:rPr lang="en-US" smtClean="0"/>
              <a:pPr/>
              <a:t>5/16/2021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B1D06-5523-4E4F-B83A-B75097AC29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0B1D06-5523-4E4F-B83A-B75097AC290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0B1D06-5523-4E4F-B83A-B75097AC290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0B1D06-5523-4E4F-B83A-B75097AC290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0B1D06-5523-4E4F-B83A-B75097AC290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0B1D06-5523-4E4F-B83A-B75097AC290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As President, Washington respected the idea of separation of powers.  He carefully tread in dealing with Congress and the Supreme Court. He also tried to avoid political parties, though by 1796 two had already arisen.  However, foreign policy became a major concern for President Washington.  The French Revolution was destabilizing Europe and led to war between France and Great Britain. Washington listened to his advisors, yet made his own decision on America’s involvement on the international stage.  He believed that to protect the interests of the young country, America remain neutral in international affairs. </a:t>
            </a:r>
          </a:p>
          <a:p>
            <a:r>
              <a:rPr lang="en-US" sz="1200" kern="1200" dirty="0">
                <a:solidFill>
                  <a:schemeClr val="tx1"/>
                </a:solidFill>
                <a:latin typeface="+mn-lt"/>
                <a:ea typeface="+mn-ea"/>
                <a:cs typeface="+mn-cs"/>
              </a:rPr>
              <a:t>President Washington set countless precedents for future presidents: like creating a cabinet of advisors, sending the troops out to quell insurrections like the Whiskey Rebellion, no President ever visited the Senate again, a President only served only two terms until 1940, giving a Farewell Address, among countless other principles and procedures.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Introduce the concept of “precedent” by asking students what the word means.  Ask students to explain how precedents are used in our government.  After a few minutes, elicit student responses to this point.</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Critical Thinking Questions: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What were the circumstances that led to the establishment of the precedents during the Washington presidency?</a:t>
            </a:r>
          </a:p>
          <a:p>
            <a:pPr lvl="0"/>
            <a:r>
              <a:rPr lang="en-US" sz="1200" kern="1200" dirty="0">
                <a:solidFill>
                  <a:schemeClr val="tx1"/>
                </a:solidFill>
                <a:latin typeface="+mn-lt"/>
                <a:ea typeface="+mn-ea"/>
                <a:cs typeface="+mn-cs"/>
              </a:rPr>
              <a:t>What are the short and long term impacts of the precedents?</a:t>
            </a:r>
          </a:p>
          <a:p>
            <a:endParaRPr lang="en-US" dirty="0"/>
          </a:p>
        </p:txBody>
      </p:sp>
      <p:sp>
        <p:nvSpPr>
          <p:cNvPr id="4" name="Slide Number Placeholder 3"/>
          <p:cNvSpPr>
            <a:spLocks noGrp="1"/>
          </p:cNvSpPr>
          <p:nvPr>
            <p:ph type="sldNum" sz="quarter" idx="10"/>
          </p:nvPr>
        </p:nvSpPr>
        <p:spPr/>
        <p:txBody>
          <a:bodyPr/>
          <a:lstStyle/>
          <a:p>
            <a:fld id="{B40B1D06-5523-4E4F-B83A-B75097AC290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0B1D06-5523-4E4F-B83A-B75097AC290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7628A4A-3DFD-4853-82A3-496B1BAF8D76}" type="datetimeFigureOut">
              <a:rPr lang="en-US" smtClean="0"/>
              <a:pPr/>
              <a:t>5/16/2021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87AA9CE-2A08-45F3-B05F-B62DE0E934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28A4A-3DFD-4853-82A3-496B1BAF8D76}"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7628A4A-3DFD-4853-82A3-496B1BAF8D76}" type="datetimeFigureOut">
              <a:rPr lang="en-US" smtClean="0"/>
              <a:pPr/>
              <a:t>5/16/2021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28A4A-3DFD-4853-82A3-496B1BAF8D76}"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7628A4A-3DFD-4853-82A3-496B1BAF8D76}" type="datetimeFigureOut">
              <a:rPr lang="en-US" smtClean="0"/>
              <a:pPr/>
              <a:t>5/16/2021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E87AA9CE-2A08-45F3-B05F-B62DE0E934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628A4A-3DFD-4853-82A3-496B1BAF8D76}" type="datetimeFigureOut">
              <a:rPr lang="en-US" smtClean="0"/>
              <a:pPr/>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628A4A-3DFD-4853-82A3-496B1BAF8D76}" type="datetimeFigureOut">
              <a:rPr lang="en-US" smtClean="0"/>
              <a:pPr/>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628A4A-3DFD-4853-82A3-496B1BAF8D76}" type="datetimeFigureOut">
              <a:rPr lang="en-US" smtClean="0"/>
              <a:pPr/>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7628A4A-3DFD-4853-82A3-496B1BAF8D76}" type="datetimeFigureOut">
              <a:rPr lang="en-US" smtClean="0"/>
              <a:pPr/>
              <a:t>5/16/2021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628A4A-3DFD-4853-82A3-496B1BAF8D76}" type="datetimeFigureOut">
              <a:rPr lang="en-US" smtClean="0"/>
              <a:pPr/>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AA9CE-2A08-45F3-B05F-B62DE0E9340E}" type="slidenum">
              <a:rPr lang="en-US" smtClean="0"/>
              <a:pPr/>
              <a:t>‹#›</a:t>
            </a:fld>
            <a:endParaRPr lang="en-US"/>
          </a:p>
        </p:txBody>
      </p:sp>
    </p:spTree>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77628A4A-3DFD-4853-82A3-496B1BAF8D76}" type="datetimeFigureOut">
              <a:rPr lang="en-US" smtClean="0"/>
              <a:pPr/>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AA9CE-2A08-45F3-B05F-B62DE0E9340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7628A4A-3DFD-4853-82A3-496B1BAF8D76}" type="datetimeFigureOut">
              <a:rPr lang="en-US" smtClean="0"/>
              <a:pPr/>
              <a:t>5/16/2021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87AA9CE-2A08-45F3-B05F-B62DE0E934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random/>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George Washington</a:t>
            </a:r>
          </a:p>
        </p:txBody>
      </p:sp>
      <p:sp>
        <p:nvSpPr>
          <p:cNvPr id="3" name="Subtitle 2"/>
          <p:cNvSpPr>
            <a:spLocks noGrp="1"/>
          </p:cNvSpPr>
          <p:nvPr>
            <p:ph type="subTitle" idx="1"/>
          </p:nvPr>
        </p:nvSpPr>
        <p:spPr>
          <a:xfrm>
            <a:off x="3733800" y="3539864"/>
            <a:ext cx="4735420" cy="1489336"/>
          </a:xfrm>
        </p:spPr>
        <p:txBody>
          <a:bodyPr>
            <a:normAutofit/>
          </a:bodyPr>
          <a:lstStyle/>
          <a:p>
            <a:r>
              <a:rPr lang="en-US" sz="2800" dirty="0"/>
              <a:t>The Model Citizen</a:t>
            </a:r>
          </a:p>
        </p:txBody>
      </p:sp>
      <p:pic>
        <p:nvPicPr>
          <p:cNvPr id="1026" name="Picture 2"/>
          <p:cNvPicPr>
            <a:picLocks noChangeAspect="1" noChangeArrowheads="1"/>
          </p:cNvPicPr>
          <p:nvPr/>
        </p:nvPicPr>
        <p:blipFill>
          <a:blip r:embed="rId3"/>
          <a:srcRect/>
          <a:stretch>
            <a:fillRect/>
          </a:stretch>
        </p:blipFill>
        <p:spPr bwMode="auto">
          <a:xfrm>
            <a:off x="609600" y="990600"/>
            <a:ext cx="3581400" cy="4830050"/>
          </a:xfrm>
          <a:prstGeom prst="rect">
            <a:avLst/>
          </a:prstGeom>
          <a:ln>
            <a:noFill/>
          </a:ln>
          <a:effectLst>
            <a:softEdge rad="112500"/>
          </a:effectLst>
        </p:spPr>
      </p:pic>
      <p:pic>
        <p:nvPicPr>
          <p:cNvPr id="5" name="Picture 5"/>
          <p:cNvPicPr>
            <a:picLocks noChangeAspect="1" noChangeArrowheads="1"/>
          </p:cNvPicPr>
          <p:nvPr/>
        </p:nvPicPr>
        <p:blipFill>
          <a:blip r:embed="rId4"/>
          <a:srcRect/>
          <a:stretch>
            <a:fillRect/>
          </a:stretch>
        </p:blipFill>
        <p:spPr bwMode="auto">
          <a:xfrm>
            <a:off x="4572000" y="5257800"/>
            <a:ext cx="4368800" cy="1363066"/>
          </a:xfrm>
          <a:prstGeom prst="rect">
            <a:avLst/>
          </a:prstGeom>
          <a:noFill/>
          <a:ln w="9525">
            <a:noFill/>
            <a:miter lim="800000"/>
            <a:headEnd/>
            <a:tailEnd/>
          </a:ln>
        </p:spPr>
      </p:pic>
      <p:sp>
        <p:nvSpPr>
          <p:cNvPr id="4" name="TextBox 3">
            <a:extLst>
              <a:ext uri="{FF2B5EF4-FFF2-40B4-BE49-F238E27FC236}">
                <a16:creationId xmlns:a16="http://schemas.microsoft.com/office/drawing/2014/main" id="{3D31A468-A0A6-4BB4-89B8-C1736EEB7B91}"/>
              </a:ext>
            </a:extLst>
          </p:cNvPr>
          <p:cNvSpPr txBox="1"/>
          <p:nvPr/>
        </p:nvSpPr>
        <p:spPr>
          <a:xfrm>
            <a:off x="8001000" y="4099866"/>
            <a:ext cx="827855" cy="369332"/>
          </a:xfrm>
          <a:prstGeom prst="rect">
            <a:avLst/>
          </a:prstGeom>
          <a:noFill/>
        </p:spPr>
        <p:txBody>
          <a:bodyPr wrap="none" rtlCol="0">
            <a:spAutoFit/>
          </a:bodyPr>
          <a:lstStyle/>
          <a:p>
            <a:r>
              <a:rPr lang="en-US" b="1" dirty="0">
                <a:solidFill>
                  <a:schemeClr val="bg1"/>
                </a:solidFill>
              </a:rPr>
              <a:t>Part 1</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685800"/>
            <a:ext cx="3429000" cy="4518074"/>
          </a:xfrm>
        </p:spPr>
        <p:txBody>
          <a:bodyPr>
            <a:normAutofit fontScale="92500"/>
          </a:bodyPr>
          <a:lstStyle/>
          <a:p>
            <a:r>
              <a:rPr lang="en-US" sz="2800" dirty="0"/>
              <a:t>Born: February 22, 1732 in Westmoreland County, Virginia </a:t>
            </a:r>
          </a:p>
          <a:p>
            <a:endParaRPr lang="en-US" sz="2800" dirty="0"/>
          </a:p>
          <a:p>
            <a:r>
              <a:rPr lang="en-US" sz="2800" dirty="0"/>
              <a:t>Died: December 14, 1799 in Mount Vernon, Virginia </a:t>
            </a:r>
          </a:p>
          <a:p>
            <a:endParaRPr lang="en-US" sz="2800" dirty="0"/>
          </a:p>
          <a:p>
            <a:r>
              <a:rPr lang="en-US" sz="2800" dirty="0"/>
              <a:t>Married to: Martha Dandridge Washington </a:t>
            </a:r>
          </a:p>
          <a:p>
            <a:endParaRPr lang="en-US" sz="2800" dirty="0"/>
          </a:p>
          <a:p>
            <a:endParaRPr lang="en-US" sz="2800" dirty="0"/>
          </a:p>
        </p:txBody>
      </p:sp>
      <p:pic>
        <p:nvPicPr>
          <p:cNvPr id="5" name="Picture 5" descr="page1"/>
          <p:cNvPicPr>
            <a:picLocks noGrp="1" noChangeAspect="1" noChangeArrowheads="1"/>
          </p:cNvPicPr>
          <p:nvPr>
            <p:ph type="pic" idx="1"/>
          </p:nvPr>
        </p:nvPicPr>
        <p:blipFill>
          <a:blip r:embed="rId3" cstate="print"/>
          <a:srcRect t="13650" b="13650"/>
          <a:stretch>
            <a:fillRect/>
          </a:stretch>
        </p:blipFill>
        <p:spPr bwMode="auto">
          <a:xfrm>
            <a:off x="533400" y="1143000"/>
            <a:ext cx="4206240" cy="4206240"/>
          </a:xfrm>
          <a:prstGeom prst="rect">
            <a:avLst/>
          </a:prstGeom>
          <a:solidFill>
            <a:schemeClr val="tx1"/>
          </a:solidFill>
          <a:ln w="9525">
            <a:noFill/>
            <a:miter lim="800000"/>
            <a:headEnd/>
            <a:tailEnd/>
          </a:ln>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52400" y="1295400"/>
            <a:ext cx="3133531" cy="3962400"/>
          </a:xfrm>
          <a:prstGeom prst="rect">
            <a:avLst/>
          </a:prstGeom>
          <a:ln>
            <a:noFill/>
          </a:ln>
          <a:effectLst>
            <a:softEdge rad="112500"/>
          </a:effectLst>
        </p:spPr>
      </p:pic>
      <p:sp>
        <p:nvSpPr>
          <p:cNvPr id="6" name="TextBox 5"/>
          <p:cNvSpPr txBox="1"/>
          <p:nvPr/>
        </p:nvSpPr>
        <p:spPr>
          <a:xfrm>
            <a:off x="3429000" y="1447800"/>
            <a:ext cx="5486400" cy="5232202"/>
          </a:xfrm>
          <a:prstGeom prst="rect">
            <a:avLst/>
          </a:prstGeom>
          <a:noFill/>
        </p:spPr>
        <p:txBody>
          <a:bodyPr wrap="square" rtlCol="0">
            <a:spAutoFit/>
          </a:bodyPr>
          <a:lstStyle/>
          <a:p>
            <a:pPr algn="ctr"/>
            <a:endParaRPr lang="en-US" sz="2400" dirty="0">
              <a:solidFill>
                <a:schemeClr val="bg1">
                  <a:lumMod val="85000"/>
                </a:schemeClr>
              </a:solidFill>
            </a:endParaRPr>
          </a:p>
          <a:p>
            <a:pPr>
              <a:buFont typeface="Arial" pitchFamily="34" charset="0"/>
              <a:buChar char="•"/>
            </a:pPr>
            <a:r>
              <a:rPr lang="en-US" sz="2400" dirty="0">
                <a:solidFill>
                  <a:schemeClr val="bg1">
                    <a:lumMod val="85000"/>
                  </a:schemeClr>
                </a:solidFill>
              </a:rPr>
              <a:t> Surveyor</a:t>
            </a:r>
          </a:p>
          <a:p>
            <a:pPr>
              <a:buFont typeface="Arial" pitchFamily="34" charset="0"/>
              <a:buChar char="•"/>
            </a:pPr>
            <a:r>
              <a:rPr lang="en-US" sz="2800" dirty="0">
                <a:solidFill>
                  <a:schemeClr val="bg1">
                    <a:lumMod val="85000"/>
                  </a:schemeClr>
                </a:solidFill>
              </a:rPr>
              <a:t> </a:t>
            </a:r>
            <a:r>
              <a:rPr lang="en-US" sz="2400" dirty="0">
                <a:solidFill>
                  <a:schemeClr val="bg1">
                    <a:lumMod val="85000"/>
                  </a:schemeClr>
                </a:solidFill>
              </a:rPr>
              <a:t>Farmer/Planter</a:t>
            </a:r>
            <a:endParaRPr lang="en-US" sz="2800" dirty="0">
              <a:solidFill>
                <a:schemeClr val="bg1">
                  <a:lumMod val="85000"/>
                </a:schemeClr>
              </a:solidFill>
            </a:endParaRPr>
          </a:p>
          <a:p>
            <a:pPr lvl="1">
              <a:buFont typeface="Arial" pitchFamily="34" charset="0"/>
              <a:buChar char="•"/>
            </a:pPr>
            <a:r>
              <a:rPr lang="en-US" sz="2400" dirty="0">
                <a:solidFill>
                  <a:schemeClr val="bg1">
                    <a:lumMod val="85000"/>
                  </a:schemeClr>
                </a:solidFill>
              </a:rPr>
              <a:t> </a:t>
            </a:r>
            <a:r>
              <a:rPr lang="en-US" sz="2000" dirty="0">
                <a:solidFill>
                  <a:schemeClr val="bg1">
                    <a:lumMod val="85000"/>
                  </a:schemeClr>
                </a:solidFill>
              </a:rPr>
              <a:t>Tobacco, Fruit, Grains, Vegetables</a:t>
            </a:r>
          </a:p>
          <a:p>
            <a:pPr>
              <a:buFont typeface="Arial" pitchFamily="34" charset="0"/>
              <a:buChar char="•"/>
            </a:pPr>
            <a:r>
              <a:rPr lang="en-US" sz="2400" dirty="0">
                <a:solidFill>
                  <a:schemeClr val="bg1">
                    <a:lumMod val="85000"/>
                  </a:schemeClr>
                </a:solidFill>
              </a:rPr>
              <a:t> Colonel in French &amp; Indian War</a:t>
            </a:r>
          </a:p>
          <a:p>
            <a:pPr>
              <a:buFont typeface="Arial" pitchFamily="34" charset="0"/>
              <a:buChar char="•"/>
            </a:pPr>
            <a:r>
              <a:rPr lang="en-US" sz="2400" dirty="0">
                <a:solidFill>
                  <a:schemeClr val="bg1">
                    <a:lumMod val="85000"/>
                  </a:schemeClr>
                </a:solidFill>
              </a:rPr>
              <a:t> </a:t>
            </a:r>
            <a:r>
              <a:rPr lang="en-US" altLang="en-US" sz="2000" dirty="0">
                <a:solidFill>
                  <a:schemeClr val="bg1">
                    <a:lumMod val="85000"/>
                  </a:schemeClr>
                </a:solidFill>
              </a:rPr>
              <a:t>Commander in Chief – Continental Army</a:t>
            </a:r>
          </a:p>
          <a:p>
            <a:pPr>
              <a:buFont typeface="Arial" pitchFamily="34" charset="0"/>
              <a:buChar char="•"/>
            </a:pPr>
            <a:r>
              <a:rPr lang="en-US" altLang="en-US" sz="2000" dirty="0">
                <a:solidFill>
                  <a:schemeClr val="bg1">
                    <a:lumMod val="85000"/>
                  </a:schemeClr>
                </a:solidFill>
              </a:rPr>
              <a:t> </a:t>
            </a:r>
            <a:r>
              <a:rPr lang="en-US" altLang="en-US" sz="2400" dirty="0">
                <a:solidFill>
                  <a:schemeClr val="bg1">
                    <a:lumMod val="85000"/>
                  </a:schemeClr>
                </a:solidFill>
              </a:rPr>
              <a:t>Winter at Valley Forge, PA</a:t>
            </a:r>
            <a:endParaRPr lang="en-US" altLang="en-US" sz="2800" dirty="0">
              <a:solidFill>
                <a:schemeClr val="bg1">
                  <a:lumMod val="85000"/>
                </a:schemeClr>
              </a:solidFill>
            </a:endParaRPr>
          </a:p>
          <a:p>
            <a:pPr>
              <a:buFont typeface="Arial" pitchFamily="34" charset="0"/>
              <a:buChar char="•"/>
            </a:pPr>
            <a:r>
              <a:rPr lang="en-US" sz="2400" dirty="0">
                <a:solidFill>
                  <a:schemeClr val="bg1">
                    <a:lumMod val="85000"/>
                  </a:schemeClr>
                </a:solidFill>
              </a:rPr>
              <a:t> Completes British Defeat at Yorktown</a:t>
            </a:r>
          </a:p>
          <a:p>
            <a:pPr>
              <a:buFont typeface="Arial" pitchFamily="34" charset="0"/>
              <a:buChar char="•"/>
            </a:pPr>
            <a:r>
              <a:rPr lang="en-US" sz="2400" dirty="0">
                <a:solidFill>
                  <a:schemeClr val="bg1">
                    <a:lumMod val="85000"/>
                  </a:schemeClr>
                </a:solidFill>
              </a:rPr>
              <a:t> President of the Constitutional Convention</a:t>
            </a:r>
          </a:p>
          <a:p>
            <a:pPr>
              <a:buFont typeface="Arial" pitchFamily="34" charset="0"/>
              <a:buChar char="•"/>
            </a:pPr>
            <a:r>
              <a:rPr lang="en-US" sz="2400" dirty="0">
                <a:solidFill>
                  <a:schemeClr val="bg1">
                    <a:lumMod val="85000"/>
                  </a:schemeClr>
                </a:solidFill>
              </a:rPr>
              <a:t> Promotes the new Constitution</a:t>
            </a:r>
          </a:p>
          <a:p>
            <a:pPr>
              <a:buFont typeface="Arial" pitchFamily="34" charset="0"/>
              <a:buChar char="•"/>
            </a:pPr>
            <a:r>
              <a:rPr lang="en-US" sz="2400" dirty="0">
                <a:solidFill>
                  <a:schemeClr val="bg1">
                    <a:lumMod val="85000"/>
                  </a:schemeClr>
                </a:solidFill>
              </a:rPr>
              <a:t> Becomes 1</a:t>
            </a:r>
            <a:r>
              <a:rPr lang="en-US" sz="2400" baseline="30000" dirty="0">
                <a:solidFill>
                  <a:schemeClr val="bg1">
                    <a:lumMod val="85000"/>
                  </a:schemeClr>
                </a:solidFill>
              </a:rPr>
              <a:t>st</a:t>
            </a:r>
            <a:r>
              <a:rPr lang="en-US" sz="2400" dirty="0">
                <a:solidFill>
                  <a:schemeClr val="bg1">
                    <a:lumMod val="85000"/>
                  </a:schemeClr>
                </a:solidFill>
              </a:rPr>
              <a:t> President Unanimously</a:t>
            </a:r>
          </a:p>
          <a:p>
            <a:endParaRPr lang="en-US" dirty="0"/>
          </a:p>
        </p:txBody>
      </p:sp>
      <p:sp>
        <p:nvSpPr>
          <p:cNvPr id="7" name="Title 6"/>
          <p:cNvSpPr>
            <a:spLocks noGrp="1"/>
          </p:cNvSpPr>
          <p:nvPr>
            <p:ph type="ctrTitle"/>
          </p:nvPr>
        </p:nvSpPr>
        <p:spPr>
          <a:xfrm>
            <a:off x="3366868" y="533400"/>
            <a:ext cx="5105400" cy="762000"/>
          </a:xfrm>
        </p:spPr>
        <p:txBody>
          <a:bodyPr/>
          <a:lstStyle/>
          <a:p>
            <a:r>
              <a:rPr lang="en-US" dirty="0"/>
              <a:t>ACCOMPLISHMENTS</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28600"/>
            <a:ext cx="5105400" cy="963168"/>
          </a:xfrm>
        </p:spPr>
        <p:txBody>
          <a:bodyPr/>
          <a:lstStyle/>
          <a:p>
            <a:r>
              <a:rPr lang="en-US" dirty="0"/>
              <a:t>Inauguration</a:t>
            </a:r>
          </a:p>
        </p:txBody>
      </p:sp>
      <p:sp>
        <p:nvSpPr>
          <p:cNvPr id="3" name="Subtitle 2"/>
          <p:cNvSpPr>
            <a:spLocks noGrp="1"/>
          </p:cNvSpPr>
          <p:nvPr>
            <p:ph type="subTitle" idx="1"/>
          </p:nvPr>
        </p:nvSpPr>
        <p:spPr>
          <a:xfrm>
            <a:off x="3733800" y="1219200"/>
            <a:ext cx="5114778" cy="1101248"/>
          </a:xfrm>
        </p:spPr>
        <p:txBody>
          <a:bodyPr/>
          <a:lstStyle/>
          <a:p>
            <a:r>
              <a:rPr lang="en-US" dirty="0"/>
              <a:t>It all begins with this oath</a:t>
            </a:r>
          </a:p>
        </p:txBody>
      </p:sp>
      <p:sp>
        <p:nvSpPr>
          <p:cNvPr id="2049" name="Rectangle 1"/>
          <p:cNvSpPr>
            <a:spLocks noChangeArrowheads="1"/>
          </p:cNvSpPr>
          <p:nvPr/>
        </p:nvSpPr>
        <p:spPr bwMode="auto">
          <a:xfrm>
            <a:off x="2743200" y="2590800"/>
            <a:ext cx="6019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ea typeface="Calibri" pitchFamily="34" charset="0"/>
                <a:cs typeface="Times New Roman" pitchFamily="18" charset="0"/>
              </a:rPr>
              <a:t>Presidential Oath of Office</a:t>
            </a:r>
            <a:endParaRPr kumimoji="0" lang="en-US" sz="1600" b="0" i="0" u="none" strike="noStrike" cap="none" normalizeH="0" baseline="0" dirty="0">
              <a:ln>
                <a:noFill/>
              </a:ln>
              <a:solidFill>
                <a:srgbClr val="FFFF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Arial" pitchFamily="34" charset="0"/>
                <a:ea typeface="Calibri" pitchFamily="34" charset="0"/>
                <a:cs typeface="Times New Roman" pitchFamily="18" charset="0"/>
              </a:rPr>
              <a:t>"I,  ___________do solemnly swear  </a:t>
            </a:r>
            <a:endParaRPr kumimoji="0" lang="en-US" sz="1600" b="0" i="0" u="none" strike="noStrike" cap="none" normalizeH="0" baseline="0" dirty="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Arial" pitchFamily="34" charset="0"/>
                <a:ea typeface="Calibri" pitchFamily="34" charset="0"/>
                <a:cs typeface="Times New Roman" pitchFamily="18" charset="0"/>
              </a:rPr>
              <a:t>that I will faithfully execute the office of President of the United States, </a:t>
            </a:r>
            <a:endParaRPr kumimoji="0" lang="en-US" sz="1600" b="0" i="0" u="none" strike="noStrike" cap="none" normalizeH="0" baseline="0" dirty="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Arial" pitchFamily="34" charset="0"/>
                <a:ea typeface="Calibri" pitchFamily="34" charset="0"/>
                <a:cs typeface="Times New Roman" pitchFamily="18" charset="0"/>
              </a:rPr>
              <a:t>and I will to the best of my ability, </a:t>
            </a:r>
            <a:endParaRPr kumimoji="0" lang="en-US" sz="1600" b="0" i="0" u="none" strike="noStrike" cap="none" normalizeH="0" baseline="0" dirty="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Arial" pitchFamily="34" charset="0"/>
                <a:ea typeface="Calibri" pitchFamily="34" charset="0"/>
                <a:cs typeface="Times New Roman" pitchFamily="18" charset="0"/>
              </a:rPr>
              <a:t>preserve, protect, and defend the Constitution of the United States." </a:t>
            </a:r>
            <a:endParaRPr kumimoji="0" lang="en-US" sz="1600" b="0" i="0" u="none" strike="noStrike" cap="none" normalizeH="0" baseline="0" dirty="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Arial" pitchFamily="34" charset="0"/>
                <a:ea typeface="Calibri" pitchFamily="34" charset="0"/>
                <a:cs typeface="Times New Roman" pitchFamily="18" charset="0"/>
              </a:rPr>
              <a:t>So Help Me God.</a:t>
            </a:r>
            <a:endParaRPr kumimoji="0" lang="en-US" sz="4000" b="0" i="0" u="none" strike="noStrike" cap="none" normalizeH="0" baseline="0" dirty="0">
              <a:ln>
                <a:noFill/>
              </a:ln>
              <a:solidFill>
                <a:schemeClr val="bg1"/>
              </a:solidFill>
              <a:effectLst/>
              <a:latin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0" y="457200"/>
            <a:ext cx="3990086" cy="2657475"/>
          </a:xfrm>
          <a:prstGeom prst="ellipse">
            <a:avLst/>
          </a:prstGeom>
          <a:ln>
            <a:noFill/>
          </a:ln>
          <a:effectLst>
            <a:softEdge rad="112500"/>
          </a:effectLst>
        </p:spPr>
      </p:pic>
    </p:spTree>
  </p:cSld>
  <p:clrMapOvr>
    <a:masterClrMapping/>
  </p:clrMapOvr>
  <p:transition advClick="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304800"/>
            <a:ext cx="3429000" cy="1066800"/>
          </a:xfrm>
        </p:spPr>
        <p:txBody>
          <a:bodyPr/>
          <a:lstStyle/>
          <a:p>
            <a:r>
              <a:rPr lang="en-US" dirty="0">
                <a:solidFill>
                  <a:srgbClr val="FFC000"/>
                </a:solidFill>
              </a:rPr>
              <a:t>What is a </a:t>
            </a:r>
            <a:r>
              <a:rPr lang="en-US" dirty="0">
                <a:solidFill>
                  <a:srgbClr val="C00000"/>
                </a:solidFill>
              </a:rPr>
              <a:t>precedent?</a:t>
            </a:r>
          </a:p>
        </p:txBody>
      </p:sp>
      <p:sp>
        <p:nvSpPr>
          <p:cNvPr id="3" name="Text Placeholder 2"/>
          <p:cNvSpPr>
            <a:spLocks noGrp="1"/>
          </p:cNvSpPr>
          <p:nvPr>
            <p:ph type="body" sz="half" idx="2"/>
          </p:nvPr>
        </p:nvSpPr>
        <p:spPr>
          <a:xfrm>
            <a:off x="5334000" y="1676400"/>
            <a:ext cx="3429000" cy="1920240"/>
          </a:xfrm>
        </p:spPr>
        <p:txBody>
          <a:bodyPr>
            <a:noAutofit/>
          </a:bodyPr>
          <a:lstStyle/>
          <a:p>
            <a:r>
              <a:rPr lang="en-US" sz="2800" dirty="0"/>
              <a:t>An act , rule or procedure used by a President that may be used by other Presidents.</a:t>
            </a:r>
          </a:p>
        </p:txBody>
      </p:sp>
      <p:pic>
        <p:nvPicPr>
          <p:cNvPr id="2050" name="Picture 2"/>
          <p:cNvPicPr>
            <a:picLocks noGrp="1" noChangeAspect="1" noChangeArrowheads="1"/>
          </p:cNvPicPr>
          <p:nvPr>
            <p:ph type="pic" idx="1"/>
          </p:nvPr>
        </p:nvPicPr>
        <p:blipFill>
          <a:blip r:embed="rId3"/>
          <a:srcRect t="5933" b="5933"/>
          <a:stretch>
            <a:fillRect/>
          </a:stretch>
        </p:blipFill>
        <p:spPr bwMode="auto">
          <a:prstGeom prst="rect">
            <a:avLst/>
          </a:prstGeom>
          <a:noFill/>
          <a:ln w="9525">
            <a:noFill/>
            <a:miter lim="800000"/>
            <a:headEnd/>
            <a:tailEnd/>
          </a:ln>
          <a:effec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4114800" cy="1828800"/>
          </a:xfrm>
        </p:spPr>
        <p:txBody>
          <a:bodyPr>
            <a:normAutofit/>
          </a:bodyPr>
          <a:lstStyle/>
          <a:p>
            <a:r>
              <a:rPr lang="en-US" sz="2800" dirty="0">
                <a:solidFill>
                  <a:srgbClr val="FFC000"/>
                </a:solidFill>
                <a:effectLst>
                  <a:outerShdw blurRad="38100" dist="38100" dir="2700000" algn="tl">
                    <a:srgbClr val="000000">
                      <a:alpha val="43137"/>
                    </a:srgbClr>
                  </a:outerShdw>
                </a:effectLst>
              </a:rPr>
              <a:t>How did George Washington set the course for future presidents?</a:t>
            </a:r>
          </a:p>
        </p:txBody>
      </p:sp>
      <p:pic>
        <p:nvPicPr>
          <p:cNvPr id="1026" name="Picture 2"/>
          <p:cNvPicPr>
            <a:picLocks noGrp="1" noChangeAspect="1" noChangeArrowheads="1"/>
          </p:cNvPicPr>
          <p:nvPr>
            <p:ph type="pic" idx="1"/>
          </p:nvPr>
        </p:nvPicPr>
        <p:blipFill>
          <a:blip r:embed="rId3"/>
          <a:srcRect t="7329" b="7329"/>
          <a:stretch>
            <a:fillRect/>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257800" y="2209800"/>
            <a:ext cx="3886200" cy="4339650"/>
          </a:xfrm>
          <a:prstGeom prst="rect">
            <a:avLst/>
          </a:prstGeom>
          <a:noFill/>
        </p:spPr>
        <p:txBody>
          <a:bodyPr wrap="square" rtlCol="0">
            <a:spAutoFit/>
          </a:bodyPr>
          <a:lstStyle/>
          <a:p>
            <a:r>
              <a:rPr lang="en-US" sz="2400" dirty="0">
                <a:solidFill>
                  <a:srgbClr val="C00000"/>
                </a:solidFill>
                <a:hlinkClick r:id="" action="ppaction://noaction"/>
              </a:rPr>
              <a:t>CABINET</a:t>
            </a:r>
            <a:endParaRPr lang="en-US" sz="2400" dirty="0">
              <a:solidFill>
                <a:srgbClr val="C00000"/>
              </a:solidFill>
            </a:endParaRPr>
          </a:p>
          <a:p>
            <a:endParaRPr lang="en-US" sz="2400" dirty="0"/>
          </a:p>
          <a:p>
            <a:r>
              <a:rPr lang="en-US" sz="2400" dirty="0">
                <a:hlinkClick r:id="" action="ppaction://noaction"/>
              </a:rPr>
              <a:t>INAUGARATION SPEECH</a:t>
            </a:r>
            <a:endParaRPr lang="en-US" sz="2400" dirty="0"/>
          </a:p>
          <a:p>
            <a:endParaRPr lang="en-US" sz="2400" dirty="0"/>
          </a:p>
          <a:p>
            <a:r>
              <a:rPr lang="en-US" sz="2400" dirty="0">
                <a:hlinkClick r:id="" action="ppaction://noaction"/>
              </a:rPr>
              <a:t># OF TERMS IN OFFICE</a:t>
            </a:r>
            <a:endParaRPr lang="en-US" sz="2400" dirty="0"/>
          </a:p>
          <a:p>
            <a:endParaRPr lang="en-US" sz="2400" dirty="0"/>
          </a:p>
          <a:p>
            <a:r>
              <a:rPr lang="en-US" sz="2400" dirty="0">
                <a:hlinkClick r:id="" action="ppaction://noaction"/>
              </a:rPr>
              <a:t>COMMANDER-IN-CHEIF</a:t>
            </a:r>
            <a:endParaRPr lang="en-US" sz="2400" dirty="0"/>
          </a:p>
          <a:p>
            <a:endParaRPr lang="en-US" sz="2400" dirty="0"/>
          </a:p>
          <a:p>
            <a:endParaRPr lang="en-US" sz="2400" dirty="0"/>
          </a:p>
          <a:p>
            <a:endParaRPr lang="en-US" sz="2400" dirty="0"/>
          </a:p>
          <a:p>
            <a:endParaRPr lang="en-US" dirty="0"/>
          </a:p>
          <a:p>
            <a:endParaRPr 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28600" y="1066800"/>
            <a:ext cx="4876800" cy="3619260"/>
          </a:xfrm>
          <a:prstGeom prst="rect">
            <a:avLst/>
          </a:prstGeom>
          <a:ln>
            <a:noFill/>
          </a:ln>
          <a:effectLst>
            <a:softEdge rad="112500"/>
          </a:effectLst>
        </p:spPr>
      </p:pic>
      <p:sp>
        <p:nvSpPr>
          <p:cNvPr id="6" name="Title 1"/>
          <p:cNvSpPr>
            <a:spLocks noGrp="1"/>
          </p:cNvSpPr>
          <p:nvPr>
            <p:ph type="ctrTitle"/>
          </p:nvPr>
        </p:nvSpPr>
        <p:spPr>
          <a:xfrm>
            <a:off x="2286000" y="838200"/>
            <a:ext cx="6400800" cy="762000"/>
          </a:xfrm>
        </p:spPr>
        <p:txBody>
          <a:bodyPr/>
          <a:lstStyle/>
          <a:p>
            <a:r>
              <a:rPr lang="en-US" dirty="0" err="1">
                <a:solidFill>
                  <a:srgbClr val="FFC000"/>
                </a:solidFill>
              </a:rPr>
              <a:t>aNOTHER</a:t>
            </a:r>
            <a:r>
              <a:rPr lang="en-US" dirty="0">
                <a:solidFill>
                  <a:srgbClr val="FFC000"/>
                </a:solidFill>
              </a:rPr>
              <a:t> precedent? </a:t>
            </a:r>
            <a:br>
              <a:rPr lang="en-US" dirty="0">
                <a:solidFill>
                  <a:srgbClr val="FFC000"/>
                </a:solidFill>
              </a:rPr>
            </a:br>
            <a:r>
              <a:rPr lang="en-US" dirty="0">
                <a:solidFill>
                  <a:srgbClr val="FFC000"/>
                </a:solidFill>
              </a:rPr>
              <a:t>(Almost)</a:t>
            </a:r>
          </a:p>
        </p:txBody>
      </p:sp>
      <p:sp>
        <p:nvSpPr>
          <p:cNvPr id="7" name="TextBox 6"/>
          <p:cNvSpPr txBox="1"/>
          <p:nvPr/>
        </p:nvSpPr>
        <p:spPr>
          <a:xfrm>
            <a:off x="5181600" y="2362200"/>
            <a:ext cx="3429000" cy="1569660"/>
          </a:xfrm>
          <a:prstGeom prst="rect">
            <a:avLst/>
          </a:prstGeom>
          <a:noFill/>
        </p:spPr>
        <p:txBody>
          <a:bodyPr wrap="square" rtlCol="0">
            <a:spAutoFit/>
          </a:bodyPr>
          <a:lstStyle/>
          <a:p>
            <a:r>
              <a:rPr lang="en-US" sz="2400" dirty="0">
                <a:solidFill>
                  <a:schemeClr val="bg1">
                    <a:lumMod val="95000"/>
                  </a:schemeClr>
                </a:solidFill>
              </a:rPr>
              <a:t>Washington did not want to get paid to be President, but Congress insisted.</a:t>
            </a:r>
          </a:p>
        </p:txBody>
      </p:sp>
      <p:sp>
        <p:nvSpPr>
          <p:cNvPr id="8" name="Rectangle 7"/>
          <p:cNvSpPr/>
          <p:nvPr/>
        </p:nvSpPr>
        <p:spPr>
          <a:xfrm>
            <a:off x="4419600" y="4648200"/>
            <a:ext cx="4572000" cy="1938992"/>
          </a:xfrm>
          <a:prstGeom prst="rect">
            <a:avLst/>
          </a:prstGeom>
        </p:spPr>
        <p:txBody>
          <a:bodyPr>
            <a:spAutoFit/>
          </a:bodyPr>
          <a:lstStyle/>
          <a:p>
            <a:r>
              <a:rPr lang="en-US" sz="2400" dirty="0"/>
              <a:t>"I walk on </a:t>
            </a:r>
            <a:r>
              <a:rPr lang="en-US" sz="2400" dirty="0" err="1"/>
              <a:t>untrodden</a:t>
            </a:r>
            <a:r>
              <a:rPr lang="en-US" sz="2400" dirty="0"/>
              <a:t> ground. There is scarcely any part of my conduct which may not hereafter be drawn into precedent."</a:t>
            </a:r>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1891</TotalTime>
  <Words>488</Words>
  <Application>Microsoft Office PowerPoint</Application>
  <PresentationFormat>On-screen Show (4:3)</PresentationFormat>
  <Paragraphs>61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Trebuchet MS</vt:lpstr>
      <vt:lpstr>Wingdings</vt:lpstr>
      <vt:lpstr>Wingdings 2</vt:lpstr>
      <vt:lpstr>Opulent</vt:lpstr>
      <vt:lpstr>George Washington</vt:lpstr>
      <vt:lpstr>PowerPoint Presentation</vt:lpstr>
      <vt:lpstr>ACCOMPLISHMENTS</vt:lpstr>
      <vt:lpstr>Inauguration</vt:lpstr>
      <vt:lpstr>What is a precedent?</vt:lpstr>
      <vt:lpstr>How did George Washington set the course for future presidents?</vt:lpstr>
      <vt:lpstr>aNOTHER precedent?  (Almost)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Washington</dc:title>
  <dc:creator> </dc:creator>
  <cp:lastModifiedBy>Ott Alexander</cp:lastModifiedBy>
  <cp:revision>56</cp:revision>
  <dcterms:created xsi:type="dcterms:W3CDTF">2008-02-01T04:03:53Z</dcterms:created>
  <dcterms:modified xsi:type="dcterms:W3CDTF">2021-05-16T15:48:49Z</dcterms:modified>
</cp:coreProperties>
</file>