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0" r:id="rId1"/>
  </p:sldMasterIdLst>
  <p:notesMasterIdLst>
    <p:notesMasterId r:id="rId13"/>
  </p:notesMasterIdLst>
  <p:sldIdLst>
    <p:sldId id="256" r:id="rId2"/>
    <p:sldId id="307" r:id="rId3"/>
    <p:sldId id="308" r:id="rId4"/>
    <p:sldId id="259" r:id="rId5"/>
    <p:sldId id="260" r:id="rId6"/>
    <p:sldId id="279" r:id="rId7"/>
    <p:sldId id="280" r:id="rId8"/>
    <p:sldId id="262" r:id="rId9"/>
    <p:sldId id="269" r:id="rId10"/>
    <p:sldId id="298" r:id="rId11"/>
    <p:sldId id="306"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12" autoAdjust="0"/>
    <p:restoredTop sz="84767" autoAdjust="0"/>
  </p:normalViewPr>
  <p:slideViewPr>
    <p:cSldViewPr>
      <p:cViewPr varScale="1">
        <p:scale>
          <a:sx n="61" d="100"/>
          <a:sy n="61" d="100"/>
        </p:scale>
        <p:origin x="1602" y="72"/>
      </p:cViewPr>
      <p:guideLst>
        <p:guide orient="horz" pos="2160"/>
        <p:guide pos="2880"/>
      </p:guideLst>
    </p:cSldViewPr>
  </p:slideViewPr>
  <p:outlineViewPr>
    <p:cViewPr>
      <p:scale>
        <a:sx n="33" d="100"/>
        <a:sy n="33" d="100"/>
      </p:scale>
      <p:origin x="0" y="0"/>
    </p:cViewPr>
  </p:outlineViewPr>
  <p:notesTextViewPr>
    <p:cViewPr>
      <p:scale>
        <a:sx n="75" d="100"/>
        <a:sy n="75" d="100"/>
      </p:scale>
      <p:origin x="0" y="0"/>
    </p:cViewPr>
  </p:notesTextViewPr>
  <p:sorterViewPr>
    <p:cViewPr>
      <p:scale>
        <a:sx n="60" d="100"/>
        <a:sy n="60" d="100"/>
      </p:scale>
      <p:origin x="0" y="28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BCF688-9E16-46FC-BAF5-078884232925}"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005A6731-F7EB-4904-93AE-A70B315CB5ED}">
      <dgm:prSet phldrT="[Text]" custT="1"/>
      <dgm:spPr/>
      <dgm:t>
        <a:bodyPr/>
        <a:lstStyle/>
        <a:p>
          <a:pPr marL="0" indent="0">
            <a:buNone/>
          </a:pPr>
          <a:r>
            <a:rPr lang="en-GB" altLang="en-US" sz="3200" b="1" dirty="0">
              <a:effectLst>
                <a:outerShdw blurRad="38100" dist="38100" dir="2700000" algn="tl">
                  <a:srgbClr val="000000">
                    <a:alpha val="43137"/>
                  </a:srgbClr>
                </a:outerShdw>
              </a:effectLst>
            </a:rPr>
            <a:t>Massively reduced military capability</a:t>
          </a:r>
          <a:endParaRPr lang="en-US" b="1" dirty="0">
            <a:effectLst>
              <a:outerShdw blurRad="38100" dist="38100" dir="2700000" algn="tl">
                <a:srgbClr val="000000">
                  <a:alpha val="43137"/>
                </a:srgbClr>
              </a:outerShdw>
            </a:effectLst>
          </a:endParaRPr>
        </a:p>
      </dgm:t>
    </dgm:pt>
    <dgm:pt modelId="{ACD96260-B976-42EA-BA0C-DE02BC499D1A}" type="parTrans" cxnId="{E3E71743-A951-4D15-B45E-57830E852A22}">
      <dgm:prSet/>
      <dgm:spPr/>
      <dgm:t>
        <a:bodyPr/>
        <a:lstStyle/>
        <a:p>
          <a:endParaRPr lang="en-US"/>
        </a:p>
      </dgm:t>
    </dgm:pt>
    <dgm:pt modelId="{AF1B4C89-34FB-43B5-BABF-43760E664149}" type="sibTrans" cxnId="{E3E71743-A951-4D15-B45E-57830E852A22}">
      <dgm:prSet/>
      <dgm:spPr/>
      <dgm:t>
        <a:bodyPr/>
        <a:lstStyle/>
        <a:p>
          <a:endParaRPr lang="en-US"/>
        </a:p>
      </dgm:t>
    </dgm:pt>
    <dgm:pt modelId="{BD7BD13A-90A9-43F6-B894-A23261884728}">
      <dgm:prSet phldrT="[Tex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GB" altLang="en-US" sz="1800" b="1" dirty="0"/>
            <a:t> </a:t>
          </a:r>
          <a:r>
            <a:rPr lang="en-GB" altLang="en-US" sz="3200" b="1" dirty="0">
              <a:effectLst>
                <a:outerShdw blurRad="38100" dist="38100" dir="2700000" algn="tl">
                  <a:srgbClr val="000000">
                    <a:alpha val="43137"/>
                  </a:srgbClr>
                </a:outerShdw>
              </a:effectLst>
            </a:rPr>
            <a:t>Germany loses disputed land on borders</a:t>
          </a:r>
        </a:p>
        <a:p>
          <a:pPr marL="0" lvl="0" defTabSz="1866900">
            <a:lnSpc>
              <a:spcPct val="90000"/>
            </a:lnSpc>
            <a:spcBef>
              <a:spcPct val="0"/>
            </a:spcBef>
            <a:spcAft>
              <a:spcPct val="35000"/>
            </a:spcAft>
          </a:pPr>
          <a:endParaRPr lang="en-US" dirty="0"/>
        </a:p>
      </dgm:t>
    </dgm:pt>
    <dgm:pt modelId="{C14CB1D4-8C77-4A08-9B91-7D387E4885FF}" type="parTrans" cxnId="{6EABA9F4-EA72-4F39-86F3-055DB1266076}">
      <dgm:prSet/>
      <dgm:spPr/>
      <dgm:t>
        <a:bodyPr/>
        <a:lstStyle/>
        <a:p>
          <a:endParaRPr lang="en-US"/>
        </a:p>
      </dgm:t>
    </dgm:pt>
    <dgm:pt modelId="{F1AA3A34-FB4F-44AC-89D5-670268A06836}" type="sibTrans" cxnId="{6EABA9F4-EA72-4F39-86F3-055DB1266076}">
      <dgm:prSet/>
      <dgm:spPr/>
      <dgm:t>
        <a:bodyPr/>
        <a:lstStyle/>
        <a:p>
          <a:endParaRPr lang="en-US"/>
        </a:p>
      </dgm:t>
    </dgm:pt>
    <dgm:pt modelId="{7D15CAF6-1AF6-476A-816E-4AA3BC91058C}">
      <dgm:prSet phldrT="[Text]" custT="1"/>
      <dgm:spPr/>
      <dgm:t>
        <a:bodyPr/>
        <a:lstStyle/>
        <a:p>
          <a:pPr marR="0" lvl="1" defTabSz="1022350" eaLnBrk="1" fontAlgn="auto" latinLnBrk="0" hangingPunct="1">
            <a:lnSpc>
              <a:spcPct val="90000"/>
            </a:lnSpc>
            <a:spcBef>
              <a:spcPct val="0"/>
            </a:spcBef>
            <a:spcAft>
              <a:spcPct val="20000"/>
            </a:spcAft>
            <a:buClrTx/>
            <a:buSzTx/>
            <a:buFontTx/>
            <a:buNone/>
            <a:tabLst/>
            <a:defRPr/>
          </a:pPr>
          <a:r>
            <a:rPr lang="en-GB" altLang="en-US" sz="3200" b="1" dirty="0"/>
            <a:t> </a:t>
          </a:r>
          <a:r>
            <a:rPr lang="en-GB" altLang="en-US" sz="3200" b="1" dirty="0">
              <a:effectLst>
                <a:outerShdw blurRad="38100" dist="38100" dir="2700000" algn="tl">
                  <a:srgbClr val="000000">
                    <a:alpha val="43137"/>
                  </a:srgbClr>
                </a:outerShdw>
              </a:effectLst>
            </a:rPr>
            <a:t>Germany loses all of their colonies</a:t>
          </a:r>
          <a:endParaRPr lang="en-US" sz="3200" b="1" dirty="0">
            <a:effectLst>
              <a:outerShdw blurRad="38100" dist="38100" dir="2700000" algn="tl">
                <a:srgbClr val="000000">
                  <a:alpha val="43137"/>
                </a:srgbClr>
              </a:outerShdw>
            </a:effectLst>
          </a:endParaRPr>
        </a:p>
      </dgm:t>
    </dgm:pt>
    <dgm:pt modelId="{CD783291-AC64-4033-84DB-A76D3FAC70BE}" type="parTrans" cxnId="{E40AF5A3-BEF6-477B-8694-53CEDD5B88E7}">
      <dgm:prSet/>
      <dgm:spPr/>
      <dgm:t>
        <a:bodyPr/>
        <a:lstStyle/>
        <a:p>
          <a:endParaRPr lang="en-US"/>
        </a:p>
      </dgm:t>
    </dgm:pt>
    <dgm:pt modelId="{B223DB7B-BD40-4C11-B74D-0EC67958160F}" type="sibTrans" cxnId="{E40AF5A3-BEF6-477B-8694-53CEDD5B88E7}">
      <dgm:prSet/>
      <dgm:spPr/>
      <dgm:t>
        <a:bodyPr/>
        <a:lstStyle/>
        <a:p>
          <a:endParaRPr lang="en-US"/>
        </a:p>
      </dgm:t>
    </dgm:pt>
    <dgm:pt modelId="{D7B95F63-4166-42ED-928C-9232AE7AFF75}">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GB" altLang="en-US" sz="3600" b="1" dirty="0">
              <a:effectLst>
                <a:outerShdw blurRad="38100" dist="38100" dir="2700000" algn="tl">
                  <a:srgbClr val="000000">
                    <a:alpha val="43137"/>
                  </a:srgbClr>
                </a:outerShdw>
              </a:effectLst>
            </a:rPr>
            <a:t>‘War guilt’ clause (Article 231) imposed</a:t>
          </a:r>
        </a:p>
        <a:p>
          <a:pPr marL="0" lvl="0" defTabSz="2000250">
            <a:lnSpc>
              <a:spcPct val="90000"/>
            </a:lnSpc>
            <a:spcBef>
              <a:spcPct val="0"/>
            </a:spcBef>
            <a:spcAft>
              <a:spcPct val="35000"/>
            </a:spcAft>
          </a:pPr>
          <a:endParaRPr lang="en-US" dirty="0"/>
        </a:p>
      </dgm:t>
    </dgm:pt>
    <dgm:pt modelId="{FC67E5FD-D027-4ADB-8E14-F18C739E5D8F}" type="parTrans" cxnId="{AD873A39-0BB4-4F2C-AFB0-0BDA93A38820}">
      <dgm:prSet/>
      <dgm:spPr/>
      <dgm:t>
        <a:bodyPr/>
        <a:lstStyle/>
        <a:p>
          <a:endParaRPr lang="en-US"/>
        </a:p>
      </dgm:t>
    </dgm:pt>
    <dgm:pt modelId="{402E4646-3EA9-487F-9D59-FFFF871C8C57}" type="sibTrans" cxnId="{AD873A39-0BB4-4F2C-AFB0-0BDA93A38820}">
      <dgm:prSet/>
      <dgm:spPr/>
      <dgm:t>
        <a:bodyPr/>
        <a:lstStyle/>
        <a:p>
          <a:endParaRPr lang="en-US"/>
        </a:p>
      </dgm:t>
    </dgm:pt>
    <dgm:pt modelId="{07E76EB9-7696-4FA8-B780-73953A943162}">
      <dgm:prSet custT="1"/>
      <dgm:spPr/>
      <dgm:t>
        <a:bodyPr/>
        <a:lstStyle/>
        <a:p>
          <a:r>
            <a:rPr lang="en-GB" altLang="en-US" sz="3600" b="1" dirty="0">
              <a:effectLst>
                <a:outerShdw blurRad="38100" dist="38100" dir="2700000" algn="tl">
                  <a:srgbClr val="000000">
                    <a:alpha val="43137"/>
                  </a:srgbClr>
                </a:outerShdw>
              </a:effectLst>
            </a:rPr>
            <a:t>Reparations fixed at a very high levels</a:t>
          </a:r>
          <a:endParaRPr lang="en-US" sz="3600" b="1" dirty="0">
            <a:effectLst>
              <a:outerShdw blurRad="38100" dist="38100" dir="2700000" algn="tl">
                <a:srgbClr val="000000">
                  <a:alpha val="43137"/>
                </a:srgbClr>
              </a:outerShdw>
            </a:effectLst>
          </a:endParaRPr>
        </a:p>
      </dgm:t>
    </dgm:pt>
    <dgm:pt modelId="{4D25936B-D65A-47CC-833C-B72B12D0C942}" type="parTrans" cxnId="{A57AD1E2-91E1-4082-8751-1F5632C22E20}">
      <dgm:prSet/>
      <dgm:spPr/>
      <dgm:t>
        <a:bodyPr/>
        <a:lstStyle/>
        <a:p>
          <a:endParaRPr lang="en-US"/>
        </a:p>
      </dgm:t>
    </dgm:pt>
    <dgm:pt modelId="{EF90AC20-9357-493D-88D8-BA45DCF73C97}" type="sibTrans" cxnId="{A57AD1E2-91E1-4082-8751-1F5632C22E20}">
      <dgm:prSet/>
      <dgm:spPr/>
      <dgm:t>
        <a:bodyPr/>
        <a:lstStyle/>
        <a:p>
          <a:endParaRPr lang="en-US"/>
        </a:p>
      </dgm:t>
    </dgm:pt>
    <dgm:pt modelId="{97B39C62-985D-45BA-935A-532A83FF41B2}" type="pres">
      <dgm:prSet presAssocID="{3DBCF688-9E16-46FC-BAF5-078884232925}" presName="linear" presStyleCnt="0">
        <dgm:presLayoutVars>
          <dgm:animLvl val="lvl"/>
          <dgm:resizeHandles val="exact"/>
        </dgm:presLayoutVars>
      </dgm:prSet>
      <dgm:spPr/>
    </dgm:pt>
    <dgm:pt modelId="{C7173310-9B91-40D1-863D-FA8141D34207}" type="pres">
      <dgm:prSet presAssocID="{005A6731-F7EB-4904-93AE-A70B315CB5ED}" presName="parentText" presStyleLbl="node1" presStyleIdx="0" presStyleCnt="5" custAng="0" custLinFactY="-5535" custLinFactNeighborY="-100000">
        <dgm:presLayoutVars>
          <dgm:chMax val="0"/>
          <dgm:bulletEnabled val="1"/>
        </dgm:presLayoutVars>
      </dgm:prSet>
      <dgm:spPr/>
    </dgm:pt>
    <dgm:pt modelId="{26AF3194-4E29-40AC-8B3E-0FC49A556621}" type="pres">
      <dgm:prSet presAssocID="{AF1B4C89-34FB-43B5-BABF-43760E664149}" presName="spacer" presStyleCnt="0"/>
      <dgm:spPr/>
    </dgm:pt>
    <dgm:pt modelId="{50468FA3-32EE-4007-96EB-40BA78D8DB65}" type="pres">
      <dgm:prSet presAssocID="{BD7BD13A-90A9-43F6-B894-A23261884728}" presName="parentText" presStyleLbl="node1" presStyleIdx="1" presStyleCnt="5" custLinFactNeighborX="-448" custLinFactNeighborY="60494">
        <dgm:presLayoutVars>
          <dgm:chMax val="0"/>
          <dgm:bulletEnabled val="1"/>
        </dgm:presLayoutVars>
      </dgm:prSet>
      <dgm:spPr/>
    </dgm:pt>
    <dgm:pt modelId="{61CF4BB6-5855-4E06-BC29-635DA8C71DFE}" type="pres">
      <dgm:prSet presAssocID="{F1AA3A34-FB4F-44AC-89D5-670268A06836}" presName="spacer" presStyleCnt="0"/>
      <dgm:spPr/>
    </dgm:pt>
    <dgm:pt modelId="{3A7A47B6-6153-402D-8E6C-9E2D95B41429}" type="pres">
      <dgm:prSet presAssocID="{7D15CAF6-1AF6-476A-816E-4AA3BC91058C}" presName="parentText" presStyleLbl="node1" presStyleIdx="2" presStyleCnt="5">
        <dgm:presLayoutVars>
          <dgm:chMax val="0"/>
          <dgm:bulletEnabled val="1"/>
        </dgm:presLayoutVars>
      </dgm:prSet>
      <dgm:spPr/>
    </dgm:pt>
    <dgm:pt modelId="{594029CE-0879-4D6F-9ED1-3C6D47DA9FE0}" type="pres">
      <dgm:prSet presAssocID="{B223DB7B-BD40-4C11-B74D-0EC67958160F}" presName="spacer" presStyleCnt="0"/>
      <dgm:spPr/>
    </dgm:pt>
    <dgm:pt modelId="{135722FA-6468-4ECF-9ADE-AD1FD76182D4}" type="pres">
      <dgm:prSet presAssocID="{D7B95F63-4166-42ED-928C-9232AE7AFF75}" presName="parentText" presStyleLbl="node1" presStyleIdx="3" presStyleCnt="5">
        <dgm:presLayoutVars>
          <dgm:chMax val="0"/>
          <dgm:bulletEnabled val="1"/>
        </dgm:presLayoutVars>
      </dgm:prSet>
      <dgm:spPr/>
    </dgm:pt>
    <dgm:pt modelId="{5F48207B-76E2-48CD-8328-9C317F2E585D}" type="pres">
      <dgm:prSet presAssocID="{402E4646-3EA9-487F-9D59-FFFF871C8C57}" presName="spacer" presStyleCnt="0"/>
      <dgm:spPr/>
    </dgm:pt>
    <dgm:pt modelId="{C1C82865-A57B-48F7-A9A4-9C92362B2DED}" type="pres">
      <dgm:prSet presAssocID="{07E76EB9-7696-4FA8-B780-73953A943162}" presName="parentText" presStyleLbl="node1" presStyleIdx="4" presStyleCnt="5">
        <dgm:presLayoutVars>
          <dgm:chMax val="0"/>
          <dgm:bulletEnabled val="1"/>
        </dgm:presLayoutVars>
      </dgm:prSet>
      <dgm:spPr/>
    </dgm:pt>
  </dgm:ptLst>
  <dgm:cxnLst>
    <dgm:cxn modelId="{AD873A39-0BB4-4F2C-AFB0-0BDA93A38820}" srcId="{3DBCF688-9E16-46FC-BAF5-078884232925}" destId="{D7B95F63-4166-42ED-928C-9232AE7AFF75}" srcOrd="3" destOrd="0" parTransId="{FC67E5FD-D027-4ADB-8E14-F18C739E5D8F}" sibTransId="{402E4646-3EA9-487F-9D59-FFFF871C8C57}"/>
    <dgm:cxn modelId="{A57AD1E2-91E1-4082-8751-1F5632C22E20}" srcId="{3DBCF688-9E16-46FC-BAF5-078884232925}" destId="{07E76EB9-7696-4FA8-B780-73953A943162}" srcOrd="4" destOrd="0" parTransId="{4D25936B-D65A-47CC-833C-B72B12D0C942}" sibTransId="{EF90AC20-9357-493D-88D8-BA45DCF73C97}"/>
    <dgm:cxn modelId="{6EABA9F4-EA72-4F39-86F3-055DB1266076}" srcId="{3DBCF688-9E16-46FC-BAF5-078884232925}" destId="{BD7BD13A-90A9-43F6-B894-A23261884728}" srcOrd="1" destOrd="0" parTransId="{C14CB1D4-8C77-4A08-9B91-7D387E4885FF}" sibTransId="{F1AA3A34-FB4F-44AC-89D5-670268A06836}"/>
    <dgm:cxn modelId="{589599D4-B972-4330-A689-7C29254C25E2}" type="presOf" srcId="{07E76EB9-7696-4FA8-B780-73953A943162}" destId="{C1C82865-A57B-48F7-A9A4-9C92362B2DED}" srcOrd="0" destOrd="0" presId="urn:microsoft.com/office/officeart/2005/8/layout/vList2"/>
    <dgm:cxn modelId="{2B5ADA88-46AC-42C0-B30D-D59D991BD097}" type="presOf" srcId="{3DBCF688-9E16-46FC-BAF5-078884232925}" destId="{97B39C62-985D-45BA-935A-532A83FF41B2}" srcOrd="0" destOrd="0" presId="urn:microsoft.com/office/officeart/2005/8/layout/vList2"/>
    <dgm:cxn modelId="{83F91AFE-DAC4-4D42-94F5-53D3DBDEFBA8}" type="presOf" srcId="{D7B95F63-4166-42ED-928C-9232AE7AFF75}" destId="{135722FA-6468-4ECF-9ADE-AD1FD76182D4}" srcOrd="0" destOrd="0" presId="urn:microsoft.com/office/officeart/2005/8/layout/vList2"/>
    <dgm:cxn modelId="{E3E71743-A951-4D15-B45E-57830E852A22}" srcId="{3DBCF688-9E16-46FC-BAF5-078884232925}" destId="{005A6731-F7EB-4904-93AE-A70B315CB5ED}" srcOrd="0" destOrd="0" parTransId="{ACD96260-B976-42EA-BA0C-DE02BC499D1A}" sibTransId="{AF1B4C89-34FB-43B5-BABF-43760E664149}"/>
    <dgm:cxn modelId="{6F5C9043-BE35-47E8-9E6B-1EEE0A1381B0}" type="presOf" srcId="{005A6731-F7EB-4904-93AE-A70B315CB5ED}" destId="{C7173310-9B91-40D1-863D-FA8141D34207}" srcOrd="0" destOrd="0" presId="urn:microsoft.com/office/officeart/2005/8/layout/vList2"/>
    <dgm:cxn modelId="{094B6ABE-CD86-4F84-B8A8-35B520436E83}" type="presOf" srcId="{7D15CAF6-1AF6-476A-816E-4AA3BC91058C}" destId="{3A7A47B6-6153-402D-8E6C-9E2D95B41429}" srcOrd="0" destOrd="0" presId="urn:microsoft.com/office/officeart/2005/8/layout/vList2"/>
    <dgm:cxn modelId="{E40AF5A3-BEF6-477B-8694-53CEDD5B88E7}" srcId="{3DBCF688-9E16-46FC-BAF5-078884232925}" destId="{7D15CAF6-1AF6-476A-816E-4AA3BC91058C}" srcOrd="2" destOrd="0" parTransId="{CD783291-AC64-4033-84DB-A76D3FAC70BE}" sibTransId="{B223DB7B-BD40-4C11-B74D-0EC67958160F}"/>
    <dgm:cxn modelId="{C9410062-BFB7-48E3-AA5D-7254BD9BA7A9}" type="presOf" srcId="{BD7BD13A-90A9-43F6-B894-A23261884728}" destId="{50468FA3-32EE-4007-96EB-40BA78D8DB65}" srcOrd="0" destOrd="0" presId="urn:microsoft.com/office/officeart/2005/8/layout/vList2"/>
    <dgm:cxn modelId="{373E7AC3-2270-4D86-815A-FC1280462E2F}" type="presParOf" srcId="{97B39C62-985D-45BA-935A-532A83FF41B2}" destId="{C7173310-9B91-40D1-863D-FA8141D34207}" srcOrd="0" destOrd="0" presId="urn:microsoft.com/office/officeart/2005/8/layout/vList2"/>
    <dgm:cxn modelId="{CFF76091-B0AD-46FF-92DB-F39970618295}" type="presParOf" srcId="{97B39C62-985D-45BA-935A-532A83FF41B2}" destId="{26AF3194-4E29-40AC-8B3E-0FC49A556621}" srcOrd="1" destOrd="0" presId="urn:microsoft.com/office/officeart/2005/8/layout/vList2"/>
    <dgm:cxn modelId="{D74EB349-9F54-4031-9FEB-09FD1B13C2AD}" type="presParOf" srcId="{97B39C62-985D-45BA-935A-532A83FF41B2}" destId="{50468FA3-32EE-4007-96EB-40BA78D8DB65}" srcOrd="2" destOrd="0" presId="urn:microsoft.com/office/officeart/2005/8/layout/vList2"/>
    <dgm:cxn modelId="{643381CA-994C-423D-94BE-4FB62064506E}" type="presParOf" srcId="{97B39C62-985D-45BA-935A-532A83FF41B2}" destId="{61CF4BB6-5855-4E06-BC29-635DA8C71DFE}" srcOrd="3" destOrd="0" presId="urn:microsoft.com/office/officeart/2005/8/layout/vList2"/>
    <dgm:cxn modelId="{278FBA2E-5021-40BA-8FCE-61FAE2E8F239}" type="presParOf" srcId="{97B39C62-985D-45BA-935A-532A83FF41B2}" destId="{3A7A47B6-6153-402D-8E6C-9E2D95B41429}" srcOrd="4" destOrd="0" presId="urn:microsoft.com/office/officeart/2005/8/layout/vList2"/>
    <dgm:cxn modelId="{F5B42208-104C-4390-867C-97437ABF5E6C}" type="presParOf" srcId="{97B39C62-985D-45BA-935A-532A83FF41B2}" destId="{594029CE-0879-4D6F-9ED1-3C6D47DA9FE0}" srcOrd="5" destOrd="0" presId="urn:microsoft.com/office/officeart/2005/8/layout/vList2"/>
    <dgm:cxn modelId="{2212F699-8039-464A-B1B6-249FE978A53B}" type="presParOf" srcId="{97B39C62-985D-45BA-935A-532A83FF41B2}" destId="{135722FA-6468-4ECF-9ADE-AD1FD76182D4}" srcOrd="6" destOrd="0" presId="urn:microsoft.com/office/officeart/2005/8/layout/vList2"/>
    <dgm:cxn modelId="{DB6EB5B5-6EB4-4FC7-B115-CFCFC6E3EF19}" type="presParOf" srcId="{97B39C62-985D-45BA-935A-532A83FF41B2}" destId="{5F48207B-76E2-48CD-8328-9C317F2E585D}" srcOrd="7" destOrd="0" presId="urn:microsoft.com/office/officeart/2005/8/layout/vList2"/>
    <dgm:cxn modelId="{65E00497-A233-47CF-9A50-FA661763611B}" type="presParOf" srcId="{97B39C62-985D-45BA-935A-532A83FF41B2}" destId="{C1C82865-A57B-48F7-A9A4-9C92362B2DE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B929C8-AD63-44E7-BEFC-D8474A483EFC}" type="doc">
      <dgm:prSet loTypeId="urn:microsoft.com/office/officeart/2005/8/layout/hList3" loCatId="list" qsTypeId="urn:microsoft.com/office/officeart/2005/8/quickstyle/simple1" qsCatId="simple" csTypeId="urn:microsoft.com/office/officeart/2005/8/colors/accent4_1" csCatId="accent4" phldr="1"/>
      <dgm:spPr/>
      <dgm:t>
        <a:bodyPr/>
        <a:lstStyle/>
        <a:p>
          <a:endParaRPr lang="en-US"/>
        </a:p>
      </dgm:t>
    </dgm:pt>
    <dgm:pt modelId="{A6E09A75-DF16-4058-A4EF-DE47B060C558}">
      <dgm:prSet phldrT="[Text]" custT="1"/>
      <dgm:spPr/>
      <dgm:t>
        <a:bodyPr/>
        <a:lstStyle/>
        <a:p>
          <a:r>
            <a:rPr lang="en-US" sz="3200" b="1" dirty="0">
              <a:effectLst/>
              <a:latin typeface="Times New Roman" panose="02020603050405020304" pitchFamily="18" charset="0"/>
              <a:cs typeface="Times New Roman" panose="02020603050405020304" pitchFamily="18" charset="0"/>
            </a:rPr>
            <a:t>1920</a:t>
          </a:r>
          <a:br>
            <a:rPr lang="en-US" sz="3200" b="1" dirty="0">
              <a:effectLst/>
              <a:latin typeface="Times New Roman" panose="02020603050405020304" pitchFamily="18" charset="0"/>
              <a:cs typeface="Times New Roman" panose="02020603050405020304" pitchFamily="18" charset="0"/>
            </a:rPr>
          </a:br>
          <a:r>
            <a:rPr lang="en-US" sz="3200" b="1" dirty="0">
              <a:effectLst/>
              <a:latin typeface="Times New Roman" panose="02020603050405020304" pitchFamily="18" charset="0"/>
              <a:cs typeface="Times New Roman" panose="02020603050405020304" pitchFamily="18" charset="0"/>
            </a:rPr>
            <a:t>Berlin Putsch</a:t>
          </a:r>
        </a:p>
        <a:p>
          <a:r>
            <a:rPr lang="en-US" sz="2600" b="0" dirty="0">
              <a:effectLst/>
              <a:latin typeface="Times New Roman" panose="02020603050405020304" pitchFamily="18" charset="0"/>
              <a:cs typeface="Times New Roman" panose="02020603050405020304" pitchFamily="18" charset="0"/>
            </a:rPr>
            <a:t>Attempted by Wolfgang </a:t>
          </a:r>
          <a:r>
            <a:rPr lang="en-US" sz="2600" b="0" dirty="0" err="1">
              <a:effectLst/>
              <a:latin typeface="Times New Roman" panose="02020603050405020304" pitchFamily="18" charset="0"/>
              <a:cs typeface="Times New Roman" panose="02020603050405020304" pitchFamily="18" charset="0"/>
            </a:rPr>
            <a:t>Kapp</a:t>
          </a:r>
          <a:r>
            <a:rPr lang="en-US" sz="2600" b="0" dirty="0">
              <a:effectLst/>
              <a:latin typeface="Times New Roman" panose="02020603050405020304" pitchFamily="18" charset="0"/>
              <a:cs typeface="Times New Roman" panose="02020603050405020304" pitchFamily="18" charset="0"/>
            </a:rPr>
            <a:t> &amp; </a:t>
          </a:r>
          <a:r>
            <a:rPr lang="en-US" sz="2600" b="0" dirty="0" err="1">
              <a:effectLst/>
              <a:latin typeface="Times New Roman" panose="02020603050405020304" pitchFamily="18" charset="0"/>
              <a:cs typeface="Times New Roman" panose="02020603050405020304" pitchFamily="18" charset="0"/>
            </a:rPr>
            <a:t>Genral</a:t>
          </a:r>
          <a:r>
            <a:rPr lang="en-US" sz="2600" b="0" dirty="0">
              <a:effectLst/>
              <a:latin typeface="Times New Roman" panose="02020603050405020304" pitchFamily="18" charset="0"/>
              <a:cs typeface="Times New Roman" panose="02020603050405020304" pitchFamily="18" charset="0"/>
            </a:rPr>
            <a:t> Walther </a:t>
          </a:r>
          <a:r>
            <a:rPr lang="en-US" sz="2600" b="0" dirty="0" err="1">
              <a:effectLst/>
              <a:latin typeface="Times New Roman" panose="02020603050405020304" pitchFamily="18" charset="0"/>
              <a:cs typeface="Times New Roman" panose="02020603050405020304" pitchFamily="18" charset="0"/>
            </a:rPr>
            <a:t>Luttwitz</a:t>
          </a:r>
          <a:endParaRPr lang="en-US" sz="2600" b="0" dirty="0">
            <a:effectLst/>
            <a:latin typeface="Times New Roman" panose="02020603050405020304" pitchFamily="18" charset="0"/>
            <a:cs typeface="Times New Roman" panose="02020603050405020304" pitchFamily="18" charset="0"/>
          </a:endParaRPr>
        </a:p>
        <a:p>
          <a:r>
            <a:rPr lang="en-US" sz="2600" b="0" dirty="0">
              <a:effectLst/>
              <a:latin typeface="Times New Roman" panose="02020603050405020304" pitchFamily="18" charset="0"/>
              <a:cs typeface="Times New Roman" panose="02020603050405020304" pitchFamily="18" charset="0"/>
            </a:rPr>
            <a:t>Military Refuses </a:t>
          </a:r>
          <a:br>
            <a:rPr lang="en-US" sz="2600" b="0" dirty="0">
              <a:effectLst/>
              <a:latin typeface="Times New Roman" panose="02020603050405020304" pitchFamily="18" charset="0"/>
              <a:cs typeface="Times New Roman" panose="02020603050405020304" pitchFamily="18" charset="0"/>
            </a:rPr>
          </a:br>
          <a:r>
            <a:rPr lang="en-US" sz="2600" b="0" dirty="0">
              <a:effectLst/>
              <a:latin typeface="Times New Roman" panose="02020603050405020304" pitchFamily="18" charset="0"/>
              <a:cs typeface="Times New Roman" panose="02020603050405020304" pitchFamily="18" charset="0"/>
            </a:rPr>
            <a:t>to Join &amp; Fight</a:t>
          </a:r>
        </a:p>
        <a:p>
          <a:r>
            <a:rPr lang="en-US" sz="26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FAILED</a:t>
          </a:r>
        </a:p>
      </dgm:t>
    </dgm:pt>
    <dgm:pt modelId="{45CC24FD-21F3-4EEB-9EE4-CDB4BB9F3D40}" type="parTrans" cxnId="{331E5BF7-FAC8-460C-8592-7416A7646A83}">
      <dgm:prSet/>
      <dgm:spPr/>
      <dgm:t>
        <a:bodyPr/>
        <a:lstStyle/>
        <a:p>
          <a:endParaRPr lang="en-US"/>
        </a:p>
      </dgm:t>
    </dgm:pt>
    <dgm:pt modelId="{DE52DA9A-EEDE-4B49-8957-0262D02A3251}" type="sibTrans" cxnId="{331E5BF7-FAC8-460C-8592-7416A7646A83}">
      <dgm:prSet/>
      <dgm:spPr/>
      <dgm:t>
        <a:bodyPr/>
        <a:lstStyle/>
        <a:p>
          <a:endParaRPr lang="en-US"/>
        </a:p>
      </dgm:t>
    </dgm:pt>
    <dgm:pt modelId="{7BBEE373-4EA1-46B2-B035-DFFC04F17A63}">
      <dgm:prSet phldrT="[Text]" custT="1"/>
      <dgm:spPr/>
      <dgm:t>
        <a:bodyPr/>
        <a:lstStyle/>
        <a:p>
          <a:r>
            <a:rPr lang="en-US" sz="3200" b="1" dirty="0">
              <a:effectLst/>
              <a:latin typeface="Times New Roman" panose="02020603050405020304" pitchFamily="18" charset="0"/>
              <a:cs typeface="Times New Roman" panose="02020603050405020304" pitchFamily="18" charset="0"/>
            </a:rPr>
            <a:t>1920</a:t>
          </a:r>
          <a:br>
            <a:rPr lang="en-US" sz="2800" b="1" dirty="0">
              <a:effectLst/>
              <a:latin typeface="Times New Roman" panose="02020603050405020304" pitchFamily="18" charset="0"/>
              <a:cs typeface="Times New Roman" panose="02020603050405020304" pitchFamily="18" charset="0"/>
            </a:rPr>
          </a:br>
          <a:r>
            <a:rPr lang="en-US" sz="2800" b="1" dirty="0">
              <a:effectLst/>
              <a:latin typeface="Times New Roman" panose="02020603050405020304" pitchFamily="18" charset="0"/>
              <a:cs typeface="Times New Roman" panose="02020603050405020304" pitchFamily="18" charset="0"/>
            </a:rPr>
            <a:t>NAZI PARTY</a:t>
          </a:r>
          <a:br>
            <a:rPr lang="en-US" sz="2800" b="1" dirty="0">
              <a:effectLst/>
              <a:latin typeface="Times New Roman" panose="02020603050405020304" pitchFamily="18" charset="0"/>
              <a:cs typeface="Times New Roman" panose="02020603050405020304" pitchFamily="18" charset="0"/>
            </a:rPr>
          </a:br>
          <a:r>
            <a:rPr lang="en-US" sz="2800" b="1" dirty="0">
              <a:effectLst/>
              <a:latin typeface="Times New Roman" panose="02020603050405020304" pitchFamily="18" charset="0"/>
              <a:cs typeface="Times New Roman" panose="02020603050405020304" pitchFamily="18" charset="0"/>
            </a:rPr>
            <a:t>Formed</a:t>
          </a:r>
        </a:p>
        <a:p>
          <a:r>
            <a:rPr lang="en-US" altLang="en-US" sz="2600" dirty="0"/>
            <a:t>National Socialist German Workers Party (NSDAP)</a:t>
          </a:r>
        </a:p>
        <a:p>
          <a:endParaRPr lang="en-US" sz="2600" b="1" dirty="0">
            <a:effectLst/>
            <a:latin typeface="Times New Roman" panose="02020603050405020304" pitchFamily="18" charset="0"/>
            <a:cs typeface="Times New Roman" panose="02020603050405020304" pitchFamily="18" charset="0"/>
          </a:endParaRPr>
        </a:p>
        <a:p>
          <a:endParaRPr lang="en-US" sz="2600" b="1" dirty="0">
            <a:effectLst/>
            <a:latin typeface="Times New Roman" panose="02020603050405020304" pitchFamily="18" charset="0"/>
            <a:cs typeface="Times New Roman" panose="02020603050405020304" pitchFamily="18" charset="0"/>
          </a:endParaRPr>
        </a:p>
        <a:p>
          <a:endParaRPr lang="en-US" sz="2600" b="1" dirty="0">
            <a:effectLst/>
            <a:latin typeface="Times New Roman" panose="02020603050405020304" pitchFamily="18" charset="0"/>
            <a:cs typeface="Times New Roman" panose="02020603050405020304" pitchFamily="18" charset="0"/>
          </a:endParaRPr>
        </a:p>
      </dgm:t>
    </dgm:pt>
    <dgm:pt modelId="{FDD12971-503C-4369-A7D2-B0902A9D526B}" type="parTrans" cxnId="{62807FDD-3947-4B93-8EB8-6704B6308EDD}">
      <dgm:prSet/>
      <dgm:spPr/>
      <dgm:t>
        <a:bodyPr/>
        <a:lstStyle/>
        <a:p>
          <a:endParaRPr lang="en-US"/>
        </a:p>
      </dgm:t>
    </dgm:pt>
    <dgm:pt modelId="{56B1045E-880B-464D-9344-F91790AC7226}" type="sibTrans" cxnId="{62807FDD-3947-4B93-8EB8-6704B6308EDD}">
      <dgm:prSet/>
      <dgm:spPr/>
      <dgm:t>
        <a:bodyPr/>
        <a:lstStyle/>
        <a:p>
          <a:endParaRPr lang="en-US"/>
        </a:p>
      </dgm:t>
    </dgm:pt>
    <dgm:pt modelId="{2F5FCBD3-B013-40E5-A39D-14C56A3F340E}">
      <dgm:prSet phldrT="[Text]" custT="1"/>
      <dgm:spPr/>
      <dgm:t>
        <a:bodyPr/>
        <a:lstStyle/>
        <a:p>
          <a:pPr marL="0" lvl="0" algn="ctr" defTabSz="1600200">
            <a:lnSpc>
              <a:spcPct val="90000"/>
            </a:lnSpc>
            <a:spcBef>
              <a:spcPct val="0"/>
            </a:spcBef>
            <a:spcAft>
              <a:spcPct val="35000"/>
            </a:spcAft>
            <a:buNone/>
          </a:pPr>
          <a:r>
            <a:rPr lang="en-US" altLang="en-US" sz="36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Nov. 8, </a:t>
          </a:r>
          <a:r>
            <a:rPr lang="en-US" sz="36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1923</a:t>
          </a:r>
        </a:p>
        <a:p>
          <a:pPr marL="0" lvl="0" algn="ctr" defTabSz="1600200">
            <a:lnSpc>
              <a:spcPct val="90000"/>
            </a:lnSpc>
            <a:spcBef>
              <a:spcPct val="0"/>
            </a:spcBef>
            <a:spcAft>
              <a:spcPct val="35000"/>
            </a:spcAft>
            <a:buNone/>
          </a:pPr>
          <a:r>
            <a:rPr lang="en-US" altLang="en-US" sz="3600" kern="1200" dirty="0">
              <a:latin typeface="Times New Roman" panose="02020603050405020304" pitchFamily="18" charset="0"/>
              <a:cs typeface="Times New Roman" panose="02020603050405020304" pitchFamily="18" charset="0"/>
            </a:rPr>
            <a:t>Munich Beer Hall Putsch</a:t>
          </a:r>
        </a:p>
        <a:p>
          <a:pPr marL="0" lvl="0" algn="ctr" defTabSz="1600200">
            <a:lnSpc>
              <a:spcPct val="90000"/>
            </a:lnSpc>
            <a:spcBef>
              <a:spcPct val="0"/>
            </a:spcBef>
            <a:spcAft>
              <a:spcPct val="35000"/>
            </a:spcAft>
            <a:buNone/>
          </a:pPr>
          <a:r>
            <a:rPr lang="en-US" altLang="en-US" sz="3600" kern="1200" dirty="0">
              <a:latin typeface="Times New Roman" panose="02020603050405020304" pitchFamily="18" charset="0"/>
              <a:cs typeface="Times New Roman" panose="02020603050405020304" pitchFamily="18" charset="0"/>
            </a:rPr>
            <a:t>Led by Hitler &amp; the Nazis</a:t>
          </a:r>
        </a:p>
        <a:p>
          <a:pPr marL="0" lvl="0" algn="ctr" defTabSz="1600200">
            <a:lnSpc>
              <a:spcPct val="90000"/>
            </a:lnSpc>
            <a:spcBef>
              <a:spcPct val="0"/>
            </a:spcBef>
            <a:spcAft>
              <a:spcPct val="35000"/>
            </a:spcAft>
            <a:buNone/>
          </a:pPr>
          <a:r>
            <a:rPr lang="en-US" sz="3600" b="1" kern="1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FAILED</a:t>
          </a:r>
          <a:endParaRPr lang="en-US" sz="3600" kern="1200" dirty="0">
            <a:latin typeface="Times New Roman" panose="02020603050405020304" pitchFamily="18" charset="0"/>
            <a:cs typeface="Times New Roman" panose="02020603050405020304" pitchFamily="18" charset="0"/>
          </a:endParaRPr>
        </a:p>
      </dgm:t>
    </dgm:pt>
    <dgm:pt modelId="{29C64168-4F9A-4928-8E70-8E048F79F28D}" type="parTrans" cxnId="{DF398A07-A44C-409A-835D-EE9854C3700B}">
      <dgm:prSet/>
      <dgm:spPr/>
      <dgm:t>
        <a:bodyPr/>
        <a:lstStyle/>
        <a:p>
          <a:endParaRPr lang="en-US"/>
        </a:p>
      </dgm:t>
    </dgm:pt>
    <dgm:pt modelId="{D389C919-E92D-43DF-BE6B-BCF3A53E39BF}" type="sibTrans" cxnId="{DF398A07-A44C-409A-835D-EE9854C3700B}">
      <dgm:prSet/>
      <dgm:spPr/>
      <dgm:t>
        <a:bodyPr/>
        <a:lstStyle/>
        <a:p>
          <a:endParaRPr lang="en-US"/>
        </a:p>
      </dgm:t>
    </dgm:pt>
    <dgm:pt modelId="{2D7EF4B7-BBAC-4858-9660-C676E778F29D}">
      <dgm:prSet phldrT="[Text]" custT="1"/>
      <dgm:spPr/>
      <dgm:t>
        <a:bodyPr/>
        <a:lstStyle/>
        <a:p>
          <a:r>
            <a:rPr lang="en-US" sz="4800" dirty="0"/>
            <a:t>Putsch – Uprising/Overthrow</a:t>
          </a:r>
        </a:p>
      </dgm:t>
    </dgm:pt>
    <dgm:pt modelId="{9326A10F-40E3-4010-AF89-B34565B90F17}" type="sibTrans" cxnId="{5044A68E-6E22-43A8-9838-8BEECD9571A4}">
      <dgm:prSet/>
      <dgm:spPr/>
      <dgm:t>
        <a:bodyPr/>
        <a:lstStyle/>
        <a:p>
          <a:endParaRPr lang="en-US"/>
        </a:p>
      </dgm:t>
    </dgm:pt>
    <dgm:pt modelId="{447CDE7A-2CBC-442C-B9EA-5D8B823E261A}" type="parTrans" cxnId="{5044A68E-6E22-43A8-9838-8BEECD9571A4}">
      <dgm:prSet/>
      <dgm:spPr/>
      <dgm:t>
        <a:bodyPr/>
        <a:lstStyle/>
        <a:p>
          <a:endParaRPr lang="en-US"/>
        </a:p>
      </dgm:t>
    </dgm:pt>
    <dgm:pt modelId="{381BADF7-ED14-4708-AF89-F8E45E0A7FC0}" type="pres">
      <dgm:prSet presAssocID="{B8B929C8-AD63-44E7-BEFC-D8474A483EFC}" presName="composite" presStyleCnt="0">
        <dgm:presLayoutVars>
          <dgm:chMax val="1"/>
          <dgm:dir/>
          <dgm:resizeHandles val="exact"/>
        </dgm:presLayoutVars>
      </dgm:prSet>
      <dgm:spPr/>
    </dgm:pt>
    <dgm:pt modelId="{D7B7B316-42D4-4581-B9BC-5F12ECB1E0CE}" type="pres">
      <dgm:prSet presAssocID="{2D7EF4B7-BBAC-4858-9660-C676E778F29D}" presName="roof" presStyleLbl="dkBgShp" presStyleIdx="0" presStyleCnt="2" custAng="10800000" custFlipVert="1" custScaleY="92308"/>
      <dgm:spPr/>
    </dgm:pt>
    <dgm:pt modelId="{97555394-8CD7-4FD6-B512-46D5325BA318}" type="pres">
      <dgm:prSet presAssocID="{2D7EF4B7-BBAC-4858-9660-C676E778F29D}" presName="pillars" presStyleCnt="0"/>
      <dgm:spPr/>
    </dgm:pt>
    <dgm:pt modelId="{3FD0C7F7-234F-4F92-B0E7-A3A69232B269}" type="pres">
      <dgm:prSet presAssocID="{2D7EF4B7-BBAC-4858-9660-C676E778F29D}" presName="pillar1" presStyleLbl="node1" presStyleIdx="0" presStyleCnt="3">
        <dgm:presLayoutVars>
          <dgm:bulletEnabled val="1"/>
        </dgm:presLayoutVars>
      </dgm:prSet>
      <dgm:spPr/>
    </dgm:pt>
    <dgm:pt modelId="{369562D9-7F1A-45B0-BC4D-2A727F5B8524}" type="pres">
      <dgm:prSet presAssocID="{7BBEE373-4EA1-46B2-B035-DFFC04F17A63}" presName="pillarX" presStyleLbl="node1" presStyleIdx="1" presStyleCnt="3">
        <dgm:presLayoutVars>
          <dgm:bulletEnabled val="1"/>
        </dgm:presLayoutVars>
      </dgm:prSet>
      <dgm:spPr/>
    </dgm:pt>
    <dgm:pt modelId="{08E90819-E0F0-49C9-97CD-1E6377D72FF2}" type="pres">
      <dgm:prSet presAssocID="{2F5FCBD3-B013-40E5-A39D-14C56A3F340E}" presName="pillarX" presStyleLbl="node1" presStyleIdx="2" presStyleCnt="3">
        <dgm:presLayoutVars>
          <dgm:bulletEnabled val="1"/>
        </dgm:presLayoutVars>
      </dgm:prSet>
      <dgm:spPr/>
    </dgm:pt>
    <dgm:pt modelId="{AFDE7607-EB38-4821-B7CF-FA8FCFED194D}" type="pres">
      <dgm:prSet presAssocID="{2D7EF4B7-BBAC-4858-9660-C676E778F29D}" presName="base" presStyleLbl="dkBgShp" presStyleIdx="1" presStyleCnt="2"/>
      <dgm:spPr/>
    </dgm:pt>
  </dgm:ptLst>
  <dgm:cxnLst>
    <dgm:cxn modelId="{DF398A07-A44C-409A-835D-EE9854C3700B}" srcId="{2D7EF4B7-BBAC-4858-9660-C676E778F29D}" destId="{2F5FCBD3-B013-40E5-A39D-14C56A3F340E}" srcOrd="2" destOrd="0" parTransId="{29C64168-4F9A-4928-8E70-8E048F79F28D}" sibTransId="{D389C919-E92D-43DF-BE6B-BCF3A53E39BF}"/>
    <dgm:cxn modelId="{CA399C81-963C-437D-8DFC-C125EF1C4D1E}" type="presOf" srcId="{A6E09A75-DF16-4058-A4EF-DE47B060C558}" destId="{3FD0C7F7-234F-4F92-B0E7-A3A69232B269}" srcOrd="0" destOrd="0" presId="urn:microsoft.com/office/officeart/2005/8/layout/hList3"/>
    <dgm:cxn modelId="{CE88F9B1-D133-4CF8-98CC-3BFE1D35542C}" type="presOf" srcId="{2F5FCBD3-B013-40E5-A39D-14C56A3F340E}" destId="{08E90819-E0F0-49C9-97CD-1E6377D72FF2}" srcOrd="0" destOrd="0" presId="urn:microsoft.com/office/officeart/2005/8/layout/hList3"/>
    <dgm:cxn modelId="{D7E795CF-EFFE-49FA-911B-9129C1C48619}" type="presOf" srcId="{7BBEE373-4EA1-46B2-B035-DFFC04F17A63}" destId="{369562D9-7F1A-45B0-BC4D-2A727F5B8524}" srcOrd="0" destOrd="0" presId="urn:microsoft.com/office/officeart/2005/8/layout/hList3"/>
    <dgm:cxn modelId="{8B38591A-3F3C-4E54-9B1E-0A4D3D3AEE11}" type="presOf" srcId="{2D7EF4B7-BBAC-4858-9660-C676E778F29D}" destId="{D7B7B316-42D4-4581-B9BC-5F12ECB1E0CE}" srcOrd="0" destOrd="0" presId="urn:microsoft.com/office/officeart/2005/8/layout/hList3"/>
    <dgm:cxn modelId="{8958208D-6CBE-4459-AC2D-F706320FB2E0}" type="presOf" srcId="{B8B929C8-AD63-44E7-BEFC-D8474A483EFC}" destId="{381BADF7-ED14-4708-AF89-F8E45E0A7FC0}" srcOrd="0" destOrd="0" presId="urn:microsoft.com/office/officeart/2005/8/layout/hList3"/>
    <dgm:cxn modelId="{331E5BF7-FAC8-460C-8592-7416A7646A83}" srcId="{2D7EF4B7-BBAC-4858-9660-C676E778F29D}" destId="{A6E09A75-DF16-4058-A4EF-DE47B060C558}" srcOrd="0" destOrd="0" parTransId="{45CC24FD-21F3-4EEB-9EE4-CDB4BB9F3D40}" sibTransId="{DE52DA9A-EEDE-4B49-8957-0262D02A3251}"/>
    <dgm:cxn modelId="{62807FDD-3947-4B93-8EB8-6704B6308EDD}" srcId="{2D7EF4B7-BBAC-4858-9660-C676E778F29D}" destId="{7BBEE373-4EA1-46B2-B035-DFFC04F17A63}" srcOrd="1" destOrd="0" parTransId="{FDD12971-503C-4369-A7D2-B0902A9D526B}" sibTransId="{56B1045E-880B-464D-9344-F91790AC7226}"/>
    <dgm:cxn modelId="{5044A68E-6E22-43A8-9838-8BEECD9571A4}" srcId="{B8B929C8-AD63-44E7-BEFC-D8474A483EFC}" destId="{2D7EF4B7-BBAC-4858-9660-C676E778F29D}" srcOrd="0" destOrd="0" parTransId="{447CDE7A-2CBC-442C-B9EA-5D8B823E261A}" sibTransId="{9326A10F-40E3-4010-AF89-B34565B90F17}"/>
    <dgm:cxn modelId="{B031E660-37E9-40D5-951B-686890ED6FC8}" type="presParOf" srcId="{381BADF7-ED14-4708-AF89-F8E45E0A7FC0}" destId="{D7B7B316-42D4-4581-B9BC-5F12ECB1E0CE}" srcOrd="0" destOrd="0" presId="urn:microsoft.com/office/officeart/2005/8/layout/hList3"/>
    <dgm:cxn modelId="{423D3F60-857F-4F0B-A9E6-3C8B5350F9C7}" type="presParOf" srcId="{381BADF7-ED14-4708-AF89-F8E45E0A7FC0}" destId="{97555394-8CD7-4FD6-B512-46D5325BA318}" srcOrd="1" destOrd="0" presId="urn:microsoft.com/office/officeart/2005/8/layout/hList3"/>
    <dgm:cxn modelId="{64E71E76-D991-4920-80DA-7C83AF17ABFF}" type="presParOf" srcId="{97555394-8CD7-4FD6-B512-46D5325BA318}" destId="{3FD0C7F7-234F-4F92-B0E7-A3A69232B269}" srcOrd="0" destOrd="0" presId="urn:microsoft.com/office/officeart/2005/8/layout/hList3"/>
    <dgm:cxn modelId="{BB144F81-3BDE-495B-99A7-05317029EB99}" type="presParOf" srcId="{97555394-8CD7-4FD6-B512-46D5325BA318}" destId="{369562D9-7F1A-45B0-BC4D-2A727F5B8524}" srcOrd="1" destOrd="0" presId="urn:microsoft.com/office/officeart/2005/8/layout/hList3"/>
    <dgm:cxn modelId="{693355B8-4A1A-46DD-868F-9CBB5FB57ECA}" type="presParOf" srcId="{97555394-8CD7-4FD6-B512-46D5325BA318}" destId="{08E90819-E0F0-49C9-97CD-1E6377D72FF2}" srcOrd="2" destOrd="0" presId="urn:microsoft.com/office/officeart/2005/8/layout/hList3"/>
    <dgm:cxn modelId="{F7E408C0-7971-48FE-9E09-0D76103755BB}" type="presParOf" srcId="{381BADF7-ED14-4708-AF89-F8E45E0A7FC0}" destId="{AFDE7607-EB38-4821-B7CF-FA8FCFED194D}"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173310-9B91-40D1-863D-FA8141D34207}">
      <dsp:nvSpPr>
        <dsp:cNvPr id="0" name=""/>
        <dsp:cNvSpPr/>
      </dsp:nvSpPr>
      <dsp:spPr>
        <a:xfrm>
          <a:off x="0" y="0"/>
          <a:ext cx="7907354" cy="818768"/>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altLang="en-US" sz="3200" b="1" kern="1200" dirty="0">
              <a:effectLst>
                <a:outerShdw blurRad="38100" dist="38100" dir="2700000" algn="tl">
                  <a:srgbClr val="000000">
                    <a:alpha val="43137"/>
                  </a:srgbClr>
                </a:outerShdw>
              </a:effectLst>
            </a:rPr>
            <a:t>Massively reduced military capability</a:t>
          </a:r>
          <a:endParaRPr lang="en-US" b="1" kern="1200" dirty="0">
            <a:effectLst>
              <a:outerShdw blurRad="38100" dist="38100" dir="2700000" algn="tl">
                <a:srgbClr val="000000">
                  <a:alpha val="43137"/>
                </a:srgbClr>
              </a:outerShdw>
            </a:effectLst>
          </a:endParaRPr>
        </a:p>
      </dsp:txBody>
      <dsp:txXfrm>
        <a:off x="39969" y="39969"/>
        <a:ext cx="7827416" cy="738830"/>
      </dsp:txXfrm>
    </dsp:sp>
    <dsp:sp modelId="{50468FA3-32EE-4007-96EB-40BA78D8DB65}">
      <dsp:nvSpPr>
        <dsp:cNvPr id="0" name=""/>
        <dsp:cNvSpPr/>
      </dsp:nvSpPr>
      <dsp:spPr>
        <a:xfrm>
          <a:off x="0" y="843239"/>
          <a:ext cx="7907354" cy="818768"/>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GB" altLang="en-US" sz="1800" b="1" kern="1200" dirty="0"/>
            <a:t> </a:t>
          </a:r>
          <a:r>
            <a:rPr lang="en-GB" altLang="en-US" sz="3200" b="1" kern="1200" dirty="0">
              <a:effectLst>
                <a:outerShdw blurRad="38100" dist="38100" dir="2700000" algn="tl">
                  <a:srgbClr val="000000">
                    <a:alpha val="43137"/>
                  </a:srgbClr>
                </a:outerShdw>
              </a:effectLst>
            </a:rPr>
            <a:t>Germany loses disputed land on borders</a:t>
          </a:r>
        </a:p>
        <a:p>
          <a:pPr marL="0" lvl="0" algn="l" defTabSz="1866900">
            <a:lnSpc>
              <a:spcPct val="90000"/>
            </a:lnSpc>
            <a:spcBef>
              <a:spcPct val="0"/>
            </a:spcBef>
            <a:spcAft>
              <a:spcPct val="35000"/>
            </a:spcAft>
            <a:buNone/>
          </a:pPr>
          <a:endParaRPr lang="en-US" kern="1200" dirty="0"/>
        </a:p>
      </dsp:txBody>
      <dsp:txXfrm>
        <a:off x="39969" y="883208"/>
        <a:ext cx="7827416" cy="738830"/>
      </dsp:txXfrm>
    </dsp:sp>
    <dsp:sp modelId="{3A7A47B6-6153-402D-8E6C-9E2D95B41429}">
      <dsp:nvSpPr>
        <dsp:cNvPr id="0" name=""/>
        <dsp:cNvSpPr/>
      </dsp:nvSpPr>
      <dsp:spPr>
        <a:xfrm>
          <a:off x="0" y="1667652"/>
          <a:ext cx="7907354" cy="818768"/>
        </a:xfrm>
        <a:prstGeom prst="round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marR="0" lvl="1" indent="0" algn="l" defTabSz="1022350" eaLnBrk="1" fontAlgn="auto" latinLnBrk="0" hangingPunct="1">
            <a:lnSpc>
              <a:spcPct val="90000"/>
            </a:lnSpc>
            <a:spcBef>
              <a:spcPct val="0"/>
            </a:spcBef>
            <a:spcAft>
              <a:spcPct val="20000"/>
            </a:spcAft>
            <a:buClrTx/>
            <a:buSzTx/>
            <a:buFontTx/>
            <a:buNone/>
            <a:tabLst/>
            <a:defRPr/>
          </a:pPr>
          <a:r>
            <a:rPr lang="en-GB" altLang="en-US" sz="3200" b="1" kern="1200" dirty="0"/>
            <a:t> </a:t>
          </a:r>
          <a:r>
            <a:rPr lang="en-GB" altLang="en-US" sz="3200" b="1" kern="1200" dirty="0">
              <a:effectLst>
                <a:outerShdw blurRad="38100" dist="38100" dir="2700000" algn="tl">
                  <a:srgbClr val="000000">
                    <a:alpha val="43137"/>
                  </a:srgbClr>
                </a:outerShdw>
              </a:effectLst>
            </a:rPr>
            <a:t>Germany loses all of their colonies</a:t>
          </a:r>
          <a:endParaRPr lang="en-US" sz="3200" b="1" kern="1200" dirty="0">
            <a:effectLst>
              <a:outerShdw blurRad="38100" dist="38100" dir="2700000" algn="tl">
                <a:srgbClr val="000000">
                  <a:alpha val="43137"/>
                </a:srgbClr>
              </a:outerShdw>
            </a:effectLst>
          </a:endParaRPr>
        </a:p>
      </dsp:txBody>
      <dsp:txXfrm>
        <a:off x="39969" y="1707621"/>
        <a:ext cx="7827416" cy="738830"/>
      </dsp:txXfrm>
    </dsp:sp>
    <dsp:sp modelId="{135722FA-6468-4ECF-9ADE-AD1FD76182D4}">
      <dsp:nvSpPr>
        <dsp:cNvPr id="0" name=""/>
        <dsp:cNvSpPr/>
      </dsp:nvSpPr>
      <dsp:spPr>
        <a:xfrm>
          <a:off x="0" y="2500708"/>
          <a:ext cx="7907354" cy="818768"/>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GB" altLang="en-US" sz="3600" b="1" kern="1200" dirty="0">
              <a:effectLst>
                <a:outerShdw blurRad="38100" dist="38100" dir="2700000" algn="tl">
                  <a:srgbClr val="000000">
                    <a:alpha val="43137"/>
                  </a:srgbClr>
                </a:outerShdw>
              </a:effectLst>
            </a:rPr>
            <a:t>‘War guilt’ clause (Article 231) imposed</a:t>
          </a:r>
        </a:p>
        <a:p>
          <a:pPr marL="0" lvl="0" algn="l" defTabSz="2000250">
            <a:lnSpc>
              <a:spcPct val="90000"/>
            </a:lnSpc>
            <a:spcBef>
              <a:spcPct val="0"/>
            </a:spcBef>
            <a:spcAft>
              <a:spcPct val="35000"/>
            </a:spcAft>
            <a:buNone/>
          </a:pPr>
          <a:endParaRPr lang="en-US" kern="1200" dirty="0"/>
        </a:p>
      </dsp:txBody>
      <dsp:txXfrm>
        <a:off x="39969" y="2540677"/>
        <a:ext cx="7827416" cy="738830"/>
      </dsp:txXfrm>
    </dsp:sp>
    <dsp:sp modelId="{C1C82865-A57B-48F7-A9A4-9C92362B2DED}">
      <dsp:nvSpPr>
        <dsp:cNvPr id="0" name=""/>
        <dsp:cNvSpPr/>
      </dsp:nvSpPr>
      <dsp:spPr>
        <a:xfrm>
          <a:off x="0" y="3333764"/>
          <a:ext cx="7907354" cy="818768"/>
        </a:xfrm>
        <a:prstGeom prst="round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altLang="en-US" sz="3600" b="1" kern="1200" dirty="0">
              <a:effectLst>
                <a:outerShdw blurRad="38100" dist="38100" dir="2700000" algn="tl">
                  <a:srgbClr val="000000">
                    <a:alpha val="43137"/>
                  </a:srgbClr>
                </a:outerShdw>
              </a:effectLst>
            </a:rPr>
            <a:t>Reparations fixed at a very high levels</a:t>
          </a:r>
          <a:endParaRPr lang="en-US" sz="3600" b="1" kern="1200" dirty="0">
            <a:effectLst>
              <a:outerShdw blurRad="38100" dist="38100" dir="2700000" algn="tl">
                <a:srgbClr val="000000">
                  <a:alpha val="43137"/>
                </a:srgbClr>
              </a:outerShdw>
            </a:effectLst>
          </a:endParaRPr>
        </a:p>
      </dsp:txBody>
      <dsp:txXfrm>
        <a:off x="39969" y="3373733"/>
        <a:ext cx="7827416" cy="7388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B7B316-42D4-4581-B9BC-5F12ECB1E0CE}">
      <dsp:nvSpPr>
        <dsp:cNvPr id="0" name=""/>
        <dsp:cNvSpPr/>
      </dsp:nvSpPr>
      <dsp:spPr>
        <a:xfrm rot="10800000" flipV="1">
          <a:off x="0" y="34288"/>
          <a:ext cx="8763000" cy="1645925"/>
        </a:xfrm>
        <a:prstGeom prst="rect">
          <a:avLst/>
        </a:prstGeom>
        <a:solidFill>
          <a:schemeClr val="accent4">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en-US" sz="4800" kern="1200" dirty="0"/>
            <a:t>Putsch – Uprising/Overthrow</a:t>
          </a:r>
        </a:p>
      </dsp:txBody>
      <dsp:txXfrm rot="-10800000">
        <a:off x="0" y="34288"/>
        <a:ext cx="8763000" cy="1645925"/>
      </dsp:txXfrm>
    </dsp:sp>
    <dsp:sp modelId="{3FD0C7F7-234F-4F92-B0E7-A3A69232B269}">
      <dsp:nvSpPr>
        <dsp:cNvPr id="0" name=""/>
        <dsp:cNvSpPr/>
      </dsp:nvSpPr>
      <dsp:spPr>
        <a:xfrm>
          <a:off x="4278" y="1748791"/>
          <a:ext cx="2918147" cy="3744468"/>
        </a:xfrm>
        <a:prstGeom prst="rect">
          <a:avLst/>
        </a:prstGeom>
        <a:solidFill>
          <a:schemeClr val="lt1">
            <a:hueOff val="0"/>
            <a:satOff val="0"/>
            <a:lumOff val="0"/>
            <a:alphaOff val="0"/>
          </a:schemeClr>
        </a:solidFill>
        <a:ln w="158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effectLst/>
              <a:latin typeface="Times New Roman" panose="02020603050405020304" pitchFamily="18" charset="0"/>
              <a:cs typeface="Times New Roman" panose="02020603050405020304" pitchFamily="18" charset="0"/>
            </a:rPr>
            <a:t>1920</a:t>
          </a:r>
          <a:br>
            <a:rPr lang="en-US" sz="3200" b="1" kern="1200" dirty="0">
              <a:effectLst/>
              <a:latin typeface="Times New Roman" panose="02020603050405020304" pitchFamily="18" charset="0"/>
              <a:cs typeface="Times New Roman" panose="02020603050405020304" pitchFamily="18" charset="0"/>
            </a:rPr>
          </a:br>
          <a:r>
            <a:rPr lang="en-US" sz="3200" b="1" kern="1200" dirty="0">
              <a:effectLst/>
              <a:latin typeface="Times New Roman" panose="02020603050405020304" pitchFamily="18" charset="0"/>
              <a:cs typeface="Times New Roman" panose="02020603050405020304" pitchFamily="18" charset="0"/>
            </a:rPr>
            <a:t>Berlin Putsch</a:t>
          </a:r>
        </a:p>
        <a:p>
          <a:pPr marL="0" lvl="0" indent="0" algn="ctr" defTabSz="1422400">
            <a:lnSpc>
              <a:spcPct val="90000"/>
            </a:lnSpc>
            <a:spcBef>
              <a:spcPct val="0"/>
            </a:spcBef>
            <a:spcAft>
              <a:spcPct val="35000"/>
            </a:spcAft>
            <a:buNone/>
          </a:pPr>
          <a:r>
            <a:rPr lang="en-US" sz="2600" b="0" kern="1200" dirty="0">
              <a:effectLst/>
              <a:latin typeface="Times New Roman" panose="02020603050405020304" pitchFamily="18" charset="0"/>
              <a:cs typeface="Times New Roman" panose="02020603050405020304" pitchFamily="18" charset="0"/>
            </a:rPr>
            <a:t>Attempted by Wolfgang </a:t>
          </a:r>
          <a:r>
            <a:rPr lang="en-US" sz="2600" b="0" kern="1200" dirty="0" err="1">
              <a:effectLst/>
              <a:latin typeface="Times New Roman" panose="02020603050405020304" pitchFamily="18" charset="0"/>
              <a:cs typeface="Times New Roman" panose="02020603050405020304" pitchFamily="18" charset="0"/>
            </a:rPr>
            <a:t>Kapp</a:t>
          </a:r>
          <a:r>
            <a:rPr lang="en-US" sz="2600" b="0" kern="1200" dirty="0">
              <a:effectLst/>
              <a:latin typeface="Times New Roman" panose="02020603050405020304" pitchFamily="18" charset="0"/>
              <a:cs typeface="Times New Roman" panose="02020603050405020304" pitchFamily="18" charset="0"/>
            </a:rPr>
            <a:t> &amp; </a:t>
          </a:r>
          <a:r>
            <a:rPr lang="en-US" sz="2600" b="0" kern="1200" dirty="0" err="1">
              <a:effectLst/>
              <a:latin typeface="Times New Roman" panose="02020603050405020304" pitchFamily="18" charset="0"/>
              <a:cs typeface="Times New Roman" panose="02020603050405020304" pitchFamily="18" charset="0"/>
            </a:rPr>
            <a:t>Genral</a:t>
          </a:r>
          <a:r>
            <a:rPr lang="en-US" sz="2600" b="0" kern="1200" dirty="0">
              <a:effectLst/>
              <a:latin typeface="Times New Roman" panose="02020603050405020304" pitchFamily="18" charset="0"/>
              <a:cs typeface="Times New Roman" panose="02020603050405020304" pitchFamily="18" charset="0"/>
            </a:rPr>
            <a:t> Walther </a:t>
          </a:r>
          <a:r>
            <a:rPr lang="en-US" sz="2600" b="0" kern="1200" dirty="0" err="1">
              <a:effectLst/>
              <a:latin typeface="Times New Roman" panose="02020603050405020304" pitchFamily="18" charset="0"/>
              <a:cs typeface="Times New Roman" panose="02020603050405020304" pitchFamily="18" charset="0"/>
            </a:rPr>
            <a:t>Luttwitz</a:t>
          </a:r>
          <a:endParaRPr lang="en-US" sz="2600" b="0" kern="1200" dirty="0">
            <a:effectLst/>
            <a:latin typeface="Times New Roman" panose="02020603050405020304" pitchFamily="18" charset="0"/>
            <a:cs typeface="Times New Roman" panose="02020603050405020304" pitchFamily="18" charset="0"/>
          </a:endParaRPr>
        </a:p>
        <a:p>
          <a:pPr marL="0" lvl="0" indent="0" algn="ctr" defTabSz="1422400">
            <a:lnSpc>
              <a:spcPct val="90000"/>
            </a:lnSpc>
            <a:spcBef>
              <a:spcPct val="0"/>
            </a:spcBef>
            <a:spcAft>
              <a:spcPct val="35000"/>
            </a:spcAft>
            <a:buNone/>
          </a:pPr>
          <a:r>
            <a:rPr lang="en-US" sz="2600" b="0" kern="1200" dirty="0">
              <a:effectLst/>
              <a:latin typeface="Times New Roman" panose="02020603050405020304" pitchFamily="18" charset="0"/>
              <a:cs typeface="Times New Roman" panose="02020603050405020304" pitchFamily="18" charset="0"/>
            </a:rPr>
            <a:t>Military Refuses </a:t>
          </a:r>
          <a:br>
            <a:rPr lang="en-US" sz="2600" b="0" kern="1200" dirty="0">
              <a:effectLst/>
              <a:latin typeface="Times New Roman" panose="02020603050405020304" pitchFamily="18" charset="0"/>
              <a:cs typeface="Times New Roman" panose="02020603050405020304" pitchFamily="18" charset="0"/>
            </a:rPr>
          </a:br>
          <a:r>
            <a:rPr lang="en-US" sz="2600" b="0" kern="1200" dirty="0">
              <a:effectLst/>
              <a:latin typeface="Times New Roman" panose="02020603050405020304" pitchFamily="18" charset="0"/>
              <a:cs typeface="Times New Roman" panose="02020603050405020304" pitchFamily="18" charset="0"/>
            </a:rPr>
            <a:t>to Join &amp; Fight</a:t>
          </a:r>
        </a:p>
        <a:p>
          <a:pPr marL="0" lvl="0" indent="0" algn="ctr" defTabSz="1422400">
            <a:lnSpc>
              <a:spcPct val="90000"/>
            </a:lnSpc>
            <a:spcBef>
              <a:spcPct val="0"/>
            </a:spcBef>
            <a:spcAft>
              <a:spcPct val="35000"/>
            </a:spcAft>
            <a:buNone/>
          </a:pPr>
          <a:r>
            <a:rPr lang="en-US" sz="2600" b="1" kern="1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FAILED</a:t>
          </a:r>
        </a:p>
      </dsp:txBody>
      <dsp:txXfrm>
        <a:off x="4278" y="1748791"/>
        <a:ext cx="2918147" cy="3744468"/>
      </dsp:txXfrm>
    </dsp:sp>
    <dsp:sp modelId="{369562D9-7F1A-45B0-BC4D-2A727F5B8524}">
      <dsp:nvSpPr>
        <dsp:cNvPr id="0" name=""/>
        <dsp:cNvSpPr/>
      </dsp:nvSpPr>
      <dsp:spPr>
        <a:xfrm>
          <a:off x="2922426" y="1748791"/>
          <a:ext cx="2918147" cy="3744468"/>
        </a:xfrm>
        <a:prstGeom prst="rect">
          <a:avLst/>
        </a:prstGeom>
        <a:solidFill>
          <a:schemeClr val="lt1">
            <a:hueOff val="0"/>
            <a:satOff val="0"/>
            <a:lumOff val="0"/>
            <a:alphaOff val="0"/>
          </a:schemeClr>
        </a:solidFill>
        <a:ln w="158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effectLst/>
              <a:latin typeface="Times New Roman" panose="02020603050405020304" pitchFamily="18" charset="0"/>
              <a:cs typeface="Times New Roman" panose="02020603050405020304" pitchFamily="18" charset="0"/>
            </a:rPr>
            <a:t>1920</a:t>
          </a:r>
          <a:br>
            <a:rPr lang="en-US" sz="2800" b="1" kern="1200" dirty="0">
              <a:effectLst/>
              <a:latin typeface="Times New Roman" panose="02020603050405020304" pitchFamily="18" charset="0"/>
              <a:cs typeface="Times New Roman" panose="02020603050405020304" pitchFamily="18" charset="0"/>
            </a:rPr>
          </a:br>
          <a:r>
            <a:rPr lang="en-US" sz="2800" b="1" kern="1200" dirty="0">
              <a:effectLst/>
              <a:latin typeface="Times New Roman" panose="02020603050405020304" pitchFamily="18" charset="0"/>
              <a:cs typeface="Times New Roman" panose="02020603050405020304" pitchFamily="18" charset="0"/>
            </a:rPr>
            <a:t>NAZI PARTY</a:t>
          </a:r>
          <a:br>
            <a:rPr lang="en-US" sz="2800" b="1" kern="1200" dirty="0">
              <a:effectLst/>
              <a:latin typeface="Times New Roman" panose="02020603050405020304" pitchFamily="18" charset="0"/>
              <a:cs typeface="Times New Roman" panose="02020603050405020304" pitchFamily="18" charset="0"/>
            </a:rPr>
          </a:br>
          <a:r>
            <a:rPr lang="en-US" sz="2800" b="1" kern="1200" dirty="0">
              <a:effectLst/>
              <a:latin typeface="Times New Roman" panose="02020603050405020304" pitchFamily="18" charset="0"/>
              <a:cs typeface="Times New Roman" panose="02020603050405020304" pitchFamily="18" charset="0"/>
            </a:rPr>
            <a:t>Formed</a:t>
          </a:r>
        </a:p>
        <a:p>
          <a:pPr marL="0" lvl="0" indent="0" algn="ctr" defTabSz="1422400">
            <a:lnSpc>
              <a:spcPct val="90000"/>
            </a:lnSpc>
            <a:spcBef>
              <a:spcPct val="0"/>
            </a:spcBef>
            <a:spcAft>
              <a:spcPct val="35000"/>
            </a:spcAft>
            <a:buNone/>
          </a:pPr>
          <a:r>
            <a:rPr lang="en-US" altLang="en-US" sz="2600" kern="1200" dirty="0"/>
            <a:t>National Socialist German Workers Party (NSDAP)</a:t>
          </a:r>
        </a:p>
        <a:p>
          <a:pPr marL="0" lvl="0" indent="0" algn="ctr" defTabSz="1422400">
            <a:lnSpc>
              <a:spcPct val="90000"/>
            </a:lnSpc>
            <a:spcBef>
              <a:spcPct val="0"/>
            </a:spcBef>
            <a:spcAft>
              <a:spcPct val="35000"/>
            </a:spcAft>
            <a:buNone/>
          </a:pPr>
          <a:endParaRPr lang="en-US" sz="2600" b="1" kern="1200" dirty="0">
            <a:effectLst/>
            <a:latin typeface="Times New Roman" panose="02020603050405020304" pitchFamily="18" charset="0"/>
            <a:cs typeface="Times New Roman" panose="02020603050405020304" pitchFamily="18" charset="0"/>
          </a:endParaRPr>
        </a:p>
        <a:p>
          <a:pPr marL="0" lvl="0" indent="0" algn="ctr" defTabSz="1422400">
            <a:lnSpc>
              <a:spcPct val="90000"/>
            </a:lnSpc>
            <a:spcBef>
              <a:spcPct val="0"/>
            </a:spcBef>
            <a:spcAft>
              <a:spcPct val="35000"/>
            </a:spcAft>
            <a:buNone/>
          </a:pPr>
          <a:endParaRPr lang="en-US" sz="2600" b="1" kern="1200" dirty="0">
            <a:effectLst/>
            <a:latin typeface="Times New Roman" panose="02020603050405020304" pitchFamily="18" charset="0"/>
            <a:cs typeface="Times New Roman" panose="02020603050405020304" pitchFamily="18" charset="0"/>
          </a:endParaRPr>
        </a:p>
        <a:p>
          <a:pPr marL="0" lvl="0" indent="0" algn="ctr" defTabSz="1422400">
            <a:lnSpc>
              <a:spcPct val="90000"/>
            </a:lnSpc>
            <a:spcBef>
              <a:spcPct val="0"/>
            </a:spcBef>
            <a:spcAft>
              <a:spcPct val="35000"/>
            </a:spcAft>
            <a:buNone/>
          </a:pPr>
          <a:endParaRPr lang="en-US" sz="2600" b="1" kern="1200" dirty="0">
            <a:effectLst/>
            <a:latin typeface="Times New Roman" panose="02020603050405020304" pitchFamily="18" charset="0"/>
            <a:cs typeface="Times New Roman" panose="02020603050405020304" pitchFamily="18" charset="0"/>
          </a:endParaRPr>
        </a:p>
      </dsp:txBody>
      <dsp:txXfrm>
        <a:off x="2922426" y="1748791"/>
        <a:ext cx="2918147" cy="3744468"/>
      </dsp:txXfrm>
    </dsp:sp>
    <dsp:sp modelId="{08E90819-E0F0-49C9-97CD-1E6377D72FF2}">
      <dsp:nvSpPr>
        <dsp:cNvPr id="0" name=""/>
        <dsp:cNvSpPr/>
      </dsp:nvSpPr>
      <dsp:spPr>
        <a:xfrm>
          <a:off x="5840573" y="1748791"/>
          <a:ext cx="2918147" cy="3744468"/>
        </a:xfrm>
        <a:prstGeom prst="rect">
          <a:avLst/>
        </a:prstGeom>
        <a:solidFill>
          <a:schemeClr val="lt1">
            <a:hueOff val="0"/>
            <a:satOff val="0"/>
            <a:lumOff val="0"/>
            <a:alphaOff val="0"/>
          </a:schemeClr>
        </a:solidFill>
        <a:ln w="158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altLang="en-US" sz="36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Nov. 8, </a:t>
          </a:r>
          <a:r>
            <a:rPr lang="en-US" sz="36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1923</a:t>
          </a:r>
        </a:p>
        <a:p>
          <a:pPr marL="0" lvl="0" indent="0" algn="ctr" defTabSz="1600200">
            <a:lnSpc>
              <a:spcPct val="90000"/>
            </a:lnSpc>
            <a:spcBef>
              <a:spcPct val="0"/>
            </a:spcBef>
            <a:spcAft>
              <a:spcPct val="35000"/>
            </a:spcAft>
            <a:buNone/>
          </a:pPr>
          <a:r>
            <a:rPr lang="en-US" altLang="en-US" sz="3600" kern="1200" dirty="0">
              <a:latin typeface="Times New Roman" panose="02020603050405020304" pitchFamily="18" charset="0"/>
              <a:cs typeface="Times New Roman" panose="02020603050405020304" pitchFamily="18" charset="0"/>
            </a:rPr>
            <a:t>Munich Beer Hall Putsch</a:t>
          </a:r>
        </a:p>
        <a:p>
          <a:pPr marL="0" lvl="0" indent="0" algn="ctr" defTabSz="1600200">
            <a:lnSpc>
              <a:spcPct val="90000"/>
            </a:lnSpc>
            <a:spcBef>
              <a:spcPct val="0"/>
            </a:spcBef>
            <a:spcAft>
              <a:spcPct val="35000"/>
            </a:spcAft>
            <a:buNone/>
          </a:pPr>
          <a:r>
            <a:rPr lang="en-US" altLang="en-US" sz="3600" kern="1200" dirty="0">
              <a:latin typeface="Times New Roman" panose="02020603050405020304" pitchFamily="18" charset="0"/>
              <a:cs typeface="Times New Roman" panose="02020603050405020304" pitchFamily="18" charset="0"/>
            </a:rPr>
            <a:t>Led by Hitler &amp; the Nazis</a:t>
          </a:r>
        </a:p>
        <a:p>
          <a:pPr marL="0" lvl="0" indent="0" algn="ctr" defTabSz="1600200">
            <a:lnSpc>
              <a:spcPct val="90000"/>
            </a:lnSpc>
            <a:spcBef>
              <a:spcPct val="0"/>
            </a:spcBef>
            <a:spcAft>
              <a:spcPct val="35000"/>
            </a:spcAft>
            <a:buNone/>
          </a:pPr>
          <a:r>
            <a:rPr lang="en-US" sz="3600" b="1" kern="1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FAILED</a:t>
          </a:r>
          <a:endParaRPr lang="en-US" sz="3600" kern="1200" dirty="0">
            <a:latin typeface="Times New Roman" panose="02020603050405020304" pitchFamily="18" charset="0"/>
            <a:cs typeface="Times New Roman" panose="02020603050405020304" pitchFamily="18" charset="0"/>
          </a:endParaRPr>
        </a:p>
      </dsp:txBody>
      <dsp:txXfrm>
        <a:off x="5840573" y="1748791"/>
        <a:ext cx="2918147" cy="3744468"/>
      </dsp:txXfrm>
    </dsp:sp>
    <dsp:sp modelId="{AFDE7607-EB38-4821-B7CF-FA8FCFED194D}">
      <dsp:nvSpPr>
        <dsp:cNvPr id="0" name=""/>
        <dsp:cNvSpPr/>
      </dsp:nvSpPr>
      <dsp:spPr>
        <a:xfrm>
          <a:off x="0" y="5493259"/>
          <a:ext cx="8763000" cy="416052"/>
        </a:xfrm>
        <a:prstGeom prst="rect">
          <a:avLst/>
        </a:prstGeom>
        <a:solidFill>
          <a:schemeClr val="accent4">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F31A02CD-29F4-4EDF-975D-6FDBACBA3BFF}" type="datetimeFigureOut">
              <a:rPr lang="en-US"/>
              <a:pPr>
                <a:defRPr/>
              </a:pPr>
              <a:t>2/21/2017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7D7B7B9A-9514-4485-8C47-F280C051A895}"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eimar.facinghistory.org/node/94"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The final pressure for the Kaiser’s abdication came from General von Hindenburg.</a:t>
            </a:r>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AFE17F3B-AB7F-452F-9D3B-A0A8C8618C86}" type="slidenum">
              <a:rPr lang="en-US" altLang="en-US" sz="1200"/>
              <a:pPr eaLnBrk="1" hangingPunct="1"/>
              <a:t>4</a:t>
            </a:fld>
            <a:endParaRPr lang="en-US"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The people voted for a political party</a:t>
            </a:r>
          </a:p>
          <a:p>
            <a:pPr eaLnBrk="1" hangingPunct="1">
              <a:spcBef>
                <a:spcPct val="0"/>
              </a:spcBef>
            </a:pPr>
            <a:r>
              <a:rPr lang="en-US" altLang="en-US"/>
              <a:t>The party leaders then elected members to the Reichstag in proportion to the number of votes they got nationwide. </a:t>
            </a:r>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0BBD39B3-646B-478A-B735-C2A45A0705A0}" type="slidenum">
              <a:rPr lang="en-US" altLang="en-US" sz="1200"/>
              <a:pPr eaLnBrk="1" hangingPunct="1"/>
              <a:t>5</a:t>
            </a:fld>
            <a:endParaRPr lang="en-US"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lnSpcReduction="10000"/>
          </a:bodyPr>
          <a:lstStyle/>
          <a:p>
            <a:pPr eaLnBrk="1" hangingPunct="1"/>
            <a:r>
              <a:rPr lang="en-US" altLang="en-US" dirty="0"/>
              <a:t>On March 13, 1920, the </a:t>
            </a:r>
            <a:r>
              <a:rPr lang="en-US" altLang="en-US" dirty="0" err="1"/>
              <a:t>Erhardt</a:t>
            </a:r>
            <a:r>
              <a:rPr lang="en-US" altLang="en-US" dirty="0"/>
              <a:t> Brigade, a rebellious military unit, marched into Berlin as part of the first serious rightist attempt to destroy the Republic and seize power. This brigade, a </a:t>
            </a:r>
            <a:r>
              <a:rPr lang="en-US" altLang="en-US" u="sng" dirty="0">
                <a:hlinkClick r:id="rId3"/>
              </a:rPr>
              <a:t>Freikorps</a:t>
            </a:r>
            <a:r>
              <a:rPr lang="en-US" altLang="en-US" dirty="0"/>
              <a:t> unit that had fought in the Baltic under Captain Hermann </a:t>
            </a:r>
            <a:r>
              <a:rPr lang="en-US" altLang="en-US" dirty="0" err="1"/>
              <a:t>Erhardt</a:t>
            </a:r>
            <a:r>
              <a:rPr lang="en-US" altLang="en-US" dirty="0"/>
              <a:t>, had refused orders to demobilize. It was greeted in Berlin by the civil servant </a:t>
            </a:r>
            <a:r>
              <a:rPr lang="en-US" altLang="en-US" dirty="0" err="1"/>
              <a:t>Wolfang</a:t>
            </a:r>
            <a:r>
              <a:rPr lang="en-US" altLang="en-US" dirty="0"/>
              <a:t> </a:t>
            </a:r>
            <a:r>
              <a:rPr lang="en-US" altLang="en-US" dirty="0" err="1"/>
              <a:t>Kapp</a:t>
            </a:r>
            <a:r>
              <a:rPr lang="en-US" altLang="en-US" dirty="0"/>
              <a:t> and General Walther </a:t>
            </a:r>
            <a:r>
              <a:rPr lang="en-US" altLang="en-US" dirty="0" err="1"/>
              <a:t>Lüttwitz</a:t>
            </a:r>
            <a:r>
              <a:rPr lang="en-US" altLang="en-US" dirty="0"/>
              <a:t> who proclaimed a new government of national unity. The Social Democratic leadership proved unable to get regular military units to engage the </a:t>
            </a:r>
            <a:r>
              <a:rPr lang="en-US" altLang="en-US" dirty="0" err="1"/>
              <a:t>Erhardt</a:t>
            </a:r>
            <a:r>
              <a:rPr lang="en-US" altLang="en-US" dirty="0"/>
              <a:t> Brigade. Although General Walther Reinhardt, the Prussian Minister of Defense, was willing to use troops against the rebels, most troops took their cue from General von </a:t>
            </a:r>
            <a:r>
              <a:rPr lang="en-US" altLang="en-US" dirty="0" err="1"/>
              <a:t>Seeckt</a:t>
            </a:r>
            <a:r>
              <a:rPr lang="en-US" altLang="en-US" dirty="0"/>
              <a:t>, the Army chief of Staff, who told the Social Democratic leaders that troops would not fire on other troops. President Friedrich Ebert and his cabinet fled to Dresden and then to Stuttgart where they called on their supporters to stage a general strike. Prussian trade unionists responded to the strike call in large numbers, while civil servants struck a neutral pose waiting to see if the coup succeeded. The strike was extremely effective in bringing transportation and commerce to a standstill. Within four days, convinced they could not govern, </a:t>
            </a:r>
            <a:r>
              <a:rPr lang="en-US" altLang="en-US" dirty="0" err="1"/>
              <a:t>Kapp</a:t>
            </a:r>
            <a:r>
              <a:rPr lang="en-US" altLang="en-US" dirty="0"/>
              <a:t> and </a:t>
            </a:r>
            <a:r>
              <a:rPr lang="en-US" altLang="en-US" dirty="0" err="1"/>
              <a:t>Lüttwitz</a:t>
            </a:r>
            <a:r>
              <a:rPr lang="en-US" altLang="en-US" dirty="0"/>
              <a:t> fled Berlin. Ebert and his cabinet then returned to Berlin and the Weimar Republican government was back in place. Germany’s fragile democracy had survived but the failure of anti-Republican judges to impose harsh punishments on the plotters, and the lack of support from military leaders, indicated major problems for the new government. </a:t>
            </a:r>
            <a:r>
              <a:rPr lang="en-US" altLang="en-US" dirty="0"/>
              <a:t>Judges did not impose harsh punishments on plotters,</a:t>
            </a:r>
            <a:r>
              <a:rPr lang="en-US" altLang="en-US" baseline="0" dirty="0"/>
              <a:t> </a:t>
            </a:r>
            <a:r>
              <a:rPr lang="en-US" altLang="en-US" dirty="0"/>
              <a:t>Lack of military support, Showed that the new government was weak</a:t>
            </a:r>
          </a:p>
          <a:p>
            <a:pPr eaLnBrk="1" hangingPunct="1"/>
            <a:r>
              <a:rPr lang="en-US" altLang="en-US" dirty="0"/>
              <a:t>---------------------------------------------------------------------------------------------------------------------------------------------------------------------------------------------------------------------------------------------------------</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US" altLang="en-US" dirty="0"/>
              <a:t>On November 8th, 1923, the Bavarian government held a meeting in a Munich beer hall. Adolf Hitler arrived with armed </a:t>
            </a:r>
            <a:r>
              <a:rPr lang="en-US" altLang="en-US" dirty="0" err="1"/>
              <a:t>stormtroopers</a:t>
            </a:r>
            <a:r>
              <a:rPr lang="en-US" altLang="en-US" dirty="0"/>
              <a:t>, jumped onto a table, fired two shots in the air and told the audience that the National Revolution had begun. The next day he and 3,000 armed Nazi supporters clashed with Police. When shots were fired Hitler fled. Arrested two days later, he was sentenced to five years imprisonment. Although Hitler was still an Austrian citizen, the Bavarian officials decided not to deport him. A sympathetic judge allowed Hitler to use the trial as a political podium to present his radical views. His minimal sentence was to be served in a comfortable prison fortress</a:t>
            </a:r>
            <a:r>
              <a:rPr lang="en-US" altLang="en-US" baseline="0" dirty="0"/>
              <a:t> where he would write “Mein Kampf” </a:t>
            </a:r>
            <a:endParaRPr lang="en-US" altLang="en-US" dirty="0"/>
          </a:p>
          <a:p>
            <a:pPr eaLnBrk="1" hangingPunct="1"/>
            <a:endParaRPr lang="en-US" altLang="en-US" dirty="0"/>
          </a:p>
          <a:p>
            <a:pPr eaLnBrk="1" hangingPunct="1">
              <a:spcBef>
                <a:spcPct val="0"/>
              </a:spcBef>
            </a:pPr>
            <a:endParaRPr lang="en-US" altLang="en-US" dirty="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3172510A-1F9C-400C-8413-DF5BF891F47F}" type="slidenum">
              <a:rPr lang="en-US" altLang="en-US" sz="1200"/>
              <a:pPr eaLnBrk="1" hangingPunct="1"/>
              <a:t>9</a:t>
            </a:fld>
            <a:endParaRPr lang="en-US" altLang="en-US"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By 1928, the economy had improved, mainly because of the Dawes Plan.  Germany had joined the League of Nations and was no longer reguarded by the world as an outcast.  </a:t>
            </a:r>
          </a:p>
          <a:p>
            <a:pPr eaLnBrk="1" hangingPunct="1">
              <a:spcBef>
                <a:spcPct val="0"/>
              </a:spcBef>
            </a:pPr>
            <a:r>
              <a:rPr lang="en-US" altLang="en-US"/>
              <a:t>Germans seemed less interested in Hitler’s ideas that the Jews and the rest of the world were to blame for Germany’s problems. In the 1928 elections,</a:t>
            </a:r>
          </a:p>
          <a:p>
            <a:pPr eaLnBrk="1" hangingPunct="1">
              <a:spcBef>
                <a:spcPct val="0"/>
              </a:spcBef>
            </a:pPr>
            <a:r>
              <a:rPr lang="en-US" altLang="en-US"/>
              <a:t>the Nazi Party only received 2 percent of the votes.</a:t>
            </a:r>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F7769E57-ECA0-4843-A115-DC668FA27D41}" type="slidenum">
              <a:rPr lang="en-US" altLang="en-US" sz="1200"/>
              <a:pPr eaLnBrk="1" hangingPunct="1"/>
              <a:t>10</a:t>
            </a:fld>
            <a:endParaRPr lang="en-US" alt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Otto Dix painted </a:t>
            </a:r>
            <a:r>
              <a:rPr lang="en-US" altLang="en-US" i="1"/>
              <a:t>Metropolis to represent the cultural life of many German cities during the Weimar</a:t>
            </a:r>
          </a:p>
          <a:p>
            <a:pPr eaLnBrk="1" hangingPunct="1">
              <a:spcBef>
                <a:spcPct val="0"/>
              </a:spcBef>
            </a:pPr>
            <a:r>
              <a:rPr lang="en-US" altLang="en-US"/>
              <a:t>Republic. Throughout the 1920s in Germany, the arts flourished. The number of dance halls (cabarets), art</a:t>
            </a:r>
          </a:p>
          <a:p>
            <a:pPr eaLnBrk="1" hangingPunct="1">
              <a:spcBef>
                <a:spcPct val="0"/>
              </a:spcBef>
            </a:pPr>
            <a:r>
              <a:rPr lang="en-US" altLang="en-US"/>
              <a:t>galleries, and movie houses increased. While some Germans were excited by this artistic growth, other</a:t>
            </a:r>
          </a:p>
          <a:p>
            <a:pPr eaLnBrk="1" hangingPunct="1">
              <a:spcBef>
                <a:spcPct val="0"/>
              </a:spcBef>
            </a:pPr>
            <a:r>
              <a:rPr lang="en-US" altLang="en-US"/>
              <a:t>Germans saw the music, films, and images as evidence that German culture was becoming immoral and out</a:t>
            </a:r>
          </a:p>
          <a:p>
            <a:pPr eaLnBrk="1" hangingPunct="1">
              <a:spcBef>
                <a:spcPct val="0"/>
              </a:spcBef>
            </a:pPr>
            <a:r>
              <a:rPr lang="en-US" altLang="en-US"/>
              <a:t>of control. Even though the Weimar Constitution said that Germans had the right to freedom of expression,</a:t>
            </a:r>
          </a:p>
          <a:p>
            <a:pPr eaLnBrk="1" hangingPunct="1">
              <a:spcBef>
                <a:spcPct val="0"/>
              </a:spcBef>
            </a:pPr>
            <a:r>
              <a:rPr lang="en-US" altLang="en-US"/>
              <a:t>many artists, including Otto Dix, were fined or arrested for producing work that was considered “anti-</a:t>
            </a:r>
          </a:p>
          <a:p>
            <a:pPr eaLnBrk="1" hangingPunct="1">
              <a:spcBef>
                <a:spcPct val="0"/>
              </a:spcBef>
            </a:pPr>
            <a:r>
              <a:rPr lang="en-US" altLang="en-US"/>
              <a:t>German” by judges.</a:t>
            </a:r>
          </a:p>
        </p:txBody>
      </p:sp>
      <p:sp>
        <p:nvSpPr>
          <p:cNvPr id="788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A8A8AD13-492F-43C3-9AA9-5EDB98417874}" type="slidenum">
              <a:rPr lang="en-US" altLang="en-US" sz="1200"/>
              <a:pPr eaLnBrk="1" hangingPunct="1"/>
              <a:t>11</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C9F3D1B-7757-4242-A3C0-A6B0AA5F97E8}" type="slidenum">
              <a:rPr lang="en-US" altLang="en-US" smtClean="0"/>
              <a:pPr/>
              <a:t>‹#›</a:t>
            </a:fld>
            <a:endParaRPr lang="en-US" altLang="en-US"/>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7163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EB3D0511-973B-4BD2-B956-66E76EC50362}" type="slidenum">
              <a:rPr lang="en-US" altLang="en-US" smtClean="0"/>
              <a:pPr/>
              <a:t>‹#›</a:t>
            </a:fld>
            <a:endParaRPr lang="en-US" altLang="en-US"/>
          </a:p>
        </p:txBody>
      </p:sp>
    </p:spTree>
    <p:extLst>
      <p:ext uri="{BB962C8B-B14F-4D97-AF65-F5344CB8AC3E}">
        <p14:creationId xmlns:p14="http://schemas.microsoft.com/office/powerpoint/2010/main" val="4282662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AE83C9B6-88B3-4C32-8B95-27C20A610A3F}" type="slidenum">
              <a:rPr lang="en-US" altLang="en-US" smtClean="0"/>
              <a:pPr/>
              <a:t>‹#›</a:t>
            </a:fld>
            <a:endParaRPr lang="en-US" altLang="en-US"/>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10882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B9888381-9CBF-40AB-B828-A5D5781712CE}" type="slidenum">
              <a:rPr lang="en-US" altLang="en-US" smtClean="0"/>
              <a:pPr/>
              <a:t>‹#›</a:t>
            </a:fld>
            <a:endParaRPr lang="en-US" altLang="en-US"/>
          </a:p>
        </p:txBody>
      </p:sp>
    </p:spTree>
    <p:extLst>
      <p:ext uri="{BB962C8B-B14F-4D97-AF65-F5344CB8AC3E}">
        <p14:creationId xmlns:p14="http://schemas.microsoft.com/office/powerpoint/2010/main" val="356624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5388D3E2-3177-462D-89C8-4826786492B7}" type="slidenum">
              <a:rPr lang="en-US" altLang="en-US" smtClean="0"/>
              <a:pPr/>
              <a:t>‹#›</a:t>
            </a:fld>
            <a:endParaRPr lang="en-US" altLang="en-US"/>
          </a:p>
        </p:txBody>
      </p:sp>
    </p:spTree>
    <p:extLst>
      <p:ext uri="{BB962C8B-B14F-4D97-AF65-F5344CB8AC3E}">
        <p14:creationId xmlns:p14="http://schemas.microsoft.com/office/powerpoint/2010/main" val="3504699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4BD80EA9-C741-4184-9041-F99270EDC8F9}" type="slidenum">
              <a:rPr lang="en-US" altLang="en-US" smtClean="0"/>
              <a:pPr/>
              <a:t>‹#›</a:t>
            </a:fld>
            <a:endParaRPr lang="en-US" altLang="en-US"/>
          </a:p>
        </p:txBody>
      </p:sp>
    </p:spTree>
    <p:extLst>
      <p:ext uri="{BB962C8B-B14F-4D97-AF65-F5344CB8AC3E}">
        <p14:creationId xmlns:p14="http://schemas.microsoft.com/office/powerpoint/2010/main" val="2087030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153E1AE3-4E5B-494A-8E75-F1A1BC8134E8}" type="slidenum">
              <a:rPr lang="en-US" altLang="en-US" smtClean="0"/>
              <a:pPr/>
              <a:t>‹#›</a:t>
            </a:fld>
            <a:endParaRPr lang="en-US" altLang="en-US"/>
          </a:p>
        </p:txBody>
      </p:sp>
    </p:spTree>
    <p:extLst>
      <p:ext uri="{BB962C8B-B14F-4D97-AF65-F5344CB8AC3E}">
        <p14:creationId xmlns:p14="http://schemas.microsoft.com/office/powerpoint/2010/main" val="847492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F79B3900-033A-4F92-A32B-DC7C652D5850}" type="slidenum">
              <a:rPr lang="en-US" altLang="en-US" smtClean="0"/>
              <a:pPr/>
              <a:t>‹#›</a:t>
            </a:fld>
            <a:endParaRPr lang="en-US" altLang="en-US"/>
          </a:p>
        </p:txBody>
      </p:sp>
    </p:spTree>
    <p:extLst>
      <p:ext uri="{BB962C8B-B14F-4D97-AF65-F5344CB8AC3E}">
        <p14:creationId xmlns:p14="http://schemas.microsoft.com/office/powerpoint/2010/main" val="16858946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F58E6A7-ACFB-46EC-8821-0B4F4C3A6657}" type="slidenum">
              <a:rPr lang="en-US" altLang="en-US" smtClean="0"/>
              <a:pPr/>
              <a:t>‹#›</a:t>
            </a:fld>
            <a:endParaRPr lang="en-US" altLang="en-US"/>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67325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100AD4C-21EC-439E-942F-5D4B1C7A5044}" type="slidenum">
              <a:rPr lang="en-US" altLang="en-US" smtClean="0"/>
              <a:pPr/>
              <a:t>‹#›</a:t>
            </a:fld>
            <a:endParaRPr lang="en-US" altLang="en-US"/>
          </a:p>
        </p:txBody>
      </p:sp>
    </p:spTree>
    <p:extLst>
      <p:ext uri="{BB962C8B-B14F-4D97-AF65-F5344CB8AC3E}">
        <p14:creationId xmlns:p14="http://schemas.microsoft.com/office/powerpoint/2010/main" val="970375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617D4263-BF14-4D0A-A36F-9233CFDF73C9}" type="slidenum">
              <a:rPr lang="en-US" altLang="en-US" smtClean="0"/>
              <a:pPr/>
              <a:t>‹#›</a:t>
            </a:fld>
            <a:endParaRPr lang="en-US" altLang="en-US"/>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99284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AndTx">
  <p:cSld name="Title, Ch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533400"/>
            <a:ext cx="7772400" cy="1066800"/>
          </a:xfrm>
        </p:spPr>
        <p:txBody>
          <a:bodyPr/>
          <a:lstStyle/>
          <a:p>
            <a:r>
              <a:rPr lang="en-US"/>
              <a:t>Click to edit Master title style</a:t>
            </a:r>
          </a:p>
        </p:txBody>
      </p:sp>
      <p:sp>
        <p:nvSpPr>
          <p:cNvPr id="3" name="Chart Placeholder 2"/>
          <p:cNvSpPr>
            <a:spLocks noGrp="1"/>
          </p:cNvSpPr>
          <p:nvPr>
            <p:ph type="chart" sz="half" idx="1"/>
          </p:nvPr>
        </p:nvSpPr>
        <p:spPr>
          <a:xfrm>
            <a:off x="685800" y="2514600"/>
            <a:ext cx="3810000" cy="3581400"/>
          </a:xfrm>
        </p:spPr>
        <p:txBody>
          <a:bodyPr/>
          <a:lstStyle/>
          <a:p>
            <a:pPr lvl="0"/>
            <a:endParaRPr lang="en-US" noProof="0"/>
          </a:p>
        </p:txBody>
      </p:sp>
      <p:sp>
        <p:nvSpPr>
          <p:cNvPr id="4" name="Text Placeholder 3"/>
          <p:cNvSpPr>
            <a:spLocks noGrp="1"/>
          </p:cNvSpPr>
          <p:nvPr>
            <p:ph type="body" sz="half" idx="2"/>
          </p:nvPr>
        </p:nvSpPr>
        <p:spPr>
          <a:xfrm>
            <a:off x="4648200" y="2514600"/>
            <a:ext cx="3810000" cy="3581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C16C3105-3FE4-4DEF-BB61-DE46D4835510}" type="slidenum">
              <a:rPr lang="en-US" altLang="en-US"/>
              <a:pPr/>
              <a:t>‹#›</a:t>
            </a:fld>
            <a:endParaRPr lang="en-US" altLang="en-US"/>
          </a:p>
        </p:txBody>
      </p:sp>
    </p:spTree>
    <p:extLst>
      <p:ext uri="{BB962C8B-B14F-4D97-AF65-F5344CB8AC3E}">
        <p14:creationId xmlns:p14="http://schemas.microsoft.com/office/powerpoint/2010/main" val="4267183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a:defRPr/>
            </a:pPr>
            <a:endParaRPr lang="en-US"/>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pPr>
              <a:defRPr/>
            </a:pPr>
            <a:endParaRPr lang="en-US"/>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AEAA83E3-E66B-4E75-BB3C-73DE275F2B60}" type="slidenum">
              <a:rPr lang="en-US" altLang="en-US" smtClean="0"/>
              <a:pPr/>
              <a:t>‹#›</a:t>
            </a:fld>
            <a:endParaRPr lang="en-US" altLang="en-US"/>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6394777"/>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Lst>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pPr eaLnBrk="1" hangingPunct="1"/>
            <a:r>
              <a:rPr lang="en-US" altLang="en-US" b="1" dirty="0"/>
              <a:t>The Weimar Republic</a:t>
            </a:r>
            <a:br>
              <a:rPr lang="en-US" altLang="en-US" dirty="0"/>
            </a:br>
            <a:r>
              <a:rPr lang="en-US" altLang="en-US" dirty="0"/>
              <a:t>1919-1933</a:t>
            </a:r>
          </a:p>
        </p:txBody>
      </p:sp>
      <p:sp>
        <p:nvSpPr>
          <p:cNvPr id="3075" name="Rectangle 3"/>
          <p:cNvSpPr>
            <a:spLocks noGrp="1" noChangeArrowheads="1"/>
          </p:cNvSpPr>
          <p:nvPr>
            <p:ph type="subTitle" idx="1"/>
          </p:nvPr>
        </p:nvSpPr>
        <p:spPr/>
        <p:txBody>
          <a:bodyPr/>
          <a:lstStyle/>
          <a:p>
            <a:pPr eaLnBrk="1" hangingPunct="1"/>
            <a:endParaRPr lang="en-US" altLang="en-US" dirty="0"/>
          </a:p>
        </p:txBody>
      </p:sp>
      <p:pic>
        <p:nvPicPr>
          <p:cNvPr id="2" name="Picture 1"/>
          <p:cNvPicPr>
            <a:picLocks noChangeAspect="1"/>
          </p:cNvPicPr>
          <p:nvPr/>
        </p:nvPicPr>
        <p:blipFill>
          <a:blip r:embed="rId2"/>
          <a:stretch>
            <a:fillRect/>
          </a:stretch>
        </p:blipFill>
        <p:spPr>
          <a:xfrm>
            <a:off x="6447440" y="4877434"/>
            <a:ext cx="2523744" cy="167576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926973" y="7883"/>
            <a:ext cx="7290054" cy="1499616"/>
          </a:xfrm>
        </p:spPr>
        <p:txBody>
          <a:bodyPr/>
          <a:lstStyle/>
          <a:p>
            <a:r>
              <a:rPr lang="en-GB" altLang="en-US" b="1" dirty="0"/>
              <a:t>The Treaty of Versailles (1919)</a:t>
            </a:r>
          </a:p>
        </p:txBody>
      </p:sp>
      <p:sp>
        <p:nvSpPr>
          <p:cNvPr id="59395" name="Rectangle 3"/>
          <p:cNvSpPr>
            <a:spLocks noGrp="1" noChangeArrowheads="1"/>
          </p:cNvSpPr>
          <p:nvPr>
            <p:ph idx="1"/>
          </p:nvPr>
        </p:nvSpPr>
        <p:spPr>
          <a:xfrm>
            <a:off x="228600" y="1905000"/>
            <a:ext cx="8686800" cy="4023360"/>
          </a:xfrm>
        </p:spPr>
        <p:txBody>
          <a:bodyPr>
            <a:normAutofit/>
          </a:bodyPr>
          <a:lstStyle/>
          <a:p>
            <a:pPr>
              <a:buFont typeface="Arial" panose="020B0604020202020204" pitchFamily="34" charset="0"/>
              <a:buChar char="•"/>
            </a:pPr>
            <a:r>
              <a:rPr lang="en-GB" altLang="en-US" sz="3600" dirty="0"/>
              <a:t> </a:t>
            </a:r>
            <a:r>
              <a:rPr lang="en-GB" altLang="en-US" sz="3600" dirty="0"/>
              <a:t>‘War guilt’ clause imposed (Article 231)</a:t>
            </a:r>
            <a:endParaRPr lang="en-GB" altLang="en-US" sz="3600" dirty="0"/>
          </a:p>
          <a:p>
            <a:pPr>
              <a:buFont typeface="Arial" panose="020B0604020202020204" pitchFamily="34" charset="0"/>
              <a:buChar char="•"/>
            </a:pPr>
            <a:r>
              <a:rPr lang="en-GB" altLang="en-US" sz="3600" dirty="0"/>
              <a:t> Massively reduced military capability</a:t>
            </a:r>
          </a:p>
          <a:p>
            <a:pPr>
              <a:buFont typeface="Arial" panose="020B0604020202020204" pitchFamily="34" charset="0"/>
              <a:buChar char="•"/>
            </a:pPr>
            <a:r>
              <a:rPr lang="en-GB" altLang="en-US" sz="3600" dirty="0"/>
              <a:t> Reparations (payments) fixed at a very high </a:t>
            </a:r>
            <a:br>
              <a:rPr lang="en-GB" altLang="en-US" sz="3600" dirty="0"/>
            </a:br>
            <a:r>
              <a:rPr lang="en-GB" altLang="en-US" sz="3600" dirty="0"/>
              <a:t>  level</a:t>
            </a:r>
          </a:p>
          <a:p>
            <a:pPr>
              <a:buFont typeface="Arial" panose="020B0604020202020204" pitchFamily="34" charset="0"/>
              <a:buChar char="•"/>
            </a:pPr>
            <a:r>
              <a:rPr lang="en-GB" altLang="en-US" sz="3600" dirty="0"/>
              <a:t> Loss of all German Colonies &amp; some land</a:t>
            </a:r>
          </a:p>
          <a:p>
            <a:pPr>
              <a:buFont typeface="Arial" panose="020B0604020202020204" pitchFamily="34" charset="0"/>
              <a:buChar char="•"/>
            </a:pPr>
            <a:r>
              <a:rPr lang="en-GB" altLang="en-US" sz="3600" dirty="0"/>
              <a:t> All of this led to BIG problems from 1919</a:t>
            </a:r>
          </a:p>
          <a:p>
            <a:endParaRPr lang="en-GB" alt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152400"/>
            <a:ext cx="8686800" cy="6457950"/>
          </a:xfrm>
          <a:prstGeom prst="rect">
            <a:avLst/>
          </a:prstGeom>
        </p:spPr>
      </p:pic>
    </p:spTree>
    <p:extLst>
      <p:ext uri="{BB962C8B-B14F-4D97-AF65-F5344CB8AC3E}">
        <p14:creationId xmlns:p14="http://schemas.microsoft.com/office/powerpoint/2010/main" val="1405715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752330" y="152400"/>
            <a:ext cx="7290054" cy="786384"/>
          </a:xfrm>
        </p:spPr>
        <p:txBody>
          <a:bodyPr/>
          <a:lstStyle/>
          <a:p>
            <a:r>
              <a:rPr lang="en-GB" altLang="en-US" b="1" dirty="0"/>
              <a:t>The Treaty of Versailles (1919)</a:t>
            </a:r>
          </a:p>
        </p:txBody>
      </p:sp>
      <p:sp>
        <p:nvSpPr>
          <p:cNvPr id="59395" name="Rectangle 3"/>
          <p:cNvSpPr>
            <a:spLocks noGrp="1" noChangeArrowheads="1"/>
          </p:cNvSpPr>
          <p:nvPr>
            <p:ph idx="1"/>
          </p:nvPr>
        </p:nvSpPr>
        <p:spPr>
          <a:xfrm>
            <a:off x="0" y="5167884"/>
            <a:ext cx="6858000" cy="1143000"/>
          </a:xfrm>
        </p:spPr>
        <p:txBody>
          <a:bodyPr>
            <a:normAutofit/>
          </a:bodyPr>
          <a:lstStyle/>
          <a:p>
            <a:pPr marL="0" indent="0" algn="ctr">
              <a:buNone/>
            </a:pPr>
            <a:r>
              <a:rPr lang="en-GB" altLang="en-US" sz="3600" b="1" u="sng" dirty="0">
                <a:solidFill>
                  <a:srgbClr val="FF0000"/>
                </a:solidFill>
              </a:rPr>
              <a:t>All of this led to BIG problems </a:t>
            </a:r>
            <a:br>
              <a:rPr lang="en-GB" altLang="en-US" sz="3600" b="1" u="sng" dirty="0">
                <a:solidFill>
                  <a:srgbClr val="FF0000"/>
                </a:solidFill>
              </a:rPr>
            </a:br>
            <a:r>
              <a:rPr lang="en-GB" altLang="en-US" sz="3600" b="1" u="sng" dirty="0">
                <a:solidFill>
                  <a:srgbClr val="FF0000"/>
                </a:solidFill>
              </a:rPr>
              <a:t>from 1919</a:t>
            </a:r>
          </a:p>
          <a:p>
            <a:endParaRPr lang="en-GB" altLang="en-US" dirty="0"/>
          </a:p>
        </p:txBody>
      </p:sp>
      <p:graphicFrame>
        <p:nvGraphicFramePr>
          <p:cNvPr id="2" name="Diagram 1"/>
          <p:cNvGraphicFramePr/>
          <p:nvPr>
            <p:extLst>
              <p:ext uri="{D42A27DB-BD31-4B8C-83A1-F6EECF244321}">
                <p14:modId xmlns:p14="http://schemas.microsoft.com/office/powerpoint/2010/main" val="2487897145"/>
              </p:ext>
            </p:extLst>
          </p:nvPr>
        </p:nvGraphicFramePr>
        <p:xfrm>
          <a:off x="752330" y="868855"/>
          <a:ext cx="7907354" cy="41540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descr="&lt;strong&gt;hand&lt;/strong&gt; &lt;strong&gt;pointing&lt;/strong&gt; at star by Anonymous"/>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00800" y="5025557"/>
            <a:ext cx="2502331" cy="1690116"/>
          </a:xfrm>
          <a:prstGeom prst="rect">
            <a:avLst/>
          </a:prstGeom>
        </p:spPr>
      </p:pic>
    </p:spTree>
    <p:extLst>
      <p:ext uri="{BB962C8B-B14F-4D97-AF65-F5344CB8AC3E}">
        <p14:creationId xmlns:p14="http://schemas.microsoft.com/office/powerpoint/2010/main" val="37231361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96311" y="0"/>
            <a:ext cx="7772400" cy="1066800"/>
          </a:xfrm>
        </p:spPr>
        <p:txBody>
          <a:bodyPr>
            <a:normAutofit/>
          </a:bodyPr>
          <a:lstStyle/>
          <a:p>
            <a:pPr eaLnBrk="1" hangingPunct="1"/>
            <a:r>
              <a:rPr lang="en-US" altLang="en-US" dirty="0"/>
              <a:t>the Republic’s foundations</a:t>
            </a:r>
          </a:p>
        </p:txBody>
      </p:sp>
      <p:sp>
        <p:nvSpPr>
          <p:cNvPr id="5123" name="Rectangle 3"/>
          <p:cNvSpPr>
            <a:spLocks noGrp="1" noChangeArrowheads="1"/>
          </p:cNvSpPr>
          <p:nvPr>
            <p:ph type="body" sz="half" idx="2"/>
          </p:nvPr>
        </p:nvSpPr>
        <p:spPr>
          <a:xfrm>
            <a:off x="3348229" y="1053662"/>
            <a:ext cx="5257800" cy="5554717"/>
          </a:xfrm>
        </p:spPr>
        <p:txBody>
          <a:bodyPr>
            <a:noAutofit/>
          </a:bodyPr>
          <a:lstStyle/>
          <a:p>
            <a:pPr>
              <a:buFont typeface="Courier New" panose="02070309020205020404" pitchFamily="49" charset="0"/>
              <a:buChar char="o"/>
            </a:pPr>
            <a:r>
              <a:rPr lang="en-US" altLang="en-US" sz="3200" dirty="0"/>
              <a:t> Kaiser </a:t>
            </a:r>
            <a:r>
              <a:rPr lang="en-US" sz="3200" dirty="0"/>
              <a:t>Wilhelm II </a:t>
            </a:r>
            <a:r>
              <a:rPr lang="en-US" altLang="en-US" sz="3200" dirty="0"/>
              <a:t>abdicates</a:t>
            </a:r>
            <a:endParaRPr lang="en-US" altLang="en-US" sz="3200" baseline="30000" dirty="0"/>
          </a:p>
          <a:p>
            <a:pPr eaLnBrk="1" hangingPunct="1">
              <a:lnSpc>
                <a:spcPct val="90000"/>
              </a:lnSpc>
              <a:buFont typeface="Courier New" panose="02070309020205020404" pitchFamily="49" charset="0"/>
              <a:buChar char="o"/>
            </a:pPr>
            <a:r>
              <a:rPr lang="en-US" altLang="en-US" sz="3200" dirty="0"/>
              <a:t> Paul Von Hindenburg, commander of German forces, and others who signed treaty called the “November Criminals”</a:t>
            </a:r>
          </a:p>
          <a:p>
            <a:pPr>
              <a:buFont typeface="Courier New" panose="02070309020205020404" pitchFamily="49" charset="0"/>
              <a:buChar char="o"/>
            </a:pPr>
            <a:r>
              <a:rPr lang="en-US" altLang="en-US" sz="3200" dirty="0"/>
              <a:t> Generals didn’t set record straight</a:t>
            </a:r>
          </a:p>
          <a:p>
            <a:pPr eaLnBrk="1" hangingPunct="1">
              <a:lnSpc>
                <a:spcPct val="90000"/>
              </a:lnSpc>
              <a:buFont typeface="Courier New" panose="02070309020205020404" pitchFamily="49" charset="0"/>
              <a:buChar char="o"/>
            </a:pPr>
            <a:r>
              <a:rPr lang="en-US" altLang="en-US" sz="3200" dirty="0"/>
              <a:t> New government called Weimar Republic was formed (only named that in 1933)</a:t>
            </a:r>
          </a:p>
        </p:txBody>
      </p:sp>
      <p:pic>
        <p:nvPicPr>
          <p:cNvPr id="3" name="Picture 2"/>
          <p:cNvPicPr>
            <a:picLocks noChangeAspect="1"/>
          </p:cNvPicPr>
          <p:nvPr/>
        </p:nvPicPr>
        <p:blipFill>
          <a:blip r:embed="rId3"/>
          <a:stretch>
            <a:fillRect/>
          </a:stretch>
        </p:blipFill>
        <p:spPr>
          <a:xfrm>
            <a:off x="152400" y="2133600"/>
            <a:ext cx="3020263" cy="4114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 calcmode="lin" valueType="num">
                                      <p:cBhvr additive="base">
                                        <p:cTn id="7" dur="500" fill="hold"/>
                                        <p:tgtEl>
                                          <p:spTgt spid="512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1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123">
                                            <p:txEl>
                                              <p:pRg st="1" end="1"/>
                                            </p:txEl>
                                          </p:spTgt>
                                        </p:tgtEl>
                                        <p:attrNameLst>
                                          <p:attrName>style.visibility</p:attrName>
                                        </p:attrNameLst>
                                      </p:cBhvr>
                                      <p:to>
                                        <p:strVal val="visible"/>
                                      </p:to>
                                    </p:set>
                                    <p:anim calcmode="lin" valueType="num">
                                      <p:cBhvr additive="base">
                                        <p:cTn id="13" dur="500" fill="hold"/>
                                        <p:tgtEl>
                                          <p:spTgt spid="512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123">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123">
                                            <p:txEl>
                                              <p:pRg st="2" end="2"/>
                                            </p:txEl>
                                          </p:spTgt>
                                        </p:tgtEl>
                                        <p:attrNameLst>
                                          <p:attrName>style.visibility</p:attrName>
                                        </p:attrNameLst>
                                      </p:cBhvr>
                                      <p:to>
                                        <p:strVal val="visible"/>
                                      </p:to>
                                    </p:set>
                                    <p:anim calcmode="lin" valueType="num">
                                      <p:cBhvr additive="base">
                                        <p:cTn id="17" dur="500" fill="hold"/>
                                        <p:tgtEl>
                                          <p:spTgt spid="512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12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5123">
                                            <p:txEl>
                                              <p:pRg st="3" end="3"/>
                                            </p:txEl>
                                          </p:spTgt>
                                        </p:tgtEl>
                                        <p:attrNameLst>
                                          <p:attrName>style.visibility</p:attrName>
                                        </p:attrNameLst>
                                      </p:cBhvr>
                                      <p:to>
                                        <p:strVal val="visible"/>
                                      </p:to>
                                    </p:set>
                                    <p:anim calcmode="lin" valueType="num">
                                      <p:cBhvr additive="base">
                                        <p:cTn id="23" dur="500" fill="hold"/>
                                        <p:tgtEl>
                                          <p:spTgt spid="512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512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62000" y="228600"/>
            <a:ext cx="7290054" cy="710184"/>
          </a:xfrm>
        </p:spPr>
        <p:txBody>
          <a:bodyPr/>
          <a:lstStyle/>
          <a:p>
            <a:pPr eaLnBrk="1" hangingPunct="1"/>
            <a:r>
              <a:rPr lang="en-US" altLang="en-US" sz="4000" b="1" dirty="0"/>
              <a:t>Setting Up Weimar Government</a:t>
            </a:r>
          </a:p>
        </p:txBody>
      </p:sp>
      <p:sp>
        <p:nvSpPr>
          <p:cNvPr id="6147" name="Rectangle 3"/>
          <p:cNvSpPr>
            <a:spLocks noGrp="1" noChangeArrowheads="1"/>
          </p:cNvSpPr>
          <p:nvPr>
            <p:ph idx="1"/>
          </p:nvPr>
        </p:nvSpPr>
        <p:spPr>
          <a:xfrm>
            <a:off x="733097" y="938784"/>
            <a:ext cx="7772400" cy="3581400"/>
          </a:xfrm>
        </p:spPr>
        <p:txBody>
          <a:bodyPr>
            <a:noAutofit/>
          </a:bodyPr>
          <a:lstStyle/>
          <a:p>
            <a:pPr eaLnBrk="1" hangingPunct="1"/>
            <a:r>
              <a:rPr lang="en-US" altLang="en-US" sz="3600" dirty="0"/>
              <a:t>Reichstag - German parliament</a:t>
            </a:r>
          </a:p>
          <a:p>
            <a:pPr eaLnBrk="1" hangingPunct="1"/>
            <a:r>
              <a:rPr lang="en-US" altLang="en-US" sz="3600" dirty="0"/>
              <a:t>President - chose among candidates by public</a:t>
            </a:r>
          </a:p>
          <a:p>
            <a:pPr eaLnBrk="1" hangingPunct="1"/>
            <a:r>
              <a:rPr lang="en-US" altLang="en-US" sz="3600" dirty="0"/>
              <a:t>Members of Reichstag - choose a party and party chooses members</a:t>
            </a:r>
          </a:p>
          <a:p>
            <a:pPr lvl="1" eaLnBrk="1" hangingPunct="1"/>
            <a:r>
              <a:rPr lang="en-US" altLang="en-US" sz="2800" dirty="0"/>
              <a:t>Called proportional voting</a:t>
            </a:r>
          </a:p>
          <a:p>
            <a:r>
              <a:rPr lang="en-US" altLang="en-US" sz="3600" dirty="0"/>
              <a:t>Majority Party in Reichstag chooses Chancellor, or Prime Minister </a:t>
            </a:r>
          </a:p>
          <a:p>
            <a:r>
              <a:rPr lang="en-US" altLang="en-US" sz="3200" dirty="0">
                <a:solidFill>
                  <a:srgbClr val="FF0000"/>
                </a:solidFill>
              </a:rPr>
              <a:t>Whenever there was controversy, could call for new election 14 years - 20 different elections</a:t>
            </a:r>
          </a:p>
          <a:p>
            <a:pPr eaLnBrk="1" hangingPunct="1"/>
            <a:endParaRPr lang="en-US" altLang="en-US" sz="40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 calcmode="lin" valueType="num">
                                      <p:cBhvr additive="base">
                                        <p:cTn id="7" dur="500" fill="hold"/>
                                        <p:tgtEl>
                                          <p:spTgt spid="614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14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7">
                                            <p:txEl>
                                              <p:pRg st="1" end="1"/>
                                            </p:txEl>
                                          </p:spTgt>
                                        </p:tgtEl>
                                        <p:attrNameLst>
                                          <p:attrName>style.visibility</p:attrName>
                                        </p:attrNameLst>
                                      </p:cBhvr>
                                      <p:to>
                                        <p:strVal val="visible"/>
                                      </p:to>
                                    </p:set>
                                    <p:anim calcmode="lin" valueType="num">
                                      <p:cBhvr additive="base">
                                        <p:cTn id="13" dur="500" fill="hold"/>
                                        <p:tgtEl>
                                          <p:spTgt spid="614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14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147">
                                            <p:txEl>
                                              <p:pRg st="2" end="2"/>
                                            </p:txEl>
                                          </p:spTgt>
                                        </p:tgtEl>
                                        <p:attrNameLst>
                                          <p:attrName>style.visibility</p:attrName>
                                        </p:attrNameLst>
                                      </p:cBhvr>
                                      <p:to>
                                        <p:strVal val="visible"/>
                                      </p:to>
                                    </p:set>
                                    <p:anim calcmode="lin" valueType="num">
                                      <p:cBhvr additive="base">
                                        <p:cTn id="19" dur="500" fill="hold"/>
                                        <p:tgtEl>
                                          <p:spTgt spid="614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147">
                                            <p:txEl>
                                              <p:pRg st="2" end="2"/>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147">
                                            <p:txEl>
                                              <p:pRg st="3" end="3"/>
                                            </p:txEl>
                                          </p:spTgt>
                                        </p:tgtEl>
                                        <p:attrNameLst>
                                          <p:attrName>style.visibility</p:attrName>
                                        </p:attrNameLst>
                                      </p:cBhvr>
                                      <p:to>
                                        <p:strVal val="visible"/>
                                      </p:to>
                                    </p:set>
                                    <p:anim calcmode="lin" valueType="num">
                                      <p:cBhvr additive="base">
                                        <p:cTn id="23" dur="500" fill="hold"/>
                                        <p:tgtEl>
                                          <p:spTgt spid="6147">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14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6147">
                                            <p:txEl>
                                              <p:pRg st="4" end="4"/>
                                            </p:txEl>
                                          </p:spTgt>
                                        </p:tgtEl>
                                        <p:attrNameLst>
                                          <p:attrName>style.visibility</p:attrName>
                                        </p:attrNameLst>
                                      </p:cBhvr>
                                      <p:to>
                                        <p:strVal val="visible"/>
                                      </p:to>
                                    </p:set>
                                    <p:anim calcmode="lin" valueType="num">
                                      <p:cBhvr additive="base">
                                        <p:cTn id="29" dur="500" fill="hold"/>
                                        <p:tgtEl>
                                          <p:spTgt spid="6147">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614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6147">
                                            <p:txEl>
                                              <p:pRg st="5" end="5"/>
                                            </p:txEl>
                                          </p:spTgt>
                                        </p:tgtEl>
                                        <p:attrNameLst>
                                          <p:attrName>style.visibility</p:attrName>
                                        </p:attrNameLst>
                                      </p:cBhvr>
                                      <p:to>
                                        <p:strVal val="visible"/>
                                      </p:to>
                                    </p:set>
                                    <p:anim calcmode="lin" valueType="num">
                                      <p:cBhvr additive="base">
                                        <p:cTn id="35" dur="500" fill="hold"/>
                                        <p:tgtEl>
                                          <p:spTgt spid="6147">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6147">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52400" y="228600"/>
            <a:ext cx="8991600" cy="762000"/>
          </a:xfrm>
        </p:spPr>
        <p:txBody>
          <a:bodyPr>
            <a:noAutofit/>
          </a:bodyPr>
          <a:lstStyle/>
          <a:p>
            <a:pPr algn="ctr" eaLnBrk="1" hangingPunct="1"/>
            <a:r>
              <a:rPr lang="en-US" altLang="en-US" sz="4000" b="1" dirty="0"/>
              <a:t>Germany’s Constitutional MONARCHY</a:t>
            </a:r>
          </a:p>
        </p:txBody>
      </p:sp>
      <p:sp>
        <p:nvSpPr>
          <p:cNvPr id="10243" name="Text Box 3"/>
          <p:cNvSpPr txBox="1">
            <a:spLocks noChangeArrowheads="1"/>
          </p:cNvSpPr>
          <p:nvPr/>
        </p:nvSpPr>
        <p:spPr bwMode="auto">
          <a:xfrm>
            <a:off x="3238500" y="1219200"/>
            <a:ext cx="3352800" cy="7889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sz="1800" b="1">
                <a:latin typeface="Times New Roman" panose="02020603050405020304" pitchFamily="18" charset="0"/>
              </a:rPr>
              <a:t>Kaiser Wilhelm II</a:t>
            </a:r>
            <a:endParaRPr lang="en-US" altLang="en-US" sz="1800">
              <a:latin typeface="Times New Roman" panose="02020603050405020304" pitchFamily="18" charset="0"/>
            </a:endParaRPr>
          </a:p>
          <a:p>
            <a:pPr algn="ctr">
              <a:spcBef>
                <a:spcPct val="50000"/>
              </a:spcBef>
            </a:pPr>
            <a:r>
              <a:rPr lang="en-US" altLang="en-US" sz="1800">
                <a:latin typeface="Times New Roman" panose="02020603050405020304" pitchFamily="18" charset="0"/>
              </a:rPr>
              <a:t>(hereditary monarch)</a:t>
            </a:r>
          </a:p>
        </p:txBody>
      </p:sp>
      <p:sp>
        <p:nvSpPr>
          <p:cNvPr id="10244" name="Text Box 4"/>
          <p:cNvSpPr txBox="1">
            <a:spLocks noChangeArrowheads="1"/>
          </p:cNvSpPr>
          <p:nvPr/>
        </p:nvSpPr>
        <p:spPr bwMode="auto">
          <a:xfrm>
            <a:off x="685800" y="2209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spcBef>
                <a:spcPct val="50000"/>
              </a:spcBef>
            </a:pPr>
            <a:r>
              <a:rPr lang="en-US" altLang="en-US">
                <a:latin typeface="Times New Roman" panose="02020603050405020304" pitchFamily="18" charset="0"/>
              </a:rPr>
              <a:t>appoints</a:t>
            </a:r>
          </a:p>
        </p:txBody>
      </p:sp>
      <p:sp>
        <p:nvSpPr>
          <p:cNvPr id="10245" name="AutoShape 5"/>
          <p:cNvSpPr>
            <a:spLocks noChangeArrowheads="1"/>
          </p:cNvSpPr>
          <p:nvPr/>
        </p:nvSpPr>
        <p:spPr bwMode="auto">
          <a:xfrm>
            <a:off x="1143000" y="2743200"/>
            <a:ext cx="152400" cy="381000"/>
          </a:xfrm>
          <a:prstGeom prst="downArrow">
            <a:avLst>
              <a:gd name="adj1" fmla="val 50000"/>
              <a:gd name="adj2" fmla="val 62500"/>
            </a:avLst>
          </a:prstGeom>
          <a:solidFill>
            <a:srgbClr val="000000"/>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endParaRPr lang="en-US" altLang="en-US"/>
          </a:p>
        </p:txBody>
      </p:sp>
      <p:sp>
        <p:nvSpPr>
          <p:cNvPr id="10246" name="Text Box 6"/>
          <p:cNvSpPr txBox="1">
            <a:spLocks noChangeArrowheads="1"/>
          </p:cNvSpPr>
          <p:nvPr/>
        </p:nvSpPr>
        <p:spPr bwMode="auto">
          <a:xfrm>
            <a:off x="152400" y="3429000"/>
            <a:ext cx="2514600" cy="12017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sz="1800" b="1">
                <a:latin typeface="Times New Roman" panose="02020603050405020304" pitchFamily="18" charset="0"/>
              </a:rPr>
              <a:t>Government</a:t>
            </a:r>
          </a:p>
          <a:p>
            <a:pPr algn="ctr">
              <a:spcBef>
                <a:spcPct val="50000"/>
              </a:spcBef>
            </a:pPr>
            <a:r>
              <a:rPr lang="en-US" altLang="en-US" sz="1800">
                <a:latin typeface="Times New Roman" panose="02020603050405020304" pitchFamily="18" charset="0"/>
              </a:rPr>
              <a:t>Chancellor</a:t>
            </a:r>
          </a:p>
          <a:p>
            <a:pPr algn="ctr">
              <a:spcBef>
                <a:spcPct val="50000"/>
              </a:spcBef>
            </a:pPr>
            <a:r>
              <a:rPr lang="en-US" altLang="en-US" sz="1800">
                <a:latin typeface="Times New Roman" panose="02020603050405020304" pitchFamily="18" charset="0"/>
              </a:rPr>
              <a:t>Ministers</a:t>
            </a:r>
          </a:p>
        </p:txBody>
      </p:sp>
      <p:sp>
        <p:nvSpPr>
          <p:cNvPr id="10247" name="Text Box 7"/>
          <p:cNvSpPr txBox="1">
            <a:spLocks noChangeArrowheads="1"/>
          </p:cNvSpPr>
          <p:nvPr/>
        </p:nvSpPr>
        <p:spPr bwMode="auto">
          <a:xfrm>
            <a:off x="3581400" y="2209800"/>
            <a:ext cx="213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spcBef>
                <a:spcPct val="50000"/>
              </a:spcBef>
            </a:pPr>
            <a:r>
              <a:rPr lang="en-US" altLang="en-US">
                <a:latin typeface="Times New Roman" panose="02020603050405020304" pitchFamily="18" charset="0"/>
              </a:rPr>
              <a:t>Calls/dismisses</a:t>
            </a:r>
          </a:p>
        </p:txBody>
      </p:sp>
      <p:sp>
        <p:nvSpPr>
          <p:cNvPr id="10248" name="AutoShape 8"/>
          <p:cNvSpPr>
            <a:spLocks noChangeArrowheads="1"/>
          </p:cNvSpPr>
          <p:nvPr/>
        </p:nvSpPr>
        <p:spPr bwMode="auto">
          <a:xfrm>
            <a:off x="4572000" y="2743200"/>
            <a:ext cx="152400" cy="381000"/>
          </a:xfrm>
          <a:prstGeom prst="downArrow">
            <a:avLst>
              <a:gd name="adj1" fmla="val 50000"/>
              <a:gd name="adj2" fmla="val 62500"/>
            </a:avLst>
          </a:prstGeom>
          <a:solidFill>
            <a:srgbClr val="000000"/>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endParaRPr lang="en-US" altLang="en-US"/>
          </a:p>
        </p:txBody>
      </p:sp>
      <p:sp>
        <p:nvSpPr>
          <p:cNvPr id="10249" name="Text Box 9"/>
          <p:cNvSpPr txBox="1">
            <a:spLocks noChangeArrowheads="1"/>
          </p:cNvSpPr>
          <p:nvPr/>
        </p:nvSpPr>
        <p:spPr bwMode="auto">
          <a:xfrm>
            <a:off x="2933700" y="3276600"/>
            <a:ext cx="3962400" cy="14763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sz="1800" b="1">
                <a:latin typeface="Times New Roman" panose="02020603050405020304" pitchFamily="18" charset="0"/>
              </a:rPr>
              <a:t>Reichstag</a:t>
            </a:r>
            <a:endParaRPr lang="en-US" altLang="en-US" sz="1800">
              <a:latin typeface="Times New Roman" panose="02020603050405020304" pitchFamily="18" charset="0"/>
            </a:endParaRPr>
          </a:p>
          <a:p>
            <a:pPr algn="ctr">
              <a:spcBef>
                <a:spcPct val="50000"/>
              </a:spcBef>
            </a:pPr>
            <a:r>
              <a:rPr lang="en-US" altLang="en-US" sz="1800">
                <a:latin typeface="Times New Roman" panose="02020603050405020304" pitchFamily="18" charset="0"/>
              </a:rPr>
              <a:t>(elected) </a:t>
            </a:r>
          </a:p>
          <a:p>
            <a:pPr algn="ctr">
              <a:spcBef>
                <a:spcPct val="50000"/>
              </a:spcBef>
            </a:pPr>
            <a:r>
              <a:rPr lang="en-US" altLang="en-US" sz="1800">
                <a:latin typeface="Times New Roman" panose="02020603050405020304" pitchFamily="18" charset="0"/>
              </a:rPr>
              <a:t>which can stop laws proposed by the government, but can’t make laws</a:t>
            </a:r>
            <a:endParaRPr lang="en-US" altLang="en-US" sz="1800" b="1">
              <a:latin typeface="Times New Roman" panose="02020603050405020304" pitchFamily="18" charset="0"/>
            </a:endParaRPr>
          </a:p>
        </p:txBody>
      </p:sp>
      <p:sp>
        <p:nvSpPr>
          <p:cNvPr id="10250" name="Text Box 10"/>
          <p:cNvSpPr txBox="1">
            <a:spLocks noChangeArrowheads="1"/>
          </p:cNvSpPr>
          <p:nvPr/>
        </p:nvSpPr>
        <p:spPr bwMode="auto">
          <a:xfrm>
            <a:off x="7315200" y="2209800"/>
            <a:ext cx="137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a:latin typeface="Times New Roman" panose="02020603050405020304" pitchFamily="18" charset="0"/>
              </a:rPr>
              <a:t>controls</a:t>
            </a:r>
          </a:p>
        </p:txBody>
      </p:sp>
      <p:sp>
        <p:nvSpPr>
          <p:cNvPr id="10251" name="AutoShape 11"/>
          <p:cNvSpPr>
            <a:spLocks noChangeArrowheads="1"/>
          </p:cNvSpPr>
          <p:nvPr/>
        </p:nvSpPr>
        <p:spPr bwMode="auto">
          <a:xfrm>
            <a:off x="7924800" y="2743200"/>
            <a:ext cx="152400" cy="381000"/>
          </a:xfrm>
          <a:prstGeom prst="downArrow">
            <a:avLst>
              <a:gd name="adj1" fmla="val 50000"/>
              <a:gd name="adj2" fmla="val 62500"/>
            </a:avLst>
          </a:prstGeom>
          <a:solidFill>
            <a:srgbClr val="000000"/>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endParaRPr lang="en-US" altLang="en-US"/>
          </a:p>
        </p:txBody>
      </p:sp>
      <p:sp>
        <p:nvSpPr>
          <p:cNvPr id="10252" name="Text Box 12"/>
          <p:cNvSpPr txBox="1">
            <a:spLocks noChangeArrowheads="1"/>
          </p:cNvSpPr>
          <p:nvPr/>
        </p:nvSpPr>
        <p:spPr bwMode="auto">
          <a:xfrm>
            <a:off x="7315200" y="3657600"/>
            <a:ext cx="1447800" cy="3762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spcBef>
                <a:spcPct val="50000"/>
              </a:spcBef>
            </a:pPr>
            <a:r>
              <a:rPr lang="en-US" altLang="en-US" sz="1800" b="1">
                <a:latin typeface="Times New Roman" panose="02020603050405020304" pitchFamily="18" charset="0"/>
              </a:rPr>
              <a:t>The Army</a:t>
            </a:r>
            <a:endParaRPr lang="en-US" altLang="en-US">
              <a:latin typeface="Times New Roman" panose="02020603050405020304" pitchFamily="18" charset="0"/>
            </a:endParaRPr>
          </a:p>
        </p:txBody>
      </p:sp>
      <p:sp>
        <p:nvSpPr>
          <p:cNvPr id="10253" name="Text Box 13"/>
          <p:cNvSpPr txBox="1">
            <a:spLocks noChangeArrowheads="1"/>
          </p:cNvSpPr>
          <p:nvPr/>
        </p:nvSpPr>
        <p:spPr bwMode="auto">
          <a:xfrm>
            <a:off x="3086100" y="5486400"/>
            <a:ext cx="3657600" cy="7889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sz="1800" b="1">
                <a:latin typeface="Times New Roman" panose="02020603050405020304" pitchFamily="18" charset="0"/>
              </a:rPr>
              <a:t>Electors</a:t>
            </a:r>
          </a:p>
          <a:p>
            <a:pPr algn="ctr">
              <a:spcBef>
                <a:spcPct val="50000"/>
              </a:spcBef>
            </a:pPr>
            <a:r>
              <a:rPr lang="en-US" altLang="en-US" sz="1800">
                <a:latin typeface="Times New Roman" panose="02020603050405020304" pitchFamily="18" charset="0"/>
              </a:rPr>
              <a:t>Men over 25 can vote</a:t>
            </a:r>
            <a:endParaRPr lang="en-US" altLang="en-US" sz="1800" b="1">
              <a:latin typeface="Times New Roman" panose="02020603050405020304" pitchFamily="18" charset="0"/>
            </a:endParaRPr>
          </a:p>
        </p:txBody>
      </p:sp>
      <p:sp>
        <p:nvSpPr>
          <p:cNvPr id="10254" name="AutoShape 14"/>
          <p:cNvSpPr>
            <a:spLocks noChangeArrowheads="1"/>
          </p:cNvSpPr>
          <p:nvPr/>
        </p:nvSpPr>
        <p:spPr bwMode="auto">
          <a:xfrm flipH="1">
            <a:off x="4533900" y="4953000"/>
            <a:ext cx="228600" cy="381000"/>
          </a:xfrm>
          <a:prstGeom prst="upArrow">
            <a:avLst>
              <a:gd name="adj1" fmla="val 50000"/>
              <a:gd name="adj2" fmla="val 41667"/>
            </a:avLst>
          </a:prstGeom>
          <a:solidFill>
            <a:schemeClr val="tx2"/>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endParaRPr lang="en-US"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5800" y="152400"/>
            <a:ext cx="7772400" cy="838200"/>
          </a:xfrm>
        </p:spPr>
        <p:txBody>
          <a:bodyPr>
            <a:normAutofit fontScale="90000"/>
          </a:bodyPr>
          <a:lstStyle/>
          <a:p>
            <a:pPr eaLnBrk="1" hangingPunct="1"/>
            <a:r>
              <a:rPr lang="en-US" altLang="en-US" b="1" dirty="0"/>
              <a:t>The Weimar Constitution of 1919</a:t>
            </a:r>
          </a:p>
        </p:txBody>
      </p:sp>
      <p:sp>
        <p:nvSpPr>
          <p:cNvPr id="11267" name="Text Box 3"/>
          <p:cNvSpPr txBox="1">
            <a:spLocks noChangeArrowheads="1"/>
          </p:cNvSpPr>
          <p:nvPr/>
        </p:nvSpPr>
        <p:spPr bwMode="auto">
          <a:xfrm>
            <a:off x="228600" y="1295400"/>
            <a:ext cx="3581400" cy="1473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sz="2000" b="1">
                <a:latin typeface="Times New Roman" panose="02020603050405020304" pitchFamily="18" charset="0"/>
              </a:rPr>
              <a:t>Bill of Rights</a:t>
            </a:r>
          </a:p>
          <a:p>
            <a:pPr algn="ctr">
              <a:spcBef>
                <a:spcPct val="50000"/>
              </a:spcBef>
            </a:pPr>
            <a:r>
              <a:rPr lang="en-US" altLang="en-US" sz="2000">
                <a:latin typeface="Times New Roman" panose="02020603050405020304" pitchFamily="18" charset="0"/>
              </a:rPr>
              <a:t>promises all Germans equality before the law and political and religious freedom</a:t>
            </a:r>
            <a:endParaRPr lang="en-US" altLang="en-US" sz="2000" b="1">
              <a:latin typeface="Times New Roman" panose="02020603050405020304" pitchFamily="18" charset="0"/>
            </a:endParaRPr>
          </a:p>
        </p:txBody>
      </p:sp>
      <p:sp>
        <p:nvSpPr>
          <p:cNvPr id="11268" name="Text Box 4"/>
          <p:cNvSpPr txBox="1">
            <a:spLocks noChangeArrowheads="1"/>
          </p:cNvSpPr>
          <p:nvPr/>
        </p:nvSpPr>
        <p:spPr bwMode="auto">
          <a:xfrm>
            <a:off x="762000" y="2895600"/>
            <a:ext cx="152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spcBef>
                <a:spcPct val="50000"/>
              </a:spcBef>
            </a:pPr>
            <a:r>
              <a:rPr lang="en-US" altLang="en-US">
                <a:latin typeface="Times New Roman" panose="02020603050405020304" pitchFamily="18" charset="0"/>
              </a:rPr>
              <a:t>safeguards</a:t>
            </a:r>
          </a:p>
        </p:txBody>
      </p:sp>
      <p:sp>
        <p:nvSpPr>
          <p:cNvPr id="11269" name="Line 5"/>
          <p:cNvSpPr>
            <a:spLocks noChangeShapeType="1"/>
          </p:cNvSpPr>
          <p:nvPr/>
        </p:nvSpPr>
        <p:spPr bwMode="auto">
          <a:xfrm>
            <a:off x="1676400" y="3429000"/>
            <a:ext cx="15240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1270" name="Text Box 6"/>
          <p:cNvSpPr txBox="1">
            <a:spLocks noChangeArrowheads="1"/>
          </p:cNvSpPr>
          <p:nvPr/>
        </p:nvSpPr>
        <p:spPr bwMode="auto">
          <a:xfrm>
            <a:off x="4914900" y="1143000"/>
            <a:ext cx="3352800" cy="1228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b="1">
                <a:latin typeface="Times New Roman" panose="02020603050405020304" pitchFamily="18" charset="0"/>
              </a:rPr>
              <a:t>Electors</a:t>
            </a:r>
            <a:endParaRPr lang="en-US" altLang="en-US">
              <a:latin typeface="Times New Roman" panose="02020603050405020304" pitchFamily="18" charset="0"/>
            </a:endParaRPr>
          </a:p>
          <a:p>
            <a:pPr algn="ctr">
              <a:spcBef>
                <a:spcPct val="50000"/>
              </a:spcBef>
            </a:pPr>
            <a:r>
              <a:rPr lang="en-US" altLang="en-US" sz="2000">
                <a:latin typeface="Times New Roman" panose="02020603050405020304" pitchFamily="18" charset="0"/>
              </a:rPr>
              <a:t>All men and women over the age of 20 can vote</a:t>
            </a:r>
            <a:endParaRPr lang="en-US" altLang="en-US" b="1">
              <a:latin typeface="Times New Roman" panose="02020603050405020304" pitchFamily="18" charset="0"/>
            </a:endParaRPr>
          </a:p>
        </p:txBody>
      </p:sp>
      <p:sp>
        <p:nvSpPr>
          <p:cNvPr id="11271" name="Text Box 7"/>
          <p:cNvSpPr txBox="1">
            <a:spLocks noChangeArrowheads="1"/>
          </p:cNvSpPr>
          <p:nvPr/>
        </p:nvSpPr>
        <p:spPr bwMode="auto">
          <a:xfrm>
            <a:off x="5791200" y="2362200"/>
            <a:ext cx="1676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a:latin typeface="Times New Roman" panose="02020603050405020304" pitchFamily="18" charset="0"/>
              </a:rPr>
              <a:t>elect</a:t>
            </a:r>
          </a:p>
        </p:txBody>
      </p:sp>
      <p:sp>
        <p:nvSpPr>
          <p:cNvPr id="11272" name="AutoShape 8"/>
          <p:cNvSpPr>
            <a:spLocks noChangeArrowheads="1"/>
          </p:cNvSpPr>
          <p:nvPr/>
        </p:nvSpPr>
        <p:spPr bwMode="auto">
          <a:xfrm>
            <a:off x="6572250" y="2819400"/>
            <a:ext cx="152400" cy="228600"/>
          </a:xfrm>
          <a:prstGeom prst="downArrow">
            <a:avLst>
              <a:gd name="adj1" fmla="val 50000"/>
              <a:gd name="adj2" fmla="val 37500"/>
            </a:avLst>
          </a:prstGeom>
          <a:solidFill>
            <a:schemeClr val="tx2"/>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endParaRPr lang="en-US" altLang="en-US"/>
          </a:p>
        </p:txBody>
      </p:sp>
      <p:sp>
        <p:nvSpPr>
          <p:cNvPr id="11273" name="Text Box 9"/>
          <p:cNvSpPr txBox="1">
            <a:spLocks noChangeArrowheads="1"/>
          </p:cNvSpPr>
          <p:nvPr/>
        </p:nvSpPr>
        <p:spPr bwMode="auto">
          <a:xfrm>
            <a:off x="5524500" y="3200400"/>
            <a:ext cx="2133600" cy="923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b="1">
                <a:latin typeface="Times New Roman" panose="02020603050405020304" pitchFamily="18" charset="0"/>
              </a:rPr>
              <a:t>Reichstag</a:t>
            </a:r>
            <a:endParaRPr lang="en-US" altLang="en-US" sz="2000">
              <a:latin typeface="Times New Roman" panose="02020603050405020304" pitchFamily="18" charset="0"/>
            </a:endParaRPr>
          </a:p>
          <a:p>
            <a:pPr algn="ctr">
              <a:spcBef>
                <a:spcPct val="50000"/>
              </a:spcBef>
            </a:pPr>
            <a:r>
              <a:rPr lang="en-US" altLang="en-US" sz="2000">
                <a:latin typeface="Times New Roman" panose="02020603050405020304" pitchFamily="18" charset="0"/>
              </a:rPr>
              <a:t>(elected)</a:t>
            </a:r>
            <a:endParaRPr lang="en-US" altLang="en-US" b="1">
              <a:latin typeface="Times New Roman" panose="02020603050405020304" pitchFamily="18" charset="0"/>
            </a:endParaRPr>
          </a:p>
        </p:txBody>
      </p:sp>
      <p:sp>
        <p:nvSpPr>
          <p:cNvPr id="11274" name="Text Box 10"/>
          <p:cNvSpPr txBox="1">
            <a:spLocks noChangeArrowheads="1"/>
          </p:cNvSpPr>
          <p:nvPr/>
        </p:nvSpPr>
        <p:spPr bwMode="auto">
          <a:xfrm>
            <a:off x="5029200" y="4267200"/>
            <a:ext cx="3124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a:latin typeface="Times New Roman" panose="02020603050405020304" pitchFamily="18" charset="0"/>
              </a:rPr>
              <a:t>from which is selected</a:t>
            </a:r>
          </a:p>
        </p:txBody>
      </p:sp>
      <p:sp>
        <p:nvSpPr>
          <p:cNvPr id="11275" name="Text Box 11"/>
          <p:cNvSpPr txBox="1">
            <a:spLocks noChangeArrowheads="1"/>
          </p:cNvSpPr>
          <p:nvPr/>
        </p:nvSpPr>
        <p:spPr bwMode="auto">
          <a:xfrm>
            <a:off x="914400" y="3733800"/>
            <a:ext cx="2286000" cy="923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spcBef>
                <a:spcPct val="50000"/>
              </a:spcBef>
            </a:pPr>
            <a:r>
              <a:rPr lang="en-US" altLang="en-US" b="1">
                <a:latin typeface="Times New Roman" panose="02020603050405020304" pitchFamily="18" charset="0"/>
              </a:rPr>
              <a:t>Freidrich Ebert</a:t>
            </a:r>
            <a:endParaRPr lang="en-US" altLang="en-US">
              <a:latin typeface="Times New Roman" panose="02020603050405020304" pitchFamily="18" charset="0"/>
            </a:endParaRPr>
          </a:p>
          <a:p>
            <a:pPr>
              <a:spcBef>
                <a:spcPct val="50000"/>
              </a:spcBef>
            </a:pPr>
            <a:r>
              <a:rPr lang="en-US" altLang="en-US" sz="2000">
                <a:latin typeface="Times New Roman" panose="02020603050405020304" pitchFamily="18" charset="0"/>
              </a:rPr>
              <a:t>(elected President)</a:t>
            </a:r>
            <a:endParaRPr lang="en-US" altLang="en-US" b="1">
              <a:latin typeface="Times New Roman" panose="02020603050405020304" pitchFamily="18" charset="0"/>
            </a:endParaRPr>
          </a:p>
        </p:txBody>
      </p:sp>
      <p:sp>
        <p:nvSpPr>
          <p:cNvPr id="11276" name="AutoShape 12"/>
          <p:cNvSpPr>
            <a:spLocks noChangeArrowheads="1"/>
          </p:cNvSpPr>
          <p:nvPr/>
        </p:nvSpPr>
        <p:spPr bwMode="auto">
          <a:xfrm>
            <a:off x="1828800" y="4724400"/>
            <a:ext cx="152400" cy="228600"/>
          </a:xfrm>
          <a:prstGeom prst="downArrow">
            <a:avLst>
              <a:gd name="adj1" fmla="val 50000"/>
              <a:gd name="adj2" fmla="val 37500"/>
            </a:avLst>
          </a:prstGeom>
          <a:solidFill>
            <a:schemeClr val="tx2"/>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endParaRPr lang="en-US" altLang="en-US"/>
          </a:p>
        </p:txBody>
      </p:sp>
      <p:sp>
        <p:nvSpPr>
          <p:cNvPr id="11277" name="AutoShape 13"/>
          <p:cNvSpPr>
            <a:spLocks noChangeArrowheads="1"/>
          </p:cNvSpPr>
          <p:nvPr/>
        </p:nvSpPr>
        <p:spPr bwMode="auto">
          <a:xfrm>
            <a:off x="6572250" y="4724400"/>
            <a:ext cx="152400" cy="228600"/>
          </a:xfrm>
          <a:prstGeom prst="downArrow">
            <a:avLst>
              <a:gd name="adj1" fmla="val 50000"/>
              <a:gd name="adj2" fmla="val 37500"/>
            </a:avLst>
          </a:prstGeom>
          <a:solidFill>
            <a:schemeClr val="tx2"/>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endParaRPr lang="en-US" altLang="en-US"/>
          </a:p>
        </p:txBody>
      </p:sp>
      <p:sp>
        <p:nvSpPr>
          <p:cNvPr id="11278" name="Text Box 14"/>
          <p:cNvSpPr txBox="1">
            <a:spLocks noChangeArrowheads="1"/>
          </p:cNvSpPr>
          <p:nvPr/>
        </p:nvSpPr>
        <p:spPr bwMode="auto">
          <a:xfrm>
            <a:off x="1143000" y="5257800"/>
            <a:ext cx="2057400" cy="466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b="1">
                <a:latin typeface="Times New Roman" panose="02020603050405020304" pitchFamily="18" charset="0"/>
              </a:rPr>
              <a:t>The Army</a:t>
            </a:r>
          </a:p>
        </p:txBody>
      </p:sp>
      <p:sp>
        <p:nvSpPr>
          <p:cNvPr id="11279" name="Text Box 15"/>
          <p:cNvSpPr txBox="1">
            <a:spLocks noChangeArrowheads="1"/>
          </p:cNvSpPr>
          <p:nvPr/>
        </p:nvSpPr>
        <p:spPr bwMode="auto">
          <a:xfrm>
            <a:off x="3962400" y="5029200"/>
            <a:ext cx="4953000" cy="1685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b="1">
                <a:latin typeface="Times New Roman" panose="02020603050405020304" pitchFamily="18" charset="0"/>
              </a:rPr>
              <a:t>Government</a:t>
            </a:r>
          </a:p>
          <a:p>
            <a:pPr algn="ctr">
              <a:spcBef>
                <a:spcPct val="50000"/>
              </a:spcBef>
            </a:pPr>
            <a:r>
              <a:rPr lang="en-US" altLang="en-US" sz="2000">
                <a:latin typeface="Times New Roman" panose="02020603050405020304" pitchFamily="18" charset="0"/>
              </a:rPr>
              <a:t>Chancellors and Ministers</a:t>
            </a:r>
          </a:p>
          <a:p>
            <a:pPr algn="ctr">
              <a:spcBef>
                <a:spcPct val="50000"/>
              </a:spcBef>
            </a:pPr>
            <a:r>
              <a:rPr lang="en-US" altLang="en-US" sz="2000">
                <a:latin typeface="Times New Roman" panose="02020603050405020304" pitchFamily="18" charset="0"/>
              </a:rPr>
              <a:t>must have a majority in the Reichstag and do as the Reichstag says</a:t>
            </a:r>
            <a:endParaRPr lang="en-US" altLang="en-US" b="1">
              <a:latin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91055" y="0"/>
            <a:ext cx="7290054" cy="990600"/>
          </a:xfrm>
        </p:spPr>
        <p:txBody>
          <a:bodyPr/>
          <a:lstStyle/>
          <a:p>
            <a:pPr eaLnBrk="1" hangingPunct="1"/>
            <a:r>
              <a:rPr lang="en-US" altLang="en-US" b="1" u="sng" dirty="0"/>
              <a:t>Weimar Constitution</a:t>
            </a:r>
          </a:p>
        </p:txBody>
      </p:sp>
      <p:sp>
        <p:nvSpPr>
          <p:cNvPr id="12291" name="Rectangle 3"/>
          <p:cNvSpPr>
            <a:spLocks noGrp="1" noChangeArrowheads="1"/>
          </p:cNvSpPr>
          <p:nvPr>
            <p:ph idx="1"/>
          </p:nvPr>
        </p:nvSpPr>
        <p:spPr>
          <a:xfrm>
            <a:off x="691054" y="838200"/>
            <a:ext cx="8300545" cy="5791200"/>
          </a:xfrm>
        </p:spPr>
        <p:txBody>
          <a:bodyPr>
            <a:normAutofit/>
          </a:bodyPr>
          <a:lstStyle/>
          <a:p>
            <a:pPr eaLnBrk="1" hangingPunct="1">
              <a:lnSpc>
                <a:spcPct val="90000"/>
              </a:lnSpc>
            </a:pPr>
            <a:r>
              <a:rPr lang="en-US" altLang="en-US" sz="3600" dirty="0">
                <a:solidFill>
                  <a:srgbClr val="FF0000"/>
                </a:solidFill>
              </a:rPr>
              <a:t>56 articles that spelled out rights</a:t>
            </a:r>
          </a:p>
          <a:p>
            <a:pPr lvl="1" eaLnBrk="1" hangingPunct="1">
              <a:lnSpc>
                <a:spcPct val="90000"/>
              </a:lnSpc>
            </a:pPr>
            <a:r>
              <a:rPr lang="en-US" altLang="en-US" sz="2800" dirty="0"/>
              <a:t> Freedom press, speech, religion</a:t>
            </a:r>
          </a:p>
          <a:p>
            <a:pPr lvl="1" eaLnBrk="1" hangingPunct="1">
              <a:lnSpc>
                <a:spcPct val="90000"/>
              </a:lnSpc>
            </a:pPr>
            <a:r>
              <a:rPr lang="en-US" altLang="en-US" sz="2800" dirty="0"/>
              <a:t> Gave women right to vote and hold office</a:t>
            </a:r>
          </a:p>
          <a:p>
            <a:pPr lvl="1" eaLnBrk="1" hangingPunct="1">
              <a:lnSpc>
                <a:spcPct val="90000"/>
              </a:lnSpc>
            </a:pPr>
            <a:r>
              <a:rPr lang="en-US" altLang="en-US" sz="2800" dirty="0"/>
              <a:t> Many laws discriminated against gays and Gypsies  </a:t>
            </a:r>
            <a:br>
              <a:rPr lang="en-US" altLang="en-US" sz="2800" dirty="0"/>
            </a:br>
            <a:r>
              <a:rPr lang="en-US" altLang="en-US" sz="2800" dirty="0"/>
              <a:t> (Roma and Sinti)</a:t>
            </a:r>
          </a:p>
          <a:p>
            <a:pPr lvl="1" eaLnBrk="1" hangingPunct="1">
              <a:lnSpc>
                <a:spcPct val="90000"/>
              </a:lnSpc>
            </a:pPr>
            <a:r>
              <a:rPr lang="en-US" altLang="en-US" sz="2800" dirty="0"/>
              <a:t> </a:t>
            </a:r>
            <a:r>
              <a:rPr lang="en-US" altLang="en-US" sz="2800" dirty="0">
                <a:solidFill>
                  <a:srgbClr val="FF0000"/>
                </a:solidFill>
              </a:rPr>
              <a:t>Article 48 - allowed the President to suspend the </a:t>
            </a:r>
            <a:br>
              <a:rPr lang="en-US" altLang="en-US" sz="2800" dirty="0">
                <a:solidFill>
                  <a:srgbClr val="FF0000"/>
                </a:solidFill>
              </a:rPr>
            </a:br>
            <a:r>
              <a:rPr lang="en-US" altLang="en-US" sz="2800" dirty="0">
                <a:solidFill>
                  <a:srgbClr val="FF0000"/>
                </a:solidFill>
              </a:rPr>
              <a:t> Reichstag in times of national emergency</a:t>
            </a:r>
          </a:p>
          <a:p>
            <a:pPr lvl="1"/>
            <a:r>
              <a:rPr lang="en-US" altLang="en-US" sz="2800" dirty="0"/>
              <a:t> Article 109 - All Germans equal in front of the law</a:t>
            </a:r>
          </a:p>
          <a:p>
            <a:pPr lvl="1"/>
            <a:r>
              <a:rPr lang="en-US" altLang="en-US" sz="2800" dirty="0"/>
              <a:t> Article 111 - All Germans enjoy the freedom to move  </a:t>
            </a:r>
            <a:br>
              <a:rPr lang="en-US" altLang="en-US" sz="2800" dirty="0"/>
            </a:br>
            <a:r>
              <a:rPr lang="en-US" altLang="en-US" sz="2800" dirty="0"/>
              <a:t> and settle anywhere</a:t>
            </a:r>
          </a:p>
          <a:p>
            <a:pPr lvl="1"/>
            <a:r>
              <a:rPr lang="en-US" altLang="en-US" sz="2800" dirty="0"/>
              <a:t> Article 118 - Every German can express opinion freely </a:t>
            </a:r>
            <a:br>
              <a:rPr lang="en-US" altLang="en-US" sz="2800" dirty="0"/>
            </a:br>
            <a:r>
              <a:rPr lang="en-US" altLang="en-US" sz="2800" dirty="0"/>
              <a:t> in word, writing, print or image</a:t>
            </a:r>
          </a:p>
          <a:p>
            <a:pPr lvl="1" eaLnBrk="1" hangingPunct="1">
              <a:lnSpc>
                <a:spcPct val="90000"/>
              </a:lnSpc>
            </a:pPr>
            <a:endParaRPr lang="en-US" altLang="en-US" sz="2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838200" y="75464"/>
            <a:ext cx="7290054" cy="710184"/>
          </a:xfrm>
        </p:spPr>
        <p:txBody>
          <a:bodyPr/>
          <a:lstStyle/>
          <a:p>
            <a:pPr algn="ctr" eaLnBrk="1" hangingPunct="1"/>
            <a:r>
              <a:rPr lang="en-US" altLang="en-US" sz="4000" b="1" dirty="0">
                <a:effectLst>
                  <a:outerShdw blurRad="38100" dist="38100" dir="2700000" algn="tl">
                    <a:srgbClr val="000000">
                      <a:alpha val="43137"/>
                    </a:srgbClr>
                  </a:outerShdw>
                </a:effectLst>
              </a:rPr>
              <a:t>Political THREATS TO THE REPUBLIC</a:t>
            </a:r>
          </a:p>
        </p:txBody>
      </p:sp>
      <p:graphicFrame>
        <p:nvGraphicFramePr>
          <p:cNvPr id="3" name="Diagram 2"/>
          <p:cNvGraphicFramePr/>
          <p:nvPr>
            <p:extLst>
              <p:ext uri="{D42A27DB-BD31-4B8C-83A1-F6EECF244321}">
                <p14:modId xmlns:p14="http://schemas.microsoft.com/office/powerpoint/2010/main" val="3883551446"/>
              </p:ext>
            </p:extLst>
          </p:nvPr>
        </p:nvGraphicFramePr>
        <p:xfrm>
          <a:off x="228600" y="762000"/>
          <a:ext cx="8763000" cy="5943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US" altLang="en-US"/>
              <a:t>Election 1928</a:t>
            </a:r>
          </a:p>
        </p:txBody>
      </p:sp>
      <p:pic>
        <p:nvPicPr>
          <p:cNvPr id="37891" name="Content Placeholder 3" descr="Election 1928.JP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685800" y="1676400"/>
            <a:ext cx="8056563" cy="40386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r>
              <a:rPr lang="en-US" altLang="en-US"/>
              <a:t>Culture in Weimar</a:t>
            </a:r>
          </a:p>
        </p:txBody>
      </p:sp>
      <p:pic>
        <p:nvPicPr>
          <p:cNvPr id="47107" name="Content Placeholder 3" descr="Metropolis.JP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762000" y="2057400"/>
            <a:ext cx="7772400" cy="3382963"/>
          </a:xfrm>
        </p:spPr>
      </p:pic>
      <p:sp>
        <p:nvSpPr>
          <p:cNvPr id="47108" name="TextBox 4"/>
          <p:cNvSpPr txBox="1">
            <a:spLocks noChangeArrowheads="1"/>
          </p:cNvSpPr>
          <p:nvPr/>
        </p:nvSpPr>
        <p:spPr bwMode="auto">
          <a:xfrm>
            <a:off x="914400" y="5638800"/>
            <a:ext cx="7467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eaLnBrk="1" hangingPunct="1"/>
            <a:r>
              <a:rPr lang="en-US" altLang="en-US" dirty="0"/>
              <a:t>Metropolis by Otto Dix 1928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1664</TotalTime>
  <Words>640</Words>
  <Application>Microsoft Office PowerPoint</Application>
  <PresentationFormat>On-screen Show (4:3)</PresentationFormat>
  <Paragraphs>103</Paragraphs>
  <Slides>11</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Times New Roman</vt:lpstr>
      <vt:lpstr>Integral</vt:lpstr>
      <vt:lpstr>The Weimar Republic 1919-1933</vt:lpstr>
      <vt:lpstr>The Treaty of Versailles (1919)</vt:lpstr>
      <vt:lpstr>The Treaty of Versailles (1919)</vt:lpstr>
      <vt:lpstr>the Republic’s foundations</vt:lpstr>
      <vt:lpstr>Setting Up Weimar Government</vt:lpstr>
      <vt:lpstr>Germany’s Constitutional MONARCHY</vt:lpstr>
      <vt:lpstr>The Weimar Constitution of 1919</vt:lpstr>
      <vt:lpstr>Weimar Constitution</vt:lpstr>
      <vt:lpstr>Political THREATS TO THE REPUBLIC</vt:lpstr>
      <vt:lpstr>Election 1928</vt:lpstr>
      <vt:lpstr>Culture in Weimar</vt:lpstr>
    </vt:vector>
  </TitlesOfParts>
  <Company>Freeman Public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Weimar Republic</dc:title>
  <dc:creator>Sandy Renken</dc:creator>
  <cp:lastModifiedBy>Alex Ott</cp:lastModifiedBy>
  <cp:revision>73</cp:revision>
  <dcterms:created xsi:type="dcterms:W3CDTF">2004-09-01T14:45:52Z</dcterms:created>
  <dcterms:modified xsi:type="dcterms:W3CDTF">2017-02-22T15:21:18Z</dcterms:modified>
</cp:coreProperties>
</file>