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60" r:id="rId3"/>
    <p:sldId id="258" r:id="rId4"/>
    <p:sldId id="259" r:id="rId5"/>
    <p:sldId id="257" r:id="rId6"/>
    <p:sldId id="261" r:id="rId7"/>
    <p:sldId id="262" r:id="rId8"/>
    <p:sldId id="263" r:id="rId9"/>
    <p:sldId id="265" r:id="rId10"/>
    <p:sldId id="266" r:id="rId11"/>
    <p:sldId id="267" r:id="rId12"/>
    <p:sldId id="269" r:id="rId13"/>
    <p:sldId id="268" r:id="rId14"/>
    <p:sldId id="271" r:id="rId15"/>
    <p:sldId id="264" r:id="rId16"/>
    <p:sldId id="270" r:id="rId1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381000" y="1524000"/>
            <a:ext cx="7239000" cy="1143000"/>
          </a:xfrm>
        </p:spPr>
        <p:txBody>
          <a:bodyPr/>
          <a:lstStyle>
            <a:lvl1pPr>
              <a:defRPr/>
            </a:lvl1pPr>
          </a:lstStyle>
          <a:p>
            <a:r>
              <a:rPr lang="en-US"/>
              <a:t>Click to edit Master title style</a:t>
            </a:r>
          </a:p>
        </p:txBody>
      </p:sp>
      <p:sp>
        <p:nvSpPr>
          <p:cNvPr id="18435" name="Rectangle 3"/>
          <p:cNvSpPr>
            <a:spLocks noGrp="1" noChangeArrowheads="1"/>
          </p:cNvSpPr>
          <p:nvPr>
            <p:ph type="subTitle" idx="1"/>
          </p:nvPr>
        </p:nvSpPr>
        <p:spPr>
          <a:xfrm>
            <a:off x="914400" y="35814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8436" name="Rectangle 4"/>
          <p:cNvSpPr>
            <a:spLocks noGrp="1" noChangeArrowheads="1"/>
          </p:cNvSpPr>
          <p:nvPr>
            <p:ph type="dt" sz="half" idx="2"/>
          </p:nvPr>
        </p:nvSpPr>
        <p:spPr/>
        <p:txBody>
          <a:bodyPr/>
          <a:lstStyle>
            <a:lvl1pPr>
              <a:defRPr/>
            </a:lvl1pPr>
          </a:lstStyle>
          <a:p>
            <a:endParaRPr lang="en-US"/>
          </a:p>
        </p:txBody>
      </p:sp>
      <p:sp>
        <p:nvSpPr>
          <p:cNvPr id="18437" name="Rectangle 5"/>
          <p:cNvSpPr>
            <a:spLocks noGrp="1" noChangeArrowheads="1"/>
          </p:cNvSpPr>
          <p:nvPr>
            <p:ph type="ftr" sz="quarter" idx="3"/>
          </p:nvPr>
        </p:nvSpPr>
        <p:spPr/>
        <p:txBody>
          <a:bodyPr/>
          <a:lstStyle>
            <a:lvl1pPr>
              <a:defRPr/>
            </a:lvl1pPr>
          </a:lstStyle>
          <a:p>
            <a:endParaRPr lang="en-US"/>
          </a:p>
        </p:txBody>
      </p:sp>
      <p:sp>
        <p:nvSpPr>
          <p:cNvPr id="18438" name="Rectangle 6"/>
          <p:cNvSpPr>
            <a:spLocks noGrp="1" noChangeArrowheads="1"/>
          </p:cNvSpPr>
          <p:nvPr>
            <p:ph type="sldNum" sz="quarter" idx="4"/>
          </p:nvPr>
        </p:nvSpPr>
        <p:spPr/>
        <p:txBody>
          <a:bodyPr/>
          <a:lstStyle>
            <a:lvl1pPr>
              <a:defRPr/>
            </a:lvl1pPr>
          </a:lstStyle>
          <a:p>
            <a:fld id="{007EB0F0-60F2-44AD-8136-1A22CB4C30ED}" type="slidenum">
              <a:rPr lang="en-US"/>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5300A7-F1ED-4109-8DDD-7611312799D8}" type="slidenum">
              <a:rPr lang="en-US"/>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BEEDBA-0969-4DD1-A1C1-9CF8608FF6B9}" type="slidenum">
              <a:rPr lang="en-US"/>
              <a:pPr/>
              <a:t>‹#›</a:t>
            </a:fld>
            <a:endParaRPr lang="en-US"/>
          </a:p>
        </p:txBody>
      </p:sp>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E514CB69-F3E0-4F27-9FFA-3A0F13E8C8FA}" type="slidenum">
              <a:rPr lang="en-US"/>
              <a:pPr/>
              <a:t>‹#›</a:t>
            </a:fld>
            <a:endParaRPr lang="en-US"/>
          </a:p>
        </p:txBody>
      </p:sp>
    </p:spTree>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665718CA-421C-44A5-AB91-9917905A8725}" type="slidenum">
              <a:rPr lang="en-US"/>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BAD3A1-A4E2-47D0-9C05-763DCB111038}" type="slidenum">
              <a:rPr lang="en-US"/>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A27B65A-3FF1-402C-9A9C-D52E570A0433}" type="slidenum">
              <a:rPr lang="en-US"/>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18134EE-B480-475D-B49F-8FDF3B0D16DB}" type="slidenum">
              <a:rPr lang="en-US"/>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EC39F37-6425-4E8B-ACD0-2AA5A76BBA9C}" type="slidenum">
              <a:rPr lang="en-US"/>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A9D4C45-6FF4-4458-8E89-0B44BFB38AD8}" type="slidenum">
              <a:rPr lang="en-US"/>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345E203-7636-4BE2-9745-6993971AEABB}" type="slidenum">
              <a:rPr lang="en-US"/>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658B38A-3A9C-4460-B794-1CC226F6972F}" type="slidenum">
              <a:rPr lang="en-US"/>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8F6D245-F08C-4AB4-92AE-C1F7550114BD}" type="slidenum">
              <a:rPr lang="en-US"/>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741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7414"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E3196B0-8B15-4AA4-ABD0-1D235358A7A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ransition>
    <p:random/>
  </p:transition>
  <p:txStyles>
    <p:titleStyle>
      <a:lvl1pPr algn="ctr" rtl="0" fontAlgn="base">
        <a:spcBef>
          <a:spcPct val="0"/>
        </a:spcBef>
        <a:spcAft>
          <a:spcPct val="0"/>
        </a:spcAft>
        <a:defRPr sz="4400" i="1">
          <a:solidFill>
            <a:schemeClr val="tx2"/>
          </a:solidFill>
          <a:latin typeface="+mj-lt"/>
          <a:ea typeface="+mj-ea"/>
          <a:cs typeface="+mj-cs"/>
        </a:defRPr>
      </a:lvl1pPr>
      <a:lvl2pPr algn="ctr" rtl="0" fontAlgn="base">
        <a:spcBef>
          <a:spcPct val="0"/>
        </a:spcBef>
        <a:spcAft>
          <a:spcPct val="0"/>
        </a:spcAft>
        <a:defRPr sz="4400" i="1">
          <a:solidFill>
            <a:schemeClr val="tx2"/>
          </a:solidFill>
          <a:latin typeface="Times New Roman" charset="0"/>
        </a:defRPr>
      </a:lvl2pPr>
      <a:lvl3pPr algn="ctr" rtl="0" fontAlgn="base">
        <a:spcBef>
          <a:spcPct val="0"/>
        </a:spcBef>
        <a:spcAft>
          <a:spcPct val="0"/>
        </a:spcAft>
        <a:defRPr sz="4400" i="1">
          <a:solidFill>
            <a:schemeClr val="tx2"/>
          </a:solidFill>
          <a:latin typeface="Times New Roman" charset="0"/>
        </a:defRPr>
      </a:lvl3pPr>
      <a:lvl4pPr algn="ctr" rtl="0" fontAlgn="base">
        <a:spcBef>
          <a:spcPct val="0"/>
        </a:spcBef>
        <a:spcAft>
          <a:spcPct val="0"/>
        </a:spcAft>
        <a:defRPr sz="4400" i="1">
          <a:solidFill>
            <a:schemeClr val="tx2"/>
          </a:solidFill>
          <a:latin typeface="Times New Roman" charset="0"/>
        </a:defRPr>
      </a:lvl4pPr>
      <a:lvl5pPr algn="ctr" rtl="0" fontAlgn="base">
        <a:spcBef>
          <a:spcPct val="0"/>
        </a:spcBef>
        <a:spcAft>
          <a:spcPct val="0"/>
        </a:spcAft>
        <a:defRPr sz="4400" i="1">
          <a:solidFill>
            <a:schemeClr val="tx2"/>
          </a:solidFill>
          <a:latin typeface="Times New Roman" charset="0"/>
        </a:defRPr>
      </a:lvl5pPr>
      <a:lvl6pPr marL="457200" algn="ctr" rtl="0" fontAlgn="base">
        <a:spcBef>
          <a:spcPct val="0"/>
        </a:spcBef>
        <a:spcAft>
          <a:spcPct val="0"/>
        </a:spcAft>
        <a:defRPr sz="4400" i="1">
          <a:solidFill>
            <a:schemeClr val="tx2"/>
          </a:solidFill>
          <a:latin typeface="Times New Roman" charset="0"/>
        </a:defRPr>
      </a:lvl6pPr>
      <a:lvl7pPr marL="914400" algn="ctr" rtl="0" fontAlgn="base">
        <a:spcBef>
          <a:spcPct val="0"/>
        </a:spcBef>
        <a:spcAft>
          <a:spcPct val="0"/>
        </a:spcAft>
        <a:defRPr sz="4400" i="1">
          <a:solidFill>
            <a:schemeClr val="tx2"/>
          </a:solidFill>
          <a:latin typeface="Times New Roman" charset="0"/>
        </a:defRPr>
      </a:lvl7pPr>
      <a:lvl8pPr marL="1371600" algn="ctr" rtl="0" fontAlgn="base">
        <a:spcBef>
          <a:spcPct val="0"/>
        </a:spcBef>
        <a:spcAft>
          <a:spcPct val="0"/>
        </a:spcAft>
        <a:defRPr sz="4400" i="1">
          <a:solidFill>
            <a:schemeClr val="tx2"/>
          </a:solidFill>
          <a:latin typeface="Times New Roman" charset="0"/>
        </a:defRPr>
      </a:lvl8pPr>
      <a:lvl9pPr marL="1828800" algn="ctr" rtl="0" fontAlgn="base">
        <a:spcBef>
          <a:spcPct val="0"/>
        </a:spcBef>
        <a:spcAft>
          <a:spcPct val="0"/>
        </a:spcAft>
        <a:defRPr sz="4400" i="1">
          <a:solidFill>
            <a:schemeClr val="tx2"/>
          </a:solidFill>
          <a:latin typeface="Times New Roman" charset="0"/>
        </a:defRPr>
      </a:lvl9pPr>
    </p:titleStyle>
    <p:bodyStyle>
      <a:lvl1pPr marL="342900" indent="-342900" algn="l" rtl="0" fontAlgn="base">
        <a:spcBef>
          <a:spcPct val="20000"/>
        </a:spcBef>
        <a:spcAft>
          <a:spcPct val="0"/>
        </a:spcAft>
        <a:buClr>
          <a:schemeClr val="tx2"/>
        </a:buClr>
        <a:buSzPct val="65000"/>
        <a:buFont typeface="Wingdings" pitchFamily="2" charset="2"/>
        <a:buChar char="v"/>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SzPct val="65000"/>
        <a:buChar char="•"/>
        <a:defRPr sz="2000">
          <a:solidFill>
            <a:schemeClr val="tx1"/>
          </a:solidFill>
          <a:latin typeface="+mn-lt"/>
        </a:defRPr>
      </a:lvl5pPr>
      <a:lvl6pPr marL="2514600" indent="-228600" algn="l" rtl="0" fontAlgn="base">
        <a:spcBef>
          <a:spcPct val="20000"/>
        </a:spcBef>
        <a:spcAft>
          <a:spcPct val="0"/>
        </a:spcAft>
        <a:buSzPct val="65000"/>
        <a:buChar char="•"/>
        <a:defRPr sz="2000">
          <a:solidFill>
            <a:schemeClr val="tx1"/>
          </a:solidFill>
          <a:latin typeface="+mn-lt"/>
        </a:defRPr>
      </a:lvl6pPr>
      <a:lvl7pPr marL="2971800" indent="-228600" algn="l" rtl="0" fontAlgn="base">
        <a:spcBef>
          <a:spcPct val="20000"/>
        </a:spcBef>
        <a:spcAft>
          <a:spcPct val="0"/>
        </a:spcAft>
        <a:buSzPct val="65000"/>
        <a:buChar char="•"/>
        <a:defRPr sz="2000">
          <a:solidFill>
            <a:schemeClr val="tx1"/>
          </a:solidFill>
          <a:latin typeface="+mn-lt"/>
        </a:defRPr>
      </a:lvl7pPr>
      <a:lvl8pPr marL="3429000" indent="-228600" algn="l" rtl="0" fontAlgn="base">
        <a:spcBef>
          <a:spcPct val="20000"/>
        </a:spcBef>
        <a:spcAft>
          <a:spcPct val="0"/>
        </a:spcAft>
        <a:buSzPct val="65000"/>
        <a:buChar char="•"/>
        <a:defRPr sz="2000">
          <a:solidFill>
            <a:schemeClr val="tx1"/>
          </a:solidFill>
          <a:latin typeface="+mn-lt"/>
        </a:defRPr>
      </a:lvl8pPr>
      <a:lvl9pPr marL="3886200" indent="-228600" algn="l" rtl="0" fontAlgn="base">
        <a:spcBef>
          <a:spcPct val="20000"/>
        </a:spcBef>
        <a:spcAft>
          <a:spcPct val="0"/>
        </a:spcAft>
        <a:buSzPct val="6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p:spPr>
        <p:txBody>
          <a:bodyPr/>
          <a:lstStyle/>
          <a:p>
            <a:r>
              <a:rPr lang="en-US"/>
              <a:t>Gladiator</a:t>
            </a:r>
          </a:p>
        </p:txBody>
      </p:sp>
      <p:sp>
        <p:nvSpPr>
          <p:cNvPr id="2051" name="Rectangle 3"/>
          <p:cNvSpPr>
            <a:spLocks noGrp="1" noChangeArrowheads="1"/>
          </p:cNvSpPr>
          <p:nvPr>
            <p:ph type="subTitle" idx="1"/>
          </p:nvPr>
        </p:nvSpPr>
        <p:spPr/>
        <p:txBody>
          <a:bodyPr/>
          <a:lstStyle/>
          <a:p>
            <a:r>
              <a:rPr lang="en-US"/>
              <a:t>The Truth behind the movie</a:t>
            </a: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The Life of the Gladiator</a:t>
            </a:r>
          </a:p>
        </p:txBody>
      </p:sp>
      <p:sp>
        <p:nvSpPr>
          <p:cNvPr id="23555" name="Rectangle 3"/>
          <p:cNvSpPr>
            <a:spLocks noGrp="1" noChangeArrowheads="1"/>
          </p:cNvSpPr>
          <p:nvPr>
            <p:ph type="body" idx="1"/>
          </p:nvPr>
        </p:nvSpPr>
        <p:spPr/>
        <p:txBody>
          <a:bodyPr/>
          <a:lstStyle/>
          <a:p>
            <a:r>
              <a:rPr lang="en-US" sz="2800"/>
              <a:t>Was the fighting as lawless as the movie portrays it to be?</a:t>
            </a:r>
          </a:p>
          <a:p>
            <a:r>
              <a:rPr lang="en-US" sz="2800"/>
              <a:t>No, in fact the movie portrays the crowd as desperate for blood and the gladiators as desperate to survive</a:t>
            </a:r>
          </a:p>
          <a:p>
            <a:r>
              <a:rPr lang="en-US" sz="2800"/>
              <a:t>But the reality was quite different, as this would not have been a profitable business if the fights were staged the way they were in the film</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Marcus Aurelius and the Gladiator</a:t>
            </a:r>
          </a:p>
        </p:txBody>
      </p:sp>
      <p:sp>
        <p:nvSpPr>
          <p:cNvPr id="25603" name="Rectangle 3"/>
          <p:cNvSpPr>
            <a:spLocks noGrp="1" noChangeArrowheads="1"/>
          </p:cNvSpPr>
          <p:nvPr>
            <p:ph type="body" idx="1"/>
          </p:nvPr>
        </p:nvSpPr>
        <p:spPr/>
        <p:txBody>
          <a:bodyPr/>
          <a:lstStyle/>
          <a:p>
            <a:r>
              <a:rPr lang="en-US"/>
              <a:t>The events drained the treasury, hence Marcus Aurelius reduced the frequency of the games</a:t>
            </a:r>
          </a:p>
          <a:p>
            <a:r>
              <a:rPr lang="en-US"/>
              <a:t>Commodus, however, did fight as a gladiator but his opponents always let him win since he  was emperor (Herodian)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6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The Significance of the Games at this time</a:t>
            </a:r>
          </a:p>
        </p:txBody>
      </p:sp>
      <p:sp>
        <p:nvSpPr>
          <p:cNvPr id="27651" name="Rectangle 3"/>
          <p:cNvSpPr>
            <a:spLocks noGrp="1" noChangeArrowheads="1"/>
          </p:cNvSpPr>
          <p:nvPr>
            <p:ph type="body" idx="1"/>
          </p:nvPr>
        </p:nvSpPr>
        <p:spPr/>
        <p:txBody>
          <a:bodyPr/>
          <a:lstStyle/>
          <a:p>
            <a:r>
              <a:rPr lang="en-US" sz="2800"/>
              <a:t>At this time, the gladiatorial combat was considered a religious events, that were morally appropriate for young children to watch</a:t>
            </a:r>
          </a:p>
          <a:p>
            <a:r>
              <a:rPr lang="en-US" sz="2800"/>
              <a:t>Games promoted honor, bravery and fearlessness in the face of death</a:t>
            </a:r>
          </a:p>
          <a:p>
            <a:r>
              <a:rPr lang="en-US" sz="2800"/>
              <a:t>This type of entertainment was considered intellectual, therefore, as opposed to going to other entertainments</a:t>
            </a:r>
          </a:p>
          <a:p>
            <a:pPr>
              <a:buFont typeface="Wingdings" pitchFamily="2" charset="2"/>
              <a:buNone/>
            </a:pPr>
            <a:endParaRPr lang="en-US" sz="28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76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76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New Research on Gladiatorial Games Reveals</a:t>
            </a:r>
          </a:p>
        </p:txBody>
      </p:sp>
      <p:sp>
        <p:nvSpPr>
          <p:cNvPr id="26627" name="Rectangle 3"/>
          <p:cNvSpPr>
            <a:spLocks noGrp="1" noChangeArrowheads="1"/>
          </p:cNvSpPr>
          <p:nvPr>
            <p:ph type="body" idx="1"/>
          </p:nvPr>
        </p:nvSpPr>
        <p:spPr/>
        <p:txBody>
          <a:bodyPr/>
          <a:lstStyle/>
          <a:p>
            <a:pPr>
              <a:lnSpc>
                <a:spcPct val="90000"/>
              </a:lnSpc>
            </a:pPr>
            <a:r>
              <a:rPr lang="en-US" sz="2800"/>
              <a:t>At this time, referees were posted in the arena to make sure of a fair fight. Unbeatable odds would not have been a good show for the crowd</a:t>
            </a:r>
          </a:p>
          <a:p>
            <a:pPr>
              <a:lnSpc>
                <a:spcPct val="90000"/>
              </a:lnSpc>
            </a:pPr>
            <a:r>
              <a:rPr lang="en-US" sz="2800"/>
              <a:t>Food and healthcare was provided; if you develop a layer of fat over muscle, you stand a better chance of sustaining minor cut wounds</a:t>
            </a:r>
          </a:p>
          <a:p>
            <a:pPr>
              <a:lnSpc>
                <a:spcPct val="90000"/>
              </a:lnSpc>
            </a:pPr>
            <a:r>
              <a:rPr lang="en-US" sz="2800"/>
              <a:t>Training camps were closed – gladiators spent three years there training and could not leave, but that did not stop women, even ones from good families, from sneaking into the camps</a:t>
            </a:r>
          </a:p>
          <a:p>
            <a:pPr>
              <a:lnSpc>
                <a:spcPct val="90000"/>
              </a:lnSpc>
            </a:pPr>
            <a:endParaRPr lang="en-US" sz="2800"/>
          </a:p>
          <a:p>
            <a:pPr>
              <a:lnSpc>
                <a:spcPct val="90000"/>
              </a:lnSpc>
            </a:pPr>
            <a:endParaRPr lang="en-US" sz="28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6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6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Gladitorial Games, Part II</a:t>
            </a:r>
          </a:p>
        </p:txBody>
      </p:sp>
      <p:sp>
        <p:nvSpPr>
          <p:cNvPr id="29699" name="Rectangle 3"/>
          <p:cNvSpPr>
            <a:spLocks noGrp="1" noChangeArrowheads="1"/>
          </p:cNvSpPr>
          <p:nvPr>
            <p:ph type="body" idx="1"/>
          </p:nvPr>
        </p:nvSpPr>
        <p:spPr/>
        <p:txBody>
          <a:bodyPr/>
          <a:lstStyle/>
          <a:p>
            <a:pPr>
              <a:lnSpc>
                <a:spcPct val="90000"/>
              </a:lnSpc>
            </a:pPr>
            <a:r>
              <a:rPr lang="en-US"/>
              <a:t>Games can best be compared to today’s modern boxing matches</a:t>
            </a:r>
          </a:p>
          <a:p>
            <a:pPr>
              <a:lnSpc>
                <a:spcPct val="90000"/>
              </a:lnSpc>
            </a:pPr>
            <a:r>
              <a:rPr lang="en-US"/>
              <a:t>Well organized, short fights with refs </a:t>
            </a:r>
          </a:p>
          <a:p>
            <a:pPr>
              <a:lnSpc>
                <a:spcPct val="90000"/>
              </a:lnSpc>
            </a:pPr>
            <a:r>
              <a:rPr lang="en-US"/>
              <a:t>Weapon selection and pairing of partners very carefully monitored</a:t>
            </a:r>
          </a:p>
          <a:p>
            <a:pPr>
              <a:lnSpc>
                <a:spcPct val="90000"/>
              </a:lnSpc>
            </a:pPr>
            <a:r>
              <a:rPr lang="en-US"/>
              <a:t>Main difference between this sport and modern boxing is that sometimes the gladiators were fighting for their lives.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9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96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Other Bizarre Behaviors of Commodus</a:t>
            </a:r>
          </a:p>
        </p:txBody>
      </p:sp>
      <p:sp>
        <p:nvSpPr>
          <p:cNvPr id="21507" name="Rectangle 3"/>
          <p:cNvSpPr>
            <a:spLocks noGrp="1" noChangeArrowheads="1"/>
          </p:cNvSpPr>
          <p:nvPr>
            <p:ph type="body" sz="half" idx="1"/>
          </p:nvPr>
        </p:nvSpPr>
        <p:spPr/>
        <p:txBody>
          <a:bodyPr/>
          <a:lstStyle/>
          <a:p>
            <a:pPr>
              <a:lnSpc>
                <a:spcPct val="90000"/>
              </a:lnSpc>
            </a:pPr>
            <a:r>
              <a:rPr lang="en-US" sz="2400"/>
              <a:t>Put snakes in the bread baskets that were used to hand food out to people at the gladiatorial games</a:t>
            </a:r>
          </a:p>
          <a:p>
            <a:pPr>
              <a:lnSpc>
                <a:spcPct val="90000"/>
              </a:lnSpc>
            </a:pPr>
            <a:r>
              <a:rPr lang="en-US" sz="2400"/>
              <a:t>Renamed Rome “Colonia Commodiana”</a:t>
            </a:r>
          </a:p>
          <a:p>
            <a:pPr>
              <a:lnSpc>
                <a:spcPct val="90000"/>
              </a:lnSpc>
            </a:pPr>
            <a:r>
              <a:rPr lang="en-US" sz="2400"/>
              <a:t>Renamed the months of the year after himself</a:t>
            </a:r>
          </a:p>
          <a:p>
            <a:pPr>
              <a:lnSpc>
                <a:spcPct val="90000"/>
              </a:lnSpc>
            </a:pPr>
            <a:r>
              <a:rPr lang="en-US" sz="2400"/>
              <a:t>Renamed the Senate Commodian Fortunate Senate</a:t>
            </a:r>
          </a:p>
        </p:txBody>
      </p:sp>
      <p:sp>
        <p:nvSpPr>
          <p:cNvPr id="21508" name="Rectangle 4"/>
          <p:cNvSpPr>
            <a:spLocks noGrp="1" noChangeArrowheads="1"/>
          </p:cNvSpPr>
          <p:nvPr>
            <p:ph type="body" sz="half" idx="2"/>
          </p:nvPr>
        </p:nvSpPr>
        <p:spPr/>
        <p:txBody>
          <a:bodyPr/>
          <a:lstStyle/>
          <a:p>
            <a:pPr>
              <a:lnSpc>
                <a:spcPct val="90000"/>
              </a:lnSpc>
            </a:pPr>
            <a:r>
              <a:rPr lang="en-US" sz="2400"/>
              <a:t>Claimed to be descended from Hercules</a:t>
            </a:r>
          </a:p>
          <a:p>
            <a:pPr>
              <a:lnSpc>
                <a:spcPct val="90000"/>
              </a:lnSpc>
            </a:pPr>
            <a:r>
              <a:rPr lang="en-US" sz="2400"/>
              <a:t>Wore lion’s skin and carried a club like the god</a:t>
            </a:r>
          </a:p>
          <a:p>
            <a:pPr>
              <a:lnSpc>
                <a:spcPct val="90000"/>
              </a:lnSpc>
            </a:pPr>
            <a:r>
              <a:rPr lang="en-US" sz="2400"/>
              <a:t>Forced Senators to watch him cut the heads off of ostriches</a:t>
            </a:r>
          </a:p>
          <a:p>
            <a:pPr>
              <a:lnSpc>
                <a:spcPct val="90000"/>
              </a:lnSpc>
            </a:pPr>
            <a:r>
              <a:rPr lang="en-US" sz="2400"/>
              <a:t>His 12 –year rule was called “a greater curse to the Romans than any pestilence or crime” by one Roman historian.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1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15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1508">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1508">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1508">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150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P spid="21508"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Conclusion</a:t>
            </a:r>
          </a:p>
        </p:txBody>
      </p:sp>
      <p:sp>
        <p:nvSpPr>
          <p:cNvPr id="28675" name="Rectangle 3"/>
          <p:cNvSpPr>
            <a:spLocks noGrp="1" noChangeArrowheads="1"/>
          </p:cNvSpPr>
          <p:nvPr>
            <p:ph type="body" idx="1"/>
          </p:nvPr>
        </p:nvSpPr>
        <p:spPr/>
        <p:txBody>
          <a:bodyPr/>
          <a:lstStyle/>
          <a:p>
            <a:r>
              <a:rPr lang="en-US"/>
              <a:t>Although this is a fictional story, and many details from history are changed in order to  make the story suit the Hollywood sensibility, the film still has merit in that it captures the humanity and spirit of that period in Roman history.</a:t>
            </a:r>
          </a:p>
        </p:txBody>
      </p:sp>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7"/>
          <p:cNvSpPr>
            <a:spLocks noGrp="1" noChangeArrowheads="1"/>
          </p:cNvSpPr>
          <p:nvPr>
            <p:ph type="title"/>
          </p:nvPr>
        </p:nvSpPr>
        <p:spPr/>
        <p:txBody>
          <a:bodyPr/>
          <a:lstStyle/>
          <a:p>
            <a:r>
              <a:rPr lang="en-US"/>
              <a:t>Did Maximus Really Exist?</a:t>
            </a:r>
          </a:p>
        </p:txBody>
      </p:sp>
      <p:sp>
        <p:nvSpPr>
          <p:cNvPr id="9224" name="Rectangle 8"/>
          <p:cNvSpPr>
            <a:spLocks noGrp="1" noChangeArrowheads="1"/>
          </p:cNvSpPr>
          <p:nvPr>
            <p:ph type="body" sz="half" idx="1"/>
          </p:nvPr>
        </p:nvSpPr>
        <p:spPr>
          <a:xfrm>
            <a:off x="685800" y="1981200"/>
            <a:ext cx="3814763" cy="4114800"/>
          </a:xfrm>
        </p:spPr>
        <p:txBody>
          <a:bodyPr/>
          <a:lstStyle/>
          <a:p>
            <a:r>
              <a:rPr lang="en-US" sz="2800"/>
              <a:t>No, but he represents the faction of Rome at this time that upheld a sense of obligation to the state and respect for duty and virtue </a:t>
            </a:r>
          </a:p>
          <a:p>
            <a:pPr>
              <a:buFont typeface="Wingdings" pitchFamily="2" charset="2"/>
              <a:buNone/>
            </a:pPr>
            <a:endParaRPr lang="en-US" sz="2800"/>
          </a:p>
        </p:txBody>
      </p:sp>
      <p:pic>
        <p:nvPicPr>
          <p:cNvPr id="9221" name="Picture 5"/>
          <p:cNvPicPr>
            <a:picLocks noChangeAspect="1" noChangeArrowheads="1"/>
          </p:cNvPicPr>
          <p:nvPr>
            <p:ph type="clipArt" sz="half" idx="2"/>
          </p:nvPr>
        </p:nvPicPr>
        <p:blipFill>
          <a:blip r:embed="rId2" cstate="print"/>
          <a:srcRect/>
          <a:stretch>
            <a:fillRect/>
          </a:stretch>
        </p:blipFill>
        <p:spPr>
          <a:xfrm>
            <a:off x="5827713" y="2976563"/>
            <a:ext cx="1447800" cy="2122487"/>
          </a:xfrm>
        </p:spPr>
      </p:pic>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30" name="Rectangle 10"/>
          <p:cNvSpPr>
            <a:spLocks noGrp="1" noChangeArrowheads="1"/>
          </p:cNvSpPr>
          <p:nvPr>
            <p:ph type="title"/>
          </p:nvPr>
        </p:nvSpPr>
        <p:spPr/>
        <p:txBody>
          <a:bodyPr/>
          <a:lstStyle/>
          <a:p>
            <a:r>
              <a:rPr lang="en-US"/>
              <a:t>Marcus Aurelius</a:t>
            </a:r>
          </a:p>
        </p:txBody>
      </p:sp>
      <p:pic>
        <p:nvPicPr>
          <p:cNvPr id="5129" name="Picture 9"/>
          <p:cNvPicPr>
            <a:picLocks noChangeAspect="1" noChangeArrowheads="1"/>
          </p:cNvPicPr>
          <p:nvPr>
            <p:ph type="clipArt" sz="half" idx="1"/>
          </p:nvPr>
        </p:nvPicPr>
        <p:blipFill>
          <a:blip r:embed="rId2" cstate="print"/>
          <a:srcRect/>
          <a:stretch>
            <a:fillRect/>
          </a:stretch>
        </p:blipFill>
        <p:spPr>
          <a:xfrm>
            <a:off x="1657350" y="2678113"/>
            <a:ext cx="1871663" cy="2719387"/>
          </a:xfrm>
        </p:spPr>
      </p:pic>
      <p:sp>
        <p:nvSpPr>
          <p:cNvPr id="5131" name="Rectangle 11"/>
          <p:cNvSpPr>
            <a:spLocks noGrp="1" noChangeArrowheads="1"/>
          </p:cNvSpPr>
          <p:nvPr>
            <p:ph type="body" sz="half" idx="2"/>
          </p:nvPr>
        </p:nvSpPr>
        <p:spPr>
          <a:xfrm>
            <a:off x="4643438" y="1981200"/>
            <a:ext cx="3814762" cy="4114800"/>
          </a:xfrm>
        </p:spPr>
        <p:txBody>
          <a:bodyPr/>
          <a:lstStyle/>
          <a:p>
            <a:r>
              <a:rPr lang="en-US" sz="2800"/>
              <a:t>Marcus Aurelius was emperor from 161 to 180 BC</a:t>
            </a:r>
          </a:p>
          <a:p>
            <a:r>
              <a:rPr lang="en-US" sz="2800"/>
              <a:t>A stoic philosopher</a:t>
            </a:r>
          </a:p>
          <a:p>
            <a:r>
              <a:rPr lang="en-US" sz="2800"/>
              <a:t>Did fight along the Roman frontier</a:t>
            </a:r>
          </a:p>
          <a:p>
            <a:r>
              <a:rPr lang="en-US" sz="2800"/>
              <a:t>Wrote “The Meditations”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1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1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82" name="Rectangle 14"/>
          <p:cNvSpPr>
            <a:spLocks noGrp="1" noChangeArrowheads="1"/>
          </p:cNvSpPr>
          <p:nvPr>
            <p:ph type="title"/>
          </p:nvPr>
        </p:nvSpPr>
        <p:spPr/>
        <p:txBody>
          <a:bodyPr/>
          <a:lstStyle/>
          <a:p>
            <a:r>
              <a:rPr lang="en-US"/>
              <a:t>Commodus</a:t>
            </a:r>
          </a:p>
        </p:txBody>
      </p:sp>
      <p:sp>
        <p:nvSpPr>
          <p:cNvPr id="7184" name="Rectangle 16"/>
          <p:cNvSpPr>
            <a:spLocks noGrp="1" noChangeArrowheads="1"/>
          </p:cNvSpPr>
          <p:nvPr>
            <p:ph type="body" sz="half" idx="1"/>
          </p:nvPr>
        </p:nvSpPr>
        <p:spPr/>
        <p:txBody>
          <a:bodyPr/>
          <a:lstStyle/>
          <a:p>
            <a:pPr>
              <a:lnSpc>
                <a:spcPct val="90000"/>
              </a:lnSpc>
            </a:pPr>
            <a:r>
              <a:rPr lang="en-US" sz="2400"/>
              <a:t>Stranger than the character in the movie</a:t>
            </a:r>
          </a:p>
          <a:p>
            <a:pPr>
              <a:lnSpc>
                <a:spcPct val="90000"/>
              </a:lnSpc>
            </a:pPr>
            <a:r>
              <a:rPr lang="en-US" sz="2400"/>
              <a:t>Died in a training “accident”, not fighting as a gladiator</a:t>
            </a:r>
          </a:p>
          <a:p>
            <a:pPr>
              <a:lnSpc>
                <a:spcPct val="90000"/>
              </a:lnSpc>
            </a:pPr>
            <a:r>
              <a:rPr lang="en-US" sz="2400"/>
              <a:t>Historians agree that he might have killed his father</a:t>
            </a:r>
          </a:p>
          <a:p>
            <a:pPr>
              <a:lnSpc>
                <a:spcPct val="90000"/>
              </a:lnSpc>
            </a:pPr>
            <a:r>
              <a:rPr lang="en-US" sz="2400"/>
              <a:t>Called himself the new Romulus, declared a new Golden Age</a:t>
            </a:r>
          </a:p>
          <a:p>
            <a:pPr>
              <a:lnSpc>
                <a:spcPct val="90000"/>
              </a:lnSpc>
            </a:pPr>
            <a:endParaRPr lang="en-US" sz="2400"/>
          </a:p>
        </p:txBody>
      </p:sp>
      <p:pic>
        <p:nvPicPr>
          <p:cNvPr id="7183" name="Picture 15"/>
          <p:cNvPicPr>
            <a:picLocks noChangeAspect="1" noChangeArrowheads="1"/>
          </p:cNvPicPr>
          <p:nvPr>
            <p:ph type="clipArt" sz="half" idx="2"/>
          </p:nvPr>
        </p:nvPicPr>
        <p:blipFill>
          <a:blip r:embed="rId2" cstate="print"/>
          <a:srcRect/>
          <a:stretch>
            <a:fillRect/>
          </a:stretch>
        </p:blipFill>
        <p:spPr>
          <a:xfrm>
            <a:off x="4724400" y="1905000"/>
            <a:ext cx="2895600" cy="4114800"/>
          </a:xfrm>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8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18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18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18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4"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9" name="Rectangle 7"/>
          <p:cNvSpPr>
            <a:spLocks noGrp="1" noChangeArrowheads="1"/>
          </p:cNvSpPr>
          <p:nvPr>
            <p:ph type="title"/>
          </p:nvPr>
        </p:nvSpPr>
        <p:spPr/>
        <p:txBody>
          <a:bodyPr/>
          <a:lstStyle/>
          <a:p>
            <a:r>
              <a:rPr lang="en-US"/>
              <a:t>Lucilla</a:t>
            </a:r>
          </a:p>
        </p:txBody>
      </p:sp>
      <p:pic>
        <p:nvPicPr>
          <p:cNvPr id="3078" name="Picture 6"/>
          <p:cNvPicPr>
            <a:picLocks noChangeAspect="1" noChangeArrowheads="1"/>
          </p:cNvPicPr>
          <p:nvPr>
            <p:ph type="clipArt" sz="half" idx="1"/>
          </p:nvPr>
        </p:nvPicPr>
        <p:blipFill>
          <a:blip r:embed="rId2" cstate="print"/>
          <a:srcRect/>
          <a:stretch>
            <a:fillRect/>
          </a:stretch>
        </p:blipFill>
        <p:spPr>
          <a:xfrm>
            <a:off x="1608138" y="2613025"/>
            <a:ext cx="1970087" cy="2849563"/>
          </a:xfrm>
        </p:spPr>
      </p:pic>
      <p:sp>
        <p:nvSpPr>
          <p:cNvPr id="3080" name="Rectangle 8"/>
          <p:cNvSpPr>
            <a:spLocks noGrp="1" noChangeArrowheads="1"/>
          </p:cNvSpPr>
          <p:nvPr>
            <p:ph type="body" sz="half" idx="2"/>
          </p:nvPr>
        </p:nvSpPr>
        <p:spPr>
          <a:xfrm>
            <a:off x="3810000" y="1752600"/>
            <a:ext cx="3814762" cy="4114800"/>
          </a:xfrm>
        </p:spPr>
        <p:txBody>
          <a:bodyPr/>
          <a:lstStyle/>
          <a:p>
            <a:pPr>
              <a:lnSpc>
                <a:spcPct val="90000"/>
              </a:lnSpc>
            </a:pPr>
            <a:r>
              <a:rPr lang="en-US" sz="2400" dirty="0"/>
              <a:t>Her husband, </a:t>
            </a:r>
            <a:r>
              <a:rPr lang="en-US" sz="2400" dirty="0" err="1"/>
              <a:t>Lucius</a:t>
            </a:r>
            <a:r>
              <a:rPr lang="en-US" sz="2400" dirty="0"/>
              <a:t> </a:t>
            </a:r>
            <a:r>
              <a:rPr lang="en-US" sz="2400" dirty="0" err="1"/>
              <a:t>Verus</a:t>
            </a:r>
            <a:r>
              <a:rPr lang="en-US" sz="2400" dirty="0"/>
              <a:t>, was co-consul with Marcus Aurelius</a:t>
            </a:r>
          </a:p>
          <a:p>
            <a:pPr>
              <a:lnSpc>
                <a:spcPct val="90000"/>
              </a:lnSpc>
            </a:pPr>
            <a:r>
              <a:rPr lang="en-US" sz="2400" dirty="0"/>
              <a:t>First time in Roman history that the Roman Emperor had the formal appearance of two joint emperors</a:t>
            </a:r>
          </a:p>
          <a:p>
            <a:pPr>
              <a:lnSpc>
                <a:spcPct val="90000"/>
              </a:lnSpc>
            </a:pPr>
            <a:r>
              <a:rPr lang="en-US" sz="2400" dirty="0" err="1"/>
              <a:t>Lucilla</a:t>
            </a:r>
            <a:r>
              <a:rPr lang="en-US" sz="2400" dirty="0"/>
              <a:t> was banished to Capri after plotting to assassinate Commodus. He had her executed</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8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8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8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a:t>The Political Reality of the Film </a:t>
            </a:r>
          </a:p>
        </p:txBody>
      </p:sp>
      <p:sp>
        <p:nvSpPr>
          <p:cNvPr id="1027" name="Rectangle 3"/>
          <p:cNvSpPr>
            <a:spLocks noGrp="1" noChangeArrowheads="1"/>
          </p:cNvSpPr>
          <p:nvPr>
            <p:ph type="body" idx="1"/>
          </p:nvPr>
        </p:nvSpPr>
        <p:spPr>
          <a:xfrm>
            <a:off x="228600" y="1981200"/>
            <a:ext cx="7772400" cy="4114800"/>
          </a:xfrm>
        </p:spPr>
        <p:txBody>
          <a:bodyPr/>
          <a:lstStyle/>
          <a:p>
            <a:r>
              <a:rPr lang="en-US" dirty="0"/>
              <a:t>There was at this time some political sentiment towards restoring more rights to the Senate and the people of Rome.  This is represented in the characters of Senator Gracchus and </a:t>
            </a:r>
            <a:r>
              <a:rPr lang="en-US" dirty="0" err="1"/>
              <a:t>Maximus</a:t>
            </a:r>
            <a:r>
              <a:rPr lang="en-US" dirty="0"/>
              <a:t>, both of whom are fictional but capture the sentiment of the political culture of the times.</a:t>
            </a:r>
          </a:p>
        </p:txBody>
      </p:sp>
    </p:spTree>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What do Classicists think of the film?</a:t>
            </a:r>
          </a:p>
        </p:txBody>
      </p:sp>
      <p:sp>
        <p:nvSpPr>
          <p:cNvPr id="19459" name="Rectangle 3"/>
          <p:cNvSpPr>
            <a:spLocks noGrp="1" noChangeArrowheads="1"/>
          </p:cNvSpPr>
          <p:nvPr>
            <p:ph type="body" idx="1"/>
          </p:nvPr>
        </p:nvSpPr>
        <p:spPr/>
        <p:txBody>
          <a:bodyPr/>
          <a:lstStyle/>
          <a:p>
            <a:r>
              <a:rPr lang="en-US"/>
              <a:t>Kathleen Coleman, the Harvard classicist who was the consultant to Gladiator was not entirely pleased with the final result. </a:t>
            </a:r>
          </a:p>
          <a:p>
            <a:r>
              <a:rPr lang="en-US"/>
              <a:t>It is always helpful if you regard a film like this as memorializing the spirit of the times rather than representing history</a:t>
            </a:r>
          </a:p>
          <a:p>
            <a:r>
              <a:rPr lang="en-US"/>
              <a:t>This is fiction inspired by historical events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94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Any Mistakes in the Film?</a:t>
            </a:r>
          </a:p>
        </p:txBody>
      </p:sp>
      <p:sp>
        <p:nvSpPr>
          <p:cNvPr id="20483" name="Rectangle 3"/>
          <p:cNvSpPr>
            <a:spLocks noGrp="1" noChangeArrowheads="1"/>
          </p:cNvSpPr>
          <p:nvPr>
            <p:ph type="body" sz="half" idx="1"/>
          </p:nvPr>
        </p:nvSpPr>
        <p:spPr/>
        <p:txBody>
          <a:bodyPr/>
          <a:lstStyle/>
          <a:p>
            <a:pPr>
              <a:lnSpc>
                <a:spcPct val="90000"/>
              </a:lnSpc>
            </a:pPr>
            <a:r>
              <a:rPr lang="en-US"/>
              <a:t>Romans did not use stirrups, but the actors had to, to reduce the danger while filming riding scenes</a:t>
            </a:r>
          </a:p>
          <a:p>
            <a:pPr>
              <a:lnSpc>
                <a:spcPct val="90000"/>
              </a:lnSpc>
            </a:pPr>
            <a:r>
              <a:rPr lang="en-US"/>
              <a:t>There were no tractors in the Roman world, but tractor trails appear in Maximus’s wheat fields</a:t>
            </a:r>
          </a:p>
        </p:txBody>
      </p:sp>
      <p:sp>
        <p:nvSpPr>
          <p:cNvPr id="20484" name="Rectangle 4"/>
          <p:cNvSpPr>
            <a:spLocks noGrp="1" noChangeArrowheads="1"/>
          </p:cNvSpPr>
          <p:nvPr>
            <p:ph type="body" sz="half" idx="2"/>
          </p:nvPr>
        </p:nvSpPr>
        <p:spPr/>
        <p:txBody>
          <a:bodyPr/>
          <a:lstStyle/>
          <a:p>
            <a:r>
              <a:rPr lang="en-US"/>
              <a:t>There is a big debate over the “Thumbs Up/Down” usage</a:t>
            </a:r>
          </a:p>
          <a:p>
            <a:r>
              <a:rPr lang="en-US"/>
              <a:t>In reality, “Thumbs Up” probably meant “Kill the gladiator!” and “Thumbs Down” meant “Put down your weapon.”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048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048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P spid="20484"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Other Errors</a:t>
            </a:r>
          </a:p>
        </p:txBody>
      </p:sp>
      <p:sp>
        <p:nvSpPr>
          <p:cNvPr id="22531" name="Rectangle 3"/>
          <p:cNvSpPr>
            <a:spLocks noGrp="1" noChangeArrowheads="1"/>
          </p:cNvSpPr>
          <p:nvPr>
            <p:ph type="body" sz="half" idx="1"/>
          </p:nvPr>
        </p:nvSpPr>
        <p:spPr/>
        <p:txBody>
          <a:bodyPr/>
          <a:lstStyle/>
          <a:p>
            <a:pPr>
              <a:lnSpc>
                <a:spcPct val="90000"/>
              </a:lnSpc>
            </a:pPr>
            <a:r>
              <a:rPr lang="en-US"/>
              <a:t>Women were not allowed at that time to attend gladiatorial events</a:t>
            </a:r>
          </a:p>
          <a:p>
            <a:pPr>
              <a:lnSpc>
                <a:spcPct val="90000"/>
              </a:lnSpc>
            </a:pPr>
            <a:r>
              <a:rPr lang="en-US"/>
              <a:t>Horses were never used to carry slaves</a:t>
            </a:r>
          </a:p>
          <a:p>
            <a:pPr>
              <a:lnSpc>
                <a:spcPct val="90000"/>
              </a:lnSpc>
            </a:pPr>
            <a:r>
              <a:rPr lang="en-US"/>
              <a:t>The Romans did not have German shepherds as dogs at that time</a:t>
            </a:r>
          </a:p>
        </p:txBody>
      </p:sp>
      <p:sp>
        <p:nvSpPr>
          <p:cNvPr id="22532" name="Rectangle 4"/>
          <p:cNvSpPr>
            <a:spLocks noGrp="1" noChangeArrowheads="1"/>
          </p:cNvSpPr>
          <p:nvPr>
            <p:ph type="body" sz="half" idx="2"/>
          </p:nvPr>
        </p:nvSpPr>
        <p:spPr/>
        <p:txBody>
          <a:bodyPr/>
          <a:lstStyle/>
          <a:p>
            <a:r>
              <a:rPr lang="en-US"/>
              <a:t>Colosseum is correct size on the inside, but twice as big on the outside.  </a:t>
            </a:r>
          </a:p>
          <a:p>
            <a:r>
              <a:rPr lang="en-US"/>
              <a:t>In reality, the Romans lost, not won the battle against Germania that is shown in the opening scene.</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5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25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25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253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253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P spid="22532" grpId="0" build="p" autoUpdateAnimBg="0"/>
    </p:bldLst>
  </p:timing>
</p:sld>
</file>

<file path=ppt/theme/theme1.xml><?xml version="1.0" encoding="utf-8"?>
<a:theme xmlns:a="http://schemas.openxmlformats.org/drawingml/2006/main" name="Sakura">
  <a:themeElements>
    <a:clrScheme name="Sakura 1">
      <a:dk1>
        <a:srgbClr val="463634"/>
      </a:dk1>
      <a:lt1>
        <a:srgbClr val="AA947E"/>
      </a:lt1>
      <a:dk2>
        <a:srgbClr val="795241"/>
      </a:dk2>
      <a:lt2>
        <a:srgbClr val="000000"/>
      </a:lt2>
      <a:accent1>
        <a:srgbClr val="F9DBD3"/>
      </a:accent1>
      <a:accent2>
        <a:srgbClr val="DACA9C"/>
      </a:accent2>
      <a:accent3>
        <a:srgbClr val="D2C8C0"/>
      </a:accent3>
      <a:accent4>
        <a:srgbClr val="3A2D2B"/>
      </a:accent4>
      <a:accent5>
        <a:srgbClr val="FBEAE6"/>
      </a:accent5>
      <a:accent6>
        <a:srgbClr val="C5B78D"/>
      </a:accent6>
      <a:hlink>
        <a:srgbClr val="393A18"/>
      </a:hlink>
      <a:folHlink>
        <a:srgbClr val="560000"/>
      </a:folHlink>
    </a:clrScheme>
    <a:fontScheme name="Sakur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Sakura 1">
        <a:dk1>
          <a:srgbClr val="463634"/>
        </a:dk1>
        <a:lt1>
          <a:srgbClr val="AA947E"/>
        </a:lt1>
        <a:dk2>
          <a:srgbClr val="795241"/>
        </a:dk2>
        <a:lt2>
          <a:srgbClr val="000000"/>
        </a:lt2>
        <a:accent1>
          <a:srgbClr val="F9DBD3"/>
        </a:accent1>
        <a:accent2>
          <a:srgbClr val="DACA9C"/>
        </a:accent2>
        <a:accent3>
          <a:srgbClr val="D2C8C0"/>
        </a:accent3>
        <a:accent4>
          <a:srgbClr val="3A2D2B"/>
        </a:accent4>
        <a:accent5>
          <a:srgbClr val="FBEAE6"/>
        </a:accent5>
        <a:accent6>
          <a:srgbClr val="C5B78D"/>
        </a:accent6>
        <a:hlink>
          <a:srgbClr val="393A18"/>
        </a:hlink>
        <a:folHlink>
          <a:srgbClr val="560000"/>
        </a:folHlink>
      </a:clrScheme>
      <a:clrMap bg1="lt1" tx1="dk1" bg2="lt2" tx2="dk2" accent1="accent1" accent2="accent2" accent3="accent3" accent4="accent4" accent5="accent5" accent6="accent6" hlink="hlink" folHlink="folHlink"/>
    </a:extraClrScheme>
    <a:extraClrScheme>
      <a:clrScheme name="Sakura 2">
        <a:dk1>
          <a:srgbClr val="463634"/>
        </a:dk1>
        <a:lt1>
          <a:srgbClr val="FFFFCC"/>
        </a:lt1>
        <a:dk2>
          <a:srgbClr val="795241"/>
        </a:dk2>
        <a:lt2>
          <a:srgbClr val="000000"/>
        </a:lt2>
        <a:accent1>
          <a:srgbClr val="F9DBD3"/>
        </a:accent1>
        <a:accent2>
          <a:srgbClr val="DACA9C"/>
        </a:accent2>
        <a:accent3>
          <a:srgbClr val="FFFFE2"/>
        </a:accent3>
        <a:accent4>
          <a:srgbClr val="3A2D2B"/>
        </a:accent4>
        <a:accent5>
          <a:srgbClr val="FBEAE6"/>
        </a:accent5>
        <a:accent6>
          <a:srgbClr val="C5B78D"/>
        </a:accent6>
        <a:hlink>
          <a:srgbClr val="393A18"/>
        </a:hlink>
        <a:folHlink>
          <a:srgbClr val="560000"/>
        </a:folHlink>
      </a:clrScheme>
      <a:clrMap bg1="lt1" tx1="dk1" bg2="lt2" tx2="dk2" accent1="accent1" accent2="accent2" accent3="accent3" accent4="accent4" accent5="accent5" accent6="accent6" hlink="hlink" folHlink="folHlink"/>
    </a:extraClrScheme>
    <a:extraClrScheme>
      <a:clrScheme name="Sakur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96969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Designs\Sakura.pot</Template>
  <TotalTime>342</TotalTime>
  <Words>867</Words>
  <Application>Microsoft Office PowerPoint</Application>
  <PresentationFormat>On-screen Show (4:3)</PresentationFormat>
  <Paragraphs>66</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Times New Roman</vt:lpstr>
      <vt:lpstr>Wingdings</vt:lpstr>
      <vt:lpstr>Sakura</vt:lpstr>
      <vt:lpstr>Gladiator</vt:lpstr>
      <vt:lpstr>Did Maximus Really Exist?</vt:lpstr>
      <vt:lpstr>Marcus Aurelius</vt:lpstr>
      <vt:lpstr>Commodus</vt:lpstr>
      <vt:lpstr>Lucilla</vt:lpstr>
      <vt:lpstr>The Political Reality of the Film </vt:lpstr>
      <vt:lpstr>What do Classicists think of the film?</vt:lpstr>
      <vt:lpstr>Any Mistakes in the Film?</vt:lpstr>
      <vt:lpstr>Other Errors</vt:lpstr>
      <vt:lpstr>The Life of the Gladiator</vt:lpstr>
      <vt:lpstr>Marcus Aurelius and the Gladiator</vt:lpstr>
      <vt:lpstr>The Significance of the Games at this time</vt:lpstr>
      <vt:lpstr>New Research on Gladiatorial Games Reveals</vt:lpstr>
      <vt:lpstr>Gladitorial Games, Part II</vt:lpstr>
      <vt:lpstr>Other Bizarre Behaviors of Commodus</vt:lpstr>
      <vt:lpstr>Conclusion</vt:lpstr>
    </vt:vector>
  </TitlesOfParts>
  <Company>Unviversity of Florida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Gladiator</dc:title>
  <dc:creator>Jennifer Rea</dc:creator>
  <cp:lastModifiedBy>Alex Ott</cp:lastModifiedBy>
  <cp:revision>6</cp:revision>
  <dcterms:created xsi:type="dcterms:W3CDTF">2005-11-28T16:38:40Z</dcterms:created>
  <dcterms:modified xsi:type="dcterms:W3CDTF">2016-02-09T00:45:35Z</dcterms:modified>
</cp:coreProperties>
</file>