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71" r:id="rId2"/>
    <p:sldId id="283" r:id="rId3"/>
    <p:sldId id="284" r:id="rId4"/>
    <p:sldId id="285" r:id="rId5"/>
    <p:sldId id="275" r:id="rId6"/>
    <p:sldId id="259" r:id="rId7"/>
    <p:sldId id="286" r:id="rId8"/>
    <p:sldId id="287" r:id="rId9"/>
    <p:sldId id="260" r:id="rId10"/>
    <p:sldId id="288" r:id="rId11"/>
    <p:sldId id="290" r:id="rId12"/>
    <p:sldId id="261" r:id="rId13"/>
    <p:sldId id="262" r:id="rId14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DE4FF"/>
    <a:srgbClr val="AFD7FB"/>
    <a:srgbClr val="CE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>
              <a:defRPr sz="1200"/>
            </a:lvl1pPr>
          </a:lstStyle>
          <a:p>
            <a:fld id="{40514D9A-C8BD-4F18-A6F4-66B14F26C9AA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>
              <a:defRPr sz="1200"/>
            </a:lvl1pPr>
          </a:lstStyle>
          <a:p>
            <a:fld id="{0E88A16D-1B9F-4B72-A7D5-D550BC0C4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>
              <a:defRPr sz="1200"/>
            </a:lvl1pPr>
          </a:lstStyle>
          <a:p>
            <a:fld id="{9200BF5A-FC87-4425-9E6E-F0426C1E730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39" rIns="91277" bIns="45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277" tIns="45639" rIns="91277" bIns="456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>
              <a:defRPr sz="1200"/>
            </a:lvl1pPr>
          </a:lstStyle>
          <a:p>
            <a:fld id="{6ED63A80-E2B1-4AEC-BE00-EFB67C9C7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A4754-8C03-432D-A93F-411163D3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13CC-1F71-47B3-BD9F-06C4402E7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4DD2-EEE4-4FC9-AFA3-61B8A93A2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2F5410-98EE-48DF-92B7-3746D7A47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573BDB-FE04-4B32-8DB9-1F03F82C2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07E599-E9D9-43F3-BEEC-CB8BD7F58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DF3-4902-4D88-AA98-9A0C143C1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8A-DB19-448F-8804-5423E969A7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98C7-2E2C-443F-8FB7-39FBD5F3C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960D-F7E7-464F-9BA3-349AA1905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365B-1508-41B0-BC2A-46CA4E326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DE3D2F-BA64-439F-933E-F87285A5A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39652-5264-475B-B3EF-F27135A5F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A9E112-99AA-41BD-B193-328AB339B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World Review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9701" name="Picture 5" descr="oceans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534400" cy="556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04801"/>
            <a:ext cx="1828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Do Now: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C00000"/>
                </a:solidFill>
              </a:rPr>
              <a:t>Prime Meridian</a:t>
            </a:r>
            <a:r>
              <a:rPr lang="en-US" sz="2400" dirty="0"/>
              <a:t> is and imaginary line located</a:t>
            </a:r>
            <a:br>
              <a:rPr lang="en-US" sz="2400" dirty="0"/>
            </a:br>
            <a:r>
              <a:rPr lang="en-US" sz="2400" dirty="0"/>
              <a:t>at  </a:t>
            </a:r>
            <a:r>
              <a:rPr lang="en-US" sz="2400" b="1" dirty="0">
                <a:solidFill>
                  <a:srgbClr val="C00000"/>
                </a:solidFill>
              </a:rPr>
              <a:t>Zero Degrees 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rgbClr val="C00000"/>
                </a:solidFill>
              </a:rPr>
              <a:t>  0° </a:t>
            </a:r>
            <a:r>
              <a:rPr lang="en-US" sz="2400" dirty="0"/>
              <a:t>Longitude.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It runs through the United Kingdom, France, Spain, western Africa, and Antarctica.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Longitude lines are known as the “</a:t>
            </a:r>
            <a:r>
              <a:rPr lang="en-US" sz="2400" dirty="0">
                <a:solidFill>
                  <a:srgbClr val="C00000"/>
                </a:solidFill>
              </a:rPr>
              <a:t>long</a:t>
            </a:r>
            <a:r>
              <a:rPr lang="en-US" sz="2400" dirty="0"/>
              <a:t>” lines.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6150" name="Picture 6" descr="longit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96240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066800" y="304800"/>
            <a:ext cx="6955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Longitude/Meridians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572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04800"/>
            <a:ext cx="4110685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icture2-main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4800"/>
            <a:ext cx="6781800" cy="655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228600"/>
            <a:ext cx="25699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Latitude &amp; </a:t>
            </a:r>
            <a:br>
              <a:rPr lang="en-US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Longitude </a:t>
            </a:r>
            <a:br>
              <a:rPr lang="en-US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Review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038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Using the 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Equator </a:t>
            </a:r>
            <a:r>
              <a:rPr lang="en-US" sz="2800" b="1" dirty="0"/>
              <a:t>&amp;</a:t>
            </a:r>
            <a:r>
              <a:rPr lang="en-US" sz="2800" dirty="0"/>
              <a:t> the 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Prime Meridian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/>
              <a:t>we can cut the </a:t>
            </a:r>
            <a:br>
              <a:rPr lang="en-US" sz="2800" dirty="0"/>
            </a:br>
            <a:r>
              <a:rPr lang="en-US" sz="2800" dirty="0"/>
              <a:t>Earth into 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Four (4)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b="1" dirty="0">
                <a:solidFill>
                  <a:srgbClr val="C00000"/>
                </a:solidFill>
              </a:rPr>
              <a:t>Hemispheres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C00000"/>
                </a:solidFill>
              </a:rPr>
              <a:t>Four (4)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Hemispheres </a:t>
            </a:r>
            <a:r>
              <a:rPr lang="en-US" sz="2800" dirty="0"/>
              <a:t>are: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</a:rPr>
              <a:t>Northern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</a:rPr>
              <a:t>Southern</a:t>
            </a:r>
            <a:endParaRPr lang="en-US" sz="3000" dirty="0"/>
          </a:p>
          <a:p>
            <a:pPr lvl="1"/>
            <a:r>
              <a:rPr lang="en-US" sz="3000" b="1" dirty="0">
                <a:solidFill>
                  <a:srgbClr val="C00000"/>
                </a:solidFill>
              </a:rPr>
              <a:t>Eastern</a:t>
            </a:r>
          </a:p>
          <a:p>
            <a:pPr lvl="1"/>
            <a:r>
              <a:rPr lang="en-US" sz="3000" b="1" dirty="0">
                <a:solidFill>
                  <a:srgbClr val="C00000"/>
                </a:solidFill>
              </a:rPr>
              <a:t>Western</a:t>
            </a:r>
          </a:p>
        </p:txBody>
      </p:sp>
      <p:pic>
        <p:nvPicPr>
          <p:cNvPr id="8197" name="Picture 5" descr="k3hemisphe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1" y="1143000"/>
            <a:ext cx="5486400" cy="541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152400"/>
            <a:ext cx="4602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Hemispheres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57600"/>
            <a:ext cx="6400800" cy="685800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The World</a:t>
            </a:r>
          </a:p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7772400" cy="1162050"/>
          </a:xfrm>
        </p:spPr>
        <p:txBody>
          <a:bodyPr/>
          <a:lstStyle/>
          <a:p>
            <a:r>
              <a:rPr lang="en-US" sz="6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Map Skills - Part 2</a:t>
            </a:r>
            <a:endParaRPr lang="en-US" sz="6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2053" name="Picture 5" descr="compass_400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458200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animated_earth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267200"/>
            <a:ext cx="2514600" cy="2336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257800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Elements of maps:</a:t>
            </a:r>
          </a:p>
          <a:p>
            <a:pPr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Latitude</a:t>
            </a:r>
          </a:p>
          <a:p>
            <a:pPr lvl="1">
              <a:lnSpc>
                <a:spcPct val="90000"/>
              </a:lnSpc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Longitude</a:t>
            </a:r>
          </a:p>
          <a:p>
            <a:pPr lvl="1">
              <a:lnSpc>
                <a:spcPct val="90000"/>
              </a:lnSpc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Hemispheres</a:t>
            </a:r>
          </a:p>
        </p:txBody>
      </p:sp>
      <p:pic>
        <p:nvPicPr>
          <p:cNvPr id="3082" name="Picture 10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wavAudioFile r:embed="rId1" name="MSj03884630000[1].wav"/>
          </p:nvPr>
        </p:nvPicPr>
        <p:blipFill>
          <a:blip r:embed="rId4"/>
          <a:stretch>
            <a:fillRect/>
          </a:stretch>
        </p:blipFill>
        <p:spPr>
          <a:xfrm>
            <a:off x="6515100" y="3709988"/>
            <a:ext cx="304800" cy="304800"/>
          </a:xfrm>
        </p:spPr>
      </p:pic>
      <p:pic>
        <p:nvPicPr>
          <p:cNvPr id="3077" name="Picture 5" descr="chimpanzee_thinking_pos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143000"/>
            <a:ext cx="4057650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533400"/>
            <a:ext cx="3505200" cy="2514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Measure Our Place on the Globe?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2514600"/>
            <a:ext cx="1905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Cooper Black" pitchFamily="18" charset="0"/>
              </a:rPr>
              <a:t>Lines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590800"/>
            <a:ext cx="1752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09600" y="3581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</a:t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Lines Called?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3810000"/>
            <a:ext cx="38862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Cooper Black" pitchFamily="18" charset="0"/>
              </a:rPr>
              <a:t>Latitude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3886200"/>
            <a:ext cx="3733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4876800"/>
            <a:ext cx="3810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Cooper Black" pitchFamily="18" charset="0"/>
              </a:rPr>
              <a:t>Longitude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953000"/>
            <a:ext cx="365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8" grpId="0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724400"/>
            <a:ext cx="8229600" cy="1752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Latitude</a:t>
            </a:r>
            <a:r>
              <a:rPr lang="en-US" dirty="0"/>
              <a:t> lines run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East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West</a:t>
            </a:r>
          </a:p>
          <a:p>
            <a:r>
              <a:rPr lang="en-US" b="1" dirty="0">
                <a:solidFill>
                  <a:srgbClr val="C00000"/>
                </a:solidFill>
              </a:rPr>
              <a:t>Longitude</a:t>
            </a:r>
            <a:r>
              <a:rPr lang="en-US" dirty="0"/>
              <a:t> lines run </a:t>
            </a:r>
            <a:r>
              <a:rPr lang="en-US" b="1" dirty="0">
                <a:solidFill>
                  <a:srgbClr val="C00000"/>
                </a:solidFill>
              </a:rPr>
              <a:t>North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South</a:t>
            </a:r>
          </a:p>
          <a:p>
            <a:r>
              <a:rPr lang="en-US" dirty="0"/>
              <a:t>All lines are measured in units of</a:t>
            </a:r>
            <a:br>
              <a:rPr lang="en-US" dirty="0"/>
            </a:br>
            <a:r>
              <a:rPr lang="en-US" dirty="0"/>
              <a:t>measurement called </a:t>
            </a:r>
            <a:r>
              <a:rPr lang="en-US" b="1" dirty="0">
                <a:solidFill>
                  <a:srgbClr val="C00000"/>
                </a:solidFill>
              </a:rPr>
              <a:t>Degrees</a:t>
            </a:r>
          </a:p>
        </p:txBody>
      </p:sp>
      <p:pic>
        <p:nvPicPr>
          <p:cNvPr id="5" name="Picture 9" descr="long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4582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143000" y="152400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Latitude &amp; Longitude</a:t>
            </a:r>
          </a:p>
        </p:txBody>
      </p:sp>
      <p:pic>
        <p:nvPicPr>
          <p:cNvPr id="7" name="Picture 6" descr="Compas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371600"/>
            <a:ext cx="1600200" cy="16530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Drawn </a:t>
            </a:r>
            <a:r>
              <a:rPr lang="en-US" sz="3900" b="1" dirty="0">
                <a:solidFill>
                  <a:srgbClr val="C00000"/>
                </a:solidFill>
              </a:rPr>
              <a:t>East</a:t>
            </a:r>
            <a:r>
              <a:rPr lang="en-US" sz="3900" dirty="0"/>
              <a:t> to </a:t>
            </a:r>
            <a:r>
              <a:rPr lang="en-US" sz="3900" b="1" dirty="0">
                <a:solidFill>
                  <a:srgbClr val="C00000"/>
                </a:solidFill>
              </a:rPr>
              <a:t>West</a:t>
            </a:r>
          </a:p>
          <a:p>
            <a:pPr>
              <a:lnSpc>
                <a:spcPct val="90000"/>
              </a:lnSpc>
              <a:buNone/>
            </a:pPr>
            <a:endParaRPr lang="en-US" sz="39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900" dirty="0"/>
              <a:t>Measured </a:t>
            </a:r>
            <a:br>
              <a:rPr lang="en-US" sz="3900" dirty="0"/>
            </a:br>
            <a:r>
              <a:rPr lang="en-US" sz="3900" b="1" dirty="0">
                <a:solidFill>
                  <a:srgbClr val="C00000"/>
                </a:solidFill>
              </a:rPr>
              <a:t>North</a:t>
            </a:r>
            <a:r>
              <a:rPr lang="en-US" sz="3900" dirty="0"/>
              <a:t> and </a:t>
            </a:r>
            <a:r>
              <a:rPr lang="en-US" sz="3900" b="1" dirty="0">
                <a:solidFill>
                  <a:srgbClr val="C00000"/>
                </a:solidFill>
              </a:rPr>
              <a:t>South</a:t>
            </a:r>
            <a:r>
              <a:rPr lang="en-US" sz="3900" dirty="0"/>
              <a:t> </a:t>
            </a:r>
            <a:br>
              <a:rPr lang="en-US" sz="3900" dirty="0"/>
            </a:br>
            <a:r>
              <a:rPr lang="en-US" sz="3900" dirty="0"/>
              <a:t>of the </a:t>
            </a:r>
            <a:r>
              <a:rPr lang="en-US" sz="3900" b="1" dirty="0">
                <a:solidFill>
                  <a:srgbClr val="C00000"/>
                </a:solidFill>
              </a:rPr>
              <a:t>Equator</a:t>
            </a:r>
          </a:p>
          <a:p>
            <a:pPr>
              <a:lnSpc>
                <a:spcPct val="90000"/>
              </a:lnSpc>
            </a:pPr>
            <a:endParaRPr lang="en-US" sz="39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5" name="Picture 5" descr="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40386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5800" y="304800"/>
            <a:ext cx="791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Latitude Lines/Parallels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3581400"/>
            <a:ext cx="3505200" cy="1588"/>
          </a:xfrm>
          <a:prstGeom prst="straightConnector1">
            <a:avLst/>
          </a:prstGeom>
          <a:ln w="69850" cap="rnd" cmpd="sng">
            <a:solidFill>
              <a:srgbClr val="FF000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3429000"/>
            <a:ext cx="14478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058694" y="2476500"/>
            <a:ext cx="1751806" cy="794"/>
          </a:xfrm>
          <a:prstGeom prst="straightConnector1">
            <a:avLst/>
          </a:prstGeom>
          <a:ln w="69850" cap="rnd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172994" y="4647406"/>
            <a:ext cx="1524000" cy="1588"/>
          </a:xfrm>
          <a:prstGeom prst="straightConnector1">
            <a:avLst/>
          </a:prstGeom>
          <a:ln w="69850" cap="rnd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05600" y="2057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4419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3276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3276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17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1910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C00000"/>
                </a:solidFill>
              </a:rPr>
              <a:t>Equator </a:t>
            </a:r>
            <a:r>
              <a:rPr lang="en-US" sz="3200" dirty="0"/>
              <a:t>is known as the </a:t>
            </a:r>
            <a:r>
              <a:rPr lang="en-US" sz="3200" b="1" dirty="0">
                <a:solidFill>
                  <a:srgbClr val="C00000"/>
                </a:solidFill>
              </a:rPr>
              <a:t>Starting Point/Baseline </a:t>
            </a:r>
            <a:r>
              <a:rPr lang="en-US" sz="3200" dirty="0"/>
              <a:t>for measuring Latitude.</a:t>
            </a:r>
            <a:br>
              <a:rPr lang="en-US" sz="3200" dirty="0"/>
            </a:b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C00000"/>
                </a:solidFill>
              </a:rPr>
              <a:t>Equator</a:t>
            </a:r>
            <a:r>
              <a:rPr lang="en-US" sz="3200" dirty="0"/>
              <a:t> is and imaginary line located</a:t>
            </a:r>
            <a:br>
              <a:rPr lang="en-US" sz="3200" dirty="0"/>
            </a:br>
            <a:r>
              <a:rPr lang="en-US" sz="3200" dirty="0"/>
              <a:t>at  </a:t>
            </a:r>
            <a:r>
              <a:rPr lang="en-US" sz="3200" b="1" dirty="0">
                <a:solidFill>
                  <a:srgbClr val="C00000"/>
                </a:solidFill>
              </a:rPr>
              <a:t>Zero Degrees </a:t>
            </a:r>
            <a:r>
              <a:rPr lang="en-US" sz="3200" b="1" dirty="0"/>
              <a:t>-</a:t>
            </a:r>
            <a:r>
              <a:rPr lang="en-US" sz="3200" b="1" dirty="0">
                <a:solidFill>
                  <a:srgbClr val="C00000"/>
                </a:solidFill>
              </a:rPr>
              <a:t>  0° </a:t>
            </a:r>
            <a:r>
              <a:rPr lang="en-US" sz="3200" dirty="0"/>
              <a:t>Latitude.</a:t>
            </a:r>
            <a:br>
              <a:rPr lang="en-US" sz="3200" dirty="0"/>
            </a:b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C00000"/>
                </a:solidFill>
              </a:rPr>
              <a:t>Equator</a:t>
            </a:r>
            <a:r>
              <a:rPr lang="en-US" sz="3200" dirty="0"/>
              <a:t> looks like a </a:t>
            </a:r>
            <a:r>
              <a:rPr lang="en-US" sz="3200" b="1" dirty="0">
                <a:solidFill>
                  <a:srgbClr val="C00000"/>
                </a:solidFill>
              </a:rPr>
              <a:t>belt across the World</a:t>
            </a:r>
            <a:r>
              <a:rPr lang="en-US" sz="3200" dirty="0"/>
              <a:t>. It is the halfway point between the North and South Poles.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5" name="Picture 5" descr="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40386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5800" y="228600"/>
            <a:ext cx="791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Latitude Lines/Parallels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3581400"/>
            <a:ext cx="3505200" cy="1588"/>
          </a:xfrm>
          <a:prstGeom prst="straightConnector1">
            <a:avLst/>
          </a:prstGeom>
          <a:ln w="69850" cap="rnd" cmpd="sng">
            <a:solidFill>
              <a:srgbClr val="FF000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3429000"/>
            <a:ext cx="14478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058694" y="2476500"/>
            <a:ext cx="1751806" cy="794"/>
          </a:xfrm>
          <a:prstGeom prst="straightConnector1">
            <a:avLst/>
          </a:prstGeom>
          <a:ln w="69850" cap="rnd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172994" y="4647406"/>
            <a:ext cx="1524000" cy="1588"/>
          </a:xfrm>
          <a:prstGeom prst="straightConnector1">
            <a:avLst/>
          </a:prstGeom>
          <a:ln w="69850" cap="rnd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05600" y="2057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4419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3276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3276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5725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895600" y="60960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La </a:t>
            </a:r>
            <a:r>
              <a:rPr lang="en-US" sz="2000" b="1" dirty="0" err="1">
                <a:solidFill>
                  <a:schemeClr val="bg1"/>
                </a:solidFill>
              </a:rPr>
              <a:t>Mitad</a:t>
            </a:r>
            <a:r>
              <a:rPr lang="en-US" sz="2000" b="1" dirty="0">
                <a:solidFill>
                  <a:schemeClr val="bg1"/>
                </a:solidFill>
              </a:rPr>
              <a:t> del </a:t>
            </a:r>
            <a:r>
              <a:rPr lang="en-US" sz="2000" b="1" dirty="0" err="1">
                <a:solidFill>
                  <a:schemeClr val="bg1"/>
                </a:solidFill>
              </a:rPr>
              <a:t>Mundo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(The Middle of the World)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5943600"/>
            <a:ext cx="1963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QUITO, Ecuador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Drawn from </a:t>
            </a:r>
            <a:r>
              <a:rPr lang="en-US" sz="3200" b="1" dirty="0">
                <a:solidFill>
                  <a:srgbClr val="C00000"/>
                </a:solidFill>
              </a:rPr>
              <a:t>North</a:t>
            </a:r>
            <a:r>
              <a:rPr lang="en-US" sz="3200" dirty="0"/>
              <a:t> to </a:t>
            </a:r>
            <a:r>
              <a:rPr lang="en-US" sz="3200" b="1" dirty="0">
                <a:solidFill>
                  <a:srgbClr val="C00000"/>
                </a:solidFill>
              </a:rPr>
              <a:t>South.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Measured from </a:t>
            </a:r>
            <a:r>
              <a:rPr lang="en-US" sz="3200" b="1" dirty="0"/>
              <a:t>East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rgbClr val="C00000"/>
                </a:solidFill>
              </a:rPr>
              <a:t>West</a:t>
            </a:r>
            <a:r>
              <a:rPr lang="en-US" sz="3200" dirty="0"/>
              <a:t> of the </a:t>
            </a:r>
            <a:r>
              <a:rPr lang="en-US" sz="3200" b="1" dirty="0">
                <a:solidFill>
                  <a:srgbClr val="C00000"/>
                </a:solidFill>
              </a:rPr>
              <a:t>Prime Meridian</a:t>
            </a:r>
            <a:r>
              <a:rPr lang="en-US" sz="32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C00000"/>
                </a:solidFill>
              </a:rPr>
              <a:t>Prime Meridian </a:t>
            </a:r>
            <a:r>
              <a:rPr lang="en-US" sz="3200" dirty="0"/>
              <a:t>is the </a:t>
            </a:r>
            <a:r>
              <a:rPr lang="en-US" sz="3200" b="1" dirty="0">
                <a:solidFill>
                  <a:srgbClr val="C00000"/>
                </a:solidFill>
              </a:rPr>
              <a:t>Starting Point/Baseline </a:t>
            </a:r>
            <a:r>
              <a:rPr lang="en-US" sz="3200" dirty="0"/>
              <a:t>for measuring Longitude.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6150" name="Picture 6" descr="longit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372303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66800" y="304800"/>
            <a:ext cx="6955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Longitude/Meridians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3548</TotalTime>
  <Words>311</Words>
  <Application>Microsoft Office PowerPoint</Application>
  <PresentationFormat>On-screen Show (4:3)</PresentationFormat>
  <Paragraphs>68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Bauhaus 93</vt:lpstr>
      <vt:lpstr>Calibri</vt:lpstr>
      <vt:lpstr>Constantia</vt:lpstr>
      <vt:lpstr>Cooper Black</vt:lpstr>
      <vt:lpstr>Wingdings 2</vt:lpstr>
      <vt:lpstr>Paper</vt:lpstr>
      <vt:lpstr>World Review</vt:lpstr>
      <vt:lpstr>Map Skills - Part 2</vt:lpstr>
      <vt:lpstr>Lesson Objectives</vt:lpstr>
      <vt:lpstr>How do We Measure Our Place on the Globe?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Latitude &amp; Longitude</dc:title>
  <dc:creator>amy anderson</dc:creator>
  <cp:lastModifiedBy>Ott Alexander</cp:lastModifiedBy>
  <cp:revision>124</cp:revision>
  <dcterms:created xsi:type="dcterms:W3CDTF">2008-08-31T17:14:21Z</dcterms:created>
  <dcterms:modified xsi:type="dcterms:W3CDTF">2023-07-17T20:08:32Z</dcterms:modified>
</cp:coreProperties>
</file>