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66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F36FB8-444C-44D8-BCCC-6D6B686B7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53CC88-E7FC-41EB-B35C-734B5B806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2C97D8-0C0A-4A41-BA84-72A4059D5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69E49-4EB7-4B60-BF8B-ED22CF9AE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13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BA5355-6796-4557-8FD7-54221BB9C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302E6-51DC-43DF-A0C0-556D6CDBC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07B782-FBEF-4EEF-AC87-61DB3B9EF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3F56-07A0-42A4-80F6-9094048C5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06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3BED6-E69F-49D8-901A-37AF8EA66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FBE250-3B16-48E1-90A9-A8BC4FFC0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B4772D-937A-4456-9F15-ACB1C2C1F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CE62-FC43-4314-B997-8139B5952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6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104A4D-075E-4BE9-8DCA-88201656E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8F2BA7-2981-4EB9-891B-DB4DBB30C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3A00AE-23BC-440C-93F7-9DAA6664C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9C13-D557-40C9-8403-D9452D367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28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8E38D5-60EF-41DB-9127-D80EA1577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74C748-3D3B-44A2-871C-AE31750DA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837A17-71EA-4BCD-898A-956ADA82B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1B4D8-A1E7-4986-B4CC-414BE7E86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53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95096-E8AD-4B27-A8CB-028100031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E648E-2933-4A47-9110-D6E131A71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5BEEF-DF3B-49D1-B10C-E65C856DF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C3AE3-CE1A-48F0-9059-CC4863E95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49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5F8108-E763-497A-9893-085398F89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637113-F3E8-4CBD-A5A9-DAE84CED4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B6A815-2683-4D81-B68E-EE336FB43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FF72-1D98-4334-92B0-3EB75F6CB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11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6F8FA8-E133-4EBA-B395-E825D8CE1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148E08-3310-489F-819B-1A918523B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3C31C2-A438-4989-877D-1858CC85A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11BEA-000E-48DF-95EA-38CDD38C6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1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D46081-B78F-45A7-B285-4D42422F9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0E8080-C560-48FE-90EF-0F78949EB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C8C2EF-F763-4845-83A7-7FB3E9D0E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8F3B-5E5C-42C2-B672-75ABADFBC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9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523CC-C87D-4AAD-936C-700B9C4E3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467E7-1759-4F5A-A2B1-F2820A56E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DCBCC-AB7A-4559-BE2D-4E952B582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E3FE-31C9-4AE9-B26B-F07C4FCB4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1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6FC7C-CCAC-4948-AE05-F38163566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AF230-318C-4E0C-B197-6B88C1553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B8B1F4-CBBC-443F-9C3E-E6DE3D98A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0EC1-CBA2-4818-ABA3-F0E9A66B5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50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EBF774-AE9C-4146-BC5A-64EEE8998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3E7413-A700-46B2-8569-803E87A40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9892E7-81AA-451A-A384-28C0309EF1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1269E7-4337-4A2B-BE07-63E741D76A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D43B44-9BBA-45DD-8E59-B50916D4E0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D369C4D-0C48-4633-ABA0-D8DF636EC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415042E-E6EB-44D5-A950-6B689A4F5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429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Herculanum" charset="0"/>
              </a:rPr>
              <a:t>The Russian Revolution</a:t>
            </a:r>
            <a:br>
              <a:rPr lang="en-US" altLang="en-US" dirty="0">
                <a:latin typeface="Herculanum" charset="0"/>
              </a:rPr>
            </a:br>
            <a:br>
              <a:rPr lang="en-US" altLang="en-US" dirty="0">
                <a:latin typeface="Herculanum" charset="0"/>
              </a:rPr>
            </a:br>
            <a:br>
              <a:rPr lang="en-US" altLang="en-US" dirty="0">
                <a:latin typeface="Herculanum" charset="0"/>
              </a:rPr>
            </a:br>
            <a:br>
              <a:rPr lang="en-US" altLang="en-US" dirty="0">
                <a:solidFill>
                  <a:srgbClr val="FFFF00"/>
                </a:solidFill>
                <a:latin typeface="Herculanum" charset="0"/>
              </a:rPr>
            </a:br>
            <a:r>
              <a:rPr lang="en-US" altLang="en-US" sz="3000" dirty="0">
                <a:solidFill>
                  <a:srgbClr val="FFFF00"/>
                </a:solidFill>
                <a:latin typeface="Herculanum" charset="0"/>
              </a:rPr>
              <a:t>Peace, Land, &amp; Bread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03EBC057-8644-479D-BC75-F892B59E0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0259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728DB66-21F7-40B9-8795-DD1E32F5D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6934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000" b="1" dirty="0">
                <a:solidFill>
                  <a:srgbClr val="FFFF00"/>
                </a:solidFill>
                <a:latin typeface="Poor Richard" panose="02080502050505020702" pitchFamily="18" charset="0"/>
              </a:rPr>
              <a:t>Bloody Sunday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C516CF52-CCDC-48AD-91BE-A1223BD7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29588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AF71D1C-70DD-4332-B08E-7594EA568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86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Herculanum" charset="0"/>
              </a:rPr>
              <a:t>Revolution of 1905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44B03004-BC92-4163-865B-E1734D3B8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86800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 b="1"/>
              <a:t>Bloody Sunday</a:t>
            </a:r>
            <a:r>
              <a:rPr lang="en-US" altLang="en-US" sz="2000"/>
              <a:t>.  One Sunday in January, 1905, unarmed workers peacefully marched toward the czar</a:t>
            </a:r>
            <a:r>
              <a:rPr lang="ja-JP" altLang="en-US" sz="2000">
                <a:latin typeface="Arial" panose="020B0604020202020204" pitchFamily="34" charset="0"/>
              </a:rPr>
              <a:t>’</a:t>
            </a:r>
            <a:r>
              <a:rPr lang="en-US" altLang="ja-JP" sz="2000"/>
              <a:t>s Winter Palace with a petition for a constitution, the right to form unions, and better working conditions; czar not home, guards got nervous and opened fire,  killing 500-1000 marchers, hence </a:t>
            </a:r>
            <a:r>
              <a:rPr lang="ja-JP" altLang="en-US" sz="2000">
                <a:latin typeface="Arial" panose="020B0604020202020204" pitchFamily="34" charset="0"/>
              </a:rPr>
              <a:t>“</a:t>
            </a:r>
            <a:r>
              <a:rPr lang="en-US" altLang="ja-JP" sz="2000"/>
              <a:t>Bloody Sunday.</a:t>
            </a:r>
            <a:r>
              <a:rPr lang="ja-JP" altLang="en-US" sz="2000">
                <a:latin typeface="Arial" panose="020B0604020202020204" pitchFamily="34" charset="0"/>
              </a:rPr>
              <a:t>”</a:t>
            </a:r>
            <a:endParaRPr lang="en-US" altLang="ja-JP" sz="240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 b="1"/>
              <a:t>Revolution of 1905</a:t>
            </a:r>
            <a:r>
              <a:rPr lang="en-US" altLang="en-US" sz="2000"/>
              <a:t>.  Bloody Sunday sparked a series of violent &amp; destructive riots &amp; revolts collectively called Revolution of 1905.  Workers struck, soldiers mutinied, and peasants burned &amp; looted nobles</a:t>
            </a:r>
            <a:r>
              <a:rPr lang="ja-JP" altLang="en-US" sz="2000">
                <a:latin typeface="Arial" panose="020B0604020202020204" pitchFamily="34" charset="0"/>
              </a:rPr>
              <a:t>’</a:t>
            </a:r>
            <a:r>
              <a:rPr lang="en-US" altLang="ja-JP" sz="2000"/>
              <a:t> homes.  Stopped normal daily life and czar had to hide in a rural estate.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 b="1"/>
              <a:t>Soviets</a:t>
            </a:r>
            <a:r>
              <a:rPr lang="en-US" altLang="en-US" sz="2000"/>
              <a:t>.  Intelligentsia (radical, well-educated middle class) organized workers, peasants, &amp; soldiers into </a:t>
            </a:r>
            <a:r>
              <a:rPr lang="en-US" altLang="en-US" sz="2000" i="1"/>
              <a:t>soviets</a:t>
            </a:r>
            <a:r>
              <a:rPr lang="en-US" altLang="en-US" sz="2000"/>
              <a:t> (councils.)  These gained popularity and created a threat to Czar</a:t>
            </a:r>
            <a:r>
              <a:rPr lang="ja-JP" altLang="en-US" sz="2000">
                <a:latin typeface="Arial" panose="020B0604020202020204" pitchFamily="34" charset="0"/>
              </a:rPr>
              <a:t>’</a:t>
            </a:r>
            <a:r>
              <a:rPr lang="en-US" altLang="ja-JP" sz="2000"/>
              <a:t>s power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 b="1"/>
              <a:t>Short-lived Changes</a:t>
            </a:r>
            <a:r>
              <a:rPr lang="en-US" altLang="en-US" sz="2000"/>
              <a:t>.  Nicholas II conceded to make changes &amp; did 2 things: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/>
              <a:t>Granted freedom of conscience, speech, assembly, &amp; press; in reality, spy network effectively nullified these freedoms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/>
              <a:t>Formed Russia</a:t>
            </a:r>
            <a:r>
              <a:rPr lang="ja-JP" altLang="en-US" sz="1800">
                <a:latin typeface="Arial" panose="020B0604020202020204" pitchFamily="34" charset="0"/>
              </a:rPr>
              <a:t>’</a:t>
            </a:r>
            <a:r>
              <a:rPr lang="en-US" altLang="ja-JP" sz="1800"/>
              <a:t>s first legislature, the </a:t>
            </a:r>
            <a:r>
              <a:rPr lang="en-US" altLang="ja-JP" sz="1800" i="1"/>
              <a:t>Duma</a:t>
            </a:r>
            <a:r>
              <a:rPr lang="en-US" altLang="ja-JP" sz="1800"/>
              <a:t>, which would approve all laws.  The Duma was a group of moderates who wanted a constitutional monarchy.  Czar retained power via control of military &amp; secret police and dissolved four Dumas.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5B574D3-9FB5-463A-92C4-D178A3095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038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Herculanum" charset="0"/>
              </a:rPr>
              <a:t>World War I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6337F905-887C-4824-AF63-6AF4B535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2291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3F52618-6CAC-4149-9815-FE899277B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FFFF00"/>
                </a:solidFill>
                <a:latin typeface="Herculanum" charset="0"/>
              </a:rPr>
              <a:t>Role of WWI in Revolution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59D97BE9-2B1F-41A2-B941-EE782D46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/>
              <a:t> </a:t>
            </a:r>
            <a:r>
              <a:rPr lang="en-US" altLang="en-US" sz="2400" b="1"/>
              <a:t>Entry into WWI</a:t>
            </a:r>
            <a:r>
              <a:rPr lang="en-US" altLang="en-US" sz="2400"/>
              <a:t>.  Russia enters WWI for a variety of reasons &amp; enjoys early success because of large army; eventually suffers devastating losses due to lack of ammunition, training, &amp; technology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/>
              <a:t> </a:t>
            </a:r>
            <a:r>
              <a:rPr lang="en-US" altLang="en-US" sz="2400" b="1"/>
              <a:t>Rasputin</a:t>
            </a:r>
            <a:r>
              <a:rPr lang="en-US" altLang="en-US" sz="2400"/>
              <a:t>.  Czar spends time at the front; wife Czarina runs country &amp; allows Rasputin, an illiterate but </a:t>
            </a:r>
            <a:r>
              <a:rPr lang="ja-JP" altLang="en-US" sz="2400">
                <a:latin typeface="Arial" panose="020B0604020202020204" pitchFamily="34" charset="0"/>
              </a:rPr>
              <a:t>“</a:t>
            </a:r>
            <a:r>
              <a:rPr lang="en-US" altLang="ja-JP" sz="2400"/>
              <a:t>miraculous</a:t>
            </a:r>
            <a:r>
              <a:rPr lang="ja-JP" altLang="en-US" sz="2400">
                <a:latin typeface="Arial" panose="020B0604020202020204" pitchFamily="34" charset="0"/>
              </a:rPr>
              <a:t>”</a:t>
            </a:r>
            <a:r>
              <a:rPr lang="en-US" altLang="ja-JP" sz="2400"/>
              <a:t> monk (and playboy) to make policy decisions &amp; give positions to friends--exposes more corruption in government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/>
              <a:t> </a:t>
            </a:r>
            <a:r>
              <a:rPr lang="en-US" altLang="en-US" sz="2400" b="1"/>
              <a:t>Discontent</a:t>
            </a:r>
            <a:r>
              <a:rPr lang="en-US" altLang="en-US" sz="2400"/>
              <a:t>.  Peasants &amp; workers unhappy with lack of food &amp; goods, soldiers with lack of weapons &amp; supplies.  Russia averaging 30,000 deaths per month in war.  Soldiers deserting front &amp; nobles going berserk with lack of leadership.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5AE4C4F-6968-4EAA-AB27-F59D6E360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781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b="1" dirty="0">
                <a:solidFill>
                  <a:srgbClr val="FFFF00"/>
                </a:solidFill>
                <a:latin typeface="Herculanum" charset="0"/>
                <a:ea typeface="+mj-ea"/>
                <a:cs typeface="+mj-cs"/>
              </a:rPr>
              <a:t>February Revolution</a:t>
            </a:r>
            <a:endParaRPr lang="en-US" sz="4000" b="1" dirty="0">
              <a:solidFill>
                <a:srgbClr val="FFFF00"/>
              </a:solidFill>
              <a:latin typeface="Herculanum" charset="0"/>
              <a:ea typeface="+mj-ea"/>
              <a:cs typeface="+mj-cs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32578B93-A3E9-4682-99E7-453BC4170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29588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0167FDC-EF9C-4570-ABF6-920F47540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500" b="1" dirty="0">
                <a:solidFill>
                  <a:srgbClr val="FFFF00"/>
                </a:solidFill>
                <a:latin typeface="Herculanum" charset="0"/>
              </a:rPr>
              <a:t>March Revolution 1917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1961AC1D-1996-477A-B14F-7F1AC9F3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19200"/>
            <a:ext cx="88392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/>
              <a:t> </a:t>
            </a:r>
            <a:r>
              <a:rPr lang="en-US" altLang="en-US" sz="2200" b="1"/>
              <a:t>The Women</a:t>
            </a:r>
            <a:r>
              <a:rPr lang="ja-JP" altLang="en-US" sz="2200" b="1">
                <a:latin typeface="Arial" panose="020B0604020202020204" pitchFamily="34" charset="0"/>
              </a:rPr>
              <a:t>’</a:t>
            </a:r>
            <a:r>
              <a:rPr lang="en-US" altLang="ja-JP" sz="2200" b="1"/>
              <a:t>s March</a:t>
            </a:r>
            <a:r>
              <a:rPr lang="en-US" altLang="ja-JP" sz="2200"/>
              <a:t>. On International Women</a:t>
            </a:r>
            <a:r>
              <a:rPr lang="ja-JP" altLang="en-US" sz="2200">
                <a:latin typeface="Arial" panose="020B0604020202020204" pitchFamily="34" charset="0"/>
              </a:rPr>
              <a:t>’</a:t>
            </a:r>
            <a:r>
              <a:rPr lang="en-US" altLang="ja-JP" sz="2200"/>
              <a:t>s Day in 1917, women took to the street to demand </a:t>
            </a:r>
            <a:r>
              <a:rPr lang="ja-JP" altLang="en-US" sz="2200">
                <a:latin typeface="Arial" panose="020B0604020202020204" pitchFamily="34" charset="0"/>
              </a:rPr>
              <a:t>“</a:t>
            </a:r>
            <a:r>
              <a:rPr lang="en-US" altLang="ja-JP" sz="2200"/>
              <a:t>peace and bread.</a:t>
            </a:r>
            <a:r>
              <a:rPr lang="ja-JP" altLang="en-US" sz="2200">
                <a:latin typeface="Arial" panose="020B0604020202020204" pitchFamily="34" charset="0"/>
              </a:rPr>
              <a:t>”</a:t>
            </a:r>
            <a:r>
              <a:rPr lang="en-US" altLang="ja-JP" sz="2200"/>
              <a:t>  Revolt joined by soldiers &amp; palace guards; grew over several days &amp; eventually Duma joined in protest demanding, </a:t>
            </a:r>
            <a:r>
              <a:rPr lang="ja-JP" altLang="en-US" sz="2200">
                <a:latin typeface="Arial" panose="020B0604020202020204" pitchFamily="34" charset="0"/>
              </a:rPr>
              <a:t>“</a:t>
            </a:r>
            <a:r>
              <a:rPr lang="en-US" altLang="ja-JP" sz="2200"/>
              <a:t>down with monarchy</a:t>
            </a:r>
            <a:r>
              <a:rPr lang="ja-JP" altLang="en-US" sz="2200">
                <a:latin typeface="Arial" panose="020B0604020202020204" pitchFamily="34" charset="0"/>
              </a:rPr>
              <a:t>”</a:t>
            </a:r>
            <a:r>
              <a:rPr lang="en-US" altLang="ja-JP" sz="2200"/>
              <a:t> &amp; </a:t>
            </a:r>
            <a:r>
              <a:rPr lang="ja-JP" altLang="en-US" sz="2200">
                <a:latin typeface="Arial" panose="020B0604020202020204" pitchFamily="34" charset="0"/>
              </a:rPr>
              <a:t>“</a:t>
            </a:r>
            <a:r>
              <a:rPr lang="en-US" altLang="ja-JP" sz="2200"/>
              <a:t>bread for all</a:t>
            </a:r>
            <a:r>
              <a:rPr lang="ja-JP" altLang="en-US" sz="2200">
                <a:latin typeface="Arial" panose="020B0604020202020204" pitchFamily="34" charset="0"/>
              </a:rPr>
              <a:t>”</a:t>
            </a:r>
            <a:endParaRPr lang="en-US" altLang="ja-JP" sz="220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b="1"/>
              <a:t> Petrograd Soviet</a:t>
            </a:r>
            <a:r>
              <a:rPr lang="en-US" altLang="en-US" sz="2200"/>
              <a:t>.  Soviet in Petrograd, the capital, gains power as leading force of revolution; the Duma knew that the Petrograd Soviet was seat of  power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/>
              <a:t> </a:t>
            </a:r>
            <a:r>
              <a:rPr lang="en-US" altLang="en-US" sz="2200" b="1"/>
              <a:t>Czar Abdicates Throne</a:t>
            </a:r>
            <a:r>
              <a:rPr lang="en-US" altLang="en-US" sz="2200"/>
              <a:t>.  While at the front, Czar is oblivious to troubles back home.  When trying to return home by train, railroads are seized by Petrograd Soviet &amp; czar willing to compromise with a constitutional monarchy--too little, too late.  Nicholas II abdicates throne from railroad car &amp; Romanov dynasty ends.</a:t>
            </a:r>
            <a:endParaRPr lang="en-US" altLang="en-US" sz="240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/>
              <a:t> </a:t>
            </a:r>
            <a:r>
              <a:rPr lang="en-US" altLang="en-US" sz="2000" b="1"/>
              <a:t>Provisional Government</a:t>
            </a:r>
            <a:r>
              <a:rPr lang="en-US" altLang="en-US" sz="2000"/>
              <a:t>.  Duma establishes a temporary government, the Provisional Government, headed by Alexander Kerensky, leader of P.Soviet.  Loses power when he decides to keep Russia in war despite losses &amp; protests against war.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8E36466-1770-478B-8FFB-A62EE902D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343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rculanum" charset="0"/>
              </a:rPr>
              <a:t>Lenin &amp; the Bolshevik Revolution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A3FB733-EFE2-4930-9E80-FC73C1CF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2291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6264996-DF3D-47C8-A8D1-85AA4D53B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rculanum" charset="0"/>
              </a:rPr>
              <a:t>The Bolshevik Revolution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F9BD845F-F227-49A6-9D0F-F3585876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7630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en-US" altLang="en-US" sz="1900" b="1" dirty="0"/>
              <a:t>Lenin</a:t>
            </a:r>
            <a:r>
              <a:rPr lang="en-US" altLang="en-US" sz="1900" dirty="0"/>
              <a:t>.  Radical Marxist who led Bolsheviks, radical revolutionaries, to power but exiled to central Europe for 19 years.  Came back to Russia as Germany</a:t>
            </a:r>
            <a:r>
              <a:rPr lang="ja-JP" altLang="en-US" sz="1900" dirty="0">
                <a:latin typeface="Arial" panose="020B0604020202020204" pitchFamily="34" charset="0"/>
              </a:rPr>
              <a:t>’</a:t>
            </a:r>
            <a:r>
              <a:rPr lang="en-US" altLang="ja-JP" sz="1900" dirty="0"/>
              <a:t>s </a:t>
            </a:r>
            <a:r>
              <a:rPr lang="ja-JP" altLang="en-US" sz="1900" dirty="0">
                <a:latin typeface="Arial" panose="020B0604020202020204" pitchFamily="34" charset="0"/>
              </a:rPr>
              <a:t>“</a:t>
            </a:r>
            <a:r>
              <a:rPr lang="en-US" altLang="ja-JP" sz="1900" dirty="0"/>
              <a:t>secret weapon</a:t>
            </a:r>
            <a:r>
              <a:rPr lang="ja-JP" altLang="en-US" sz="1900" dirty="0">
                <a:latin typeface="Arial" panose="020B0604020202020204" pitchFamily="34" charset="0"/>
              </a:rPr>
              <a:t>”</a:t>
            </a:r>
            <a:r>
              <a:rPr lang="en-US" altLang="ja-JP" sz="1900" dirty="0"/>
              <a:t> during WWI to cause chaos &amp; force Russia into surrender.  Opposed to Mensheviks who were more moderate &amp; wanted to open membership to anyone.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900" dirty="0"/>
              <a:t> </a:t>
            </a:r>
            <a:r>
              <a:rPr lang="en-US" altLang="en-US" sz="1900" b="1" dirty="0"/>
              <a:t>Peace, Land,  Bread. </a:t>
            </a:r>
            <a:r>
              <a:rPr lang="en-US" altLang="en-US" sz="1900" dirty="0"/>
              <a:t> Lenin &amp; Bolsheviks were opposed to WWI &amp; when he returned to Russia, immediately demanded </a:t>
            </a:r>
            <a:r>
              <a:rPr lang="ja-JP" altLang="en-US" sz="1900" dirty="0">
                <a:latin typeface="Arial" panose="020B0604020202020204" pitchFamily="34" charset="0"/>
              </a:rPr>
              <a:t>“</a:t>
            </a:r>
            <a:r>
              <a:rPr lang="en-US" altLang="ja-JP" sz="1900" dirty="0"/>
              <a:t>peace, land, &amp; bread</a:t>
            </a:r>
            <a:r>
              <a:rPr lang="ja-JP" altLang="en-US" sz="1900" dirty="0">
                <a:latin typeface="Arial" panose="020B0604020202020204" pitchFamily="34" charset="0"/>
              </a:rPr>
              <a:t>”</a:t>
            </a:r>
            <a:r>
              <a:rPr lang="en-US" altLang="ja-JP" sz="1900" dirty="0"/>
              <a:t> for peasants, workers, &amp; soldiers.  Bolstered support for soviets but alienated moderate Marxists.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900" dirty="0"/>
              <a:t> </a:t>
            </a:r>
            <a:r>
              <a:rPr lang="en-US" altLang="en-US" sz="1900" b="1" dirty="0"/>
              <a:t>The Red Guard</a:t>
            </a:r>
            <a:r>
              <a:rPr lang="en-US" altLang="en-US" sz="1900" dirty="0"/>
              <a:t>.  To defeat the Provisional Government &amp; establish a Marxist state,  Lenin put Trotsky, a former Menshevik, in charge of Bolshevik militia known as The Red Guard.  Red Guard stormed Winter Palace &amp; arrested Kerensky &amp; other government leaders.  Bolsheviks assume power &amp; revolution  over in hours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900" dirty="0"/>
              <a:t> </a:t>
            </a:r>
            <a:r>
              <a:rPr lang="en-US" altLang="en-US" sz="1900" b="1" dirty="0"/>
              <a:t>Sweeping Changes. </a:t>
            </a:r>
            <a:r>
              <a:rPr lang="en-US" altLang="en-US" sz="1900" dirty="0"/>
              <a:t>  Within days, Lenin made 2 major changes</a:t>
            </a:r>
            <a:r>
              <a:rPr lang="en-US" altLang="en-US" sz="2000" dirty="0"/>
              <a:t>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 </a:t>
            </a:r>
            <a:r>
              <a:rPr lang="en-US" altLang="en-US" sz="1800" b="1" dirty="0"/>
              <a:t>Nationalized</a:t>
            </a:r>
            <a:r>
              <a:rPr lang="en-US" altLang="en-US" sz="1800" dirty="0"/>
              <a:t> all land (re-distributed to peasants) &amp; factories (control to workers)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/>
              <a:t> Signed Treaty of Brest-Litovsk</a:t>
            </a:r>
            <a:r>
              <a:rPr lang="en-US" altLang="en-US" sz="1800" dirty="0"/>
              <a:t>, ending Russia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s involvement in war</a:t>
            </a:r>
            <a:endParaRPr lang="en-US" altLang="ja-JP" sz="24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 </a:t>
            </a:r>
            <a:r>
              <a:rPr lang="en-US" altLang="en-US" sz="1900" b="1" dirty="0"/>
              <a:t>Civil War</a:t>
            </a:r>
            <a:r>
              <a:rPr lang="en-US" altLang="en-US" sz="1900" dirty="0"/>
              <a:t>.  Russians opposed to radical policies of Bolsheviks formed opposition known as the White Army.  To defeat White Army, Lenin instituted </a:t>
            </a:r>
            <a:r>
              <a:rPr lang="ja-JP" altLang="en-US" sz="1900" dirty="0">
                <a:latin typeface="Arial" panose="020B0604020202020204" pitchFamily="34" charset="0"/>
              </a:rPr>
              <a:t>“</a:t>
            </a:r>
            <a:r>
              <a:rPr lang="en-US" altLang="ja-JP" sz="1900" dirty="0"/>
              <a:t>war communism</a:t>
            </a:r>
            <a:r>
              <a:rPr lang="ja-JP" altLang="en-US" sz="1900" dirty="0">
                <a:latin typeface="Arial" panose="020B0604020202020204" pitchFamily="34" charset="0"/>
              </a:rPr>
              <a:t>”</a:t>
            </a:r>
            <a:r>
              <a:rPr lang="en-US" altLang="ja-JP" sz="1900" dirty="0"/>
              <a:t> &amp; the Cheka, arresting &amp; killing all enemies of the revolution.  15 million die in war.</a:t>
            </a:r>
            <a:endParaRPr lang="en-US" alt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FDDADD7-3E7E-458F-B235-61D17D907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rculanum" charset="0"/>
              </a:rPr>
              <a:t>Lenin &amp; The Soviet Union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CAB697F8-D98E-438C-BCD4-608FD495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29588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752A2D4-E576-4A7B-9E32-0C4ADFFF2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rculanum" charset="0"/>
                <a:ea typeface="+mj-ea"/>
                <a:cs typeface="+mj-cs"/>
              </a:rPr>
              <a:t>From Russia to the USSR</a:t>
            </a:r>
            <a:endParaRPr lang="en-US" sz="6500" b="1" dirty="0">
              <a:solidFill>
                <a:schemeClr val="bg1">
                  <a:lumMod val="20000"/>
                  <a:lumOff val="80000"/>
                </a:schemeClr>
              </a:solidFill>
              <a:latin typeface="Herculanum" charset="0"/>
              <a:ea typeface="+mj-ea"/>
              <a:cs typeface="+mj-cs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968E1D76-3683-429D-8414-6C7CA76F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9916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 b="1"/>
              <a:t> Big Dreams</a:t>
            </a:r>
            <a:r>
              <a:rPr lang="en-US" altLang="en-US" sz="2000"/>
              <a:t>.  Lenin hoped to transform Russia from a backward, feudal society to a modern, industrialized nation.  Also wanted it Marxist--free of poverty, unemployment, homelessness, illiteracy, &amp; class divisions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 b="1"/>
              <a:t> Tough Reality</a:t>
            </a:r>
            <a:r>
              <a:rPr lang="en-US" altLang="en-US" sz="2000"/>
              <a:t>.  Faced huge obstacles in making dream reality:  lost 1/2 population to WWI &amp; Civil War; wages dropped to 1/10 previous levels, inflation at 1000%; foreign blockade of goods; cities became ghost towns.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/>
              <a:t> </a:t>
            </a:r>
            <a:r>
              <a:rPr lang="en-US" altLang="en-US" sz="2000" b="1"/>
              <a:t>Economic Changes:</a:t>
            </a:r>
            <a:r>
              <a:rPr lang="en-US" altLang="en-US" sz="2000"/>
              <a:t> </a:t>
            </a:r>
            <a:r>
              <a:rPr lang="en-US" altLang="en-US" sz="2000" b="1"/>
              <a:t>New Economic Policy</a:t>
            </a:r>
            <a:r>
              <a:rPr lang="en-US" altLang="en-US" sz="2000"/>
              <a:t>.  Lenin</a:t>
            </a:r>
            <a:r>
              <a:rPr lang="ja-JP" altLang="en-US" sz="2000">
                <a:latin typeface="Arial" panose="020B0604020202020204" pitchFamily="34" charset="0"/>
              </a:rPr>
              <a:t>’</a:t>
            </a:r>
            <a:r>
              <a:rPr lang="en-US" altLang="ja-JP" sz="2000"/>
              <a:t>s answer was to </a:t>
            </a:r>
            <a:r>
              <a:rPr lang="ja-JP" altLang="en-US" sz="2000">
                <a:latin typeface="Arial" panose="020B0604020202020204" pitchFamily="34" charset="0"/>
              </a:rPr>
              <a:t>“</a:t>
            </a:r>
            <a:r>
              <a:rPr lang="en-US" altLang="ja-JP" sz="2000"/>
              <a:t>take one step back to go to two steps forward</a:t>
            </a:r>
            <a:r>
              <a:rPr lang="ja-JP" altLang="en-US" sz="2000">
                <a:latin typeface="Arial" panose="020B0604020202020204" pitchFamily="34" charset="0"/>
              </a:rPr>
              <a:t>”</a:t>
            </a:r>
            <a:r>
              <a:rPr lang="en-US" altLang="ja-JP" sz="2000"/>
              <a:t>:  small-scale capitalism.  Later, under Stalin, full-scale communism got under way.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000"/>
              <a:t> </a:t>
            </a:r>
            <a:r>
              <a:rPr lang="en-US" altLang="en-US" sz="2000" b="1"/>
              <a:t>Political Changes: Communist Party &amp; USSR</a:t>
            </a:r>
            <a:r>
              <a:rPr lang="en-US" altLang="en-US" sz="2000"/>
              <a:t>.  Instituted equality between men and women, abolished titles &amp; rank; gave right to vote to all citizens; stripped church of its power.  To create classless society, CP built schools &amp; medical facilities for all--career opportunities for men and women.  Re-structured country politically--created a union of self-governing republics known as the Union of Soviet Socialist Republics.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903BD2-10B8-4022-BC09-7936B6B61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  <a:t>The Players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C35CCED-4FAC-493D-9E0D-9272D3516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  <a:t>The Peasants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B1D9FF63-AB96-4C48-8BAC-EBA2EA04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129588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24217F-8EC1-4B77-BCC4-7D7D8738E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114800" cy="6324600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en-US" sz="3800" dirty="0"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</a:br>
            <a:r>
              <a:rPr lang="en-US" altLang="en-US" sz="3800" b="1" dirty="0">
                <a:solidFill>
                  <a:schemeClr val="tx1"/>
                </a:solidFill>
                <a:latin typeface="Herculanum" charset="0"/>
              </a:rPr>
              <a:t>The</a:t>
            </a:r>
            <a:br>
              <a:rPr lang="en-US" altLang="en-US" sz="3800" b="1" dirty="0">
                <a:solidFill>
                  <a:schemeClr val="tx1"/>
                </a:solidFill>
                <a:latin typeface="Herculanum" charset="0"/>
              </a:rPr>
            </a:br>
            <a:r>
              <a:rPr lang="en-US" altLang="en-US" sz="3800" b="1" dirty="0">
                <a:solidFill>
                  <a:schemeClr val="tx1"/>
                </a:solidFill>
                <a:latin typeface="Herculanum" charset="0"/>
              </a:rPr>
              <a:t>Intelligentsia</a:t>
            </a:r>
            <a:br>
              <a:rPr lang="en-US" altLang="en-US" sz="3800" dirty="0"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</a:br>
            <a:br>
              <a:rPr lang="en-US" altLang="en-US" sz="5000" dirty="0"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</a:br>
            <a:br>
              <a:rPr lang="en-US" altLang="en-US" sz="5000" dirty="0"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</a:br>
            <a:br>
              <a:rPr lang="en-US" altLang="en-US" sz="5000" dirty="0"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</a:br>
            <a:br>
              <a:rPr lang="en-US" altLang="en-US" sz="5000" dirty="0"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</a:br>
            <a:r>
              <a:rPr lang="en-US" altLang="en-US" sz="5000" dirty="0"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  <a:t> </a:t>
            </a:r>
            <a:br>
              <a:rPr lang="en-US" altLang="en-US" sz="5000" dirty="0"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</a:br>
            <a:r>
              <a:rPr lang="en-US" altLang="en-US" sz="3000" dirty="0">
                <a:solidFill>
                  <a:srgbClr val="FFFF00"/>
                </a:solidFill>
                <a:latin typeface="Herculanum" charset="0"/>
              </a:rPr>
              <a:t>The Intellectuals</a:t>
            </a:r>
            <a:endParaRPr lang="en-US" altLang="en-US" sz="5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rculanum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39D9C702-483A-41B5-9B96-E22CFF7D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06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3EE8376-EFF6-43FB-81B6-B87A07C36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>
                <a:solidFill>
                  <a:schemeClr val="tx1"/>
                </a:solidFill>
                <a:latin typeface="Herculanum" charset="0"/>
              </a:rPr>
              <a:t>The Clergy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DDE2B898-8E8D-4A99-BBC1-A8793FD1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29588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ACE62A6-27C3-426D-9E44-9D1049AF6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>
                <a:solidFill>
                  <a:schemeClr val="tx1"/>
                </a:solidFill>
                <a:latin typeface="Herculanum" charset="0"/>
              </a:rPr>
              <a:t>The Nobility</a:t>
            </a:r>
            <a:br>
              <a:rPr lang="en-US" altLang="en-US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Herculanum" charset="0"/>
              </a:rPr>
            </a:br>
            <a:endParaRPr lang="en-US" altLang="en-US" sz="5400" dirty="0">
              <a:effectLst>
                <a:outerShdw blurRad="38100" dist="38100" dir="2700000" algn="tl">
                  <a:srgbClr val="FFFFFF"/>
                </a:outerShdw>
              </a:effectLst>
              <a:latin typeface="Herculanum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1ED780CA-7D37-4392-A305-7F587DA6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29588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CEBB847-543B-41C5-A0F6-E3CD2CB09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500" dirty="0">
                <a:solidFill>
                  <a:schemeClr val="tx1"/>
                </a:solidFill>
                <a:latin typeface="Herculanum" charset="0"/>
              </a:rPr>
              <a:t>The saga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E5EBA53-9FBF-48BF-A2FA-AF082C2B1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  <a:latin typeface="Herculanum" charset="0"/>
                <a:ea typeface="+mj-ea"/>
                <a:cs typeface="+mj-cs"/>
              </a:rPr>
              <a:t>The Reign of Czar Nicholas II</a:t>
            </a:r>
            <a:endParaRPr lang="en-US" sz="4000" b="1" dirty="0">
              <a:solidFill>
                <a:srgbClr val="FFFF00"/>
              </a:solidFill>
              <a:latin typeface="Herculanum" charset="0"/>
              <a:ea typeface="+mj-ea"/>
              <a:cs typeface="+mj-cs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F547644-203C-4532-B10C-5A1BC6BF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29588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234FF75-F0BB-4EDC-9C20-5BA191FE6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FFFF00"/>
                </a:solidFill>
                <a:latin typeface="Herculanum" charset="0"/>
              </a:rPr>
              <a:t>Czar Nicholas II</a:t>
            </a:r>
            <a:br>
              <a:rPr lang="en-US" altLang="en-US" sz="4000" dirty="0">
                <a:solidFill>
                  <a:srgbClr val="FFFF00"/>
                </a:solidFill>
                <a:latin typeface="Herculanum" charset="0"/>
              </a:rPr>
            </a:br>
            <a:endParaRPr lang="en-US" altLang="en-US" sz="4000" dirty="0">
              <a:solidFill>
                <a:srgbClr val="FFFF00"/>
              </a:solidFill>
              <a:latin typeface="Herculanum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3692B8CB-7D1D-4C02-A801-DCFC6CB3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839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dirty="0"/>
              <a:t> Oblivious to &amp; isolated from nation</a:t>
            </a:r>
            <a:r>
              <a:rPr lang="ja-JP" altLang="en-US" sz="2200" dirty="0">
                <a:latin typeface="Arial" panose="020B0604020202020204" pitchFamily="34" charset="0"/>
              </a:rPr>
              <a:t>’</a:t>
            </a:r>
            <a:r>
              <a:rPr lang="en-US" altLang="ja-JP" sz="2200" dirty="0"/>
              <a:t>s problems and needs; avoided diplomatic duties &amp; political involvement; believed in power of tradition and authority--&gt;  </a:t>
            </a:r>
            <a:r>
              <a:rPr lang="ja-JP" altLang="en-US" sz="2200" dirty="0">
                <a:latin typeface="Arial" panose="020B0604020202020204" pitchFamily="34" charset="0"/>
              </a:rPr>
              <a:t>“</a:t>
            </a:r>
            <a:r>
              <a:rPr lang="en-US" altLang="ja-JP" sz="2200" dirty="0"/>
              <a:t>autocracy, orthodoxy, &amp; nationality</a:t>
            </a:r>
            <a:r>
              <a:rPr lang="ja-JP" altLang="en-US" sz="2200" dirty="0">
                <a:latin typeface="Arial" panose="020B0604020202020204" pitchFamily="34" charset="0"/>
              </a:rPr>
              <a:t>”</a:t>
            </a:r>
            <a:endParaRPr lang="en-US" altLang="ja-JP" sz="22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dirty="0"/>
              <a:t>Instituted a program of fear to control opposition:  created a vast network of spies, censored the press, outlawed all languages but Russian, persecuted ethnic minorities, &amp; executed a wave of pogroms--organized violence against Jews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200" dirty="0"/>
              <a:t> Result:  a nation of instability &amp; discontent</a:t>
            </a:r>
            <a:endParaRPr lang="en-US" altLang="en-US" sz="2400" dirty="0"/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dirty="0"/>
              <a:t>Liberals (intellectuals) wanted democracy, a constitution, &amp; rights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dirty="0"/>
              <a:t>Ethnic minorities wanted autonomy (independence)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dirty="0"/>
              <a:t>Peasants wanted land reform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dirty="0"/>
              <a:t>Workers wanted better working conditions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dirty="0"/>
              <a:t>Humiliating loss to Japan in Russo-Japanese war; exposed government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s incompetence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BE0C30"/>
      </a:dk2>
      <a:lt2>
        <a:srgbClr val="000000"/>
      </a:lt2>
      <a:accent1>
        <a:srgbClr val="BBE0E3"/>
      </a:accent1>
      <a:accent2>
        <a:srgbClr val="333399"/>
      </a:accent2>
      <a:accent3>
        <a:srgbClr val="DBAAAD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1178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MS PGothic</vt:lpstr>
      <vt:lpstr>Arial</vt:lpstr>
      <vt:lpstr>Herculanum</vt:lpstr>
      <vt:lpstr>Poor Richard</vt:lpstr>
      <vt:lpstr>Times</vt:lpstr>
      <vt:lpstr>Wingdings</vt:lpstr>
      <vt:lpstr>Blank Presentation</vt:lpstr>
      <vt:lpstr>The Russian Revolution    Peace, Land, &amp; Bread</vt:lpstr>
      <vt:lpstr>The Players</vt:lpstr>
      <vt:lpstr>The Peasants</vt:lpstr>
      <vt:lpstr> The Intelligentsia       The Intellectuals</vt:lpstr>
      <vt:lpstr>The Clergy</vt:lpstr>
      <vt:lpstr>The Nobility </vt:lpstr>
      <vt:lpstr>The saga</vt:lpstr>
      <vt:lpstr>The Reign of Czar Nicholas II</vt:lpstr>
      <vt:lpstr>Czar Nicholas II </vt:lpstr>
      <vt:lpstr>Bloody Sunday</vt:lpstr>
      <vt:lpstr>Revolution of 1905</vt:lpstr>
      <vt:lpstr>World War I</vt:lpstr>
      <vt:lpstr>Role of WWI in Revolution</vt:lpstr>
      <vt:lpstr>February Revolution</vt:lpstr>
      <vt:lpstr>March Revolution 1917</vt:lpstr>
      <vt:lpstr>Lenin &amp; the Bolshevik Revolution</vt:lpstr>
      <vt:lpstr>The Bolshevik Revolution</vt:lpstr>
      <vt:lpstr>Lenin &amp; The Soviet Union</vt:lpstr>
      <vt:lpstr>From Russia to the USSR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Russian Revolution    Peace, Land, &amp; Bread</dc:title>
  <dc:creator>Trial User</dc:creator>
  <cp:lastModifiedBy>Tokio Marine Management</cp:lastModifiedBy>
  <cp:revision>17</cp:revision>
  <dcterms:created xsi:type="dcterms:W3CDTF">2003-09-25T03:49:47Z</dcterms:created>
  <dcterms:modified xsi:type="dcterms:W3CDTF">2018-02-12T12:33:03Z</dcterms:modified>
</cp:coreProperties>
</file>