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9/7/2016</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563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2185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3434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79258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0770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9/7/2016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995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9/7/2016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3793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347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2605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5485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95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275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9/7/2016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9338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9/7/2016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607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9/7/2016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2537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3569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12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9/7/2016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57099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mysocialstudiesteacher.com/wiki" TargetMode="Externa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54264" y="813749"/>
            <a:ext cx="9755187" cy="1355028"/>
          </a:xfrm>
        </p:spPr>
        <p:txBody>
          <a:bodyPr/>
          <a:lstStyle/>
          <a:p>
            <a:r>
              <a:rPr lang="en-US" dirty="0">
                <a:solidFill>
                  <a:schemeClr val="accent1">
                    <a:lumMod val="75000"/>
                  </a:schemeClr>
                </a:solidFill>
              </a:rPr>
              <a:t>Syllabus Day 2016</a:t>
            </a:r>
          </a:p>
        </p:txBody>
      </p:sp>
      <p:sp>
        <p:nvSpPr>
          <p:cNvPr id="3" name="Subtitle 2"/>
          <p:cNvSpPr>
            <a:spLocks noGrp="1"/>
          </p:cNvSpPr>
          <p:nvPr>
            <p:ph type="subTitle" idx="1"/>
          </p:nvPr>
        </p:nvSpPr>
        <p:spPr>
          <a:xfrm rot="21420000">
            <a:off x="-2966085" y="535907"/>
            <a:ext cx="9755187" cy="550333"/>
          </a:xfrm>
        </p:spPr>
        <p:txBody>
          <a:bodyPr/>
          <a:lstStyle/>
          <a:p>
            <a:r>
              <a:rPr lang="en-US" dirty="0">
                <a:solidFill>
                  <a:schemeClr val="tx2">
                    <a:lumMod val="75000"/>
                  </a:schemeClr>
                </a:solidFill>
              </a:rPr>
              <a:t>Welcome to Constitutional Law </a:t>
            </a:r>
          </a:p>
        </p:txBody>
      </p:sp>
      <p:pic>
        <p:nvPicPr>
          <p:cNvPr id="4" name="Picture 3"/>
          <p:cNvPicPr>
            <a:picLocks noChangeAspect="1"/>
          </p:cNvPicPr>
          <p:nvPr/>
        </p:nvPicPr>
        <p:blipFill>
          <a:blip r:embed="rId2"/>
          <a:stretch>
            <a:fillRect/>
          </a:stretch>
        </p:blipFill>
        <p:spPr>
          <a:xfrm rot="21394495">
            <a:off x="5194040" y="4935723"/>
            <a:ext cx="5981789" cy="681924"/>
          </a:xfrm>
          <a:prstGeom prst="rect">
            <a:avLst/>
          </a:prstGeom>
        </p:spPr>
      </p:pic>
      <p:sp>
        <p:nvSpPr>
          <p:cNvPr id="5" name="Rectangle 4"/>
          <p:cNvSpPr/>
          <p:nvPr/>
        </p:nvSpPr>
        <p:spPr>
          <a:xfrm rot="21356986">
            <a:off x="271643" y="2461277"/>
            <a:ext cx="10613449" cy="1569660"/>
          </a:xfrm>
          <a:prstGeom prst="rect">
            <a:avLst/>
          </a:prstGeom>
        </p:spPr>
        <p:txBody>
          <a:bodyPr wrap="square">
            <a:spAutoFit/>
          </a:bodyPr>
          <a:lstStyle/>
          <a:p>
            <a:r>
              <a:rPr lang="en-US" sz="2400" dirty="0">
                <a:latin typeface="Architects Daughter" pitchFamily="2" charset="0"/>
              </a:rPr>
              <a:t>Upon the subject of education, not presuming to dictate any plan or system respecting it, I can only say that I view it as the most important subject which  we as a people can be engaged in.—-Abraham Lincoln (1832).</a:t>
            </a:r>
          </a:p>
        </p:txBody>
      </p:sp>
    </p:spTree>
    <p:extLst>
      <p:ext uri="{BB962C8B-B14F-4D97-AF65-F5344CB8AC3E}">
        <p14:creationId xmlns:p14="http://schemas.microsoft.com/office/powerpoint/2010/main" val="2741875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82" y="0"/>
            <a:ext cx="11282150" cy="5016758"/>
          </a:xfrm>
          <a:prstGeom prst="rect">
            <a:avLst/>
          </a:prstGeom>
        </p:spPr>
        <p:txBody>
          <a:bodyPr wrap="square">
            <a:spAutoFit/>
          </a:bodyPr>
          <a:lstStyle/>
          <a:p>
            <a:r>
              <a:rPr lang="en-US" sz="3200" u="sng" dirty="0"/>
              <a:t>Course Description: </a:t>
            </a:r>
          </a:p>
          <a:p>
            <a:r>
              <a:rPr lang="en-US" sz="2400" dirty="0">
                <a:latin typeface="18thCentury" pitchFamily="2" charset="0"/>
              </a:rPr>
              <a:t>The Constitutional Law course will improve student connections to people, places, and events Globally and in United States history from Ancient Greece to Ancient Rome, to the Fall of Rome and development of Monarchy to limited government defined in the Magna Carta in the Middle Ages, the emergence of free-thinking in the Enlightenment, the emergence of constitutionalism on British government, the effects of the Enlightenment on pre-colonial government in the British Thirteen Colonies, to the Revolutionary War and the Declaration of Independence, to early American government and finally to US Constitutionalism and the cases in the Supreme Court, and finally controversial topics relating to civil rights. We will be exploring each of these time periods and events using various mediums including print, photographs, video, and on-line learning. Students are engaged to read and understand historical content and concepts as a historian and to develop critical historical thinking skills aligned with the common-core and the Stanford Reading Like a Historian project. This course will terminate in the US History &amp; Government NYS Regents exam for a higher score. </a:t>
            </a:r>
          </a:p>
        </p:txBody>
      </p:sp>
      <p:pic>
        <p:nvPicPr>
          <p:cNvPr id="3" name="Picture 2" descr="badge for course design"/>
          <p:cNvPicPr>
            <a:picLocks noChangeAspect="1"/>
          </p:cNvPicPr>
          <p:nvPr/>
        </p:nvPicPr>
        <p:blipFill>
          <a:blip r:embed="rId2"/>
          <a:stretch>
            <a:fillRect/>
          </a:stretch>
        </p:blipFill>
        <p:spPr>
          <a:xfrm>
            <a:off x="8938253" y="4294498"/>
            <a:ext cx="2404296" cy="21974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114190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890" y="708482"/>
            <a:ext cx="11675165" cy="4585871"/>
          </a:xfrm>
          <a:prstGeom prst="rect">
            <a:avLst/>
          </a:prstGeom>
        </p:spPr>
        <p:txBody>
          <a:bodyPr wrap="square">
            <a:spAutoFit/>
          </a:bodyPr>
          <a:lstStyle/>
          <a:p>
            <a:r>
              <a:rPr lang="en-US" sz="2400" u="sng" dirty="0"/>
              <a:t>Academic Expectations (including learning habits and skills): </a:t>
            </a:r>
          </a:p>
          <a:p>
            <a:r>
              <a:rPr lang="en-US" sz="2400" dirty="0">
                <a:latin typeface="18thCentury" pitchFamily="2" charset="0"/>
              </a:rPr>
              <a:t>•   Students will explore, analyze, synthesize, and evaluate, various points-of-view to </a:t>
            </a:r>
            <a:br>
              <a:rPr lang="en-US" sz="2400" dirty="0">
                <a:latin typeface="18thCentury" pitchFamily="2" charset="0"/>
              </a:rPr>
            </a:br>
            <a:r>
              <a:rPr lang="en-US" sz="2400" dirty="0">
                <a:latin typeface="18thCentury" pitchFamily="2" charset="0"/>
              </a:rPr>
              <a:t>     historic content using primary and secondary sources.  </a:t>
            </a:r>
          </a:p>
          <a:p>
            <a:r>
              <a:rPr lang="en-US" sz="2400" dirty="0">
                <a:latin typeface="18thCentury" pitchFamily="2" charset="0"/>
              </a:rPr>
              <a:t>•   Students will supplement the writing process for Thematic and DBQ essays with content specific </a:t>
            </a:r>
            <a:br>
              <a:rPr lang="en-US" sz="2400" dirty="0">
                <a:latin typeface="18thCentury" pitchFamily="2" charset="0"/>
              </a:rPr>
            </a:br>
            <a:r>
              <a:rPr lang="en-US" sz="2400" dirty="0">
                <a:latin typeface="18thCentury" pitchFamily="2" charset="0"/>
              </a:rPr>
              <a:t>     vocabulary, details, analysis, and point-of-view. </a:t>
            </a:r>
          </a:p>
          <a:p>
            <a:r>
              <a:rPr lang="en-US" sz="2400" dirty="0">
                <a:latin typeface="18thCentury" pitchFamily="2" charset="0"/>
              </a:rPr>
              <a:t>•   Students will use periodization of events to make connections to historical events, places, and people.  </a:t>
            </a:r>
          </a:p>
          <a:p>
            <a:r>
              <a:rPr lang="en-US" sz="2400" dirty="0">
                <a:latin typeface="18thCentury" pitchFamily="2" charset="0"/>
              </a:rPr>
              <a:t>•   Students will acquire vocabulary in-context relating to Global History &amp; Geography and construct well-</a:t>
            </a:r>
            <a:br>
              <a:rPr lang="en-US" sz="2400" dirty="0">
                <a:latin typeface="18thCentury" pitchFamily="2" charset="0"/>
              </a:rPr>
            </a:br>
            <a:r>
              <a:rPr lang="en-US" sz="2400" dirty="0">
                <a:latin typeface="18thCentury" pitchFamily="2" charset="0"/>
              </a:rPr>
              <a:t>     organized essays. </a:t>
            </a:r>
          </a:p>
          <a:p>
            <a:r>
              <a:rPr lang="en-US" sz="2400" dirty="0">
                <a:latin typeface="18thCentury" pitchFamily="2" charset="0"/>
              </a:rPr>
              <a:t>•   Students will apply and evaluate the four (4) categories of historical thinking using PEGS (political, </a:t>
            </a:r>
            <a:br>
              <a:rPr lang="en-US" sz="2400" dirty="0">
                <a:latin typeface="18thCentury" pitchFamily="2" charset="0"/>
              </a:rPr>
            </a:br>
            <a:r>
              <a:rPr lang="en-US" sz="2400" dirty="0">
                <a:latin typeface="18thCentury" pitchFamily="2" charset="0"/>
              </a:rPr>
              <a:t>     economic, social, and geography) within multiple choice, essay, and DBQ assessments. </a:t>
            </a:r>
          </a:p>
          <a:p>
            <a:r>
              <a:rPr lang="en-US" sz="2400" dirty="0">
                <a:latin typeface="18thCentury" pitchFamily="2" charset="0"/>
              </a:rPr>
              <a:t>•   Students will develop and apply critical thinking to historic events, people, and places. </a:t>
            </a:r>
          </a:p>
          <a:p>
            <a:r>
              <a:rPr lang="en-US" sz="2400" dirty="0">
                <a:latin typeface="18thCentury" pitchFamily="2" charset="0"/>
              </a:rPr>
              <a:t>•   Students will complete all assignments listed as well as all classwork, quizzes, and exams</a:t>
            </a:r>
            <a:r>
              <a:rPr lang="en-US" sz="2800" dirty="0">
                <a:latin typeface="18thCentury" pitchFamily="2" charset="0"/>
              </a:rPr>
              <a:t>. </a:t>
            </a:r>
          </a:p>
        </p:txBody>
      </p:sp>
      <p:pic>
        <p:nvPicPr>
          <p:cNvPr id="3" name="Picture 2" descr="video tutorial for academic search premier ebsco to access academic ..."/>
          <p:cNvPicPr>
            <a:picLocks noChangeAspect="1"/>
          </p:cNvPicPr>
          <p:nvPr/>
        </p:nvPicPr>
        <p:blipFill>
          <a:blip r:embed="rId2"/>
          <a:stretch>
            <a:fillRect/>
          </a:stretch>
        </p:blipFill>
        <p:spPr>
          <a:xfrm>
            <a:off x="8984975" y="109381"/>
            <a:ext cx="2588472" cy="1706038"/>
          </a:xfrm>
          <a:prstGeom prst="rect">
            <a:avLst/>
          </a:prstGeom>
        </p:spPr>
      </p:pic>
    </p:spTree>
    <p:extLst>
      <p:ext uri="{BB962C8B-B14F-4D97-AF65-F5344CB8AC3E}">
        <p14:creationId xmlns:p14="http://schemas.microsoft.com/office/powerpoint/2010/main" val="766293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65" y="115240"/>
            <a:ext cx="11542644" cy="5632311"/>
          </a:xfrm>
          <a:prstGeom prst="rect">
            <a:avLst/>
          </a:prstGeom>
        </p:spPr>
        <p:txBody>
          <a:bodyPr wrap="square">
            <a:spAutoFit/>
          </a:bodyPr>
          <a:lstStyle/>
          <a:p>
            <a:r>
              <a:rPr lang="en-US" sz="2400" dirty="0"/>
              <a:t>Behavioral Expectations (including classroom norms and routines): </a:t>
            </a:r>
          </a:p>
          <a:p>
            <a:r>
              <a:rPr lang="en-US" sz="2800" dirty="0">
                <a:latin typeface="18thCentury" pitchFamily="2" charset="0"/>
              </a:rPr>
              <a:t>•   Students will come to class prepared with pen, notebook, homework, </a:t>
            </a:r>
            <a:br>
              <a:rPr lang="en-US" sz="2800" dirty="0">
                <a:latin typeface="18thCentury" pitchFamily="2" charset="0"/>
              </a:rPr>
            </a:br>
            <a:r>
              <a:rPr lang="en-US" sz="2800" dirty="0">
                <a:latin typeface="18thCentury" pitchFamily="2" charset="0"/>
              </a:rPr>
              <a:t>    worksheets, and course materials daily. </a:t>
            </a:r>
          </a:p>
          <a:p>
            <a:r>
              <a:rPr lang="en-US" sz="2800" dirty="0">
                <a:latin typeface="18thCentury" pitchFamily="2" charset="0"/>
              </a:rPr>
              <a:t>•   Students will speak in-turn and create an atmosphere of calm debate. </a:t>
            </a:r>
          </a:p>
          <a:p>
            <a:r>
              <a:rPr lang="en-US" sz="2800" dirty="0">
                <a:latin typeface="18thCentury" pitchFamily="2" charset="0"/>
              </a:rPr>
              <a:t>•   Students will be respectful to their classmates’ point-of-view. </a:t>
            </a:r>
          </a:p>
          <a:p>
            <a:r>
              <a:rPr lang="en-US" sz="2800" dirty="0">
                <a:latin typeface="18thCentury" pitchFamily="2" charset="0"/>
              </a:rPr>
              <a:t>•   Students will have a do-now to complete as soon as they enter the classroom, so be    </a:t>
            </a:r>
            <a:br>
              <a:rPr lang="en-US" sz="2800" dirty="0">
                <a:latin typeface="18thCentury" pitchFamily="2" charset="0"/>
              </a:rPr>
            </a:br>
            <a:r>
              <a:rPr lang="en-US" sz="2800" dirty="0">
                <a:latin typeface="18thCentury" pitchFamily="2" charset="0"/>
              </a:rPr>
              <a:t>     ready to work when you walk in. </a:t>
            </a:r>
          </a:p>
          <a:p>
            <a:r>
              <a:rPr lang="en-US" sz="2800" dirty="0">
                <a:latin typeface="18thCentury" pitchFamily="2" charset="0"/>
              </a:rPr>
              <a:t>•   Students will respect all Park East HS and NYCDOE rules &amp; regulations while in the </a:t>
            </a:r>
            <a:br>
              <a:rPr lang="en-US" sz="2800" dirty="0">
                <a:latin typeface="18thCentury" pitchFamily="2" charset="0"/>
              </a:rPr>
            </a:br>
            <a:r>
              <a:rPr lang="en-US" sz="2800" dirty="0">
                <a:latin typeface="18thCentury" pitchFamily="2" charset="0"/>
              </a:rPr>
              <a:t>     classroom. </a:t>
            </a:r>
          </a:p>
          <a:p>
            <a:r>
              <a:rPr lang="en-US" sz="2800" dirty="0">
                <a:latin typeface="18thCentury" pitchFamily="2" charset="0"/>
              </a:rPr>
              <a:t>•   Students will be placed in collaborative groups and sometimes have choices as to group </a:t>
            </a:r>
            <a:br>
              <a:rPr lang="en-US" sz="2800" dirty="0">
                <a:latin typeface="18thCentury" pitchFamily="2" charset="0"/>
              </a:rPr>
            </a:br>
            <a:r>
              <a:rPr lang="en-US" sz="2800" dirty="0">
                <a:latin typeface="18thCentury" pitchFamily="2" charset="0"/>
              </a:rPr>
              <a:t>     members in the groups they are participating in, and sometimes will not. This will insure </a:t>
            </a:r>
            <a:br>
              <a:rPr lang="en-US" sz="2800" dirty="0">
                <a:latin typeface="18thCentury" pitchFamily="2" charset="0"/>
              </a:rPr>
            </a:br>
            <a:r>
              <a:rPr lang="en-US" sz="2800" dirty="0">
                <a:latin typeface="18thCentury" pitchFamily="2" charset="0"/>
              </a:rPr>
              <a:t>     students learn to work collaboratively will many different levels and types of learners </a:t>
            </a:r>
            <a:br>
              <a:rPr lang="en-US" sz="2800" dirty="0">
                <a:latin typeface="18thCentury" pitchFamily="2" charset="0"/>
              </a:rPr>
            </a:br>
            <a:r>
              <a:rPr lang="en-US" sz="2800" dirty="0">
                <a:latin typeface="18thCentury" pitchFamily="2" charset="0"/>
              </a:rPr>
              <a:t>     they will face in college and in the workplace. </a:t>
            </a:r>
          </a:p>
        </p:txBody>
      </p:sp>
      <p:pic>
        <p:nvPicPr>
          <p:cNvPr id="3" name="Picture 2" descr="BREEN5 - SW Positive Behavior Support"/>
          <p:cNvPicPr>
            <a:picLocks noChangeAspect="1"/>
          </p:cNvPicPr>
          <p:nvPr/>
        </p:nvPicPr>
        <p:blipFill>
          <a:blip r:embed="rId2"/>
          <a:stretch>
            <a:fillRect/>
          </a:stretch>
        </p:blipFill>
        <p:spPr>
          <a:xfrm>
            <a:off x="8905461" y="115240"/>
            <a:ext cx="2510802" cy="22880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745451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5424" y="248244"/>
            <a:ext cx="5088714" cy="5126341"/>
          </a:xfrm>
        </p:spPr>
        <p:txBody>
          <a:bodyPr>
            <a:noAutofit/>
          </a:bodyPr>
          <a:lstStyle/>
          <a:p>
            <a:pPr marL="0" indent="0" algn="ctr">
              <a:buNone/>
            </a:pPr>
            <a:r>
              <a:rPr lang="en-US" sz="2400" u="sng" dirty="0"/>
              <a:t>Course Materials/Required Texts</a:t>
            </a:r>
          </a:p>
          <a:p>
            <a:r>
              <a:rPr lang="en-US" sz="2400" dirty="0">
                <a:latin typeface="18thCentury" pitchFamily="2" charset="0"/>
              </a:rPr>
              <a:t>Mr. </a:t>
            </a:r>
            <a:r>
              <a:rPr lang="en-US" sz="2400" dirty="0" err="1">
                <a:latin typeface="18thCentury" pitchFamily="2" charset="0"/>
              </a:rPr>
              <a:t>Ott’s</a:t>
            </a:r>
            <a:r>
              <a:rPr lang="en-US" sz="2400" dirty="0">
                <a:latin typeface="18thCentury" pitchFamily="2" charset="0"/>
              </a:rPr>
              <a:t> Classroom Wiki  </a:t>
            </a:r>
          </a:p>
          <a:p>
            <a:pPr marL="0" indent="0">
              <a:buNone/>
            </a:pPr>
            <a:r>
              <a:rPr lang="en-US" dirty="0">
                <a:latin typeface="18thCentury" pitchFamily="2" charset="0"/>
              </a:rPr>
              <a:t>(</a:t>
            </a:r>
            <a:r>
              <a:rPr lang="en-US" dirty="0">
                <a:latin typeface="18thCentury" pitchFamily="2" charset="0"/>
                <a:hlinkClick r:id="rId2"/>
              </a:rPr>
              <a:t>www.mysocialstudiesteacher.com/wiki</a:t>
            </a:r>
            <a:r>
              <a:rPr lang="en-US" dirty="0">
                <a:latin typeface="18thCentury" pitchFamily="2" charset="0"/>
              </a:rPr>
              <a:t>) </a:t>
            </a:r>
          </a:p>
          <a:p>
            <a:r>
              <a:rPr lang="en-US" sz="2400" dirty="0" err="1">
                <a:latin typeface="18thCentury" pitchFamily="2" charset="0"/>
              </a:rPr>
              <a:t>JupiterEd</a:t>
            </a:r>
            <a:r>
              <a:rPr lang="en-US" sz="2400" dirty="0">
                <a:latin typeface="18thCentury" pitchFamily="2" charset="0"/>
              </a:rPr>
              <a:t> /Jupiter Grades </a:t>
            </a:r>
          </a:p>
          <a:p>
            <a:r>
              <a:rPr lang="en-US" sz="2400" dirty="0">
                <a:latin typeface="18thCentury" pitchFamily="2" charset="0"/>
              </a:rPr>
              <a:t>Selected Primary &amp; Secondary Sources </a:t>
            </a:r>
          </a:p>
        </p:txBody>
      </p:sp>
      <p:sp>
        <p:nvSpPr>
          <p:cNvPr id="4" name="Content Placeholder 3"/>
          <p:cNvSpPr>
            <a:spLocks noGrp="1"/>
          </p:cNvSpPr>
          <p:nvPr>
            <p:ph sz="quarter" idx="14"/>
          </p:nvPr>
        </p:nvSpPr>
        <p:spPr>
          <a:xfrm>
            <a:off x="6018268" y="2348417"/>
            <a:ext cx="5430335" cy="3311189"/>
          </a:xfrm>
        </p:spPr>
        <p:txBody>
          <a:bodyPr>
            <a:normAutofit lnSpcReduction="10000"/>
          </a:bodyPr>
          <a:lstStyle/>
          <a:p>
            <a:pPr marL="0" indent="0">
              <a:buNone/>
            </a:pPr>
            <a:r>
              <a:rPr lang="en-US" sz="2400" u="sng" dirty="0"/>
              <a:t>Course Requirements/Grading Policy: </a:t>
            </a:r>
          </a:p>
          <a:p>
            <a:r>
              <a:rPr lang="en-US" sz="2800" dirty="0">
                <a:latin typeface="Arial Rounded MT Bold" panose="020F0704030504030204" pitchFamily="34" charset="0"/>
              </a:rPr>
              <a:t>Classwork – </a:t>
            </a:r>
            <a:r>
              <a:rPr lang="en-US" sz="3200" dirty="0">
                <a:latin typeface="Arial Rounded MT Bold" panose="020F0704030504030204" pitchFamily="34" charset="0"/>
              </a:rPr>
              <a:t>30% </a:t>
            </a:r>
            <a:endParaRPr lang="en-US" sz="2800" dirty="0">
              <a:latin typeface="Arial Rounded MT Bold" panose="020F0704030504030204" pitchFamily="34" charset="0"/>
            </a:endParaRPr>
          </a:p>
          <a:p>
            <a:r>
              <a:rPr lang="en-US" sz="2800" dirty="0">
                <a:latin typeface="Arial Rounded MT Bold" panose="020F0704030504030204" pitchFamily="34" charset="0"/>
              </a:rPr>
              <a:t>Homework – </a:t>
            </a:r>
            <a:r>
              <a:rPr lang="en-US" sz="3200" dirty="0">
                <a:latin typeface="Arial Rounded MT Bold" panose="020F0704030504030204" pitchFamily="34" charset="0"/>
              </a:rPr>
              <a:t>20% </a:t>
            </a:r>
          </a:p>
          <a:p>
            <a:r>
              <a:rPr lang="en-US" sz="2800" dirty="0">
                <a:latin typeface="Arial Rounded MT Bold" panose="020F0704030504030204" pitchFamily="34" charset="0"/>
              </a:rPr>
              <a:t>Quizzes – </a:t>
            </a:r>
            <a:r>
              <a:rPr lang="en-US" sz="3200" dirty="0">
                <a:latin typeface="Arial Rounded MT Bold" panose="020F0704030504030204" pitchFamily="34" charset="0"/>
              </a:rPr>
              <a:t>25% </a:t>
            </a:r>
          </a:p>
          <a:p>
            <a:r>
              <a:rPr lang="en-US" sz="2800" dirty="0">
                <a:latin typeface="Arial Rounded MT Bold" panose="020F0704030504030204" pitchFamily="34" charset="0"/>
              </a:rPr>
              <a:t>Tests /Projects  - </a:t>
            </a:r>
            <a:r>
              <a:rPr lang="en-US" sz="3200" dirty="0">
                <a:latin typeface="Arial Rounded MT Bold" panose="020F0704030504030204" pitchFamily="34" charset="0"/>
              </a:rPr>
              <a:t>25% </a:t>
            </a:r>
            <a:endParaRPr lang="en-US" sz="2800" dirty="0">
              <a:latin typeface="Arial Rounded MT Bold" panose="020F0704030504030204" pitchFamily="34" charset="0"/>
            </a:endParaRPr>
          </a:p>
        </p:txBody>
      </p:sp>
      <p:pic>
        <p:nvPicPr>
          <p:cNvPr id="5" name="Picture 4" descr="6th Grade Parents: Report cards can be accessed online. Please contact ..."/>
          <p:cNvPicPr>
            <a:picLocks noChangeAspect="1"/>
          </p:cNvPicPr>
          <p:nvPr/>
        </p:nvPicPr>
        <p:blipFill>
          <a:blip r:embed="rId3"/>
          <a:stretch>
            <a:fillRect/>
          </a:stretch>
        </p:blipFill>
        <p:spPr>
          <a:xfrm>
            <a:off x="7201843" y="110416"/>
            <a:ext cx="2715064" cy="20037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Classroom Management Tip: Getting Your Students’ Attention | From ..."/>
          <p:cNvPicPr>
            <a:picLocks noChangeAspect="1"/>
          </p:cNvPicPr>
          <p:nvPr/>
        </p:nvPicPr>
        <p:blipFill>
          <a:blip r:embed="rId4"/>
          <a:stretch>
            <a:fillRect/>
          </a:stretch>
        </p:blipFill>
        <p:spPr>
          <a:xfrm>
            <a:off x="1537729" y="4004011"/>
            <a:ext cx="2074672" cy="21339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3817117" y="5631600"/>
            <a:ext cx="8044068" cy="707886"/>
          </a:xfrm>
          <a:prstGeom prst="rect">
            <a:avLst/>
          </a:prstGeom>
        </p:spPr>
        <p:txBody>
          <a:bodyPr wrap="square">
            <a:spAutoFit/>
          </a:bodyPr>
          <a:lstStyle/>
          <a:p>
            <a:r>
              <a:rPr lang="en-US" sz="2000" b="1" dirty="0">
                <a:solidFill>
                  <a:schemeClr val="bg1"/>
                </a:solidFill>
                <a:latin typeface="Centaur" panose="02030504050205020304" pitchFamily="18" charset="0"/>
              </a:rPr>
              <a:t>Course Calendar and Marking Period Assignments are located on the Classroom Wiki @ www.mysocialstudiesteacher.com/wiki/ and  </a:t>
            </a:r>
            <a:r>
              <a:rPr lang="en-US" sz="2000" b="1" dirty="0" err="1">
                <a:solidFill>
                  <a:schemeClr val="bg1"/>
                </a:solidFill>
                <a:latin typeface="Centaur" panose="02030504050205020304" pitchFamily="18" charset="0"/>
              </a:rPr>
              <a:t>JupiterEd</a:t>
            </a:r>
            <a:r>
              <a:rPr lang="en-US" sz="2000" b="1" dirty="0">
                <a:solidFill>
                  <a:schemeClr val="bg1"/>
                </a:solidFill>
                <a:latin typeface="Centaur" panose="02030504050205020304" pitchFamily="18" charset="0"/>
              </a:rPr>
              <a:t>/Jupiter Grades. </a:t>
            </a:r>
          </a:p>
        </p:txBody>
      </p:sp>
    </p:spTree>
    <p:extLst>
      <p:ext uri="{BB962C8B-B14F-4D97-AF65-F5344CB8AC3E}">
        <p14:creationId xmlns:p14="http://schemas.microsoft.com/office/powerpoint/2010/main" val="1054418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0383" y="437322"/>
            <a:ext cx="7901771" cy="4124206"/>
          </a:xfrm>
          <a:prstGeom prst="rect">
            <a:avLst/>
          </a:prstGeom>
        </p:spPr>
        <p:txBody>
          <a:bodyPr wrap="square">
            <a:spAutoFit/>
          </a:bodyPr>
          <a:lstStyle/>
          <a:p>
            <a:r>
              <a:rPr lang="en-US" sz="2800" u="sng" dirty="0"/>
              <a:t>Academic Integrity Statement </a:t>
            </a:r>
          </a:p>
          <a:p>
            <a:r>
              <a:rPr lang="en-US" dirty="0">
                <a:latin typeface="Arial Rounded MT Bold" panose="020F0704030504030204" pitchFamily="34" charset="0"/>
              </a:rPr>
              <a:t>All students are expected to act with civility, personal integrity, respect other students’ dignity, rights and property; and help create and maintain an environment in which all can succeed through the fruits of their own efforts. An environment of academic integrity is requisite to respect for self and others and a civil community. </a:t>
            </a:r>
          </a:p>
          <a:p>
            <a:r>
              <a:rPr lang="en-US" dirty="0">
                <a:latin typeface="Arial Rounded MT Bold" panose="020F0704030504030204" pitchFamily="34" charset="0"/>
              </a:rPr>
              <a:t> </a:t>
            </a:r>
          </a:p>
          <a:p>
            <a:r>
              <a:rPr lang="en-US" dirty="0">
                <a:latin typeface="Arial Rounded MT Bold" panose="020F0704030504030204" pitchFamily="34" charset="0"/>
              </a:rPr>
              <a:t>Academic integrity includes a commitment to not engage in or tolerate acts of falsification, misrepresentation or deception.  Such acts of dishonesty include cheating or copying, plagiarizing, submitting another persons’ work as one’s own, using Internet sources without citation, taking or having another student take your exam, tampering with the work of another student, facilitating other students’ acts of academic dishonesty, etc. </a:t>
            </a:r>
          </a:p>
        </p:txBody>
      </p:sp>
      <p:pic>
        <p:nvPicPr>
          <p:cNvPr id="3" name="Picture 2" descr="... being true to my beliefs and myself i will live a life of integrity"/>
          <p:cNvPicPr>
            <a:picLocks noChangeAspect="1"/>
          </p:cNvPicPr>
          <p:nvPr/>
        </p:nvPicPr>
        <p:blipFill>
          <a:blip r:embed="rId2"/>
          <a:stretch>
            <a:fillRect/>
          </a:stretch>
        </p:blipFill>
        <p:spPr>
          <a:xfrm>
            <a:off x="0" y="0"/>
            <a:ext cx="3720383" cy="5267739"/>
          </a:xfrm>
          <a:prstGeom prst="rect">
            <a:avLst/>
          </a:prstGeom>
        </p:spPr>
      </p:pic>
      <p:sp>
        <p:nvSpPr>
          <p:cNvPr id="6" name="Rectangle 5"/>
          <p:cNvSpPr/>
          <p:nvPr/>
        </p:nvSpPr>
        <p:spPr>
          <a:xfrm>
            <a:off x="1860191" y="4419600"/>
            <a:ext cx="1855304" cy="848139"/>
          </a:xfrm>
          <a:prstGeom prst="rect">
            <a:avLst/>
          </a:prstGeom>
          <a:solidFill>
            <a:srgbClr val="DEC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711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Good Luck All Year!</a:t>
            </a:r>
          </a:p>
        </p:txBody>
      </p:sp>
      <p:sp>
        <p:nvSpPr>
          <p:cNvPr id="3" name="Subtitle 2"/>
          <p:cNvSpPr>
            <a:spLocks noGrp="1"/>
          </p:cNvSpPr>
          <p:nvPr>
            <p:ph type="subTitle"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1228759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228</TotalTime>
  <Words>498</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18thCentury</vt:lpstr>
      <vt:lpstr>Architects Daughter</vt:lpstr>
      <vt:lpstr>Arial</vt:lpstr>
      <vt:lpstr>Arial Rounded MT Bold</vt:lpstr>
      <vt:lpstr>Centaur</vt:lpstr>
      <vt:lpstr>Impact</vt:lpstr>
      <vt:lpstr>Main Event</vt:lpstr>
      <vt:lpstr>Syllabus Day 2016</vt:lpstr>
      <vt:lpstr>PowerPoint Presentation</vt:lpstr>
      <vt:lpstr>PowerPoint Presentation</vt:lpstr>
      <vt:lpstr>PowerPoint Presentation</vt:lpstr>
      <vt:lpstr>PowerPoint Presentation</vt:lpstr>
      <vt:lpstr>PowerPoint Presentation</vt:lpstr>
      <vt:lpstr>Good Luck All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 Day 2016</dc:title>
  <dc:creator>Alex Ott</dc:creator>
  <cp:lastModifiedBy>Alex Ott</cp:lastModifiedBy>
  <cp:revision>15</cp:revision>
  <dcterms:created xsi:type="dcterms:W3CDTF">2016-09-05T14:46:21Z</dcterms:created>
  <dcterms:modified xsi:type="dcterms:W3CDTF">2016-09-08T00:59:51Z</dcterms:modified>
</cp:coreProperties>
</file>