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8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8" name="Rectangle 7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pPr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182880" y="173699"/>
                <a:ext cx="8778240" cy="6510602"/>
                <a:chOff x="182880" y="173699"/>
                <a:chExt cx="8778240" cy="6510602"/>
              </a:xfrm>
            </p:grpSpPr>
            <p:sp>
              <p:nvSpPr>
                <p:cNvPr id="29" name="Rectangle 28"/>
                <p:cNvSpPr/>
                <p:nvPr/>
              </p:nvSpPr>
              <p:spPr>
                <a:xfrm>
                  <a:off x="182880" y="173699"/>
                  <a:ext cx="8778240" cy="6510602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12700">
                  <a:noFill/>
                </a:ln>
                <a:effectLst>
                  <a:outerShdw blurRad="63500" sx="101000" sy="101000" algn="ctr" rotWithShape="0">
                    <a:prstClr val="black">
                      <a:alpha val="40000"/>
                    </a:prstClr>
                  </a:outerShdw>
                </a:effectLst>
                <a:scene3d>
                  <a:camera prst="perspectiveFront" fov="4800000"/>
                  <a:lightRig rig="threePt" dir="t"/>
                </a:scene3d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0" name="Group 10"/>
                <p:cNvGrpSpPr/>
                <p:nvPr/>
              </p:nvGrpSpPr>
              <p:grpSpPr>
                <a:xfrm>
                  <a:off x="256032" y="237744"/>
                  <a:ext cx="8622792" cy="6364224"/>
                  <a:chOff x="247157" y="247430"/>
                  <a:chExt cx="8622792" cy="6364224"/>
                </a:xfrm>
              </p:grpSpPr>
              <p:sp>
                <p:nvSpPr>
                  <p:cNvPr id="31" name="Rectangle 30"/>
                  <p:cNvSpPr>
                    <a:spLocks/>
                  </p:cNvSpPr>
                  <p:nvPr/>
                </p:nvSpPr>
                <p:spPr>
                  <a:xfrm>
                    <a:off x="247157" y="247430"/>
                    <a:ext cx="8622792" cy="6364224"/>
                  </a:xfrm>
                  <a:prstGeom prst="rect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/>
                  </a:p>
                </p:txBody>
              </p: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247157" y="6389024"/>
                    <a:ext cx="8622792" cy="1588"/>
                  </a:xfrm>
                  <a:prstGeom prst="line">
                    <a:avLst/>
                  </a:prstGeom>
                  <a:noFill/>
                  <a:ln w="12700">
                    <a:solidFill>
                      <a:schemeClr val="tx2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</p:grpSp>
          </p:grpSp>
          <p:sp>
            <p:nvSpPr>
              <p:cNvPr id="28" name="Rectangle 27"/>
              <p:cNvSpPr/>
              <p:nvPr/>
            </p:nvSpPr>
            <p:spPr>
              <a:xfrm rot="5400000">
                <a:off x="801086" y="3274090"/>
                <a:ext cx="6135624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25" name="Rectangle 24"/>
            <p:cNvSpPr/>
            <p:nvPr/>
          </p:nvSpPr>
          <p:spPr>
            <a:xfrm rot="10800000">
              <a:off x="258763" y="1594462"/>
              <a:ext cx="357530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9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0" name="Rectangle 1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1" name="Straight Connector 2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7" name="Rectangle 16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7" name="Group 1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1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2" name="Rectangle 21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3" name="Straight Connector 22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>
              <a:off x="256032" y="4203192"/>
              <a:ext cx="8622792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4" name="Rectangle 13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5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6" name="Rectangle 15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7" name="Straight Connector 16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8" name="Rectangle 17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4" name="Group 13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6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7" name="Rectangle 16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19" name="Straight Connector 1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18" name="Rectangle 17"/>
            <p:cNvSpPr/>
            <p:nvPr/>
          </p:nvSpPr>
          <p:spPr>
            <a:xfrm rot="5400000">
              <a:off x="4242277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486873" y="411480"/>
            <a:ext cx="8170254" cy="6035040"/>
            <a:chOff x="486873" y="411480"/>
            <a:chExt cx="8170254" cy="6035040"/>
          </a:xfrm>
        </p:grpSpPr>
        <p:sp>
          <p:nvSpPr>
            <p:cNvPr id="12" name="Rectangle 11"/>
            <p:cNvSpPr/>
            <p:nvPr/>
          </p:nvSpPr>
          <p:spPr>
            <a:xfrm>
              <a:off x="486873" y="411480"/>
              <a:ext cx="8170254" cy="6035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11"/>
            <p:cNvGrpSpPr/>
            <p:nvPr/>
          </p:nvGrpSpPr>
          <p:grpSpPr>
            <a:xfrm>
              <a:off x="562842" y="475488"/>
              <a:ext cx="7982713" cy="5888736"/>
              <a:chOff x="562842" y="475488"/>
              <a:chExt cx="7982713" cy="5888736"/>
            </a:xfrm>
          </p:grpSpPr>
          <p:sp>
            <p:nvSpPr>
              <p:cNvPr id="8" name="Rectangle 7"/>
              <p:cNvSpPr>
                <a:spLocks/>
              </p:cNvSpPr>
              <p:nvPr/>
            </p:nvSpPr>
            <p:spPr>
              <a:xfrm>
                <a:off x="562843" y="475488"/>
                <a:ext cx="7982712" cy="5888736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9" name="Straight Connector 8"/>
              <p:cNvCxnSpPr/>
              <p:nvPr/>
            </p:nvCxnSpPr>
            <p:spPr>
              <a:xfrm>
                <a:off x="562842" y="6133646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562842" y="3427528"/>
                <a:ext cx="7982712" cy="1472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7D290233-0DD1-4A80-BB1E-9ADC3556DBB6}" type="datetimeFigureOut">
              <a:rPr lang="en-US" smtClean="0"/>
              <a:pPr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2" name="Rectangle 11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21" name="Rectangle 2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26" name="Group 2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27" name="Rectangle 2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9" name="Rectangle 2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sp>
              <p:nvSpPr>
                <p:cNvPr id="32" name="Rectangle 31"/>
                <p:cNvSpPr/>
                <p:nvPr/>
              </p:nvSpPr>
              <p:spPr>
                <a:xfrm>
                  <a:off x="247157" y="1612392"/>
                  <a:ext cx="8622792" cy="64008"/>
                </a:xfrm>
                <a:prstGeom prst="rect">
                  <a:avLst/>
                </a:prstGeom>
                <a:solidFill>
                  <a:schemeClr val="bg2">
                    <a:lumMod val="40000"/>
                    <a:lumOff val="60000"/>
                  </a:schemeClr>
                </a:solidFill>
                <a:ln w="3175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</p:grpSp>
        </p:grpSp>
        <p:cxnSp>
          <p:nvCxnSpPr>
            <p:cNvPr id="23" name="Straight Connector 22"/>
            <p:cNvCxnSpPr/>
            <p:nvPr/>
          </p:nvCxnSpPr>
          <p:spPr>
            <a:xfrm rot="16200000" flipH="1">
              <a:off x="2217480" y="4026438"/>
              <a:ext cx="4711326" cy="2286"/>
            </a:xfrm>
            <a:prstGeom prst="line">
              <a:avLst/>
            </a:prstGeom>
            <a:noFill/>
            <a:ln w="12700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11/22/2015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3" name="Rectangle 12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5" name="Rectangle 14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7" name="Rectangle 16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11/22/2015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sp>
          <p:nvSpPr>
            <p:cNvPr id="11" name="Rectangle 10"/>
            <p:cNvSpPr/>
            <p:nvPr/>
          </p:nvSpPr>
          <p:spPr>
            <a:xfrm>
              <a:off x="182880" y="173699"/>
              <a:ext cx="8778240" cy="651060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3" name="Rectangle 1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4" name="Straight Connector 1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11/22/2015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16" name="Group 15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" y="173699"/>
                <a:ext cx="8778240" cy="651060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8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19" name="Rectangle 18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0" name="Straight Connector 19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0233-0DD1-4A80-BB1E-9ADC3556DBB6}" type="datetimeFigureOut">
              <a:rPr lang="en-US" smtClean="0"/>
              <a:pPr/>
              <a:t>11/22/2015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7D290233-0DD1-4A80-BB1E-9ADC3556DBB6}" type="datetimeFigureOut">
              <a:rPr lang="en-US" smtClean="0"/>
              <a:pPr/>
              <a:t>11/22/2015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CFE4BAC9-6D41-4691-9299-18EF07EF0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85900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712913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947863" indent="-228600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174875" indent="-228600" algn="l" defTabSz="914400" rtl="0" eaLnBrk="1" latinLnBrk="0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lang="en-US" sz="1800" kern="1200" dirty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DBQ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 European History</a:t>
            </a:r>
          </a:p>
          <a:p>
            <a:r>
              <a:rPr lang="en-US" dirty="0" smtClean="0"/>
              <a:t>Park East </a:t>
            </a:r>
            <a:r>
              <a:rPr lang="en-US" smtClean="0"/>
              <a:t>High School – 2015-16</a:t>
            </a:r>
            <a:endParaRPr lang="en-US" dirty="0" smtClean="0"/>
          </a:p>
          <a:p>
            <a:r>
              <a:rPr lang="en-US" dirty="0" smtClean="0"/>
              <a:t>Mr. </a:t>
            </a:r>
            <a:r>
              <a:rPr lang="en-US" dirty="0" err="1" smtClean="0"/>
              <a:t>Ott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715694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Analyzing Docs – Audience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is the author writing to and why? How does this support your thesis?</a:t>
            </a:r>
          </a:p>
          <a:p>
            <a:pPr lvl="1"/>
            <a:r>
              <a:rPr lang="en-US" dirty="0" smtClean="0"/>
              <a:t>Why is the author writing to this particular audience?</a:t>
            </a:r>
          </a:p>
          <a:p>
            <a:pPr lvl="1"/>
            <a:r>
              <a:rPr lang="en-US" dirty="0" smtClean="0"/>
              <a:t>How might the document be different if the author had a different audience? </a:t>
            </a:r>
          </a:p>
          <a:p>
            <a:pPr lvl="1"/>
            <a:r>
              <a:rPr lang="en-US" dirty="0" smtClean="0"/>
              <a:t>Be specific! “The people of Europe” is NEVER an acceptable answer (especially consider the vast majority of the European population was illiterate until the 20</a:t>
            </a:r>
            <a:r>
              <a:rPr lang="en-US" baseline="30000" dirty="0" smtClean="0"/>
              <a:t>th</a:t>
            </a:r>
            <a:r>
              <a:rPr lang="en-US" dirty="0" smtClean="0"/>
              <a:t> century…)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920487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DBQ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ALWAYS introduce a document with attribution (i.e. the name of the document or author), then cite the document at the end of the sentence.</a:t>
            </a:r>
          </a:p>
          <a:p>
            <a:pPr lvl="1"/>
            <a:r>
              <a:rPr lang="en-US" dirty="0" smtClean="0"/>
              <a:t>Ex: </a:t>
            </a:r>
            <a:r>
              <a:rPr lang="en-US" i="1" dirty="0" smtClean="0"/>
              <a:t>Ms. Tully wrote ….. (Doc. 5). </a:t>
            </a:r>
          </a:p>
          <a:p>
            <a:r>
              <a:rPr lang="en-US" dirty="0" smtClean="0"/>
              <a:t>Avoid using the word “being” when describing POV</a:t>
            </a:r>
          </a:p>
          <a:p>
            <a:pPr lvl="1"/>
            <a:r>
              <a:rPr lang="en-US" dirty="0" smtClean="0"/>
              <a:t>Ex: </a:t>
            </a:r>
            <a:r>
              <a:rPr lang="en-US" i="1" dirty="0" err="1" smtClean="0"/>
              <a:t>Ciampoli</a:t>
            </a:r>
            <a:r>
              <a:rPr lang="en-US" i="1" dirty="0" smtClean="0"/>
              <a:t>, </a:t>
            </a:r>
            <a:r>
              <a:rPr lang="en-US" b="1" i="1" dirty="0" smtClean="0"/>
              <a:t>being</a:t>
            </a:r>
            <a:r>
              <a:rPr lang="en-US" i="1" dirty="0" smtClean="0"/>
              <a:t> an Italian monk, said…</a:t>
            </a:r>
          </a:p>
          <a:p>
            <a:r>
              <a:rPr lang="en-US" dirty="0" smtClean="0"/>
              <a:t>Always write in the past tense </a:t>
            </a:r>
          </a:p>
          <a:p>
            <a:r>
              <a:rPr lang="en-US" dirty="0" smtClean="0"/>
              <a:t>Do not use documents in your introduction or conclusion – try to use two documents per body paragraph.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79703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DBQ?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Document Based Question – 7 Documents</a:t>
            </a:r>
          </a:p>
          <a:p>
            <a:r>
              <a:rPr lang="en-US" dirty="0" smtClean="0"/>
              <a:t>Essay with thesis, three body paragraphs based on documents</a:t>
            </a:r>
          </a:p>
          <a:p>
            <a:pPr lvl="1"/>
            <a:r>
              <a:rPr lang="en-US" dirty="0" smtClean="0"/>
              <a:t>Analyze and synthesize historical data</a:t>
            </a:r>
          </a:p>
          <a:p>
            <a:pPr lvl="1"/>
            <a:r>
              <a:rPr lang="en-US" dirty="0" smtClean="0"/>
              <a:t>Assess written, quantitative, or visual materials as historical evidence </a:t>
            </a:r>
          </a:p>
          <a:p>
            <a:r>
              <a:rPr lang="en-US" dirty="0" smtClean="0"/>
              <a:t>Section II: Part B</a:t>
            </a:r>
          </a:p>
          <a:p>
            <a:pPr lvl="1"/>
            <a:r>
              <a:rPr lang="en-US" dirty="0" smtClean="0"/>
              <a:t>One Question</a:t>
            </a:r>
          </a:p>
          <a:p>
            <a:pPr lvl="1"/>
            <a:r>
              <a:rPr lang="en-US" dirty="0" smtClean="0"/>
              <a:t>55 minutes</a:t>
            </a:r>
          </a:p>
          <a:p>
            <a:pPr lvl="1"/>
            <a:r>
              <a:rPr lang="en-US" dirty="0" smtClean="0"/>
              <a:t>25% of exam score</a:t>
            </a:r>
          </a:p>
        </p:txBody>
      </p:sp>
    </p:spTree>
    <p:extLst>
      <p:ext uri="{BB962C8B-B14F-4D97-AF65-F5344CB8AC3E}">
        <p14:creationId xmlns="" xmlns:p14="http://schemas.microsoft.com/office/powerpoint/2010/main" val="2920651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Rubric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lphaUcPeriod"/>
            </a:pPr>
            <a:r>
              <a:rPr lang="en-US" dirty="0" smtClean="0"/>
              <a:t>Thesis and Argument Development – 2 Points</a:t>
            </a:r>
          </a:p>
          <a:p>
            <a:pPr marL="693738" lvl="1" indent="-457200">
              <a:buFont typeface="+mj-lt"/>
              <a:buAutoNum type="arabicParenR"/>
            </a:pPr>
            <a:r>
              <a:rPr lang="en-US" dirty="0" smtClean="0"/>
              <a:t>Presents a thesis that makes a </a:t>
            </a:r>
            <a:r>
              <a:rPr lang="en-US" b="1" dirty="0" smtClean="0"/>
              <a:t>historically defensible claim</a:t>
            </a:r>
            <a:r>
              <a:rPr lang="en-US" dirty="0" smtClean="0"/>
              <a:t> and responds to </a:t>
            </a:r>
            <a:r>
              <a:rPr lang="en-US" b="1" dirty="0" smtClean="0"/>
              <a:t>all parts of the question</a:t>
            </a:r>
            <a:r>
              <a:rPr lang="en-US" dirty="0" smtClean="0"/>
              <a:t>. The thesis must consist of one or more sentences located in one place, either in the </a:t>
            </a:r>
            <a:r>
              <a:rPr lang="en-US" b="1" dirty="0" smtClean="0"/>
              <a:t>introduction</a:t>
            </a:r>
            <a:r>
              <a:rPr lang="en-US" dirty="0" smtClean="0"/>
              <a:t> or the conclusion</a:t>
            </a:r>
          </a:p>
          <a:p>
            <a:pPr marL="693738" lvl="1" indent="-457200">
              <a:buFont typeface="+mj-lt"/>
              <a:buAutoNum type="arabicParenR"/>
            </a:pPr>
            <a:r>
              <a:rPr lang="en-US" dirty="0" smtClean="0"/>
              <a:t>Develops and supports a </a:t>
            </a:r>
            <a:r>
              <a:rPr lang="en-US" b="1" dirty="0" smtClean="0"/>
              <a:t>cohesive argument </a:t>
            </a:r>
            <a:r>
              <a:rPr lang="en-US" dirty="0" smtClean="0"/>
              <a:t>that recognizes and accounts for historical complexity by </a:t>
            </a:r>
            <a:r>
              <a:rPr lang="en-US" b="1" dirty="0" smtClean="0"/>
              <a:t>explicitly illustrating relationships among historical evidence </a:t>
            </a:r>
            <a:r>
              <a:rPr lang="en-US" dirty="0" smtClean="0"/>
              <a:t>such as contradiction, corroboration, and/or qualification.</a:t>
            </a:r>
          </a:p>
          <a:p>
            <a:pPr marL="465138" lvl="2" indent="0">
              <a:buNone/>
            </a:pPr>
            <a:r>
              <a:rPr lang="en-US" dirty="0"/>
              <a:t>	</a:t>
            </a:r>
            <a:r>
              <a:rPr lang="en-US" dirty="0" smtClean="0"/>
              <a:t>- Corroboration: Evidence that confirms or supports a 		 statement, theory, or finding; confirmation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50410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Rubric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B. Document Analysis – 2 Points</a:t>
            </a:r>
          </a:p>
          <a:p>
            <a:pPr marL="693738" lvl="1" indent="-457200">
              <a:buFont typeface="+mj-lt"/>
              <a:buAutoNum type="arabicParenR"/>
            </a:pPr>
            <a:r>
              <a:rPr lang="en-US" dirty="0" smtClean="0"/>
              <a:t>Utilizes the content of at least </a:t>
            </a:r>
            <a:r>
              <a:rPr lang="en-US" b="1" dirty="0" smtClean="0"/>
              <a:t>six documents</a:t>
            </a:r>
            <a:r>
              <a:rPr lang="en-US" dirty="0" smtClean="0"/>
              <a:t> to support the stated thesis or a relevant argument.</a:t>
            </a:r>
          </a:p>
          <a:p>
            <a:pPr marL="693738" lvl="1" indent="-457200">
              <a:buFont typeface="+mj-lt"/>
              <a:buAutoNum type="arabicParenR"/>
            </a:pPr>
            <a:r>
              <a:rPr lang="en-US" dirty="0" smtClean="0"/>
              <a:t>Explains the significance of the author’s </a:t>
            </a:r>
            <a:r>
              <a:rPr lang="en-US" b="1" dirty="0" smtClean="0"/>
              <a:t>point of view, author’s purpose, historical context, and/or audience </a:t>
            </a:r>
            <a:r>
              <a:rPr lang="en-US" dirty="0" smtClean="0"/>
              <a:t>for at least </a:t>
            </a:r>
            <a:r>
              <a:rPr lang="en-US" b="1" dirty="0" smtClean="0"/>
              <a:t>four documents</a:t>
            </a:r>
            <a:r>
              <a:rPr lang="en-US" dirty="0" smtClean="0"/>
              <a:t>. </a:t>
            </a:r>
          </a:p>
          <a:p>
            <a:pPr marL="693738" lvl="1" indent="-457200">
              <a:buFont typeface="+mj-lt"/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35695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Rubric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C. Using Evidence Beyond the Documents</a:t>
            </a:r>
          </a:p>
          <a:p>
            <a:pPr marL="693738" lvl="1" indent="-457200">
              <a:buFont typeface="+mj-lt"/>
              <a:buAutoNum type="arabicParenR"/>
            </a:pPr>
            <a:r>
              <a:rPr lang="en-US" dirty="0" smtClean="0"/>
              <a:t>CONTEXTUALIZATION: Situates the argument by explaining the broader historical events, developments, or processes immediately relevant to the question.</a:t>
            </a:r>
          </a:p>
          <a:p>
            <a:pPr marL="693738" lvl="1" indent="-457200">
              <a:buFont typeface="+mj-lt"/>
              <a:buAutoNum type="arabicParenR"/>
            </a:pPr>
            <a:r>
              <a:rPr lang="en-US" dirty="0" smtClean="0"/>
              <a:t>EVIDENCE BEYOND THE DOCUMENTS: Provides an example or additional piece of specific evidence beyond those found in the documents to support or qualify the argument.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00982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Rubric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D. Synthesis</a:t>
            </a:r>
          </a:p>
          <a:p>
            <a:pPr marL="0" indent="0">
              <a:buNone/>
            </a:pPr>
            <a:r>
              <a:rPr lang="en-US" dirty="0" smtClean="0"/>
              <a:t>Extends the argument by explaining the connections between the argument and ONE of the following:</a:t>
            </a:r>
          </a:p>
          <a:p>
            <a:pPr marL="693738" lvl="1" indent="-457200">
              <a:buFont typeface="+mj-lt"/>
              <a:buAutoNum type="alphaLcParenR"/>
            </a:pPr>
            <a:r>
              <a:rPr lang="en-US" dirty="0" smtClean="0"/>
              <a:t>A development in a different historical period, situation, era or geographical area</a:t>
            </a:r>
          </a:p>
          <a:p>
            <a:pPr marL="693738" lvl="1" indent="-457200">
              <a:buFont typeface="+mj-lt"/>
              <a:buAutoNum type="alphaLcParenR"/>
            </a:pPr>
            <a:r>
              <a:rPr lang="en-US" dirty="0" smtClean="0"/>
              <a:t>A course theme and/or approach to history that is not the focus of the essay (such as political, economic, social, cultural, or intellectual history)</a:t>
            </a:r>
          </a:p>
          <a:p>
            <a:pPr marL="693738" lvl="1" indent="-457200">
              <a:buFont typeface="+mj-lt"/>
              <a:buAutoNum type="alphaLcParenR"/>
            </a:pPr>
            <a:r>
              <a:rPr lang="en-US" dirty="0" smtClean="0"/>
              <a:t>A different discipline or field of inquiry (such as economics, government and politics, art history, or anthropology)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959745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Analyzing Docs – POV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Point of View: Make a reasonable effort to explain why a particular source expresses bias or point of view (perspective).</a:t>
            </a:r>
          </a:p>
          <a:p>
            <a:r>
              <a:rPr lang="en-US" dirty="0" smtClean="0"/>
              <a:t>Authorial: Author’s place in society (gender, occupation, social status, ethnicity) </a:t>
            </a:r>
            <a:r>
              <a:rPr lang="en-US" dirty="0" smtClean="0">
                <a:sym typeface="Wingdings"/>
              </a:rPr>
              <a:t> how does this influence their perspective on this particular subject?</a:t>
            </a:r>
          </a:p>
          <a:p>
            <a:pPr lvl="1"/>
            <a:r>
              <a:rPr lang="en-US" dirty="0" smtClean="0">
                <a:sym typeface="Wingdings"/>
              </a:rPr>
              <a:t>What is the author’s perspective + why they have it = POV </a:t>
            </a:r>
          </a:p>
          <a:p>
            <a:pPr lvl="1"/>
            <a:r>
              <a:rPr lang="en-US" dirty="0" smtClean="0">
                <a:sym typeface="Wingdings"/>
              </a:rPr>
              <a:t>It is never enough to say that bias exists, you must identify what the bias is!</a:t>
            </a:r>
          </a:p>
          <a:p>
            <a:r>
              <a:rPr lang="en-US" dirty="0" smtClean="0">
                <a:sym typeface="Wingdings"/>
              </a:rPr>
              <a:t>Reliability of Source: Is the source credible? Is the author someone who is knowledgeable, credible, believable? Why?</a:t>
            </a:r>
          </a:p>
          <a:p>
            <a:r>
              <a:rPr lang="en-US" dirty="0" smtClean="0">
                <a:sym typeface="Wingdings"/>
              </a:rPr>
              <a:t>Documents Serve Different Purposes: Can the author be honest in the media you are reading? Who is the audience? Why is it being written? For example, a personal letter serves a different purpose than a journal article.</a:t>
            </a:r>
          </a:p>
          <a:p>
            <a:r>
              <a:rPr lang="en-US" dirty="0" smtClean="0">
                <a:sym typeface="Wingdings"/>
              </a:rPr>
              <a:t>Tone of Document: What is the emotional tone of the document? How does this affect your interpretation of the author’s perspective? For example, is the tone praising, condemning, skeptical, etc…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29971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Analyzing Docs - 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is the author writing or making this speech? How does the purpose of the document support your thesis?</a:t>
            </a:r>
          </a:p>
          <a:p>
            <a:pPr lvl="1"/>
            <a:r>
              <a:rPr lang="en-US" dirty="0" smtClean="0"/>
              <a:t>Remember that different types of documents tend to have different purposes. A personal letter will have a different purpose than a royal proclamation or journal article.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11815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Analyzing Docs – Historical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else do you know about the author, time period, and/or an event that helps give the bigger picture of what was going on related to the specific document? </a:t>
            </a:r>
          </a:p>
          <a:p>
            <a:pPr lvl="1"/>
            <a:r>
              <a:rPr lang="en-US" dirty="0" smtClean="0"/>
              <a:t>Consider the course themes: Political, Social, Cultural (Religion, art), Intellectual, Economic</a:t>
            </a:r>
          </a:p>
          <a:p>
            <a:pPr lvl="1"/>
            <a:r>
              <a:rPr lang="en-US" dirty="0" smtClean="0"/>
              <a:t>Be specific as possible!  Include actual facts, names, dates, events that we have learned in class. </a:t>
            </a:r>
          </a:p>
        </p:txBody>
      </p:sp>
    </p:spTree>
    <p:extLst>
      <p:ext uri="{BB962C8B-B14F-4D97-AF65-F5344CB8AC3E}">
        <p14:creationId xmlns="" xmlns:p14="http://schemas.microsoft.com/office/powerpoint/2010/main" val="19183206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153</TotalTime>
  <Words>819</Words>
  <Application>Microsoft Office PowerPoint</Application>
  <PresentationFormat>On-screen Show (4:3)</PresentationFormat>
  <Paragraphs>59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Capital</vt:lpstr>
      <vt:lpstr>The DBQ</vt:lpstr>
      <vt:lpstr>What is the DBQ?</vt:lpstr>
      <vt:lpstr>The Rubric</vt:lpstr>
      <vt:lpstr>The Rubric</vt:lpstr>
      <vt:lpstr>The Rubric </vt:lpstr>
      <vt:lpstr>The Rubric</vt:lpstr>
      <vt:lpstr>Analyzing Docs – POV </vt:lpstr>
      <vt:lpstr>Analyzing Docs - Purpose</vt:lpstr>
      <vt:lpstr>Analyzing Docs – Historical Context</vt:lpstr>
      <vt:lpstr>Analyzing Docs – Audience </vt:lpstr>
      <vt:lpstr>DBQ Tips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DBQ</dc:title>
  <dc:creator>Meredith Tully</dc:creator>
  <cp:lastModifiedBy>Alex Ott</cp:lastModifiedBy>
  <cp:revision>12</cp:revision>
  <dcterms:created xsi:type="dcterms:W3CDTF">2015-10-28T16:03:28Z</dcterms:created>
  <dcterms:modified xsi:type="dcterms:W3CDTF">2015-11-22T14:28:58Z</dcterms:modified>
</cp:coreProperties>
</file>