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1" r:id="rId4"/>
    <p:sldId id="278" r:id="rId5"/>
    <p:sldId id="262" r:id="rId6"/>
    <p:sldId id="279" r:id="rId7"/>
    <p:sldId id="259" r:id="rId8"/>
    <p:sldId id="269" r:id="rId9"/>
    <p:sldId id="268" r:id="rId10"/>
    <p:sldId id="282" r:id="rId11"/>
    <p:sldId id="283" r:id="rId12"/>
    <p:sldId id="284" r:id="rId13"/>
    <p:sldId id="285" r:id="rId14"/>
    <p:sldId id="266" r:id="rId15"/>
    <p:sldId id="272" r:id="rId16"/>
    <p:sldId id="276" r:id="rId17"/>
    <p:sldId id="274" r:id="rId18"/>
    <p:sldId id="257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6" autoAdjust="0"/>
    <p:restoredTop sz="94660"/>
  </p:normalViewPr>
  <p:slideViewPr>
    <p:cSldViewPr>
      <p:cViewPr varScale="1">
        <p:scale>
          <a:sx n="64" d="100"/>
          <a:sy n="64" d="100"/>
        </p:scale>
        <p:origin x="-7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661FAC6-A3CC-4767-A2EF-800B10C9BB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354DFFD-2522-4F91-A7D7-C773DC9B36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D6407-05E4-4E11-AFEC-FD921698E956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262D1-1B0F-4F66-A7AC-9500B20AA4BC}" type="slidenum">
              <a:rPr lang="en-US"/>
              <a:pPr/>
              <a:t>17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9E2D3-2A5B-40E4-9240-D5FAEF6CEA6C}" type="slidenum">
              <a:rPr lang="en-US"/>
              <a:pPr/>
              <a:t>18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E595F-2AF2-4F46-8B48-5D1100B570E9}" type="slidenum">
              <a:rPr lang="en-US"/>
              <a:pPr/>
              <a:t>2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A35BD-DB9D-4760-94F6-EAB32B89D5BF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1BEA6-FE86-4BAC-8841-D151DE15FF11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5D49C-91B6-4F30-BB57-EA5DC7C44724}" type="slidenum">
              <a:rPr lang="en-US"/>
              <a:pPr/>
              <a:t>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4ECB4-7903-4398-836B-966079AAD3FC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71E51-82A8-46AA-A948-5FD5A76FC7F9}" type="slidenum">
              <a:rPr lang="en-US"/>
              <a:pPr/>
              <a:t>14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0D5B4-D27D-410F-AD93-02C3C4BC658D}" type="slidenum">
              <a:rPr lang="en-US"/>
              <a:pPr/>
              <a:t>15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E7398-907F-44D9-AFBE-6A2C1187582B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486A00-729B-4DFE-A216-C238E410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945635-2440-4DDE-A3A3-7334C138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3CB7CC-EA65-49CF-AD1F-C9112A8B3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608034-E9DF-4EBA-BA2E-A5B419D75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70DB-8968-4C02-B2A5-8EE82838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F99C1-44D9-4BBD-97F0-6E8FB8FC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028"/>
            <a:ext cx="7772400" cy="1144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836"/>
            <a:ext cx="3784600" cy="4529705"/>
          </a:xfrm>
        </p:spPr>
        <p:txBody>
          <a:bodyPr lIns="121871" tIns="60936" rIns="121871" bIns="60936"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2200" y="1600836"/>
            <a:ext cx="3784600" cy="4529705"/>
          </a:xfrm>
        </p:spPr>
        <p:txBody>
          <a:bodyPr lIns="121871" tIns="60936" rIns="121871" bIns="6093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121871" rIns="12187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121871" rIns="12187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2A271-7B6F-42D2-9AC1-C950A7DDA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028"/>
            <a:ext cx="7772400" cy="1144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836"/>
            <a:ext cx="3784600" cy="4529705"/>
          </a:xfrm>
        </p:spPr>
        <p:txBody>
          <a:bodyPr lIns="121871" tIns="60936" rIns="121871" bIns="6093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02200" y="1600836"/>
            <a:ext cx="3784600" cy="4529705"/>
          </a:xfrm>
        </p:spPr>
        <p:txBody>
          <a:bodyPr lIns="121871" tIns="60936" rIns="121871" bIns="60936"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121871" rIns="12187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121871" rIns="12187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95769-329F-409B-AB34-091FA1EFF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F00BF-203E-47C7-BBDC-B6A27C1CE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DDD56C-B37D-4B21-A8CE-45923B009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1060C0-34CE-4775-9754-D9FA114AE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B4F3C5-E6C7-4985-93DE-27287C7BE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B75FE-41D6-4102-8789-EE062AA6D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38864-6D74-4CE6-8268-0208ADB6B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5E04-6352-4AB4-B9C4-12AE0D5E9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889272-EDFA-4306-9937-7087F1A3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8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B20C9C-B563-472C-B0E4-DA3A38F9D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0"/>
            <a:ext cx="6019800" cy="1524000"/>
          </a:xfrm>
        </p:spPr>
        <p:txBody>
          <a:bodyPr/>
          <a:lstStyle/>
          <a:p>
            <a:r>
              <a:rPr lang="en-US" dirty="0"/>
              <a:t>Robber Barons vs. Captains of Industry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1524000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* Pros </a:t>
            </a:r>
            <a:r>
              <a:rPr lang="en-US" dirty="0"/>
              <a:t>and Cons of Industrialists</a:t>
            </a:r>
          </a:p>
          <a:p>
            <a:r>
              <a:rPr lang="en-US" dirty="0" smtClean="0"/>
              <a:t>* Treatment </a:t>
            </a:r>
            <a:r>
              <a:rPr lang="en-US" dirty="0"/>
              <a:t>of workers</a:t>
            </a:r>
          </a:p>
          <a:p>
            <a:r>
              <a:rPr lang="en-US" dirty="0" smtClean="0"/>
              <a:t> *Antitrust </a:t>
            </a:r>
            <a:r>
              <a:rPr lang="en-US" dirty="0"/>
              <a:t>Movement</a:t>
            </a:r>
          </a:p>
        </p:txBody>
      </p:sp>
      <p:pic>
        <p:nvPicPr>
          <p:cNvPr id="6" name="Picture 7" descr="Monopol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981200"/>
            <a:ext cx="4370687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029200" y="2819400"/>
            <a:ext cx="3733800" cy="2585323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AIM: What is the difference between a Robber Baron and a Captain of Industry?</a:t>
            </a:r>
          </a:p>
          <a:p>
            <a:endParaRPr lang="en-US" dirty="0"/>
          </a:p>
          <a:p>
            <a:r>
              <a:rPr lang="en-US" dirty="0" smtClean="0"/>
              <a:t>Do Now: Write in your notebook. </a:t>
            </a:r>
          </a:p>
          <a:p>
            <a:endParaRPr lang="en-US" dirty="0"/>
          </a:p>
          <a:p>
            <a:r>
              <a:rPr lang="en-US" dirty="0" smtClean="0"/>
              <a:t>What did Adam Smith say in his book “Wealth of Nations” about capitalism and government?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Ott @ BETA 2011-12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524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Industrialists are men who owned very large businesses or industries.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405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Big Business and Its Changing Environment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784600" cy="482788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The social conscience of the 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 entrepreneur gave rise to individual philanthropy: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Ezra Cornell – his money founded Cornell University.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William Colgate – college changed its name to his as result of his generosity.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John Hopkins –  founded John Hopkins University.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Cornelius Vanderbilt – founded Vanderbilt University.</a:t>
            </a:r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</p:txBody>
      </p:sp>
      <p:pic>
        <p:nvPicPr>
          <p:cNvPr id="20484" name="Picture 4" descr="vanderbilt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2200" y="2013202"/>
            <a:ext cx="3784600" cy="3704969"/>
          </a:xfr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0" y="5842941"/>
            <a:ext cx="4572000" cy="36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55" tIns="60928" rIns="121855" bIns="60928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Cornelius </a:t>
            </a:r>
            <a:r>
              <a:rPr lang="en-US" sz="1600" dirty="0" smtClean="0">
                <a:solidFill>
                  <a:schemeClr val="bg1"/>
                </a:solidFill>
              </a:rPr>
              <a:t>Vanderbilt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Big Business and Its Changing Environment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21871" tIns="60936" rIns="121871" bIns="60936"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>
                <a:solidFill>
                  <a:schemeClr val="bg1"/>
                </a:solidFill>
              </a:rPr>
              <a:t>More Philanthropists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chemeClr val="bg1"/>
                </a:solidFill>
              </a:rPr>
              <a:t>Joseph Wharton – grant enabled first business school at University of Pennsylvania.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chemeClr val="bg1"/>
                </a:solidFill>
              </a:rPr>
              <a:t>Edward Tuck – gift to Dartmouth started Amos Tuck School of </a:t>
            </a:r>
            <a:r>
              <a:rPr lang="en-US" sz="2100" dirty="0" smtClean="0">
                <a:solidFill>
                  <a:schemeClr val="bg1"/>
                </a:solidFill>
              </a:rPr>
              <a:t>Administration &amp; </a:t>
            </a:r>
            <a:r>
              <a:rPr lang="en-US" sz="2100" dirty="0" smtClean="0">
                <a:solidFill>
                  <a:schemeClr val="bg1"/>
                </a:solidFill>
              </a:rPr>
              <a:t>Finance.</a:t>
            </a:r>
            <a:endParaRPr lang="en-US" sz="21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chemeClr val="bg1"/>
                </a:solidFill>
              </a:rPr>
              <a:t>Leland Stanford – honored his son with a university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chemeClr val="bg1"/>
                </a:solidFill>
              </a:rPr>
              <a:t>John Stevens – provided for the Stevens Institute of Technology.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chemeClr val="bg1"/>
                </a:solidFill>
              </a:rPr>
              <a:t>James B. Duke – Trinity College (later renamed for the family).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chemeClr val="bg1"/>
                </a:solidFill>
              </a:rPr>
              <a:t>Daniel Drew – promise of funds led to Drew University.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chemeClr val="bg1"/>
                </a:solidFill>
              </a:rPr>
              <a:t>Moses Brown – founded Rhode Island College; became Brown University in 1804.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Big Business and Its Changing Environment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703398"/>
            <a:ext cx="3810000" cy="411522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Famous Philanthropists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John D. Rockefeller – given half a billion dollars by the time of his death as well as establishing the Rockefeller Foundation.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Rockefeller is pictured here in 1907 beside a building.  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5283200" y="5684337"/>
            <a:ext cx="3860800" cy="9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55" tIns="60928" rIns="121855" bIns="60928">
            <a:spAutoFit/>
          </a:bodyPr>
          <a:lstStyle/>
          <a:p>
            <a:pPr algn="ctr"/>
            <a:r>
              <a:rPr lang="en-US" sz="1300" dirty="0">
                <a:cs typeface="Times New Roman" pitchFamily="18" charset="0"/>
              </a:rPr>
              <a:t>John D. Rockefeller</a:t>
            </a:r>
          </a:p>
          <a:p>
            <a:r>
              <a:rPr lang="en-US" sz="1300" i="1" dirty="0">
                <a:cs typeface="Times New Roman" pitchFamily="18" charset="0"/>
              </a:rPr>
              <a:t>Chicago Daily News negatives collection</a:t>
            </a:r>
            <a:r>
              <a:rPr lang="en-US" sz="1300" dirty="0">
                <a:cs typeface="Times New Roman" pitchFamily="18" charset="0"/>
              </a:rPr>
              <a:t>, DN-0051595. Courtesy of the Chicago Historical Society</a:t>
            </a:r>
            <a:r>
              <a:rPr lang="en-US" sz="1300" dirty="0"/>
              <a:t> </a:t>
            </a:r>
          </a:p>
        </p:txBody>
      </p:sp>
      <p:pic>
        <p:nvPicPr>
          <p:cNvPr id="22533" name="Picture 14" descr="Rockefelle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11184" y="1615637"/>
            <a:ext cx="3784600" cy="391009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Big Business and Its Changing Environment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836"/>
            <a:ext cx="3810000" cy="452970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Famous Philanthropists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Andrew Carnegie – gave away $350 million by the time of his death in addition to his libraries, university, and the Carnegie Foundation.</a:t>
            </a:r>
          </a:p>
        </p:txBody>
      </p:sp>
      <p:pic>
        <p:nvPicPr>
          <p:cNvPr id="23556" name="Picture 6" descr="andrew_carnegie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362131"/>
            <a:ext cx="3429000" cy="3487153"/>
          </a:xfrm>
          <a:noFill/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016000" y="5988855"/>
            <a:ext cx="4165600" cy="7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55" tIns="60928" rIns="121855" bIns="60928">
            <a:spAutoFit/>
          </a:bodyPr>
          <a:lstStyle/>
          <a:p>
            <a:pPr algn="ctr"/>
            <a:r>
              <a:rPr lang="en-US" sz="1300" dirty="0"/>
              <a:t>Andrew Carnegie </a:t>
            </a:r>
          </a:p>
          <a:p>
            <a:pPr algn="ctr"/>
            <a:r>
              <a:rPr lang="en-US" sz="1300" dirty="0"/>
              <a:t>Courtesy of The General Libraries, The University of Texas at Austin.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39000" cy="82296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Working Conditions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3886200" cy="48463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Laborers were immigrants, blacks, women, and children</a:t>
            </a:r>
          </a:p>
          <a:p>
            <a:r>
              <a:rPr lang="en-US" dirty="0">
                <a:solidFill>
                  <a:schemeClr val="bg1"/>
                </a:solidFill>
              </a:rPr>
              <a:t>10-12 hour days, six days a week</a:t>
            </a:r>
          </a:p>
          <a:p>
            <a:r>
              <a:rPr lang="en-US" dirty="0">
                <a:solidFill>
                  <a:schemeClr val="bg1"/>
                </a:solidFill>
              </a:rPr>
              <a:t>Accidents were frequent, deaths occurred</a:t>
            </a:r>
          </a:p>
          <a:p>
            <a:r>
              <a:rPr lang="en-US" dirty="0">
                <a:solidFill>
                  <a:schemeClr val="bg1"/>
                </a:solidFill>
              </a:rPr>
              <a:t>Low wages</a:t>
            </a:r>
          </a:p>
        </p:txBody>
      </p:sp>
      <p:pic>
        <p:nvPicPr>
          <p:cNvPr id="6" name="Picture 7" descr="USAcarneg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219200"/>
            <a:ext cx="3997423" cy="4495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Justifications for Industrialists’ Extreme Wealth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752600"/>
            <a:ext cx="3520440" cy="4525963"/>
          </a:xfrm>
        </p:spPr>
        <p:txBody>
          <a:bodyPr/>
          <a:lstStyle/>
          <a:p>
            <a:r>
              <a:rPr lang="en-US" sz="2400" b="1" u="sng" dirty="0">
                <a:solidFill>
                  <a:srgbClr val="FFFF00"/>
                </a:solidFill>
              </a:rPr>
              <a:t>Social Darwinism</a:t>
            </a:r>
          </a:p>
          <a:p>
            <a:r>
              <a:rPr lang="en-US" sz="2400" dirty="0">
                <a:solidFill>
                  <a:schemeClr val="bg1"/>
                </a:solidFill>
              </a:rPr>
              <a:t>Herbert Spencer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Based on Charles Darwin’s theory of evolution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Those who are rich are more fit, than those who are poor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Attempted to use science to explain social classes</a:t>
            </a:r>
          </a:p>
          <a:p>
            <a:endParaRPr lang="en-US" sz="2000" dirty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038600" y="1752600"/>
            <a:ext cx="4648200" cy="4953000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Gospel </a:t>
            </a:r>
            <a:r>
              <a:rPr lang="en-US" sz="2400" b="1" u="sng" dirty="0">
                <a:solidFill>
                  <a:srgbClr val="FFFF00"/>
                </a:solidFill>
              </a:rPr>
              <a:t>of Wealth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Andrew </a:t>
            </a:r>
            <a:r>
              <a:rPr lang="en-US" sz="2400" dirty="0" smtClean="0">
                <a:solidFill>
                  <a:schemeClr val="bg1"/>
                </a:solidFill>
              </a:rPr>
              <a:t>Carnegie – U.S. Steel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God gave wealth to the most capable people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It is the duty of the wealthy to give money to help the poor 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Carnegie gave millions of dollars away to establish libraries</a:t>
            </a:r>
            <a:r>
              <a:rPr lang="en-US" dirty="0"/>
              <a:t>, </a:t>
            </a:r>
            <a:r>
              <a:rPr lang="en-US" dirty="0">
                <a:solidFill>
                  <a:schemeClr val="bg1"/>
                </a:solidFill>
              </a:rPr>
              <a:t>colleges, and museums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Anti-Trust Movement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public began to dislike trusts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Prices were high on important products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Trusts were responsible for a corrupt government</a:t>
            </a:r>
          </a:p>
          <a:p>
            <a:r>
              <a:rPr lang="en-US" dirty="0">
                <a:solidFill>
                  <a:schemeClr val="bg1"/>
                </a:solidFill>
              </a:rPr>
              <a:t>Although Congressmen liked trusts they needed to please the public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Passed the </a:t>
            </a:r>
            <a:r>
              <a:rPr lang="en-US" b="1" u="sng" dirty="0">
                <a:solidFill>
                  <a:srgbClr val="FFFF00"/>
                </a:solidFill>
              </a:rPr>
              <a:t>Sherman Antitrust Act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Made it illegal to form a trust or monopoly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Act was not effective because the act did not clearly define a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250px-StandardOillogo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862138"/>
            <a:ext cx="3059113" cy="2709862"/>
          </a:xfrm>
          <a:noFill/>
          <a:ln/>
        </p:spPr>
      </p:pic>
      <p:pic>
        <p:nvPicPr>
          <p:cNvPr id="45062" name="Picture 6" descr="amo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0"/>
            <a:ext cx="2224088" cy="2667000"/>
          </a:xfrm>
          <a:prstGeom prst="rect">
            <a:avLst/>
          </a:prstGeom>
          <a:noFill/>
        </p:spPr>
      </p:pic>
      <p:pic>
        <p:nvPicPr>
          <p:cNvPr id="45063" name="Picture 7" descr="mobil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048000"/>
            <a:ext cx="1525588" cy="1884363"/>
          </a:xfrm>
          <a:prstGeom prst="rect">
            <a:avLst/>
          </a:prstGeom>
          <a:noFill/>
        </p:spPr>
      </p:pic>
      <p:pic>
        <p:nvPicPr>
          <p:cNvPr id="45064" name="Picture 8" descr="xo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029200"/>
            <a:ext cx="2805113" cy="1516063"/>
          </a:xfrm>
          <a:prstGeom prst="rect">
            <a:avLst/>
          </a:prstGeom>
          <a:noFill/>
        </p:spPr>
      </p:pic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3276600" y="1447800"/>
            <a:ext cx="1600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3505200" y="35814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3200400" y="4038600"/>
            <a:ext cx="1295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42048" cy="594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Opposing View Points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990600"/>
            <a:ext cx="4114800" cy="2743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Captains of Industry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Created Jobs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Increased production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Provided cheap products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Gave money back to the community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19600" y="990600"/>
            <a:ext cx="3733800" cy="2743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Robber Barons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Exploited workers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Corrupted the government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Greedy</a:t>
            </a:r>
          </a:p>
          <a:p>
            <a:pPr lvl="1"/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7651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Exit Pass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239000" cy="4846320"/>
          </a:xfrm>
        </p:spPr>
        <p:txBody>
          <a:bodyPr/>
          <a:lstStyle/>
          <a:p>
            <a:r>
              <a:rPr lang="en-US" dirty="0" smtClean="0"/>
              <a:t>In a paragraph, evaluate </a:t>
            </a:r>
            <a:r>
              <a:rPr lang="en-US" dirty="0"/>
              <a:t>if Industrialists should be viewed as captains of industry or as robber barons.</a:t>
            </a:r>
          </a:p>
          <a:p>
            <a:r>
              <a:rPr lang="en-US" dirty="0" smtClean="0"/>
              <a:t>Use </a:t>
            </a:r>
            <a:r>
              <a:rPr lang="en-US" dirty="0"/>
              <a:t>details from your notes to support your answer.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Andrew Carnegie (1835-1919)</a:t>
            </a:r>
            <a:br>
              <a:rPr lang="en-US" sz="4000" dirty="0" smtClean="0"/>
            </a:br>
            <a:r>
              <a:rPr lang="en-US" sz="4000" dirty="0" smtClean="0"/>
              <a:t>Steel Industry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38100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Learned </a:t>
            </a:r>
            <a:r>
              <a:rPr lang="en-US" sz="2400" dirty="0" smtClean="0">
                <a:solidFill>
                  <a:schemeClr val="bg1"/>
                </a:solidFill>
              </a:rPr>
              <a:t>system </a:t>
            </a:r>
            <a:r>
              <a:rPr lang="en-US" sz="2400" dirty="0" smtClean="0">
                <a:solidFill>
                  <a:schemeClr val="bg1"/>
                </a:solidFill>
              </a:rPr>
              <a:t>of management on the Pennsylvania Railroad.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Used the new Bessemer furnace technology to begin vertically and horizontally integrating his firm in the steel industry.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Used cost accounting to guide his pricing strategy and drive costs down.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914400" y="6126312"/>
            <a:ext cx="3759200" cy="7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55" tIns="60928" rIns="121855" bIns="60928">
            <a:spAutoFit/>
          </a:bodyPr>
          <a:lstStyle/>
          <a:p>
            <a:pPr algn="ctr"/>
            <a:r>
              <a:rPr lang="en-US" sz="1300" dirty="0"/>
              <a:t>Andrew Carnegie</a:t>
            </a:r>
          </a:p>
          <a:p>
            <a:pPr algn="ctr"/>
            <a:r>
              <a:rPr lang="en-US" sz="1300" dirty="0"/>
              <a:t>Courtesy of The General Libraries, The University of Texas at Austin. </a:t>
            </a:r>
          </a:p>
        </p:txBody>
      </p:sp>
      <p:pic>
        <p:nvPicPr>
          <p:cNvPr id="15365" name="Picture 13" descr="carnegie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2400" y="1907467"/>
            <a:ext cx="2432051" cy="411522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Andrew Carnegie</a:t>
            </a:r>
            <a:br>
              <a:rPr lang="en-US" smtClean="0"/>
            </a:br>
            <a:r>
              <a:rPr lang="en-US" smtClean="0"/>
              <a:t>Steel Industry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0" y="2436145"/>
            <a:ext cx="3810000" cy="411522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He increased the “throughput” velocity to gain economies of scale and to fully utilize his resources.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The result was a declining price of steel for the consumer.</a:t>
            </a:r>
          </a:p>
        </p:txBody>
      </p:sp>
      <p:pic>
        <p:nvPicPr>
          <p:cNvPr id="16388" name="Picture 7" descr="aa_carnegie_work_1_m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7584" y="1945532"/>
            <a:ext cx="3469216" cy="3840310"/>
          </a:xfrm>
          <a:noFill/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257800" y="5866202"/>
            <a:ext cx="3657600" cy="5815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11" tIns="45708" rIns="91411" bIns="45708">
            <a:spAutoFit/>
          </a:bodyPr>
          <a:lstStyle/>
          <a:p>
            <a:pPr algn="ctr" defTabSz="914034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Andrew Carnegie’s  his first job was in a textile mill like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010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J.P. Morgan </a:t>
            </a:r>
            <a:r>
              <a:rPr lang="en-US" sz="3600" b="0" dirty="0" smtClean="0"/>
              <a:t>-- Banking</a:t>
            </a:r>
          </a:p>
        </p:txBody>
      </p:sp>
      <p:pic>
        <p:nvPicPr>
          <p:cNvPr id="23555" name="Picture 10" descr="morg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209800"/>
            <a:ext cx="2463800" cy="3568700"/>
          </a:xfrm>
          <a:noFill/>
          <a:ln w="38100">
            <a:solidFill>
              <a:srgbClr val="000000"/>
            </a:solidFill>
          </a:ln>
        </p:spPr>
      </p:pic>
      <p:sp>
        <p:nvSpPr>
          <p:cNvPr id="718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981200"/>
            <a:ext cx="5105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Symbol of Wall Street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1893 – 1/3 of U.S. Railroads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Forms U.S. Steel (1901</a:t>
            </a:r>
            <a:r>
              <a:rPr lang="en-US" sz="2800" dirty="0" smtClean="0"/>
              <a:t>)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70% of Steel Industry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John Rockefeller and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Standard </a:t>
            </a:r>
            <a:r>
              <a:rPr lang="en-US" sz="4000" dirty="0"/>
              <a:t>Oil Trust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09416"/>
            <a:ext cx="5715000" cy="484632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To monopolize the oil industry he forms the Standard Oil Trust 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u="sng" dirty="0">
                <a:solidFill>
                  <a:srgbClr val="FFFF00"/>
                </a:solidFill>
              </a:rPr>
              <a:t>trust</a:t>
            </a:r>
            <a:r>
              <a:rPr lang="en-US" sz="2800" dirty="0">
                <a:solidFill>
                  <a:srgbClr val="FFFF00"/>
                </a:solidFill>
              </a:rPr>
              <a:t> is an organization of businesses designed to operate like a monopoly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His corporation Standard Oil owned about 88% of the oil industry in the US in 1890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6" name="Picture 12" descr="Rockfeller_visage_daraignee_gris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381000" y="1752600"/>
            <a:ext cx="2605088" cy="3749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7086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J.D. Rockefeller</a:t>
            </a:r>
            <a:r>
              <a:rPr lang="en-US" sz="3600" b="0" dirty="0" smtClean="0"/>
              <a:t> -- Oil</a:t>
            </a:r>
            <a:endParaRPr lang="en-US" b="0" dirty="0" smtClean="0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197475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Monopoly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1870 – Standard Oil is born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1872 – “Cleveland Massacre”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1879 – 90% refining business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Trust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1882 – Standard Oil Trust is born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Anti-Trust Movement begins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219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John Rockefeller and Standard Oil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352044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Recognized the potential of the oil industry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Very hard worker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Spent all profits from the company to improve production</a:t>
            </a:r>
          </a:p>
          <a:p>
            <a:pPr>
              <a:lnSpc>
                <a:spcPct val="90000"/>
              </a:lnSpc>
            </a:pPr>
            <a:r>
              <a:rPr lang="en-US" b="1" u="sng" dirty="0">
                <a:solidFill>
                  <a:schemeClr val="bg1"/>
                </a:solidFill>
              </a:rPr>
              <a:t>Philanthropy-</a:t>
            </a:r>
            <a:r>
              <a:rPr lang="en-US" dirty="0">
                <a:solidFill>
                  <a:schemeClr val="bg1"/>
                </a:solidFill>
              </a:rPr>
              <a:t> gave over $500 million to charities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657600" y="1447800"/>
            <a:ext cx="4724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Made deals with the railroads to charge competitors more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Lowers prices to force other companies out of business-then raised prices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Low pay for workers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Sabotaged competitors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Paid government officials in the Senate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rock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898525"/>
            <a:ext cx="7856538" cy="4884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Standard_oil_octopus_loc_color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8229600" cy="490728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1734</TotalTime>
  <Words>862</Words>
  <Application>Microsoft Office PowerPoint</Application>
  <PresentationFormat>On-screen Show (4:3)</PresentationFormat>
  <Paragraphs>127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Robber Barons vs. Captains of Industry</vt:lpstr>
      <vt:lpstr>Andrew Carnegie (1835-1919) Steel Industry</vt:lpstr>
      <vt:lpstr>Andrew Carnegie Steel Industry</vt:lpstr>
      <vt:lpstr>J.P. Morgan -- Banking</vt:lpstr>
      <vt:lpstr>John Rockefeller and  Standard Oil Trust</vt:lpstr>
      <vt:lpstr>J.D. Rockefeller -- Oil</vt:lpstr>
      <vt:lpstr>John Rockefeller and Standard Oil</vt:lpstr>
      <vt:lpstr>Slide 8</vt:lpstr>
      <vt:lpstr>Slide 9</vt:lpstr>
      <vt:lpstr>Big Business and Its Changing Environment</vt:lpstr>
      <vt:lpstr>Big Business and Its Changing Environment</vt:lpstr>
      <vt:lpstr>Big Business and Its Changing Environment</vt:lpstr>
      <vt:lpstr>Big Business and Its Changing Environment</vt:lpstr>
      <vt:lpstr>Working Conditions</vt:lpstr>
      <vt:lpstr>Justifications for Industrialists’ Extreme Wealth</vt:lpstr>
      <vt:lpstr>Anti-Trust Movement</vt:lpstr>
      <vt:lpstr>Slide 17</vt:lpstr>
      <vt:lpstr>Opposing View Points</vt:lpstr>
      <vt:lpstr>Exit Pass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Robber Barons vs. Captains of Industry</dc:title>
  <dc:creator>emyers</dc:creator>
  <cp:lastModifiedBy>Alex</cp:lastModifiedBy>
  <cp:revision>21</cp:revision>
  <dcterms:created xsi:type="dcterms:W3CDTF">2008-09-30T19:57:41Z</dcterms:created>
  <dcterms:modified xsi:type="dcterms:W3CDTF">2012-01-29T23:44:38Z</dcterms:modified>
</cp:coreProperties>
</file>