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3"/>
  </p:sldMasterIdLst>
  <p:notesMasterIdLst>
    <p:notesMasterId r:id="rId40"/>
  </p:notesMasterIdLst>
  <p:sldIdLst>
    <p:sldId id="304" r:id="rId4"/>
    <p:sldId id="281" r:id="rId5"/>
    <p:sldId id="283" r:id="rId6"/>
    <p:sldId id="298" r:id="rId7"/>
    <p:sldId id="285" r:id="rId8"/>
    <p:sldId id="290" r:id="rId9"/>
    <p:sldId id="301" r:id="rId10"/>
    <p:sldId id="302" r:id="rId11"/>
    <p:sldId id="291" r:id="rId12"/>
    <p:sldId id="292" r:id="rId13"/>
    <p:sldId id="267" r:id="rId14"/>
    <p:sldId id="278" r:id="rId15"/>
    <p:sldId id="334" r:id="rId16"/>
    <p:sldId id="318" r:id="rId17"/>
    <p:sldId id="343" r:id="rId18"/>
    <p:sldId id="342" r:id="rId19"/>
    <p:sldId id="356" r:id="rId20"/>
    <p:sldId id="344" r:id="rId21"/>
    <p:sldId id="341" r:id="rId22"/>
    <p:sldId id="336" r:id="rId23"/>
    <p:sldId id="337" r:id="rId24"/>
    <p:sldId id="350" r:id="rId25"/>
    <p:sldId id="338" r:id="rId26"/>
    <p:sldId id="340" r:id="rId27"/>
    <p:sldId id="345" r:id="rId28"/>
    <p:sldId id="349" r:id="rId29"/>
    <p:sldId id="347" r:id="rId30"/>
    <p:sldId id="346" r:id="rId31"/>
    <p:sldId id="351" r:id="rId32"/>
    <p:sldId id="355" r:id="rId33"/>
    <p:sldId id="353" r:id="rId34"/>
    <p:sldId id="354" r:id="rId35"/>
    <p:sldId id="352" r:id="rId36"/>
    <p:sldId id="348" r:id="rId37"/>
    <p:sldId id="339" r:id="rId38"/>
    <p:sldId id="335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" panose="0202060306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0000"/>
    <a:srgbClr val="FFCC00"/>
    <a:srgbClr val="006699"/>
    <a:srgbClr val="FF9900"/>
    <a:srgbClr val="FFCC99"/>
    <a:srgbClr val="9966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76E0FA-D5B1-453A-9A58-EFAA28ABAB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12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BD044-EE2A-4E12-B9BC-FCAEA946ED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pitchFamily="-112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A43FD4AA-46AF-4F3D-AB9F-AF77B8D7A510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37518D-6C74-48C8-B143-848E3C4ED8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73DBD7-8F05-44C4-ADF6-E2FC46D04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45A44-3CF7-4EE7-BB04-1F508A68F5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12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F1567-DD33-4A9E-A1A6-2E080B02B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E932FA-8588-45EA-A1C7-88EAD3467D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B7F1357-5C39-46E8-B8B4-F67587E766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E4CC177-87D9-4028-A54F-04115417D8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Fukoku Kyohei: “Enrich the country and strengthen the military”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Emperor promises to institute political and social reforms and work to strengthen the nation.</a:t>
            </a: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8489C01-4326-476A-BF18-2AB3F88FB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7E6004-4A89-4E99-BCB6-4091DE1C64D0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6768CA0-A9F8-4857-A5B5-B51C28A06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4E4C7DA-84D1-4829-9B90-D575867E5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31C036E2-5868-4861-882A-2A98E2681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DB560-4127-4E41-8BC1-534973A0F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48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A15AF37-8E5D-4204-AF3B-BCF8279A5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FB1A0FE3-762A-4DB6-9553-07EC2CC02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314B7021-5FED-431D-A97C-F8D64424B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FD23F-78C3-45F0-B8CC-252720FA5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6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52A6B7F-8204-4F9D-A6FE-DB598AC124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125365D-1FE3-42E0-A93E-80CBDE791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2AFA4914-7EC6-4B05-8A85-9DAFB2961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4FA558-FFA2-4500-9F20-6F791E799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29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EE8B171-9D18-4A4B-A1C3-3BAA6A354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1C40DBC-CDEE-416A-9F84-911B9FCBB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6C4ED36E-2510-4673-A9B2-0BF46E670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612F1-4840-4660-A947-DED4C0818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26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33CFFE78-EECA-49D2-A231-026F60528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107A9026-C908-4E48-9DC7-5AD207BDE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1">
            <a:extLst>
              <a:ext uri="{FF2B5EF4-FFF2-40B4-BE49-F238E27FC236}">
                <a16:creationId xmlns:a16="http://schemas.microsoft.com/office/drawing/2014/main" id="{C7787629-F643-4F8F-98E4-B18756131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8967D-6048-4557-AF26-ED0A0093A0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880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B96D036-B50C-45BD-BB92-D8EF7BB94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6C0706C3-0CBB-4A75-8BA7-DA0BC7960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>
            <a:extLst>
              <a:ext uri="{FF2B5EF4-FFF2-40B4-BE49-F238E27FC236}">
                <a16:creationId xmlns:a16="http://schemas.microsoft.com/office/drawing/2014/main" id="{610358F4-34D2-4CC6-BF62-D664CD844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14F12-5F37-423D-9843-7B32C88C9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48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FF24511B-2F49-45DB-821F-323290CC6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CF9C165-0820-4B57-BF32-BC8FCA41D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B0DDA5CD-36F9-4377-8424-9B97C6F83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62791-9030-48DD-ADC3-2B5BF0151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39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59959E7-03CD-48B0-90FF-71D9BAAE2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D134B9A-42D1-43B8-AC01-7C2F99FFF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FDB2FB42-C61D-4691-983B-E5DB55296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6C4E0-52DA-4E66-BB7B-CFD7C46E7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1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9E54A60-005E-4EDB-9960-2C014E914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4B239CB-95D6-48E0-964D-E64F99BB1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B9447DD9-501C-4B61-A5F5-CBF34C146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13954-8CDA-414C-8F6F-EE4D000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6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BC64169C-E443-4390-A198-1AAF7E8B30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031CB8-47A2-43CE-B440-0334CD738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99B1675B-BD43-45D2-95E5-B510FCDD6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EE950-4530-44AD-9C15-34DE05EAF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46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CD0F5B38-5009-4231-BDF4-16A11E906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D2C3221D-BFE0-4FFE-9BC8-C4BEAB557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>
            <a:extLst>
              <a:ext uri="{FF2B5EF4-FFF2-40B4-BE49-F238E27FC236}">
                <a16:creationId xmlns:a16="http://schemas.microsoft.com/office/drawing/2014/main" id="{27F9F8BB-5A43-4017-AA15-F9688C386F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6035B-25B6-4E7B-A7DD-65F4CD6D1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61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F97D9193-37A5-4311-9D3F-D093E41E0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17A6490B-219B-4709-93AE-F2A8F8DE3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A9FE3DE3-8C33-4556-AFB8-BC7D9724F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31D7D-29D8-49C7-841E-2D7523EA5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69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8B66CC5F-CE1A-41CD-95D7-C9C4570AB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F5BFD261-7319-4F92-9C5F-2931332C7B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1">
            <a:extLst>
              <a:ext uri="{FF2B5EF4-FFF2-40B4-BE49-F238E27FC236}">
                <a16:creationId xmlns:a16="http://schemas.microsoft.com/office/drawing/2014/main" id="{643C70FB-D70F-40DF-9439-DBED36A73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1230A-C6A1-4EE0-8E50-EC7A18713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88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D8A632A-C729-4257-94EF-BA6B7FBBC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5C97159-DC63-4A03-9E8B-920B774D6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E100DA5D-81A7-47CA-A156-DC63CF919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54350-2FFC-498A-B426-49919FE7E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55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9A5476-A90E-4FC7-BE57-0D14462EE5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2A9F567-027D-49C1-9741-FD7C17250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A7B99D0C-3A68-41C3-B595-0E9735F33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9A3ED-796D-4A72-8765-0454A7A6B8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01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26">
            <a:extLst>
              <a:ext uri="{FF2B5EF4-FFF2-40B4-BE49-F238E27FC236}">
                <a16:creationId xmlns:a16="http://schemas.microsoft.com/office/drawing/2014/main" id="{9CF5F3B7-F708-4BF3-AF9C-4C4711E7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27">
            <a:extLst>
              <a:ext uri="{FF2B5EF4-FFF2-40B4-BE49-F238E27FC236}">
                <a16:creationId xmlns:a16="http://schemas.microsoft.com/office/drawing/2014/main" id="{3B2DB381-56BC-45C0-9F37-02385E010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028">
            <a:extLst>
              <a:ext uri="{FF2B5EF4-FFF2-40B4-BE49-F238E27FC236}">
                <a16:creationId xmlns:a16="http://schemas.microsoft.com/office/drawing/2014/main" id="{A7420075-78C5-4D8A-85D6-33D04D252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7285" name="Rectangle 1029">
            <a:extLst>
              <a:ext uri="{FF2B5EF4-FFF2-40B4-BE49-F238E27FC236}">
                <a16:creationId xmlns:a16="http://schemas.microsoft.com/office/drawing/2014/main" id="{D0083037-30B1-4E91-B298-D3BD1556FC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u="none">
                <a:latin typeface="GillSans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6" name="Rectangle 1030">
            <a:extLst>
              <a:ext uri="{FF2B5EF4-FFF2-40B4-BE49-F238E27FC236}">
                <a16:creationId xmlns:a16="http://schemas.microsoft.com/office/drawing/2014/main" id="{399EF643-9F1C-455B-B40C-BA43088E8B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u="none">
                <a:latin typeface="GillSans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1031">
            <a:extLst>
              <a:ext uri="{FF2B5EF4-FFF2-40B4-BE49-F238E27FC236}">
                <a16:creationId xmlns:a16="http://schemas.microsoft.com/office/drawing/2014/main" id="{904752A6-F6CD-4734-9A61-D353BEBC55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u="none">
                <a:latin typeface="GillSans" panose="020B0602020204020204" pitchFamily="34" charset="0"/>
              </a:defRPr>
            </a:lvl1pPr>
          </a:lstStyle>
          <a:p>
            <a:fld id="{53C2DB9A-5FD3-4A67-AC1D-8FBC81DA5F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+mj-lt"/>
          <a:ea typeface="ＭＳ Ｐゴシック" pitchFamily="-112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  <a:ea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663300"/>
          </a:solidFill>
          <a:latin typeface="GillSan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026">
            <a:extLst>
              <a:ext uri="{FF2B5EF4-FFF2-40B4-BE49-F238E27FC236}">
                <a16:creationId xmlns:a16="http://schemas.microsoft.com/office/drawing/2014/main" id="{814DB251-41D3-488E-A365-6FED3EA9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09600"/>
            <a:ext cx="373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400" b="1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Korinna BT" pitchFamily="18" charset="0"/>
                <a:ea typeface="ＭＳ Ｐゴシック" pitchFamily="-112" charset="-128"/>
              </a:rPr>
              <a:t>The Meiji Restoration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59">
            <a:extLst>
              <a:ext uri="{FF2B5EF4-FFF2-40B4-BE49-F238E27FC236}">
                <a16:creationId xmlns:a16="http://schemas.microsoft.com/office/drawing/2014/main" id="{4B974469-9CBC-421C-8021-192ADD2FF22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2819400"/>
            <a:ext cx="2895600" cy="3657600"/>
            <a:chOff x="576" y="624"/>
            <a:chExt cx="2400" cy="2592"/>
          </a:xfrm>
        </p:grpSpPr>
        <p:grpSp>
          <p:nvGrpSpPr>
            <p:cNvPr id="12304" name="Group 1058">
              <a:extLst>
                <a:ext uri="{FF2B5EF4-FFF2-40B4-BE49-F238E27FC236}">
                  <a16:creationId xmlns:a16="http://schemas.microsoft.com/office/drawing/2014/main" id="{E5A49D5D-B4C8-4CE4-966E-5DF9E3CEC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672"/>
              <a:ext cx="2400" cy="2448"/>
              <a:chOff x="2928" y="1104"/>
              <a:chExt cx="2400" cy="2448"/>
            </a:xfrm>
          </p:grpSpPr>
          <p:pic>
            <p:nvPicPr>
              <p:cNvPr id="12306" name="Picture 1055">
                <a:extLst>
                  <a:ext uri="{FF2B5EF4-FFF2-40B4-BE49-F238E27FC236}">
                    <a16:creationId xmlns:a16="http://schemas.microsoft.com/office/drawing/2014/main" id="{CD8E236A-2118-428F-9CF6-61476843A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248"/>
                <a:ext cx="1745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7" name="Oval 1056">
                <a:extLst>
                  <a:ext uri="{FF2B5EF4-FFF2-40B4-BE49-F238E27FC236}">
                    <a16:creationId xmlns:a16="http://schemas.microsoft.com/office/drawing/2014/main" id="{9C70C25F-1CF6-4143-BA94-844CB02ED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104"/>
                <a:ext cx="2400" cy="24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" panose="0202060306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305" name="Line 1057">
              <a:extLst>
                <a:ext uri="{FF2B5EF4-FFF2-40B4-BE49-F238E27FC236}">
                  <a16:creationId xmlns:a16="http://schemas.microsoft.com/office/drawing/2014/main" id="{160BB613-CB49-4BE9-9A35-BD8284826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624"/>
              <a:ext cx="2208" cy="25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2291" name="Group 1063">
            <a:extLst>
              <a:ext uri="{FF2B5EF4-FFF2-40B4-BE49-F238E27FC236}">
                <a16:creationId xmlns:a16="http://schemas.microsoft.com/office/drawing/2014/main" id="{601DEF38-8307-4139-98AC-5E63CD070046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762000"/>
            <a:ext cx="1905000" cy="2819400"/>
            <a:chOff x="3264" y="978"/>
            <a:chExt cx="1986" cy="3006"/>
          </a:xfrm>
        </p:grpSpPr>
        <p:pic>
          <p:nvPicPr>
            <p:cNvPr id="12302" name="Picture 1061" descr="train">
              <a:extLst>
                <a:ext uri="{FF2B5EF4-FFF2-40B4-BE49-F238E27FC236}">
                  <a16:creationId xmlns:a16="http://schemas.microsoft.com/office/drawing/2014/main" id="{6D4142BD-E653-4B88-BFD0-225AB4CB1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978"/>
              <a:ext cx="1986" cy="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062" descr="light">
              <a:extLst>
                <a:ext uri="{FF2B5EF4-FFF2-40B4-BE49-F238E27FC236}">
                  <a16:creationId xmlns:a16="http://schemas.microsoft.com/office/drawing/2014/main" id="{37EBA7DD-BB2D-4523-A9A3-312488BE8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" y="2442"/>
              <a:ext cx="1332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Rectangle 1027">
            <a:extLst>
              <a:ext uri="{FF2B5EF4-FFF2-40B4-BE49-F238E27FC236}">
                <a16:creationId xmlns:a16="http://schemas.microsoft.com/office/drawing/2014/main" id="{F3FCF4CD-48B1-4B17-8203-55131987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845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u="none">
                <a:latin typeface="Times New Roman" panose="02020603050405020304" pitchFamily="18" charset="0"/>
              </a:rPr>
              <a:t>Changes During The Meiji Restoration</a:t>
            </a:r>
          </a:p>
        </p:txBody>
      </p:sp>
      <p:sp>
        <p:nvSpPr>
          <p:cNvPr id="12293" name="Text Box 1029">
            <a:extLst>
              <a:ext uri="{FF2B5EF4-FFF2-40B4-BE49-F238E27FC236}">
                <a16:creationId xmlns:a16="http://schemas.microsoft.com/office/drawing/2014/main" id="{72FF72A2-6822-4AB5-9BBC-72FE6EF35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 Abolished </a:t>
            </a:r>
            <a:r>
              <a:rPr lang="en-US" altLang="en-US" b="1" u="none">
                <a:latin typeface="Comic Sans MS" panose="030F0702030302020204" pitchFamily="66" charset="0"/>
              </a:rPr>
              <a:t>feudalism</a:t>
            </a:r>
          </a:p>
        </p:txBody>
      </p:sp>
      <p:sp>
        <p:nvSpPr>
          <p:cNvPr id="12294" name="Text Box 1030">
            <a:extLst>
              <a:ext uri="{FF2B5EF4-FFF2-40B4-BE49-F238E27FC236}">
                <a16:creationId xmlns:a16="http://schemas.microsoft.com/office/drawing/2014/main" id="{989D70B0-1E39-4CF7-B391-6B6E969C1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 Eliminated </a:t>
            </a:r>
            <a:r>
              <a:rPr lang="en-US" altLang="en-US" b="1" u="none">
                <a:latin typeface="Comic Sans MS" panose="030F0702030302020204" pitchFamily="66" charset="0"/>
              </a:rPr>
              <a:t>samurai</a:t>
            </a:r>
            <a:r>
              <a:rPr lang="en-US" altLang="en-US" u="none">
                <a:latin typeface="Comic Sans MS" panose="030F0702030302020204" pitchFamily="66" charset="0"/>
              </a:rPr>
              <a:t> </a:t>
            </a:r>
            <a:r>
              <a:rPr lang="en-US" altLang="en-US" b="1" u="none">
                <a:latin typeface="Comic Sans MS" panose="030F0702030302020204" pitchFamily="66" charset="0"/>
              </a:rPr>
              <a:t>armies</a:t>
            </a:r>
          </a:p>
        </p:txBody>
      </p:sp>
      <p:sp>
        <p:nvSpPr>
          <p:cNvPr id="12295" name="Text Box 1031">
            <a:extLst>
              <a:ext uri="{FF2B5EF4-FFF2-40B4-BE49-F238E27FC236}">
                <a16:creationId xmlns:a16="http://schemas.microsoft.com/office/drawing/2014/main" id="{17CE69DE-5D9B-4D9E-B902-9C173B3F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  Reformed </a:t>
            </a:r>
            <a:r>
              <a:rPr lang="en-US" altLang="en-US" b="1" u="none">
                <a:latin typeface="Comic Sans MS" panose="030F0702030302020204" pitchFamily="66" charset="0"/>
              </a:rPr>
              <a:t>education</a:t>
            </a:r>
          </a:p>
        </p:txBody>
      </p:sp>
      <p:sp>
        <p:nvSpPr>
          <p:cNvPr id="12296" name="Text Box 1032">
            <a:extLst>
              <a:ext uri="{FF2B5EF4-FFF2-40B4-BE49-F238E27FC236}">
                <a16:creationId xmlns:a16="http://schemas.microsoft.com/office/drawing/2014/main" id="{0374B499-98E2-4EB9-B9F3-13A680025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71800"/>
            <a:ext cx="632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  Created a </a:t>
            </a:r>
            <a:r>
              <a:rPr lang="en-US" altLang="en-US" b="1" u="none">
                <a:latin typeface="Comic Sans MS" panose="030F0702030302020204" pitchFamily="66" charset="0"/>
              </a:rPr>
              <a:t>centralized gov’t</a:t>
            </a:r>
            <a:r>
              <a:rPr lang="en-US" altLang="en-US" u="none">
                <a:latin typeface="Comic Sans MS" panose="030F0702030302020204" pitchFamily="66" charset="0"/>
              </a:rPr>
              <a:t> and                                                                       encouraged </a:t>
            </a:r>
            <a:r>
              <a:rPr lang="en-US" altLang="en-US" b="1" u="none">
                <a:latin typeface="Comic Sans MS" panose="030F0702030302020204" pitchFamily="66" charset="0"/>
              </a:rPr>
              <a:t>loyalty to the emperor</a:t>
            </a:r>
          </a:p>
        </p:txBody>
      </p:sp>
      <p:sp>
        <p:nvSpPr>
          <p:cNvPr id="12297" name="Text Box 1033">
            <a:extLst>
              <a:ext uri="{FF2B5EF4-FFF2-40B4-BE49-F238E27FC236}">
                <a16:creationId xmlns:a16="http://schemas.microsoft.com/office/drawing/2014/main" id="{9D2DB94F-12C5-4E20-883D-4B9D9EC0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594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Japan's 1</a:t>
            </a:r>
            <a:r>
              <a:rPr lang="en-US" altLang="en-US" u="none" baseline="30000">
                <a:latin typeface="Comic Sans MS" panose="030F0702030302020204" pitchFamily="66" charset="0"/>
              </a:rPr>
              <a:t>st</a:t>
            </a:r>
            <a:r>
              <a:rPr lang="en-US" altLang="en-US" u="none">
                <a:latin typeface="Comic Sans MS" panose="030F0702030302020204" pitchFamily="66" charset="0"/>
              </a:rPr>
              <a:t> Western-style </a:t>
            </a:r>
            <a:r>
              <a:rPr lang="en-US" altLang="en-US" b="1" u="none">
                <a:latin typeface="Comic Sans MS" panose="030F0702030302020204" pitchFamily="66" charset="0"/>
              </a:rPr>
              <a:t>constitution</a:t>
            </a:r>
            <a:r>
              <a:rPr lang="en-US" altLang="en-US" u="none">
                <a:latin typeface="Comic Sans MS" panose="030F0702030302020204" pitchFamily="66" charset="0"/>
              </a:rPr>
              <a:t> (1889), followed by the country's first elected </a:t>
            </a:r>
            <a:r>
              <a:rPr lang="en-US" altLang="en-US" b="1" u="none">
                <a:latin typeface="Comic Sans MS" panose="030F0702030302020204" pitchFamily="66" charset="0"/>
              </a:rPr>
              <a:t>Diet</a:t>
            </a:r>
            <a:r>
              <a:rPr lang="en-US" altLang="en-US" i="1" u="none">
                <a:latin typeface="Comic Sans MS" panose="030F0702030302020204" pitchFamily="66" charset="0"/>
              </a:rPr>
              <a:t>.</a:t>
            </a:r>
            <a:endParaRPr lang="en-US" altLang="en-US" u="none">
              <a:latin typeface="Comic Sans MS" panose="030F0702030302020204" pitchFamily="66" charset="0"/>
            </a:endParaRPr>
          </a:p>
        </p:txBody>
      </p:sp>
      <p:sp>
        <p:nvSpPr>
          <p:cNvPr id="12298" name="Text Box 1034">
            <a:extLst>
              <a:ext uri="{FF2B5EF4-FFF2-40B4-BE49-F238E27FC236}">
                <a16:creationId xmlns:a16="http://schemas.microsoft.com/office/drawing/2014/main" id="{6FAD1565-CAF5-4941-BE08-AF3F09CBC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 u="none">
              <a:latin typeface="Tahoma" panose="020B0604030504040204" pitchFamily="34" charset="0"/>
            </a:endParaRPr>
          </a:p>
        </p:txBody>
      </p:sp>
      <p:sp>
        <p:nvSpPr>
          <p:cNvPr id="12299" name="Text Box 1035">
            <a:extLst>
              <a:ext uri="{FF2B5EF4-FFF2-40B4-BE49-F238E27FC236}">
                <a16:creationId xmlns:a16="http://schemas.microsoft.com/office/drawing/2014/main" id="{144CF92A-F30E-41BC-A437-95F82602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Adopted Western </a:t>
            </a:r>
            <a:r>
              <a:rPr lang="en-US" altLang="en-US" b="1" u="none">
                <a:latin typeface="Comic Sans MS" panose="030F0702030302020204" pitchFamily="66" charset="0"/>
              </a:rPr>
              <a:t>technology</a:t>
            </a:r>
          </a:p>
        </p:txBody>
      </p:sp>
      <p:sp>
        <p:nvSpPr>
          <p:cNvPr id="12300" name="Text Box 1036">
            <a:extLst>
              <a:ext uri="{FF2B5EF4-FFF2-40B4-BE49-F238E27FC236}">
                <a16:creationId xmlns:a16="http://schemas.microsoft.com/office/drawing/2014/main" id="{2FA4D3D2-E89C-4968-8ED7-C8F6E008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8325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en-US" u="none">
                <a:latin typeface="Comic Sans MS" panose="030F0702030302020204" pitchFamily="66" charset="0"/>
              </a:rPr>
              <a:t>Opened up </a:t>
            </a:r>
            <a:r>
              <a:rPr lang="en-US" altLang="en-US" b="1" u="none">
                <a:latin typeface="Comic Sans MS" panose="030F0702030302020204" pitchFamily="66" charset="0"/>
              </a:rPr>
              <a:t>trade</a:t>
            </a:r>
            <a:r>
              <a:rPr lang="en-US" altLang="en-US" u="none">
                <a:latin typeface="Comic Sans MS" panose="030F0702030302020204" pitchFamily="66" charset="0"/>
              </a:rPr>
              <a:t> (</a:t>
            </a:r>
            <a:r>
              <a:rPr lang="en-US" altLang="en-US" b="1" u="none">
                <a:latin typeface="Comic Sans MS" panose="030F0702030302020204" pitchFamily="66" charset="0"/>
              </a:rPr>
              <a:t>ended isolation</a:t>
            </a:r>
            <a:r>
              <a:rPr lang="en-US" altLang="en-US" u="none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2301" name="Text Box 1049">
            <a:extLst>
              <a:ext uri="{FF2B5EF4-FFF2-40B4-BE49-F238E27FC236}">
                <a16:creationId xmlns:a16="http://schemas.microsoft.com/office/drawing/2014/main" id="{8BE001CD-2045-43AB-A558-2D6486EBF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Comic Sans MS" panose="030F0702030302020204" pitchFamily="66" charset="0"/>
              </a:rPr>
              <a:t>Major Changes</a:t>
            </a:r>
            <a:r>
              <a:rPr lang="en-US" altLang="en-US" sz="2800" b="1"/>
              <a:t>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4EB3EE1D-F54B-4EA2-820B-24155E65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30522" r="22783" b="35742"/>
          <a:stretch>
            <a:fillRect/>
          </a:stretch>
        </p:blipFill>
        <p:spPr bwMode="auto">
          <a:xfrm>
            <a:off x="1981200" y="1447800"/>
            <a:ext cx="52578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>
            <a:extLst>
              <a:ext uri="{FF2B5EF4-FFF2-40B4-BE49-F238E27FC236}">
                <a16:creationId xmlns:a16="http://schemas.microsoft.com/office/drawing/2014/main" id="{15CC752F-9724-4F9D-832D-70201DECC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5562600"/>
            <a:ext cx="10082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none"/>
              <a:t>How does this image show a change in the way </a:t>
            </a:r>
          </a:p>
          <a:p>
            <a:pPr algn="ctr"/>
            <a:r>
              <a:rPr lang="en-US" altLang="en-US" b="1" u="none"/>
              <a:t>the Japanese view the West?</a:t>
            </a: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264A7FDA-2946-491C-9C14-B12A55DB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0175"/>
            <a:ext cx="5794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u="none"/>
              <a:t>Hiking Through The West, 1870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618D428-6E3C-494C-B3CE-9550F3AF9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Strains of Modernization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D0D34DE2-F6C3-401D-BF7C-6EC43E69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19200"/>
            <a:ext cx="8001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Poor living standards existed in crowded cities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Political differences led to instability and frequent assassinations of leaders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Constant questioning and debate about ______________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Disgruntled _________ class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 Need for raw materials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1D3C1368-86C7-4990-91E8-D1AF31664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Problems:</a:t>
            </a:r>
          </a:p>
        </p:txBody>
      </p:sp>
      <p:sp>
        <p:nvSpPr>
          <p:cNvPr id="14341" name="Text Box 6">
            <a:extLst>
              <a:ext uri="{FF2B5EF4-FFF2-40B4-BE49-F238E27FC236}">
                <a16:creationId xmlns:a16="http://schemas.microsoft.com/office/drawing/2014/main" id="{A80D7ECE-B9E1-40E6-B132-60B73AE24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438400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u="none">
              <a:latin typeface="Times New Roman" panose="02020603050405020304" pitchFamily="18" charset="0"/>
            </a:endParaRPr>
          </a:p>
        </p:txBody>
      </p:sp>
      <p:sp>
        <p:nvSpPr>
          <p:cNvPr id="14342" name="Text Box 8">
            <a:extLst>
              <a:ext uri="{FF2B5EF4-FFF2-40B4-BE49-F238E27FC236}">
                <a16:creationId xmlns:a16="http://schemas.microsoft.com/office/drawing/2014/main" id="{66004FE3-EE8B-4950-8A0F-E9BC3344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6670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Westernization</a:t>
            </a:r>
          </a:p>
        </p:txBody>
      </p:sp>
      <p:sp>
        <p:nvSpPr>
          <p:cNvPr id="14343" name="Text Box 9">
            <a:extLst>
              <a:ext uri="{FF2B5EF4-FFF2-40B4-BE49-F238E27FC236}">
                <a16:creationId xmlns:a16="http://schemas.microsoft.com/office/drawing/2014/main" id="{B3A95E68-DF7A-4764-925C-10CC6200D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3200400"/>
            <a:ext cx="146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Samuarai</a:t>
            </a:r>
          </a:p>
        </p:txBody>
      </p:sp>
      <p:pic>
        <p:nvPicPr>
          <p:cNvPr id="14344" name="Picture 16">
            <a:extLst>
              <a:ext uri="{FF2B5EF4-FFF2-40B4-BE49-F238E27FC236}">
                <a16:creationId xmlns:a16="http://schemas.microsoft.com/office/drawing/2014/main" id="{6E7C303F-436D-4EF8-B754-354A29784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7563" y="3276600"/>
            <a:ext cx="1671637" cy="3124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DE75DFE-C668-4E24-9BEA-A05B010D9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Strains of Modernization</a:t>
            </a: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DC70FB2C-185F-42E1-914A-516B6C471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382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Solutions: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3AEDF30A-FC9F-4036-AB00-C4ED5096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438400"/>
            <a:ext cx="230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u="none">
              <a:latin typeface="Times New Roman" panose="02020603050405020304" pitchFamily="18" charset="0"/>
            </a:endParaRP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6407C671-E3D8-4943-9C2E-09515419B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55725"/>
            <a:ext cx="7315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Urged loyalty to the Emperor as a center of _______________</a:t>
            </a:r>
            <a:endParaRPr lang="en-US" altLang="en-US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Sino-Japanese War 1894-1895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Russo-Japanese War 1904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Imperialism of Korea:  Annexed in 1910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u="none">
              <a:latin typeface="Times New Roman" panose="02020603050405020304" pitchFamily="18" charset="0"/>
            </a:endParaRPr>
          </a:p>
        </p:txBody>
      </p:sp>
      <p:sp>
        <p:nvSpPr>
          <p:cNvPr id="15366" name="Rectangle 10">
            <a:extLst>
              <a:ext uri="{FF2B5EF4-FFF2-40B4-BE49-F238E27FC236}">
                <a16:creationId xmlns:a16="http://schemas.microsoft.com/office/drawing/2014/main" id="{394D5AC4-9005-4FD6-BF3F-EDC821173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52600"/>
            <a:ext cx="234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national identity</a:t>
            </a:r>
          </a:p>
        </p:txBody>
      </p:sp>
      <p:pic>
        <p:nvPicPr>
          <p:cNvPr id="15367" name="Picture 16">
            <a:extLst>
              <a:ext uri="{FF2B5EF4-FFF2-40B4-BE49-F238E27FC236}">
                <a16:creationId xmlns:a16="http://schemas.microsoft.com/office/drawing/2014/main" id="{91A41E01-8CC7-4EE0-85F1-BD6BE59FF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7563" y="3276600"/>
            <a:ext cx="1671637" cy="3124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3EF96865-F933-488B-AE5A-9678FCCF9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1148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 Western </a:t>
            </a:r>
            <a:r>
              <a:rPr lang="en-US" altLang="en-US" sz="2800" b="1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____________</a:t>
            </a:r>
            <a:r>
              <a:rPr lang="en-US" altLang="en-US" sz="280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 was adopted which allowed the Japanese to fully ______________ in less than 50 years. By the end of the Meiji Restoration, the Japanese no longer feared that they would be _____________. Rather, they set out to practice imperialism themselves to obtain power and ________ </a:t>
            </a:r>
            <a:r>
              <a:rPr lang="en-US" altLang="en-US" sz="2800" b="1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__________</a:t>
            </a:r>
            <a:r>
              <a:rPr lang="en-US" altLang="en-US" sz="2800">
                <a:latin typeface="Bookman Old Style" panose="02050604050505020204" pitchFamily="18" charset="0"/>
                <a:ea typeface="ＭＳ Ｐゴシック" panose="020B0600070205080204" pitchFamily="34" charset="-128"/>
              </a:rPr>
              <a:t>. Japan was quickly emerging as a world-class power using western technology and methods while still maintaining its ___________ _________ values.</a:t>
            </a:r>
          </a:p>
        </p:txBody>
      </p:sp>
      <p:sp>
        <p:nvSpPr>
          <p:cNvPr id="144388" name="Text Box 4">
            <a:extLst>
              <a:ext uri="{FF2B5EF4-FFF2-40B4-BE49-F238E27FC236}">
                <a16:creationId xmlns:a16="http://schemas.microsoft.com/office/drawing/2014/main" id="{16DAAFD0-8693-4132-9CA0-F5BC33BD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"/>
            <a:ext cx="617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-112" charset="0"/>
                <a:ea typeface="ＭＳ Ｐゴシック" pitchFamily="-112" charset="-128"/>
              </a:rPr>
              <a:t>Final Thoughts</a:t>
            </a: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5A2E6700-8B22-4995-8A8E-608E10185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1233488"/>
            <a:ext cx="223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technology</a:t>
            </a: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27C3621D-39CD-4169-A000-A4FBF5E4A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1600200"/>
            <a:ext cx="2516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industrialize</a:t>
            </a:r>
          </a:p>
        </p:txBody>
      </p:sp>
      <p:sp>
        <p:nvSpPr>
          <p:cNvPr id="16390" name="Rectangle 7">
            <a:extLst>
              <a:ext uri="{FF2B5EF4-FFF2-40B4-BE49-F238E27FC236}">
                <a16:creationId xmlns:a16="http://schemas.microsoft.com/office/drawing/2014/main" id="{F088026B-465E-4CC6-8136-C161F44C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2590800"/>
            <a:ext cx="2481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imperialized</a:t>
            </a: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C23298DA-9CDA-4304-8FBC-908D4822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775" y="3290888"/>
            <a:ext cx="1520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natural</a:t>
            </a:r>
          </a:p>
        </p:txBody>
      </p:sp>
      <p:sp>
        <p:nvSpPr>
          <p:cNvPr id="16392" name="Rectangle 9">
            <a:extLst>
              <a:ext uri="{FF2B5EF4-FFF2-40B4-BE49-F238E27FC236}">
                <a16:creationId xmlns:a16="http://schemas.microsoft.com/office/drawing/2014/main" id="{C7EB761D-A322-410C-81C8-63ADD950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72000"/>
            <a:ext cx="21542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traditional</a:t>
            </a:r>
          </a:p>
        </p:txBody>
      </p:sp>
      <p:sp>
        <p:nvSpPr>
          <p:cNvPr id="16393" name="Rectangle 10">
            <a:extLst>
              <a:ext uri="{FF2B5EF4-FFF2-40B4-BE49-F238E27FC236}">
                <a16:creationId xmlns:a16="http://schemas.microsoft.com/office/drawing/2014/main" id="{E0B4816E-9348-4E92-9B49-D8AC36B3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3581400"/>
            <a:ext cx="1954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resources</a:t>
            </a:r>
          </a:p>
        </p:txBody>
      </p:sp>
      <p:sp>
        <p:nvSpPr>
          <p:cNvPr id="16394" name="Rectangle 11">
            <a:extLst>
              <a:ext uri="{FF2B5EF4-FFF2-40B4-BE49-F238E27FC236}">
                <a16:creationId xmlns:a16="http://schemas.microsoft.com/office/drawing/2014/main" id="{3E76328C-AE5C-47D3-BF65-32B14D464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572000"/>
            <a:ext cx="1635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cultural</a:t>
            </a:r>
          </a:p>
        </p:txBody>
      </p:sp>
      <p:sp>
        <p:nvSpPr>
          <p:cNvPr id="16395" name="Text Box 12">
            <a:extLst>
              <a:ext uri="{FF2B5EF4-FFF2-40B4-BE49-F238E27FC236}">
                <a16:creationId xmlns:a16="http://schemas.microsoft.com/office/drawing/2014/main" id="{1AFAF76F-3AA2-4D86-94F5-C2B747166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48288"/>
            <a:ext cx="899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none">
                <a:latin typeface="Bookman Old Style" panose="02050604050505020204" pitchFamily="18" charset="0"/>
              </a:rPr>
              <a:t>This period was known as the _____ _____________.</a:t>
            </a:r>
          </a:p>
        </p:txBody>
      </p:sp>
      <p:sp>
        <p:nvSpPr>
          <p:cNvPr id="16396" name="Rectangle 13">
            <a:extLst>
              <a:ext uri="{FF2B5EF4-FFF2-40B4-BE49-F238E27FC236}">
                <a16:creationId xmlns:a16="http://schemas.microsoft.com/office/drawing/2014/main" id="{E4C84B3B-849A-4DA7-B02A-EAF08A76C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334000"/>
            <a:ext cx="3400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none">
                <a:latin typeface="Bookman Old Style" panose="02050604050505020204" pitchFamily="18" charset="0"/>
              </a:rPr>
              <a:t>Meiji Restoration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180BF-4BCB-4D1F-A247-90019388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78572-DBBF-4730-8C3E-B615E295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D6E73-FEDE-4F48-A175-9F75AB7D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7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0ECDD-3999-4C17-8D0F-C21E94F8E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7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4BAF8-BEA1-4EEF-8A4B-E90E1E0E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F7C3CC74-64FE-43A3-BB5E-3C06117E4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9144000" cy="762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</a:rPr>
              <a:t>Do Now:</a:t>
            </a:r>
            <a:r>
              <a:rPr lang="en-US" sz="4400" dirty="0">
                <a:latin typeface="Tahoma" pitchFamily="-112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</a:rPr>
              <a:t>Explain how these images show a change in Japanese society.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</a:rPr>
              <a:t>                        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944D3521-919F-4490-AFC0-FCF1ACEF8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639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076" name="Group 17">
            <a:extLst>
              <a:ext uri="{FF2B5EF4-FFF2-40B4-BE49-F238E27FC236}">
                <a16:creationId xmlns:a16="http://schemas.microsoft.com/office/drawing/2014/main" id="{5037AF27-E912-4DB7-8EC5-12D89BE3CF0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971800"/>
            <a:ext cx="2236788" cy="3643313"/>
            <a:chOff x="943" y="1497"/>
            <a:chExt cx="1409" cy="2295"/>
          </a:xfrm>
        </p:grpSpPr>
        <p:pic>
          <p:nvPicPr>
            <p:cNvPr id="3082" name="Picture 12" descr="japon%20samurai">
              <a:extLst>
                <a:ext uri="{FF2B5EF4-FFF2-40B4-BE49-F238E27FC236}">
                  <a16:creationId xmlns:a16="http://schemas.microsoft.com/office/drawing/2014/main" id="{913034F5-47E9-42BE-ADF0-ABB49E65E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2"/>
            <a:stretch>
              <a:fillRect/>
            </a:stretch>
          </p:blipFill>
          <p:spPr bwMode="auto">
            <a:xfrm>
              <a:off x="943" y="1497"/>
              <a:ext cx="1409" cy="206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3" name="Text Box 13">
              <a:extLst>
                <a:ext uri="{FF2B5EF4-FFF2-40B4-BE49-F238E27FC236}">
                  <a16:creationId xmlns:a16="http://schemas.microsoft.com/office/drawing/2014/main" id="{6C20C220-F1F1-4628-A1AE-E70647B4C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561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u="none">
                  <a:latin typeface="Tahoma" panose="020B0604030504040204" pitchFamily="34" charset="0"/>
                </a:rPr>
                <a:t>Figure A</a:t>
              </a:r>
            </a:p>
          </p:txBody>
        </p:sp>
      </p:grpSp>
      <p:grpSp>
        <p:nvGrpSpPr>
          <p:cNvPr id="3077" name="Group 18">
            <a:extLst>
              <a:ext uri="{FF2B5EF4-FFF2-40B4-BE49-F238E27FC236}">
                <a16:creationId xmlns:a16="http://schemas.microsoft.com/office/drawing/2014/main" id="{6A57C1C1-380E-4EA6-8A85-754B4F1CD82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971800"/>
            <a:ext cx="3581400" cy="3616325"/>
            <a:chOff x="2736" y="1514"/>
            <a:chExt cx="2256" cy="2278"/>
          </a:xfrm>
        </p:grpSpPr>
        <p:pic>
          <p:nvPicPr>
            <p:cNvPr id="3080" name="Picture 11" descr="Japanese Soldiers Aiming Their Weapons">
              <a:extLst>
                <a:ext uri="{FF2B5EF4-FFF2-40B4-BE49-F238E27FC236}">
                  <a16:creationId xmlns:a16="http://schemas.microsoft.com/office/drawing/2014/main" id="{E8B35926-7547-4228-81EA-EF860CA6A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0"/>
            <a:stretch>
              <a:fillRect/>
            </a:stretch>
          </p:blipFill>
          <p:spPr bwMode="auto">
            <a:xfrm>
              <a:off x="2736" y="1514"/>
              <a:ext cx="2256" cy="203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1" name="Text Box 14">
              <a:extLst>
                <a:ext uri="{FF2B5EF4-FFF2-40B4-BE49-F238E27FC236}">
                  <a16:creationId xmlns:a16="http://schemas.microsoft.com/office/drawing/2014/main" id="{ECDC5DD7-7E8A-4291-B74E-3BB39623B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3561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u="none">
                  <a:latin typeface="Tahoma" panose="020B0604030504040204" pitchFamily="34" charset="0"/>
                </a:rPr>
                <a:t>Figure B</a:t>
              </a:r>
            </a:p>
          </p:txBody>
        </p:sp>
      </p:grpSp>
      <p:sp>
        <p:nvSpPr>
          <p:cNvPr id="27663" name="Text Box 15">
            <a:extLst>
              <a:ext uri="{FF2B5EF4-FFF2-40B4-BE49-F238E27FC236}">
                <a16:creationId xmlns:a16="http://schemas.microsoft.com/office/drawing/2014/main" id="{21A4F92A-87AC-4095-8CF1-2A3A95B6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  <a:ea typeface="ＭＳ Ｐゴシック" pitchFamily="-112" charset="-128"/>
              </a:rPr>
              <a:t>AIM:</a:t>
            </a:r>
            <a:r>
              <a:rPr lang="en-US" sz="4800" u="none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  <a:ea typeface="ＭＳ Ｐゴシック" pitchFamily="-112" charset="-128"/>
              </a:rPr>
              <a:t> </a:t>
            </a:r>
            <a:r>
              <a:rPr lang="en-US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12" charset="0"/>
                <a:ea typeface="ＭＳ Ｐゴシック" pitchFamily="-112" charset="-128"/>
              </a:rPr>
              <a:t>To understand the transition from feudal to modern Japan.</a:t>
            </a:r>
            <a:endParaRPr lang="en-US" sz="1050" u="none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-112" charset="0"/>
              <a:ea typeface="ＭＳ Ｐゴシック" pitchFamily="-112" charset="-128"/>
            </a:endParaRPr>
          </a:p>
        </p:txBody>
      </p:sp>
      <p:sp>
        <p:nvSpPr>
          <p:cNvPr id="27664" name="Text Box 16">
            <a:extLst>
              <a:ext uri="{FF2B5EF4-FFF2-40B4-BE49-F238E27FC236}">
                <a16:creationId xmlns:a16="http://schemas.microsoft.com/office/drawing/2014/main" id="{311BCC33-8289-4163-8EC6-E86851E97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GillSans" charset="0"/>
                <a:ea typeface="ＭＳ Ｐゴシック" pitchFamily="-112" charset="-128"/>
              </a:rPr>
              <a:t>Photograph Interpretation / Compare and Contrast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AFC6D-3682-46E6-9EE7-DE2A01B0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F2F81-3A36-45EB-91D4-2FF375B6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6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B987B-C6CC-4C71-BB1D-0568F69D6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36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F8206-9ABF-4F42-A370-3311CE80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56036-36DF-4D71-9C3A-79A6250E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9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1208C-F5FD-4794-9269-9F398A9F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586D6-32FE-446F-9DCC-A784710C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45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AFEDB-B8F2-4398-A6C9-D754FB3C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01160-0534-4BCF-8E61-15D14AB0A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6CE21-6EB6-4B3E-8C0E-EFAFE7308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069ED5D-5AF1-4C38-BF81-9D99550D6A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8975" y="228600"/>
            <a:ext cx="7766050" cy="915988"/>
          </a:xfrm>
        </p:spPr>
        <p:txBody>
          <a:bodyPr/>
          <a:lstStyle/>
          <a:p>
            <a:pPr>
              <a:defRPr/>
            </a:pPr>
            <a: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Let’s Go Back In Time…</a:t>
            </a:r>
            <a:br>
              <a:rPr lang="en-US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Tokugawa Period (1600-1868)</a:t>
            </a:r>
          </a:p>
        </p:txBody>
      </p:sp>
      <p:grpSp>
        <p:nvGrpSpPr>
          <p:cNvPr id="5123" name="Group 12">
            <a:extLst>
              <a:ext uri="{FF2B5EF4-FFF2-40B4-BE49-F238E27FC236}">
                <a16:creationId xmlns:a16="http://schemas.microsoft.com/office/drawing/2014/main" id="{0FF1E762-1DAF-4846-B21A-07EF978F22B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905000"/>
            <a:ext cx="3733800" cy="3017838"/>
            <a:chOff x="384" y="1200"/>
            <a:chExt cx="2352" cy="1901"/>
          </a:xfrm>
        </p:grpSpPr>
        <p:pic>
          <p:nvPicPr>
            <p:cNvPr id="5128" name="Picture 3" descr="TRFY0099">
              <a:extLst>
                <a:ext uri="{FF2B5EF4-FFF2-40B4-BE49-F238E27FC236}">
                  <a16:creationId xmlns:a16="http://schemas.microsoft.com/office/drawing/2014/main" id="{2651C955-08C1-4141-AADE-7673E2F9E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00"/>
              <a:ext cx="2352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4">
              <a:extLst>
                <a:ext uri="{FF2B5EF4-FFF2-40B4-BE49-F238E27FC236}">
                  <a16:creationId xmlns:a16="http://schemas.microsoft.com/office/drawing/2014/main" id="{2C651C1D-8754-4737-BB6E-5EDB5CB3D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" y="2832"/>
              <a:ext cx="227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1" u="none">
                  <a:solidFill>
                    <a:srgbClr val="000000"/>
                  </a:solidFill>
                  <a:latin typeface="Times New Roman" panose="02020603050405020304" pitchFamily="18" charset="0"/>
                </a:rPr>
                <a:t>Himeji Castle: Built in 1600s</a:t>
              </a:r>
            </a:p>
          </p:txBody>
        </p:sp>
      </p:grpSp>
      <p:sp>
        <p:nvSpPr>
          <p:cNvPr id="5124" name="Text Box 5">
            <a:extLst>
              <a:ext uri="{FF2B5EF4-FFF2-40B4-BE49-F238E27FC236}">
                <a16:creationId xmlns:a16="http://schemas.microsoft.com/office/drawing/2014/main" id="{46DD39E6-B96C-442A-9E7E-576FF2FB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398588"/>
            <a:ext cx="3886200" cy="150812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u="none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Times New Roman" panose="02020603050405020304" pitchFamily="18" charset="0"/>
              </a:rPr>
              <a:t>___________________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u="none">
                <a:latin typeface="Times New Roman" panose="02020603050405020304" pitchFamily="18" charset="0"/>
              </a:rPr>
              <a:t> </a:t>
            </a:r>
            <a:r>
              <a:rPr lang="en-US" altLang="en-US" u="none">
                <a:latin typeface="Times New Roman" panose="02020603050405020304" pitchFamily="18" charset="0"/>
              </a:rPr>
              <a:t>Ruled by Shogun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u="none">
                <a:latin typeface="Times New Roman" panose="02020603050405020304" pitchFamily="18" charset="0"/>
              </a:rPr>
              <a:t> Capital City of Edo (Tokyo)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2D65C18-21E2-40CE-A532-5C3218809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38862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b="1" u="none">
                <a:latin typeface="Times New Roman" panose="02020603050405020304" pitchFamily="18" charset="0"/>
              </a:rPr>
              <a:t> Rigid Social Structure  </a:t>
            </a:r>
          </a:p>
        </p:txBody>
      </p:sp>
      <p:sp>
        <p:nvSpPr>
          <p:cNvPr id="5126" name="Text Box 8">
            <a:extLst>
              <a:ext uri="{FF2B5EF4-FFF2-40B4-BE49-F238E27FC236}">
                <a16:creationId xmlns:a16="http://schemas.microsoft.com/office/drawing/2014/main" id="{362624B3-F809-454F-8F20-CA94031A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49625"/>
            <a:ext cx="3886200" cy="218598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b="1" u="none">
                <a:latin typeface="Times New Roman" panose="02020603050405020304" pitchFamily="18" charset="0"/>
              </a:rPr>
              <a:t> Belief Systems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altLang="en-US" u="none">
                <a:latin typeface="Times New Roman" panose="02020603050405020304" pitchFamily="18" charset="0"/>
              </a:rPr>
              <a:t> Shintoism</a:t>
            </a:r>
          </a:p>
          <a:p>
            <a:pPr lvl="1">
              <a:spcBef>
                <a:spcPct val="50000"/>
              </a:spcBef>
            </a:pPr>
            <a:r>
              <a:rPr lang="en-US" altLang="en-US" u="none">
                <a:latin typeface="Times New Roman" panose="02020603050405020304" pitchFamily="18" charset="0"/>
              </a:rPr>
              <a:t>- Zen Buddhism</a:t>
            </a:r>
          </a:p>
          <a:p>
            <a:pPr lvl="1">
              <a:spcBef>
                <a:spcPct val="50000"/>
              </a:spcBef>
            </a:pPr>
            <a:r>
              <a:rPr lang="en-US" altLang="en-US" u="none">
                <a:latin typeface="Times New Roman" panose="02020603050405020304" pitchFamily="18" charset="0"/>
              </a:rPr>
              <a:t>- Prohibited Christianity</a:t>
            </a:r>
          </a:p>
        </p:txBody>
      </p:sp>
      <p:sp>
        <p:nvSpPr>
          <p:cNvPr id="5127" name="Text Box 11">
            <a:extLst>
              <a:ext uri="{FF2B5EF4-FFF2-40B4-BE49-F238E27FC236}">
                <a16:creationId xmlns:a16="http://schemas.microsoft.com/office/drawing/2014/main" id="{1BA7FA60-64C5-41E0-BB14-13F77F83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382713"/>
            <a:ext cx="334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Centralized feudalism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4A583-30A0-4187-9777-CF4BF4E7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14007-8A89-48CF-BB8F-BF3EA75F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8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EB97D-170A-4785-AE3F-00F0A5D7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8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AA95B-5EDC-4733-8ABC-3D47F4582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55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B24A8-7167-4C7C-874C-F0F6DB306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5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4CBAB-098D-4DA1-99D0-C7043F27B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0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2EF08-4BD0-472B-BCAF-73AEB84F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8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812BBFA-DBAD-4F80-8B11-1AB1C84C3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31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Japanese Social Structure</a:t>
            </a:r>
          </a:p>
        </p:txBody>
      </p:sp>
      <p:sp>
        <p:nvSpPr>
          <p:cNvPr id="78870" name="Text Box 22">
            <a:extLst>
              <a:ext uri="{FF2B5EF4-FFF2-40B4-BE49-F238E27FC236}">
                <a16:creationId xmlns:a16="http://schemas.microsoft.com/office/drawing/2014/main" id="{10BBE81F-2B57-4403-A20A-4B3CFD0D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8382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Emperor</a:t>
            </a:r>
          </a:p>
        </p:txBody>
      </p:sp>
      <p:sp>
        <p:nvSpPr>
          <p:cNvPr id="78871" name="Text Box 23">
            <a:extLst>
              <a:ext uri="{FF2B5EF4-FFF2-40B4-BE49-F238E27FC236}">
                <a16:creationId xmlns:a16="http://schemas.microsoft.com/office/drawing/2014/main" id="{C1C7C994-8372-4597-9AE3-FE30D48A5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1430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Shogun</a:t>
            </a:r>
          </a:p>
        </p:txBody>
      </p:sp>
      <p:sp>
        <p:nvSpPr>
          <p:cNvPr id="78872" name="Text Box 24">
            <a:extLst>
              <a:ext uri="{FF2B5EF4-FFF2-40B4-BE49-F238E27FC236}">
                <a16:creationId xmlns:a16="http://schemas.microsoft.com/office/drawing/2014/main" id="{E103F4AE-C905-4D4C-8639-5E95F5541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49225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Daimyo</a:t>
            </a:r>
          </a:p>
        </p:txBody>
      </p:sp>
      <p:sp>
        <p:nvSpPr>
          <p:cNvPr id="78873" name="Text Box 25">
            <a:extLst>
              <a:ext uri="{FF2B5EF4-FFF2-40B4-BE49-F238E27FC236}">
                <a16:creationId xmlns:a16="http://schemas.microsoft.com/office/drawing/2014/main" id="{76D914D3-39B7-45A0-B279-DA043404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92735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Farmers</a:t>
            </a:r>
          </a:p>
        </p:txBody>
      </p:sp>
      <p:sp>
        <p:nvSpPr>
          <p:cNvPr id="78874" name="Text Box 26">
            <a:extLst>
              <a:ext uri="{FF2B5EF4-FFF2-40B4-BE49-F238E27FC236}">
                <a16:creationId xmlns:a16="http://schemas.microsoft.com/office/drawing/2014/main" id="{64134C27-1577-45F7-8BC4-C840D316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99415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Artisans</a:t>
            </a:r>
          </a:p>
        </p:txBody>
      </p:sp>
      <p:sp>
        <p:nvSpPr>
          <p:cNvPr id="78875" name="Text Box 27">
            <a:extLst>
              <a:ext uri="{FF2B5EF4-FFF2-40B4-BE49-F238E27FC236}">
                <a16:creationId xmlns:a16="http://schemas.microsoft.com/office/drawing/2014/main" id="{C9CFC93D-735A-4FE2-BCD0-CD5707D9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768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Merchants</a:t>
            </a:r>
          </a:p>
        </p:txBody>
      </p:sp>
      <p:grpSp>
        <p:nvGrpSpPr>
          <p:cNvPr id="6153" name="Group 42">
            <a:extLst>
              <a:ext uri="{FF2B5EF4-FFF2-40B4-BE49-F238E27FC236}">
                <a16:creationId xmlns:a16="http://schemas.microsoft.com/office/drawing/2014/main" id="{5FF338B6-E871-4E06-B7C7-5DD05DFAF4C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022350"/>
            <a:ext cx="4876800" cy="4724400"/>
            <a:chOff x="384" y="644"/>
            <a:chExt cx="3072" cy="2976"/>
          </a:xfrm>
        </p:grpSpPr>
        <p:sp>
          <p:nvSpPr>
            <p:cNvPr id="6157" name="AutoShape 4">
              <a:extLst>
                <a:ext uri="{FF2B5EF4-FFF2-40B4-BE49-F238E27FC236}">
                  <a16:creationId xmlns:a16="http://schemas.microsoft.com/office/drawing/2014/main" id="{9A915C32-B0FF-4DE7-A3BA-DDF7719DB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644"/>
              <a:ext cx="2304" cy="2976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158" name="Group 41">
              <a:extLst>
                <a:ext uri="{FF2B5EF4-FFF2-40B4-BE49-F238E27FC236}">
                  <a16:creationId xmlns:a16="http://schemas.microsoft.com/office/drawing/2014/main" id="{BC9E43E8-D0B8-4F96-95AD-D8A9CB637F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692"/>
              <a:ext cx="2736" cy="2544"/>
              <a:chOff x="720" y="692"/>
              <a:chExt cx="2736" cy="2544"/>
            </a:xfrm>
          </p:grpSpPr>
          <p:sp>
            <p:nvSpPr>
              <p:cNvPr id="6159" name="Line 7">
                <a:extLst>
                  <a:ext uri="{FF2B5EF4-FFF2-40B4-BE49-F238E27FC236}">
                    <a16:creationId xmlns:a16="http://schemas.microsoft.com/office/drawing/2014/main" id="{61EA0F0D-5C15-4CE2-A6F9-627B16D81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Line 8">
                <a:extLst>
                  <a:ext uri="{FF2B5EF4-FFF2-40B4-BE49-F238E27FC236}">
                    <a16:creationId xmlns:a16="http://schemas.microsoft.com/office/drawing/2014/main" id="{D8DBBE70-1B9A-4CE9-BAB9-FE69EF01C4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78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1" name="Line 10">
                <a:extLst>
                  <a:ext uri="{FF2B5EF4-FFF2-40B4-BE49-F238E27FC236}">
                    <a16:creationId xmlns:a16="http://schemas.microsoft.com/office/drawing/2014/main" id="{6EC32DCB-C4C8-4BE5-812E-4449547A3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53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Line 12">
                <a:extLst>
                  <a:ext uri="{FF2B5EF4-FFF2-40B4-BE49-F238E27FC236}">
                    <a16:creationId xmlns:a16="http://schemas.microsoft.com/office/drawing/2014/main" id="{EA05CE5B-7998-42F6-B24B-AD6F5E4C5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468"/>
                <a:ext cx="14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Line 13">
                <a:extLst>
                  <a:ext uri="{FF2B5EF4-FFF2-40B4-BE49-F238E27FC236}">
                    <a16:creationId xmlns:a16="http://schemas.microsoft.com/office/drawing/2014/main" id="{5CB7C115-6A44-4B67-B97F-09B12C6AC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852"/>
                <a:ext cx="1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" name="Line 14">
                <a:extLst>
                  <a:ext uri="{FF2B5EF4-FFF2-40B4-BE49-F238E27FC236}">
                    <a16:creationId xmlns:a16="http://schemas.microsoft.com/office/drawing/2014/main" id="{F67EA090-5158-467B-8FD6-267548A68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692"/>
                <a:ext cx="18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Line 15">
                <a:extLst>
                  <a:ext uri="{FF2B5EF4-FFF2-40B4-BE49-F238E27FC236}">
                    <a16:creationId xmlns:a16="http://schemas.microsoft.com/office/drawing/2014/main" id="{B98E0C00-DC7D-4B56-A045-86DC86981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864"/>
                <a:ext cx="17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Line 16">
                <a:extLst>
                  <a:ext uri="{FF2B5EF4-FFF2-40B4-BE49-F238E27FC236}">
                    <a16:creationId xmlns:a16="http://schemas.microsoft.com/office/drawing/2014/main" id="{ABE34D82-8EEA-4036-98D3-8A51EB1E7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392"/>
                <a:ext cx="15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Line 17">
                <a:extLst>
                  <a:ext uri="{FF2B5EF4-FFF2-40B4-BE49-F238E27FC236}">
                    <a16:creationId xmlns:a16="http://schemas.microsoft.com/office/drawing/2014/main" id="{341DB92A-2BDB-40DE-9DED-E08C648B6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1988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Line 19">
                <a:extLst>
                  <a:ext uri="{FF2B5EF4-FFF2-40B4-BE49-F238E27FC236}">
                    <a16:creationId xmlns:a16="http://schemas.microsoft.com/office/drawing/2014/main" id="{23F4EF24-BC3B-416D-A97D-B1AB64052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2660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Line 20">
                <a:extLst>
                  <a:ext uri="{FF2B5EF4-FFF2-40B4-BE49-F238E27FC236}">
                    <a16:creationId xmlns:a16="http://schemas.microsoft.com/office/drawing/2014/main" id="{4FB87B4D-3384-4FA6-8AC7-857F8D36E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236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Line 37">
                <a:extLst>
                  <a:ext uri="{FF2B5EF4-FFF2-40B4-BE49-F238E27FC236}">
                    <a16:creationId xmlns:a16="http://schemas.microsoft.com/office/drawing/2014/main" id="{63FB1DA1-6DB9-4220-BDDC-95B6073B6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20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71" name="Line 38">
                <a:extLst>
                  <a:ext uri="{FF2B5EF4-FFF2-40B4-BE49-F238E27FC236}">
                    <a16:creationId xmlns:a16="http://schemas.microsoft.com/office/drawing/2014/main" id="{BA716C91-DF14-482B-A7DA-34DB8D923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1056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78892" name="Text Box 44">
            <a:extLst>
              <a:ext uri="{FF2B5EF4-FFF2-40B4-BE49-F238E27FC236}">
                <a16:creationId xmlns:a16="http://schemas.microsoft.com/office/drawing/2014/main" id="{10A59069-869D-4EF8-9F99-969A12BB0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812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Samurai</a:t>
            </a:r>
          </a:p>
        </p:txBody>
      </p:sp>
      <p:pic>
        <p:nvPicPr>
          <p:cNvPr id="6155" name="Picture 30" descr="http://t0.gstatic.com/images?q=tbn:ANd9GcQ99emAOXDXB2WcM7FGNHi_gVqLByQZXDh2qxzeKCUpUMR6qoYq">
            <a:extLst>
              <a:ext uri="{FF2B5EF4-FFF2-40B4-BE49-F238E27FC236}">
                <a16:creationId xmlns:a16="http://schemas.microsoft.com/office/drawing/2014/main" id="{036C2F8B-70F3-481C-8EDF-3ECACAC7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32" descr="http://t3.gstatic.com/images?q=tbn:ANd9GcQqo04dtfm2drglbEHS0RzelUwD02tiav4X6r2FbByPZNU0yqmn">
            <a:extLst>
              <a:ext uri="{FF2B5EF4-FFF2-40B4-BE49-F238E27FC236}">
                <a16:creationId xmlns:a16="http://schemas.microsoft.com/office/drawing/2014/main" id="{87D3C8F4-AD09-44B8-A304-84E55A2B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886200"/>
            <a:ext cx="2009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0" grpId="0" autoUpdateAnimBg="0"/>
      <p:bldP spid="78871" grpId="0" autoUpdateAnimBg="0"/>
      <p:bldP spid="78872" grpId="0" autoUpdateAnimBg="0"/>
      <p:bldP spid="78873" grpId="0" autoUpdateAnimBg="0"/>
      <p:bldP spid="78874" grpId="0" autoUpdateAnimBg="0"/>
      <p:bldP spid="78875" grpId="0" autoUpdateAnimBg="0"/>
      <p:bldP spid="7889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japan">
            <a:extLst>
              <a:ext uri="{FF2B5EF4-FFF2-40B4-BE49-F238E27FC236}">
                <a16:creationId xmlns:a16="http://schemas.microsoft.com/office/drawing/2014/main" id="{AED5D314-2FC8-4207-B2C0-05748D5A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1784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7">
            <a:extLst>
              <a:ext uri="{FF2B5EF4-FFF2-40B4-BE49-F238E27FC236}">
                <a16:creationId xmlns:a16="http://schemas.microsoft.com/office/drawing/2014/main" id="{300B147D-5E23-44A9-BE18-C9D19051C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90600"/>
            <a:ext cx="3124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none">
                <a:latin typeface="Tahoma" panose="020B0604030504040204" pitchFamily="34" charset="0"/>
              </a:rPr>
              <a:t>What geographic features enabled Japan to pursue a policy of isolationism?</a:t>
            </a:r>
          </a:p>
        </p:txBody>
      </p:sp>
      <p:sp>
        <p:nvSpPr>
          <p:cNvPr id="7172" name="Text Box 8">
            <a:extLst>
              <a:ext uri="{FF2B5EF4-FFF2-40B4-BE49-F238E27FC236}">
                <a16:creationId xmlns:a16="http://schemas.microsoft.com/office/drawing/2014/main" id="{25DC3471-0724-4BED-8107-2769C4E24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57600"/>
            <a:ext cx="3200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none">
                <a:latin typeface="Tahoma" panose="020B0604030504040204" pitchFamily="34" charset="0"/>
              </a:rPr>
              <a:t>What are some positives and negatives of the geography of Japan?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D47DE3DB-41CC-42C4-BAEF-1EBB3F7F5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"/>
            <a:ext cx="533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u="none">
                <a:effectLst>
                  <a:outerShdw blurRad="38100" dist="38100" dir="2700000" algn="tl">
                    <a:srgbClr val="C0C0C0"/>
                  </a:outerShdw>
                </a:effectLst>
                <a:latin typeface="GillSans" charset="0"/>
                <a:ea typeface="ＭＳ Ｐゴシック" pitchFamily="-112" charset="-128"/>
              </a:rPr>
              <a:t>Geography of Japan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63F5A08-EA92-44D8-A43D-BC9A9FDC8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6096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Fall of Tokugawa </a:t>
            </a:r>
            <a:r>
              <a:rPr lang="en-US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Shogunate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ED18948F-9CF2-43E0-8C45-54BEF02CD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05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u="none">
              <a:latin typeface="Times New Roman" panose="02020603050405020304" pitchFamily="18" charset="0"/>
            </a:endParaRPr>
          </a:p>
        </p:txBody>
      </p:sp>
      <p:grpSp>
        <p:nvGrpSpPr>
          <p:cNvPr id="8196" name="Group 23">
            <a:extLst>
              <a:ext uri="{FF2B5EF4-FFF2-40B4-BE49-F238E27FC236}">
                <a16:creationId xmlns:a16="http://schemas.microsoft.com/office/drawing/2014/main" id="{70D29317-EE9C-436A-A113-EF0FAB884FF5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1066800"/>
            <a:ext cx="5334000" cy="5491163"/>
            <a:chOff x="2352" y="672"/>
            <a:chExt cx="3360" cy="3459"/>
          </a:xfrm>
        </p:grpSpPr>
        <p:sp>
          <p:nvSpPr>
            <p:cNvPr id="8202" name="Text Box 8">
              <a:extLst>
                <a:ext uri="{FF2B5EF4-FFF2-40B4-BE49-F238E27FC236}">
                  <a16:creationId xmlns:a16="http://schemas.microsoft.com/office/drawing/2014/main" id="{4B272F4A-B266-4515-92F8-CCAB33CFF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840"/>
              <a:ext cx="33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i="1" u="none">
                  <a:latin typeface="Times New Roman" panose="02020603050405020304" pitchFamily="18" charset="0"/>
                </a:rPr>
                <a:t>The Last Shogun, Tokugawa Yoshinobu</a:t>
              </a:r>
            </a:p>
          </p:txBody>
        </p:sp>
        <p:pic>
          <p:nvPicPr>
            <p:cNvPr id="8203" name="Picture 12" descr="Image of Tokugawa Yoshinobu">
              <a:extLst>
                <a:ext uri="{FF2B5EF4-FFF2-40B4-BE49-F238E27FC236}">
                  <a16:creationId xmlns:a16="http://schemas.microsoft.com/office/drawing/2014/main" id="{66DF7457-5D8D-4406-9762-DDFBC64CB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" y="672"/>
              <a:ext cx="1792" cy="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7" name="Text Box 13">
            <a:extLst>
              <a:ext uri="{FF2B5EF4-FFF2-40B4-BE49-F238E27FC236}">
                <a16:creationId xmlns:a16="http://schemas.microsoft.com/office/drawing/2014/main" id="{212E0C3E-B73B-4AFD-92A8-9270B581E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none">
                <a:latin typeface="Times New Roman" panose="02020603050405020304" pitchFamily="18" charset="0"/>
              </a:rPr>
              <a:t>Reasons for the fall:</a:t>
            </a:r>
          </a:p>
        </p:txBody>
      </p:sp>
      <p:sp>
        <p:nvSpPr>
          <p:cNvPr id="8198" name="Text Box 14">
            <a:extLst>
              <a:ext uri="{FF2B5EF4-FFF2-40B4-BE49-F238E27FC236}">
                <a16:creationId xmlns:a16="http://schemas.microsoft.com/office/drawing/2014/main" id="{AF62C3EF-CC1A-4B1E-BDBC-EA33A7013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95600"/>
            <a:ext cx="434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u="none">
                <a:latin typeface="Times New Roman" panose="02020603050405020304" pitchFamily="18" charset="0"/>
              </a:rPr>
              <a:t> Samurai upset at “surrendering” to Westerners.</a:t>
            </a:r>
          </a:p>
        </p:txBody>
      </p:sp>
      <p:sp>
        <p:nvSpPr>
          <p:cNvPr id="8199" name="Text Box 21">
            <a:extLst>
              <a:ext uri="{FF2B5EF4-FFF2-40B4-BE49-F238E27FC236}">
                <a16:creationId xmlns:a16="http://schemas.microsoft.com/office/drawing/2014/main" id="{FF206A4B-57CA-4348-B5CA-79EE28D04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86200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u="none">
                <a:latin typeface="Times New Roman" panose="02020603050405020304" pitchFamily="18" charset="0"/>
              </a:rPr>
              <a:t> Tokugawa Shogunate seen as weak for ending 250 years of isolation.</a:t>
            </a:r>
          </a:p>
        </p:txBody>
      </p:sp>
      <p:sp>
        <p:nvSpPr>
          <p:cNvPr id="8200" name="Text Box 22">
            <a:extLst>
              <a:ext uri="{FF2B5EF4-FFF2-40B4-BE49-F238E27FC236}">
                <a16:creationId xmlns:a16="http://schemas.microsoft.com/office/drawing/2014/main" id="{EE27EFCC-4115-436B-863B-ABFFC24B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006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u="none">
                <a:latin typeface="Times New Roman" panose="02020603050405020304" pitchFamily="18" charset="0"/>
              </a:rPr>
              <a:t> Some Daimyo saw this as an opportunity to change the social structure.</a:t>
            </a:r>
          </a:p>
        </p:txBody>
      </p:sp>
      <p:sp>
        <p:nvSpPr>
          <p:cNvPr id="8201" name="Text Box 20">
            <a:extLst>
              <a:ext uri="{FF2B5EF4-FFF2-40B4-BE49-F238E27FC236}">
                <a16:creationId xmlns:a16="http://schemas.microsoft.com/office/drawing/2014/main" id="{DB06DC6B-990A-4226-969B-68FEB918B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u="none">
                <a:latin typeface="Times New Roman" panose="02020603050405020304" pitchFamily="18" charset="0"/>
              </a:rPr>
              <a:t> Western civilization had arrived and was threatening to gain power there.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D444CE2C-FF92-4232-BBF0-A13453BECD2A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990600"/>
            <a:ext cx="3200400" cy="5554663"/>
            <a:chOff x="3600" y="624"/>
            <a:chExt cx="2016" cy="3499"/>
          </a:xfrm>
        </p:grpSpPr>
        <p:pic>
          <p:nvPicPr>
            <p:cNvPr id="9225" name="Picture 29" descr="meiji">
              <a:extLst>
                <a:ext uri="{FF2B5EF4-FFF2-40B4-BE49-F238E27FC236}">
                  <a16:creationId xmlns:a16="http://schemas.microsoft.com/office/drawing/2014/main" id="{560C3035-EA96-4843-A819-E0B5858DD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624"/>
              <a:ext cx="1966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30">
              <a:extLst>
                <a:ext uri="{FF2B5EF4-FFF2-40B4-BE49-F238E27FC236}">
                  <a16:creationId xmlns:a16="http://schemas.microsoft.com/office/drawing/2014/main" id="{FA010EE2-D62A-4C4C-BAE6-965EB0167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600"/>
              <a:ext cx="201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u="none">
                  <a:latin typeface="Times New Roman" panose="02020603050405020304" pitchFamily="18" charset="0"/>
                </a:rPr>
                <a:t>Emperor Mutsuhito, </a:t>
              </a:r>
              <a:r>
                <a:rPr lang="en-US" altLang="en-US" b="1" i="1" u="none">
                  <a:latin typeface="Times New Roman" panose="02020603050405020304" pitchFamily="18" charset="0"/>
                </a:rPr>
                <a:t>Meiji.</a:t>
              </a:r>
              <a:endParaRPr lang="en-US" altLang="en-US" b="1" u="none">
                <a:latin typeface="Times New Roman" panose="02020603050405020304" pitchFamily="18" charset="0"/>
              </a:endParaRPr>
            </a:p>
          </p:txBody>
        </p:sp>
      </p:grpSp>
      <p:sp>
        <p:nvSpPr>
          <p:cNvPr id="81922" name="Rectangle 2">
            <a:extLst>
              <a:ext uri="{FF2B5EF4-FFF2-40B4-BE49-F238E27FC236}">
                <a16:creationId xmlns:a16="http://schemas.microsoft.com/office/drawing/2014/main" id="{7774D62E-5F97-473A-B473-135AF1C37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If Not The Shogun, Then Who?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34CBF6D-259E-48DF-BBD2-623E3EF11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5257800" cy="9906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presence of the West triggered nationalist unrest.  Who will most of the people in Japan turn to for leadership?  Why?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DEBA678E-7E35-4C50-B08B-27AC65572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29000"/>
            <a:ext cx="52578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u="none">
                <a:latin typeface="Times New Roman" panose="02020603050405020304" pitchFamily="18" charset="0"/>
              </a:rPr>
              <a:t>People of all classes appealed to the </a:t>
            </a:r>
            <a:r>
              <a:rPr lang="en-US" altLang="en-US" b="1" u="none">
                <a:latin typeface="Times New Roman" panose="02020603050405020304" pitchFamily="18" charset="0"/>
              </a:rPr>
              <a:t>________</a:t>
            </a:r>
            <a:r>
              <a:rPr lang="en-US" altLang="en-US" u="none">
                <a:latin typeface="Times New Roman" panose="02020603050405020304" pitchFamily="18" charset="0"/>
              </a:rPr>
              <a:t> for support.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u="none">
                <a:latin typeface="Times New Roman" panose="02020603050405020304" pitchFamily="18" charset="0"/>
              </a:rPr>
              <a:t>They used the slogan </a:t>
            </a:r>
            <a:r>
              <a:rPr lang="en-US" altLang="en-US" i="1" u="none">
                <a:latin typeface="Times New Roman" panose="02020603050405020304" pitchFamily="18" charset="0"/>
              </a:rPr>
              <a:t>sonno joi  </a:t>
            </a:r>
            <a:r>
              <a:rPr lang="en-US" altLang="en-US" i="1">
                <a:latin typeface="Times New Roman" panose="02020603050405020304" pitchFamily="18" charset="0"/>
              </a:rPr>
              <a:t>“</a:t>
            </a:r>
            <a:r>
              <a:rPr lang="en-US" altLang="en-US">
                <a:latin typeface="Times New Roman" panose="02020603050405020304" pitchFamily="18" charset="0"/>
              </a:rPr>
              <a:t>Revere the ________, expel the barbarians</a:t>
            </a:r>
            <a:r>
              <a:rPr lang="en-US" altLang="en-US" u="none">
                <a:latin typeface="Times New Roman" panose="02020603050405020304" pitchFamily="18" charset="0"/>
              </a:rPr>
              <a:t>.” </a:t>
            </a:r>
          </a:p>
        </p:txBody>
      </p:sp>
      <p:sp>
        <p:nvSpPr>
          <p:cNvPr id="9222" name="Text Box 8">
            <a:extLst>
              <a:ext uri="{FF2B5EF4-FFF2-40B4-BE49-F238E27FC236}">
                <a16:creationId xmlns:a16="http://schemas.microsoft.com/office/drawing/2014/main" id="{324FA40A-0A81-4E12-A6E3-DE54B76CE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396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i="1" u="none"/>
              <a:t>Need a hint?                           Think back to the traditional social structure in Japan.</a:t>
            </a:r>
          </a:p>
        </p:txBody>
      </p:sp>
      <p:sp>
        <p:nvSpPr>
          <p:cNvPr id="81935" name="Text Box 15">
            <a:extLst>
              <a:ext uri="{FF2B5EF4-FFF2-40B4-BE49-F238E27FC236}">
                <a16:creationId xmlns:a16="http://schemas.microsoft.com/office/drawing/2014/main" id="{0B8D4513-8380-41A3-99E2-6855E4F6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0"/>
            <a:ext cx="132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emperor</a:t>
            </a:r>
          </a:p>
        </p:txBody>
      </p:sp>
      <p:sp>
        <p:nvSpPr>
          <p:cNvPr id="81936" name="Text Box 16">
            <a:extLst>
              <a:ext uri="{FF2B5EF4-FFF2-40B4-BE49-F238E27FC236}">
                <a16:creationId xmlns:a16="http://schemas.microsoft.com/office/drawing/2014/main" id="{119371B0-69CE-434A-B0BD-6FFDB5B8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48200"/>
            <a:ext cx="1306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emperor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  <p:bldP spid="81935" grpId="0"/>
      <p:bldP spid="819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5FCFE15-B904-4F8D-AFD9-D7F7CA786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Compare These Two Figures</a:t>
            </a:r>
          </a:p>
        </p:txBody>
      </p:sp>
      <p:pic>
        <p:nvPicPr>
          <p:cNvPr id="82948" name="Picture 4" descr="meiji">
            <a:extLst>
              <a:ext uri="{FF2B5EF4-FFF2-40B4-BE49-F238E27FC236}">
                <a16:creationId xmlns:a16="http://schemas.microsoft.com/office/drawing/2014/main" id="{3003AFA9-ECF3-4817-921F-42ECA72150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850900"/>
            <a:ext cx="2924175" cy="4498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2950" name="Picture 6" descr="Image of Tokugawa Yoshinobu">
            <a:extLst>
              <a:ext uri="{FF2B5EF4-FFF2-40B4-BE49-F238E27FC236}">
                <a16:creationId xmlns:a16="http://schemas.microsoft.com/office/drawing/2014/main" id="{469AB4E1-C24C-42B1-9914-76CB09F74B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"/>
          <a:stretch>
            <a:fillRect/>
          </a:stretch>
        </p:blipFill>
        <p:spPr>
          <a:xfrm>
            <a:off x="1284288" y="850900"/>
            <a:ext cx="2601912" cy="4495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2952" name="Text Box 8">
            <a:extLst>
              <a:ext uri="{FF2B5EF4-FFF2-40B4-BE49-F238E27FC236}">
                <a16:creationId xmlns:a16="http://schemas.microsoft.com/office/drawing/2014/main" id="{1E94D12B-6A1B-4E9C-A740-6D5EE678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u="none">
                <a:latin typeface="Times New Roman" panose="02020603050405020304" pitchFamily="18" charset="0"/>
              </a:rPr>
              <a:t>1. What are the similarities and differences between the two men?</a:t>
            </a:r>
          </a:p>
          <a:p>
            <a:pPr>
              <a:spcBef>
                <a:spcPct val="50000"/>
              </a:spcBef>
            </a:pPr>
            <a:r>
              <a:rPr lang="en-US" altLang="en-US" b="1" u="none">
                <a:latin typeface="Times New Roman" panose="02020603050405020304" pitchFamily="18" charset="0"/>
              </a:rPr>
              <a:t> 2. What adjectives would you use to describe each ruler?</a:t>
            </a:r>
            <a:endParaRPr lang="en-US" altLang="en-US" sz="2000" b="1" u="none">
              <a:latin typeface="Times New Roman" panose="02020603050405020304" pitchFamily="18" charset="0"/>
            </a:endParaRPr>
          </a:p>
        </p:txBody>
      </p:sp>
      <p:sp>
        <p:nvSpPr>
          <p:cNvPr id="10246" name="Text Box 11">
            <a:extLst>
              <a:ext uri="{FF2B5EF4-FFF2-40B4-BE49-F238E27FC236}">
                <a16:creationId xmlns:a16="http://schemas.microsoft.com/office/drawing/2014/main" id="{9B131180-2302-49CD-BAAF-C94B206E2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1341438" cy="4699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none"/>
              <a:t>Do Now: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269050F3-AA80-45AB-9C40-7095F7DB6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Emergence of the Emperor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B623523F-88AB-44F4-B942-11B5A58D3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962400"/>
            <a:ext cx="502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u="none">
                <a:latin typeface="Times New Roman" panose="02020603050405020304" pitchFamily="18" charset="0"/>
              </a:rPr>
              <a:t>Over the next generation the whole society and its institutions were transformed to serve the needs of _____________. </a:t>
            </a:r>
          </a:p>
          <a:p>
            <a:pPr eaLnBrk="1" hangingPunct="1"/>
            <a:endParaRPr lang="en-US" altLang="en-US" u="none">
              <a:latin typeface="Times New Roman" panose="02020603050405020304" pitchFamily="18" charset="0"/>
            </a:endParaRPr>
          </a:p>
        </p:txBody>
      </p:sp>
      <p:sp>
        <p:nvSpPr>
          <p:cNvPr id="11268" name="Text Box 5">
            <a:extLst>
              <a:ext uri="{FF2B5EF4-FFF2-40B4-BE49-F238E27FC236}">
                <a16:creationId xmlns:a16="http://schemas.microsoft.com/office/drawing/2014/main" id="{D03B76A5-0BB5-4ED7-BEF5-2C101B439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495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u="none">
                <a:latin typeface="Times New Roman" panose="02020603050405020304" pitchFamily="18" charset="0"/>
              </a:rPr>
              <a:t>The Shogunate was defeated and a new emperor named __________was proclaimed. </a:t>
            </a:r>
          </a:p>
        </p:txBody>
      </p:sp>
      <p:grpSp>
        <p:nvGrpSpPr>
          <p:cNvPr id="11269" name="Group 37">
            <a:extLst>
              <a:ext uri="{FF2B5EF4-FFF2-40B4-BE49-F238E27FC236}">
                <a16:creationId xmlns:a16="http://schemas.microsoft.com/office/drawing/2014/main" id="{622F1F94-B1AE-49BF-8A06-802F3141C48D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990600"/>
            <a:ext cx="3200400" cy="5554663"/>
            <a:chOff x="3600" y="624"/>
            <a:chExt cx="2016" cy="3499"/>
          </a:xfrm>
        </p:grpSpPr>
        <p:pic>
          <p:nvPicPr>
            <p:cNvPr id="11277" name="Picture 2" descr="meiji">
              <a:extLst>
                <a:ext uri="{FF2B5EF4-FFF2-40B4-BE49-F238E27FC236}">
                  <a16:creationId xmlns:a16="http://schemas.microsoft.com/office/drawing/2014/main" id="{C6779CFB-AF4D-44A3-AB8C-553CEEE2C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624"/>
              <a:ext cx="1966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6">
              <a:extLst>
                <a:ext uri="{FF2B5EF4-FFF2-40B4-BE49-F238E27FC236}">
                  <a16:creationId xmlns:a16="http://schemas.microsoft.com/office/drawing/2014/main" id="{500B000F-7776-4228-B0E7-C9BA2F13C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600"/>
              <a:ext cx="201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" panose="0202060306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u="none">
                  <a:latin typeface="Times New Roman" panose="02020603050405020304" pitchFamily="18" charset="0"/>
                </a:rPr>
                <a:t>Emperor Mutsuhito, </a:t>
              </a:r>
              <a:r>
                <a:rPr lang="en-US" altLang="en-US" b="1" i="1" u="none">
                  <a:latin typeface="Times New Roman" panose="02020603050405020304" pitchFamily="18" charset="0"/>
                </a:rPr>
                <a:t>Meiji.</a:t>
              </a:r>
              <a:endParaRPr lang="en-US" altLang="en-US" b="1" u="none">
                <a:latin typeface="Times New Roman" panose="02020603050405020304" pitchFamily="18" charset="0"/>
              </a:endParaRPr>
            </a:p>
          </p:txBody>
        </p:sp>
      </p:grpSp>
      <p:sp>
        <p:nvSpPr>
          <p:cNvPr id="11270" name="Rectangle 7">
            <a:extLst>
              <a:ext uri="{FF2B5EF4-FFF2-40B4-BE49-F238E27FC236}">
                <a16:creationId xmlns:a16="http://schemas.microsoft.com/office/drawing/2014/main" id="{9A575A14-CDFA-45F0-A697-89AE64B47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2533650"/>
            <a:ext cx="523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u="none">
                <a:latin typeface="Times New Roman" panose="02020603050405020304" pitchFamily="18" charset="0"/>
              </a:rPr>
              <a:t>This period is known as the </a:t>
            </a:r>
            <a:r>
              <a:rPr lang="en-US" altLang="en-US" b="1" u="none">
                <a:latin typeface="Times New Roman" panose="02020603050405020304" pitchFamily="18" charset="0"/>
              </a:rPr>
              <a:t>Meiji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u="none">
                <a:latin typeface="Times New Roman" panose="02020603050405020304" pitchFamily="18" charset="0"/>
              </a:rPr>
              <a:t>Restoration</a:t>
            </a:r>
            <a:r>
              <a:rPr lang="en-US" altLang="en-US" u="none">
                <a:latin typeface="Times New Roman" panose="02020603050405020304" pitchFamily="18" charset="0"/>
              </a:rPr>
              <a:t>–  Meiji meaning </a:t>
            </a:r>
            <a:r>
              <a:rPr lang="en-US" altLang="en-US" b="1" u="none">
                <a:latin typeface="Times New Roman" panose="02020603050405020304" pitchFamily="18" charset="0"/>
              </a:rPr>
              <a:t>______________</a:t>
            </a:r>
            <a:r>
              <a:rPr lang="en-US" altLang="en-US" u="none"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271" name="Object 2">
            <a:extLst>
              <a:ext uri="{FF2B5EF4-FFF2-40B4-BE49-F238E27FC236}">
                <a16:creationId xmlns:a16="http://schemas.microsoft.com/office/drawing/2014/main" id="{66AC1E63-F4DF-47C7-B44B-0F4D833A280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" y="1219200"/>
          <a:ext cx="39528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Clip" r:id="rId4" imgW="1638677" imgH="3468986" progId="MS_ClipArt_Gallery.5">
                  <p:embed/>
                </p:oleObj>
              </mc:Choice>
              <mc:Fallback>
                <p:oleObj name="Clip" r:id="rId4" imgW="1638677" imgH="3468986" progId="MS_ClipArt_Gallery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19200"/>
                        <a:ext cx="39528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2" name="Picture 26" descr="Picturearrow">
            <a:extLst>
              <a:ext uri="{FF2B5EF4-FFF2-40B4-BE49-F238E27FC236}">
                <a16:creationId xmlns:a16="http://schemas.microsoft.com/office/drawing/2014/main" id="{86BC17D6-403F-45B5-AF27-5F99F2909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9688"/>
            <a:ext cx="43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8" descr="Picturearrow">
            <a:extLst>
              <a:ext uri="{FF2B5EF4-FFF2-40B4-BE49-F238E27FC236}">
                <a16:creationId xmlns:a16="http://schemas.microsoft.com/office/drawing/2014/main" id="{FEFC4F3C-C525-4874-99CF-A86ED414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43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33">
            <a:extLst>
              <a:ext uri="{FF2B5EF4-FFF2-40B4-BE49-F238E27FC236}">
                <a16:creationId xmlns:a16="http://schemas.microsoft.com/office/drawing/2014/main" id="{9284FF56-65B8-4FB9-B06A-05742DFD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71638"/>
            <a:ext cx="1554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Mutsuhito</a:t>
            </a:r>
          </a:p>
        </p:txBody>
      </p:sp>
      <p:sp>
        <p:nvSpPr>
          <p:cNvPr id="11275" name="Text Box 35">
            <a:extLst>
              <a:ext uri="{FF2B5EF4-FFF2-40B4-BE49-F238E27FC236}">
                <a16:creationId xmlns:a16="http://schemas.microsoft.com/office/drawing/2014/main" id="{3B829008-250C-4D7F-B534-81554A66C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3276600"/>
            <a:ext cx="231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enlightened rule</a:t>
            </a:r>
          </a:p>
        </p:txBody>
      </p:sp>
      <p:sp>
        <p:nvSpPr>
          <p:cNvPr id="11276" name="Text Box 36">
            <a:extLst>
              <a:ext uri="{FF2B5EF4-FFF2-40B4-BE49-F238E27FC236}">
                <a16:creationId xmlns:a16="http://schemas.microsoft.com/office/drawing/2014/main" id="{CAF5DD44-3938-4769-B761-79D012274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0638"/>
            <a:ext cx="209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u="none"/>
              <a:t>modernization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ysNGold">
  <a:themeElements>
    <a:clrScheme name="GreysNGo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reysNGold">
      <a:majorFont>
        <a:latin typeface="GillSans"/>
        <a:ea typeface="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GreysNGo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sNGol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ysNGol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sNGol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sNGol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sNGol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ysNGol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42361C8-5DEC-4E52-81E6-279326DEE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5DDE74-2C88-4477-A1B6-D70B1F8E5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Designs\GreysNGold.pot</Template>
  <TotalTime>4596</TotalTime>
  <Words>615</Words>
  <Application>Microsoft Office PowerPoint</Application>
  <PresentationFormat>On-screen Show (4:3)</PresentationFormat>
  <Paragraphs>98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Bookman Old Style</vt:lpstr>
      <vt:lpstr>Calibri</vt:lpstr>
      <vt:lpstr>Comic Sans MS</vt:lpstr>
      <vt:lpstr>GillSans</vt:lpstr>
      <vt:lpstr>Korinna BT</vt:lpstr>
      <vt:lpstr>Tahoma</vt:lpstr>
      <vt:lpstr>Times</vt:lpstr>
      <vt:lpstr>Times New Roman</vt:lpstr>
      <vt:lpstr>Wingdings</vt:lpstr>
      <vt:lpstr>GreysNGold</vt:lpstr>
      <vt:lpstr>Clip</vt:lpstr>
      <vt:lpstr>PowerPoint Presentation</vt:lpstr>
      <vt:lpstr>PowerPoint Presentation</vt:lpstr>
      <vt:lpstr>Let’s Go Back In Time… Tokugawa Period (1600-1868)</vt:lpstr>
      <vt:lpstr>Japanese Social Structure</vt:lpstr>
      <vt:lpstr>PowerPoint Presentation</vt:lpstr>
      <vt:lpstr>Fall of Tokugawa Shogunate</vt:lpstr>
      <vt:lpstr>If Not The Shogun, Then Who?</vt:lpstr>
      <vt:lpstr>Compare These Two Figures</vt:lpstr>
      <vt:lpstr>Emergence of the Emperor</vt:lpstr>
      <vt:lpstr>PowerPoint Presentation</vt:lpstr>
      <vt:lpstr>PowerPoint Presentation</vt:lpstr>
      <vt:lpstr>Strains of Modernization</vt:lpstr>
      <vt:lpstr>Strains of Modernization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</dc:creator>
  <cp:lastModifiedBy>Tokio Marine Management</cp:lastModifiedBy>
  <cp:revision>431</cp:revision>
  <dcterms:created xsi:type="dcterms:W3CDTF">2003-02-06T10:52:34Z</dcterms:created>
  <dcterms:modified xsi:type="dcterms:W3CDTF">2018-01-31T13:17:19Z</dcterms:modified>
</cp:coreProperties>
</file>