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90"/>
  </p:handoutMasterIdLst>
  <p:sldIdLst>
    <p:sldId id="284" r:id="rId2"/>
    <p:sldId id="285" r:id="rId3"/>
    <p:sldId id="286" r:id="rId4"/>
    <p:sldId id="293" r:id="rId5"/>
    <p:sldId id="294" r:id="rId6"/>
    <p:sldId id="295" r:id="rId7"/>
    <p:sldId id="297" r:id="rId8"/>
    <p:sldId id="296" r:id="rId9"/>
    <p:sldId id="288" r:id="rId10"/>
    <p:sldId id="289" r:id="rId11"/>
    <p:sldId id="290" r:id="rId12"/>
    <p:sldId id="291" r:id="rId13"/>
    <p:sldId id="292" r:id="rId14"/>
    <p:sldId id="298" r:id="rId15"/>
    <p:sldId id="299" r:id="rId16"/>
    <p:sldId id="300" r:id="rId17"/>
    <p:sldId id="301" r:id="rId18"/>
    <p:sldId id="302" r:id="rId19"/>
    <p:sldId id="257" r:id="rId20"/>
    <p:sldId id="258" r:id="rId21"/>
    <p:sldId id="303" r:id="rId22"/>
    <p:sldId id="259" r:id="rId23"/>
    <p:sldId id="260" r:id="rId24"/>
    <p:sldId id="306" r:id="rId25"/>
    <p:sldId id="261" r:id="rId26"/>
    <p:sldId id="304" r:id="rId27"/>
    <p:sldId id="262" r:id="rId28"/>
    <p:sldId id="265" r:id="rId29"/>
    <p:sldId id="305" r:id="rId30"/>
    <p:sldId id="263" r:id="rId31"/>
    <p:sldId id="264" r:id="rId32"/>
    <p:sldId id="307" r:id="rId33"/>
    <p:sldId id="308" r:id="rId34"/>
    <p:sldId id="266" r:id="rId35"/>
    <p:sldId id="267" r:id="rId36"/>
    <p:sldId id="268" r:id="rId37"/>
    <p:sldId id="269" r:id="rId38"/>
    <p:sldId id="270" r:id="rId39"/>
    <p:sldId id="271" r:id="rId40"/>
    <p:sldId id="272" r:id="rId41"/>
    <p:sldId id="309" r:id="rId42"/>
    <p:sldId id="273" r:id="rId43"/>
    <p:sldId id="310" r:id="rId44"/>
    <p:sldId id="274" r:id="rId45"/>
    <p:sldId id="311" r:id="rId46"/>
    <p:sldId id="277" r:id="rId47"/>
    <p:sldId id="278" r:id="rId48"/>
    <p:sldId id="279" r:id="rId49"/>
    <p:sldId id="280" r:id="rId50"/>
    <p:sldId id="275" r:id="rId51"/>
    <p:sldId id="276" r:id="rId52"/>
    <p:sldId id="312" r:id="rId53"/>
    <p:sldId id="282" r:id="rId54"/>
    <p:sldId id="314" r:id="rId55"/>
    <p:sldId id="283" r:id="rId56"/>
    <p:sldId id="315" r:id="rId57"/>
    <p:sldId id="342" r:id="rId58"/>
    <p:sldId id="343" r:id="rId59"/>
    <p:sldId id="344" r:id="rId60"/>
    <p:sldId id="345" r:id="rId61"/>
    <p:sldId id="346" r:id="rId62"/>
    <p:sldId id="321" r:id="rId63"/>
    <p:sldId id="322" r:id="rId64"/>
    <p:sldId id="347" r:id="rId65"/>
    <p:sldId id="348" r:id="rId66"/>
    <p:sldId id="349" r:id="rId67"/>
    <p:sldId id="350" r:id="rId68"/>
    <p:sldId id="351" r:id="rId69"/>
    <p:sldId id="369" r:id="rId70"/>
    <p:sldId id="328" r:id="rId71"/>
    <p:sldId id="352" r:id="rId72"/>
    <p:sldId id="353" r:id="rId73"/>
    <p:sldId id="354" r:id="rId74"/>
    <p:sldId id="355" r:id="rId75"/>
    <p:sldId id="356" r:id="rId76"/>
    <p:sldId id="357" r:id="rId77"/>
    <p:sldId id="335" r:id="rId78"/>
    <p:sldId id="358" r:id="rId79"/>
    <p:sldId id="360" r:id="rId80"/>
    <p:sldId id="361" r:id="rId81"/>
    <p:sldId id="362" r:id="rId82"/>
    <p:sldId id="340" r:id="rId83"/>
    <p:sldId id="363" r:id="rId84"/>
    <p:sldId id="364" r:id="rId85"/>
    <p:sldId id="365" r:id="rId86"/>
    <p:sldId id="366" r:id="rId87"/>
    <p:sldId id="367" r:id="rId88"/>
    <p:sldId id="368" r:id="rId8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402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402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402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27CFE14-1CFB-46D7-8EF0-8B0AAA337BC1}" type="slidenum">
              <a:rPr lang="en-US" altLang="en-US"/>
              <a:pPr/>
              <a:t>‹#›</a:t>
            </a:fld>
            <a:endParaRPr lang="en-US" altLang="en-US"/>
          </a:p>
        </p:txBody>
      </p:sp>
    </p:spTree>
    <p:extLst>
      <p:ext uri="{BB962C8B-B14F-4D97-AF65-F5344CB8AC3E}">
        <p14:creationId xmlns:p14="http://schemas.microsoft.com/office/powerpoint/2010/main" val="27769401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498475" y="1311275"/>
            <a:ext cx="10429875" cy="5908675"/>
            <a:chOff x="-313" y="824"/>
            <a:chExt cx="6570" cy="3722"/>
          </a:xfrm>
        </p:grpSpPr>
        <p:sp>
          <p:nvSpPr>
            <p:cNvPr id="3789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89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0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US" altLang="en-US"/>
            </a:p>
          </p:txBody>
        </p:sp>
        <p:sp>
          <p:nvSpPr>
            <p:cNvPr id="3790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US" altLang="en-US"/>
            </a:p>
          </p:txBody>
        </p:sp>
        <p:sp>
          <p:nvSpPr>
            <p:cNvPr id="3790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0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0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1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p>
          </p:txBody>
        </p:sp>
        <p:sp>
          <p:nvSpPr>
            <p:cNvPr id="3791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1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2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2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2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p>
          </p:txBody>
        </p:sp>
        <p:sp>
          <p:nvSpPr>
            <p:cNvPr id="3792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2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3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4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5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6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7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8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99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0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1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2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3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4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5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6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7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4"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5"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6"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7"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8"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89"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0"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1"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2"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3"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4"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5"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6"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7"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8"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099"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0"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1"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105"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8106"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n-US" altLang="en-US" noProof="0" smtClean="0"/>
              <a:t>Click to edit Master title style</a:t>
            </a:r>
          </a:p>
        </p:txBody>
      </p:sp>
      <p:sp>
        <p:nvSpPr>
          <p:cNvPr id="38107"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8108" name="Rectangle 220"/>
          <p:cNvSpPr>
            <a:spLocks noGrp="1" noChangeArrowheads="1"/>
          </p:cNvSpPr>
          <p:nvPr>
            <p:ph type="dt" sz="quarter" idx="2"/>
          </p:nvPr>
        </p:nvSpPr>
        <p:spPr/>
        <p:txBody>
          <a:bodyPr/>
          <a:lstStyle>
            <a:lvl1pPr>
              <a:defRPr/>
            </a:lvl1pPr>
          </a:lstStyle>
          <a:p>
            <a:endParaRPr lang="en-US" altLang="en-US"/>
          </a:p>
        </p:txBody>
      </p:sp>
      <p:sp>
        <p:nvSpPr>
          <p:cNvPr id="38109" name="Rectangle 221"/>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38110" name="Rectangle 222"/>
          <p:cNvSpPr>
            <a:spLocks noGrp="1" noChangeArrowheads="1"/>
          </p:cNvSpPr>
          <p:nvPr>
            <p:ph type="sldNum" sz="quarter" idx="4"/>
          </p:nvPr>
        </p:nvSpPr>
        <p:spPr/>
        <p:txBody>
          <a:bodyPr/>
          <a:lstStyle>
            <a:lvl1pPr>
              <a:defRPr/>
            </a:lvl1pPr>
          </a:lstStyle>
          <a:p>
            <a:fld id="{00DB5CA2-F345-43FF-A295-97A6911D17D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A29EABE-76B8-47ED-BA7A-DA545AAE37DB}"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92955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7C9995A-FCBB-4022-A5C9-7A18ADDB86FB}"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693876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DFDD3148-CF6C-4F00-8A9D-6D9C63572A8E}" type="slidenum">
              <a:rPr lang="en-US" altLang="en-US"/>
              <a:pPr/>
              <a:t>‹#›</a:t>
            </a:fld>
            <a:endParaRPr lang="en-US" alt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1844229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335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EB188163-CBB3-4080-B6B8-6238C380CEAE}" type="slidenum">
              <a:rPr lang="en-US" altLang="en-US"/>
              <a:pPr/>
              <a:t>‹#›</a:t>
            </a:fld>
            <a:endParaRPr lang="en-US" alt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347610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3900"/>
          </a:xfrm>
        </p:spPr>
        <p:txBody>
          <a:bodyPr/>
          <a:lstStyle/>
          <a:p>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B5D36669-569B-432B-A958-42769A93B67B}" type="slidenum">
              <a:rPr lang="en-US" altLang="en-US"/>
              <a:pPr/>
              <a:t>‹#›</a:t>
            </a:fld>
            <a:endParaRPr lang="en-US" alt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2691972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3900"/>
          </a:xfrm>
        </p:spPr>
        <p:txBody>
          <a:bodyPr/>
          <a:lstStyle/>
          <a:p>
            <a:endParaRPr lang="en-US"/>
          </a:p>
        </p:txBody>
      </p:sp>
      <p:sp>
        <p:nvSpPr>
          <p:cNvPr id="4" name="Text Placeholder 3"/>
          <p:cNvSpPr>
            <a:spLocks noGrp="1"/>
          </p:cNvSpPr>
          <p:nvPr>
            <p:ph type="body"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3638"/>
            <a:ext cx="2133600" cy="457200"/>
          </a:xfrm>
        </p:spPr>
        <p:txBody>
          <a:bodyPr/>
          <a:lstStyle>
            <a:lvl1pPr>
              <a:defRPr/>
            </a:lvl1pPr>
          </a:lstStyle>
          <a:p>
            <a:fld id="{4560796B-FA26-49D6-89C5-C63811CA13E4}" type="slidenum">
              <a:rPr lang="en-US" altLang="en-US"/>
              <a:pPr/>
              <a:t>‹#›</a:t>
            </a:fld>
            <a:endParaRPr lang="en-US" altLang="en-US"/>
          </a:p>
        </p:txBody>
      </p:sp>
      <p:sp>
        <p:nvSpPr>
          <p:cNvPr id="6" name="Date Placeholder 5"/>
          <p:cNvSpPr>
            <a:spLocks noGrp="1"/>
          </p:cNvSpPr>
          <p:nvPr>
            <p:ph type="dt" sz="half" idx="11"/>
          </p:nvPr>
        </p:nvSpPr>
        <p:spPr>
          <a:xfrm>
            <a:off x="457200" y="6243638"/>
            <a:ext cx="2133600" cy="457200"/>
          </a:xfrm>
        </p:spPr>
        <p:txBody>
          <a:bodyPr/>
          <a:lstStyle>
            <a:lvl1pPr>
              <a:defRPr/>
            </a:lvl1pPr>
          </a:lstStyle>
          <a:p>
            <a:endParaRPr lang="en-US" altLang="en-US"/>
          </a:p>
        </p:txBody>
      </p:sp>
      <p:sp>
        <p:nvSpPr>
          <p:cNvPr id="7" name="Footer Placeholder 6"/>
          <p:cNvSpPr>
            <a:spLocks noGrp="1"/>
          </p:cNvSpPr>
          <p:nvPr>
            <p:ph type="ftr" sz="quarter" idx="12"/>
          </p:nvPr>
        </p:nvSpPr>
        <p:spPr>
          <a:xfrm>
            <a:off x="3124200" y="6243638"/>
            <a:ext cx="2895600" cy="457200"/>
          </a:xfrm>
        </p:spPr>
        <p:txBody>
          <a:bodyPr/>
          <a:lstStyle>
            <a:lvl1pPr>
              <a:defRPr/>
            </a:lvl1pPr>
          </a:lstStyle>
          <a:p>
            <a:endParaRPr lang="en-US" altLang="en-US"/>
          </a:p>
        </p:txBody>
      </p:sp>
    </p:spTree>
    <p:extLst>
      <p:ext uri="{BB962C8B-B14F-4D97-AF65-F5344CB8AC3E}">
        <p14:creationId xmlns:p14="http://schemas.microsoft.com/office/powerpoint/2010/main" val="22950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006522F-5224-4C59-ABE4-25D9E16204D0}"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104863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04B8DA1-1F8D-4217-97DE-555CA3B01E55}"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26641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8BCD425F-5C0A-4819-9066-F56CB490006B}"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832503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380376D-2AD2-4744-ADC4-D995E9817C45}" type="slidenum">
              <a:rPr lang="en-US" altLang="en-US"/>
              <a:pPr/>
              <a:t>‹#›</a:t>
            </a:fld>
            <a:endParaRPr lang="en-US" altLang="en-US"/>
          </a:p>
        </p:txBody>
      </p:sp>
      <p:sp>
        <p:nvSpPr>
          <p:cNvPr id="8" name="Date Placeholder 7"/>
          <p:cNvSpPr>
            <a:spLocks noGrp="1"/>
          </p:cNvSpPr>
          <p:nvPr>
            <p:ph type="dt" sz="half" idx="11"/>
          </p:nvPr>
        </p:nvSpPr>
        <p:spPr/>
        <p:txBody>
          <a:bodyPr/>
          <a:lstStyle>
            <a:lvl1pPr>
              <a:defRPr/>
            </a:lvl1pPr>
          </a:lstStyle>
          <a:p>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52526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2F28220-3225-4D65-A70F-43198BF18531}" type="slidenum">
              <a:rPr lang="en-US" altLang="en-US"/>
              <a:pPr/>
              <a:t>‹#›</a:t>
            </a:fld>
            <a:endParaRPr lang="en-US" altLang="en-US"/>
          </a:p>
        </p:txBody>
      </p:sp>
      <p:sp>
        <p:nvSpPr>
          <p:cNvPr id="4" name="Date Placeholder 3"/>
          <p:cNvSpPr>
            <a:spLocks noGrp="1"/>
          </p:cNvSpPr>
          <p:nvPr>
            <p:ph type="dt" sz="half" idx="11"/>
          </p:nvPr>
        </p:nvSpPr>
        <p:spPr/>
        <p:txBody>
          <a:bodyPr/>
          <a:lstStyle>
            <a:lvl1pPr>
              <a:defRPr/>
            </a:lvl1pPr>
          </a:lstStyle>
          <a:p>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8075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81CCD6E-3122-4B5F-9A75-B1343FF20972}" type="slidenum">
              <a:rPr lang="en-US" altLang="en-US"/>
              <a:pPr/>
              <a:t>‹#›</a:t>
            </a:fld>
            <a:endParaRPr lang="en-US" altLang="en-US"/>
          </a:p>
        </p:txBody>
      </p:sp>
      <p:sp>
        <p:nvSpPr>
          <p:cNvPr id="3" name="Date Placeholder 2"/>
          <p:cNvSpPr>
            <a:spLocks noGrp="1"/>
          </p:cNvSpPr>
          <p:nvPr>
            <p:ph type="dt" sz="half" idx="11"/>
          </p:nvPr>
        </p:nvSpPr>
        <p:spPr/>
        <p:txBody>
          <a:bodyPr/>
          <a:lstStyle>
            <a:lvl1pPr>
              <a:defRPr/>
            </a:lvl1pPr>
          </a:lstStyle>
          <a:p>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412029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9D0E1D9-C04C-487C-938C-572058926900}"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200081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88A844D-6A3D-4A23-BFA5-8F239CAA2B3F}"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312727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496888" y="1308100"/>
            <a:ext cx="10429876" cy="5908675"/>
            <a:chOff x="-313" y="824"/>
            <a:chExt cx="6570" cy="3722"/>
          </a:xfrm>
        </p:grpSpPr>
        <p:sp>
          <p:nvSpPr>
            <p:cNvPr id="36867"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68"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69"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0"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1"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2"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3"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4"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5"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6"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7"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8"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79"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80"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81"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US" altLang="en-US">
                <a:effectLst>
                  <a:outerShdw blurRad="38100" dist="38100" dir="2700000" algn="tl">
                    <a:srgbClr val="000000"/>
                  </a:outerShdw>
                </a:effectLst>
              </a:endParaRPr>
            </a:p>
          </p:txBody>
        </p:sp>
        <p:sp>
          <p:nvSpPr>
            <p:cNvPr id="36882"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eaLnBrk="1" hangingPunct="1"/>
              <a:endParaRPr lang="en-US" altLang="en-US">
                <a:effectLst>
                  <a:outerShdw blurRad="38100" dist="38100" dir="2700000" algn="tl">
                    <a:srgbClr val="000000"/>
                  </a:outerShdw>
                </a:effectLst>
              </a:endParaRPr>
            </a:p>
          </p:txBody>
        </p:sp>
        <p:sp>
          <p:nvSpPr>
            <p:cNvPr id="36883"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4"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5"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6"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7"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8"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89"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0"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91"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92"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93"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endParaRPr lang="en-US" altLang="en-US">
                <a:effectLst>
                  <a:outerShdw blurRad="38100" dist="38100" dir="2700000" algn="tl">
                    <a:srgbClr val="000000"/>
                  </a:outerShdw>
                </a:effectLst>
              </a:endParaRPr>
            </a:p>
          </p:txBody>
        </p:sp>
        <p:sp>
          <p:nvSpPr>
            <p:cNvPr id="36894"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5"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6"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7"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8"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eaLnBrk="1" hangingPunct="1"/>
              <a:endParaRPr lang="en-US" altLang="en-US">
                <a:effectLst>
                  <a:outerShdw blurRad="38100" dist="38100" dir="2700000" algn="tl">
                    <a:srgbClr val="000000"/>
                  </a:outerShdw>
                </a:effectLst>
              </a:endParaRPr>
            </a:p>
          </p:txBody>
        </p:sp>
        <p:sp>
          <p:nvSpPr>
            <p:cNvPr id="36899"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0"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1"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2"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3"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4"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5"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6"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7"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8"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9"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0"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1"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2"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3"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4"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5"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6"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7"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8"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19"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0"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1"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2"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3"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4"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5"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6"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7"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8"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29"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0"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1"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2"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3"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4"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5"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6"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7"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8"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39"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0"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1"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2"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3"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4"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5"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6"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7"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8"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49"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0"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1"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2"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3"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4"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5"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6"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7"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8"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59"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0"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1"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2"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3"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4"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5"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6"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7"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8"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69"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0"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1"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2"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3"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4"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5"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6"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7"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8"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79"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0"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1"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2"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3"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4"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5"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6"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7"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8"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89"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0"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1"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2"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3"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4"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5"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6"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7"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8"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99"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0"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1"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2"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3"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4"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5"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6"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7"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8"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09"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0"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1"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2"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3"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4"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5"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6"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7"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8"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19"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0"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1"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2"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3"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4"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5"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6"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7"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8"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29"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0"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1"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2"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3"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4"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5"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6"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7"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8"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39"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0"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1"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2"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3"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4"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5"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6"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7"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8"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49"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0"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1"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2"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3"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4"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5"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6"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7"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8"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59"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0"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1"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2"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3"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4"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5"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6"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7"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8"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69"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0"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1"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2"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3"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4"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5"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6"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7"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8"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79"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80"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081"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7082"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AC458DB-34DB-4C47-99DB-A91E10F0CB12}" type="slidenum">
              <a:rPr lang="en-US" altLang="en-US"/>
              <a:pPr/>
              <a:t>‹#›</a:t>
            </a:fld>
            <a:endParaRPr lang="en-US" altLang="en-US"/>
          </a:p>
        </p:txBody>
      </p:sp>
      <p:sp>
        <p:nvSpPr>
          <p:cNvPr id="37083"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37084"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37085"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086"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7"/>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map-as-history.com/demos/tome01/index.php"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upload.wikimedia.org/wikipedia/commons/3/38/Unification_of_Italy_1815-1870.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n.wikipedia.org/wiki/File:Fernando_VII.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upload.wikimedia.org/wikipedia/commons/1/14/Ferdinand_VII_of_Spain_in_his_robes_of_state_by_Goya.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File:Tsar_Nicholas_I_-3.jpg"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en.wikipedia.org/wiki/File:Alexander_I_of_Russia.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upload.wikimedia.org/wikipedia/commons/5/58/Lama%2C_Domenico_%281823-1890%29_-_Giuseppe_Mazzini.jpg" TargetMode="Externa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24.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87.xml.rels><?xml version="1.0" encoding="UTF-8" standalone="yes"?>
<Relationships xmlns="http://schemas.openxmlformats.org/package/2006/relationships"><Relationship Id="rId3" Type="http://schemas.openxmlformats.org/officeDocument/2006/relationships/audio" Target="file:///\\socrates\spencers\AP%20European%20History\Images%20and%20Music\Music\berlioz_symphonie_5_sogne_d_un.mp3" TargetMode="External"/><Relationship Id="rId2" Type="http://schemas.openxmlformats.org/officeDocument/2006/relationships/audio" Target="file:///\\socrates\spencers\AP%20European%20History\Images%20and%20Music\Music\tasha_parker.source.prod_affiliate.5.mp3" TargetMode="External"/><Relationship Id="rId1" Type="http://schemas.openxmlformats.org/officeDocument/2006/relationships/audio" Target="file:///\\socrates\spencers\AP%20European%20History\Images%20and%20Music\Music\No%203%20in%20E-flat%20Major%20(Eroica)%201805.mp3" TargetMode="External"/><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685800" y="1844675"/>
            <a:ext cx="7772400" cy="2651125"/>
          </a:xfrm>
        </p:spPr>
        <p:txBody>
          <a:bodyPr/>
          <a:lstStyle/>
          <a:p>
            <a:r>
              <a:rPr lang="en-US" altLang="en-US"/>
              <a:t>AGE OF METTERNICH</a:t>
            </a:r>
            <a:br>
              <a:rPr lang="en-US" altLang="en-US"/>
            </a:br>
            <a:r>
              <a:rPr lang="en-US" altLang="en-US">
                <a:solidFill>
                  <a:srgbClr val="FF0000"/>
                </a:solidFill>
              </a:rPr>
              <a:t>Reaction, Revolution, Reform, Romanticism</a:t>
            </a:r>
          </a:p>
        </p:txBody>
      </p:sp>
      <p:sp>
        <p:nvSpPr>
          <p:cNvPr id="33797" name="Rectangle 5"/>
          <p:cNvSpPr>
            <a:spLocks noGrp="1" noChangeArrowheads="1"/>
          </p:cNvSpPr>
          <p:nvPr>
            <p:ph type="subTitle" idx="1"/>
          </p:nvPr>
        </p:nvSpPr>
        <p:spPr>
          <a:xfrm>
            <a:off x="1371600" y="4648200"/>
            <a:ext cx="6400800" cy="990600"/>
          </a:xfrm>
        </p:spPr>
        <p:txBody>
          <a:bodyPr/>
          <a:lstStyle/>
          <a:p>
            <a:r>
              <a:rPr lang="en-US" altLang="en-US"/>
              <a:t>RRRR!!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4000"/>
              <a:t>Congress of Vienna: What Happened?</a:t>
            </a:r>
          </a:p>
        </p:txBody>
      </p:sp>
      <p:sp>
        <p:nvSpPr>
          <p:cNvPr id="43011" name="Rectangle 3"/>
          <p:cNvSpPr>
            <a:spLocks noGrp="1" noChangeArrowheads="1"/>
          </p:cNvSpPr>
          <p:nvPr>
            <p:ph type="body" idx="1"/>
          </p:nvPr>
        </p:nvSpPr>
        <p:spPr>
          <a:xfrm>
            <a:off x="457200" y="1600200"/>
            <a:ext cx="8229600" cy="5029200"/>
          </a:xfrm>
        </p:spPr>
        <p:txBody>
          <a:bodyPr/>
          <a:lstStyle/>
          <a:p>
            <a:pPr>
              <a:lnSpc>
                <a:spcPct val="90000"/>
              </a:lnSpc>
            </a:pPr>
            <a:r>
              <a:rPr lang="en-US" altLang="en-US" sz="2400"/>
              <a:t>Prussia and Austria were strengthened to form a united barrier against possible threat of Russia or France – this appeased the British</a:t>
            </a:r>
          </a:p>
          <a:p>
            <a:pPr>
              <a:lnSpc>
                <a:spcPct val="90000"/>
              </a:lnSpc>
            </a:pPr>
            <a:r>
              <a:rPr lang="en-US" altLang="en-US" sz="2400"/>
              <a:t>France was reduced in size and strength so as to no be a threat</a:t>
            </a:r>
          </a:p>
          <a:p>
            <a:pPr>
              <a:lnSpc>
                <a:spcPct val="90000"/>
              </a:lnSpc>
            </a:pPr>
            <a:r>
              <a:rPr lang="en-US" altLang="en-US" sz="2400"/>
              <a:t>Kingdom of the Netherlands comprised of newly unified Austrian Netherlands and Dutch Republic under King William I of Orange to check France</a:t>
            </a:r>
          </a:p>
          <a:p>
            <a:pPr>
              <a:lnSpc>
                <a:spcPct val="90000"/>
              </a:lnSpc>
            </a:pPr>
            <a:r>
              <a:rPr lang="en-US" altLang="en-US" sz="2400"/>
              <a:t>Piedmont-Sardinia expanded into larger kingdom in SE Europe</a:t>
            </a:r>
          </a:p>
          <a:p>
            <a:pPr>
              <a:lnSpc>
                <a:spcPct val="90000"/>
              </a:lnSpc>
            </a:pPr>
            <a:r>
              <a:rPr lang="en-US" altLang="en-US" sz="2400"/>
              <a:t>In E. Europe, Prussia gains E. bank of Rhine, and a new Germanic Confederation formed to check France</a:t>
            </a:r>
          </a:p>
          <a:p>
            <a:pPr>
              <a:lnSpc>
                <a:spcPct val="90000"/>
              </a:lnSpc>
            </a:pPr>
            <a:r>
              <a:rPr lang="en-US" altLang="en-US" sz="2400"/>
              <a:t>Animated Map is </a:t>
            </a:r>
            <a:r>
              <a:rPr lang="en-US" altLang="en-US" sz="2400">
                <a:hlinkClick r:id="rId3"/>
              </a:rPr>
              <a:t>HERE</a:t>
            </a:r>
            <a:endParaRPr lang="en-US" altLang="en-US" sz="24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map-17-01-p7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475"/>
            <a:ext cx="9144000" cy="7077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z="4000"/>
              <a:t>Congress of Vienna: What Happened?</a:t>
            </a:r>
          </a:p>
        </p:txBody>
      </p:sp>
      <p:sp>
        <p:nvSpPr>
          <p:cNvPr id="46083" name="Rectangle 3"/>
          <p:cNvSpPr>
            <a:spLocks noGrp="1" noChangeArrowheads="1"/>
          </p:cNvSpPr>
          <p:nvPr>
            <p:ph type="body" idx="1"/>
          </p:nvPr>
        </p:nvSpPr>
        <p:spPr>
          <a:xfrm>
            <a:off x="457200" y="1600200"/>
            <a:ext cx="8229600" cy="5029200"/>
          </a:xfrm>
        </p:spPr>
        <p:txBody>
          <a:bodyPr/>
          <a:lstStyle/>
          <a:p>
            <a:r>
              <a:rPr lang="en-US" altLang="en-US" sz="2800"/>
              <a:t>Negotiations at the Congress were delayed by Nappy’s return from Elba and the 100 Days, but his subsequent defeat brought a great desire to PUNISH the French</a:t>
            </a:r>
          </a:p>
          <a:p>
            <a:pPr lvl="1"/>
            <a:r>
              <a:rPr lang="en-US" altLang="en-US" sz="2400"/>
              <a:t>Boundaries back to pre-1790</a:t>
            </a:r>
          </a:p>
          <a:p>
            <a:pPr lvl="1"/>
            <a:r>
              <a:rPr lang="en-US" altLang="en-US" sz="2400"/>
              <a:t>Forced to pay indemnity</a:t>
            </a:r>
          </a:p>
          <a:p>
            <a:pPr lvl="1"/>
            <a:r>
              <a:rPr lang="en-US" altLang="en-US" sz="2400"/>
              <a:t>Foreign army occupation for 5 years</a:t>
            </a:r>
          </a:p>
          <a:p>
            <a:r>
              <a:rPr lang="en-US" altLang="en-US" sz="2800"/>
              <a:t>Overall, Congress of Vienna did not account for growing nationalism in Europe, as boundaries were drawn solely for purpose of balance of power, not in interests of people living there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4000"/>
              <a:t>Ideology of Conservatism: Roots</a:t>
            </a:r>
          </a:p>
        </p:txBody>
      </p:sp>
      <p:sp>
        <p:nvSpPr>
          <p:cNvPr id="47107" name="Rectangle 3"/>
          <p:cNvSpPr>
            <a:spLocks noGrp="1" noChangeArrowheads="1"/>
          </p:cNvSpPr>
          <p:nvPr>
            <p:ph type="body" sz="half" idx="1"/>
          </p:nvPr>
        </p:nvSpPr>
        <p:spPr/>
        <p:txBody>
          <a:bodyPr/>
          <a:lstStyle/>
          <a:p>
            <a:r>
              <a:rPr lang="en-US" altLang="en-US" sz="2800"/>
              <a:t>Edmund Burke </a:t>
            </a:r>
            <a:r>
              <a:rPr lang="en-US" altLang="en-US" sz="2800" i="1"/>
              <a:t>Reflections on the Revolution in France </a:t>
            </a:r>
            <a:r>
              <a:rPr lang="en-US" altLang="en-US" sz="2800"/>
              <a:t>(1790) and the condemnation of radical revolution</a:t>
            </a:r>
          </a:p>
          <a:p>
            <a:r>
              <a:rPr lang="en-US" altLang="en-US" sz="2800"/>
              <a:t>Joseph de Maistre and return of divine right</a:t>
            </a:r>
          </a:p>
        </p:txBody>
      </p:sp>
      <p:pic>
        <p:nvPicPr>
          <p:cNvPr id="47112" name="Picture 8" descr="deMais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2157413"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7114" name="Picture 10" descr="rudd-edmund-bur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429000"/>
            <a:ext cx="2108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47116" name="AutoShape 12"/>
          <p:cNvSpPr>
            <a:spLocks noChangeArrowheads="1"/>
          </p:cNvSpPr>
          <p:nvPr/>
        </p:nvSpPr>
        <p:spPr bwMode="auto">
          <a:xfrm>
            <a:off x="533400" y="3733800"/>
            <a:ext cx="1752600" cy="685800"/>
          </a:xfrm>
          <a:prstGeom prst="wedgeRoundRectCallout">
            <a:avLst>
              <a:gd name="adj1" fmla="val 72644"/>
              <a:gd name="adj2" fmla="val 583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Revolution is BAD.</a:t>
            </a:r>
          </a:p>
        </p:txBody>
      </p:sp>
      <p:sp>
        <p:nvSpPr>
          <p:cNvPr id="47117" name="AutoShape 13"/>
          <p:cNvSpPr>
            <a:spLocks noChangeArrowheads="1"/>
          </p:cNvSpPr>
          <p:nvPr/>
        </p:nvSpPr>
        <p:spPr bwMode="auto">
          <a:xfrm>
            <a:off x="6629400" y="3657600"/>
            <a:ext cx="1905000" cy="685800"/>
          </a:xfrm>
          <a:prstGeom prst="wedgeRoundRectCallout">
            <a:avLst>
              <a:gd name="adj1" fmla="val -89583"/>
              <a:gd name="adj2" fmla="val 673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Divine right all the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childTnLst>
                                    <p:set>
                                      <p:cBhvr>
                                        <p:cTn id="6" dur="1" fill="hold">
                                          <p:stCondLst>
                                            <p:cond delay="0"/>
                                          </p:stCondLst>
                                        </p:cTn>
                                        <p:tgtEl>
                                          <p:spTgt spid="47114"/>
                                        </p:tgtEl>
                                        <p:attrNameLst>
                                          <p:attrName>style.visibility</p:attrName>
                                        </p:attrNameLst>
                                      </p:cBhvr>
                                      <p:to>
                                        <p:strVal val="visible"/>
                                      </p:to>
                                    </p:set>
                                    <p:anim from="(-#ppt_w/2)" to="(#ppt_x)" calcmode="lin" valueType="num">
                                      <p:cBhvr>
                                        <p:cTn id="7" dur="600" fill="hold">
                                          <p:stCondLst>
                                            <p:cond delay="0"/>
                                          </p:stCondLst>
                                        </p:cTn>
                                        <p:tgtEl>
                                          <p:spTgt spid="47114"/>
                                        </p:tgtEl>
                                        <p:attrNameLst>
                                          <p:attrName>ppt_x</p:attrName>
                                        </p:attrNameLst>
                                      </p:cBhvr>
                                    </p:anim>
                                    <p:anim from="0" to="-1.0" calcmode="lin" valueType="num">
                                      <p:cBhvr>
                                        <p:cTn id="8" dur="200" decel="50000" autoRev="1" fill="hold">
                                          <p:stCondLst>
                                            <p:cond delay="600"/>
                                          </p:stCondLst>
                                        </p:cTn>
                                        <p:tgtEl>
                                          <p:spTgt spid="47114"/>
                                        </p:tgtEl>
                                        <p:attrNameLst>
                                          <p:attrName>xshear</p:attrName>
                                        </p:attrNameLst>
                                      </p:cBhvr>
                                    </p:anim>
                                    <p:animScale>
                                      <p:cBhvr>
                                        <p:cTn id="9" dur="200" decel="100000" autoRev="1" fill="hold">
                                          <p:stCondLst>
                                            <p:cond delay="600"/>
                                          </p:stCondLst>
                                        </p:cTn>
                                        <p:tgtEl>
                                          <p:spTgt spid="47114"/>
                                        </p:tgtEl>
                                      </p:cBhvr>
                                      <p:from x="100000" y="100000"/>
                                      <p:to x="80000" y="100000"/>
                                    </p:animScale>
                                    <p:anim by="(#ppt_h/3+#ppt_w*0.1)" calcmode="lin" valueType="num">
                                      <p:cBhvr additive="sum">
                                        <p:cTn id="10" dur="200" decel="100000" autoRev="1" fill="hold">
                                          <p:stCondLst>
                                            <p:cond delay="600"/>
                                          </p:stCondLst>
                                        </p:cTn>
                                        <p:tgtEl>
                                          <p:spTgt spid="47114"/>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47112"/>
                                        </p:tgtEl>
                                        <p:attrNameLst>
                                          <p:attrName>style.visibility</p:attrName>
                                        </p:attrNameLst>
                                      </p:cBhvr>
                                      <p:to>
                                        <p:strVal val="visible"/>
                                      </p:to>
                                    </p:set>
                                    <p:anim from="(-#ppt_w/2)" to="(#ppt_x)" calcmode="lin" valueType="num">
                                      <p:cBhvr>
                                        <p:cTn id="13" dur="600" fill="hold">
                                          <p:stCondLst>
                                            <p:cond delay="0"/>
                                          </p:stCondLst>
                                        </p:cTn>
                                        <p:tgtEl>
                                          <p:spTgt spid="47112"/>
                                        </p:tgtEl>
                                        <p:attrNameLst>
                                          <p:attrName>ppt_x</p:attrName>
                                        </p:attrNameLst>
                                      </p:cBhvr>
                                    </p:anim>
                                    <p:anim from="0" to="-1.0" calcmode="lin" valueType="num">
                                      <p:cBhvr>
                                        <p:cTn id="14" dur="200" decel="50000" autoRev="1" fill="hold">
                                          <p:stCondLst>
                                            <p:cond delay="600"/>
                                          </p:stCondLst>
                                        </p:cTn>
                                        <p:tgtEl>
                                          <p:spTgt spid="47112"/>
                                        </p:tgtEl>
                                        <p:attrNameLst>
                                          <p:attrName>xshear</p:attrName>
                                        </p:attrNameLst>
                                      </p:cBhvr>
                                    </p:anim>
                                    <p:animScale>
                                      <p:cBhvr>
                                        <p:cTn id="15" dur="200" decel="100000" autoRev="1" fill="hold">
                                          <p:stCondLst>
                                            <p:cond delay="600"/>
                                          </p:stCondLst>
                                        </p:cTn>
                                        <p:tgtEl>
                                          <p:spTgt spid="47112"/>
                                        </p:tgtEl>
                                      </p:cBhvr>
                                      <p:from x="100000" y="100000"/>
                                      <p:to x="80000" y="100000"/>
                                    </p:animScale>
                                    <p:anim by="(#ppt_h/3+#ppt_w*0.1)" calcmode="lin" valueType="num">
                                      <p:cBhvr additive="sum">
                                        <p:cTn id="16" dur="200" decel="100000" autoRev="1" fill="hold">
                                          <p:stCondLst>
                                            <p:cond delay="600"/>
                                          </p:stCondLst>
                                        </p:cTn>
                                        <p:tgtEl>
                                          <p:spTgt spid="47112"/>
                                        </p:tgtEl>
                                        <p:attrNameLst>
                                          <p:attrName>ppt_x</p:attrName>
                                        </p:attrNameLst>
                                      </p:cBhvr>
                                    </p:anim>
                                  </p:childTnLst>
                                </p:cTn>
                              </p:par>
                            </p:childTnLst>
                          </p:cTn>
                        </p:par>
                        <p:par>
                          <p:cTn id="17" fill="hold" nodeType="afterGroup">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47117"/>
                                        </p:tgtEl>
                                        <p:attrNameLst>
                                          <p:attrName>style.visibility</p:attrName>
                                        </p:attrNameLst>
                                      </p:cBhvr>
                                      <p:to>
                                        <p:strVal val="visible"/>
                                      </p:to>
                                    </p:set>
                                    <p:anim calcmode="lin" valueType="num">
                                      <p:cBhvr additive="base">
                                        <p:cTn id="20" dur="500" fill="hold"/>
                                        <p:tgtEl>
                                          <p:spTgt spid="47117"/>
                                        </p:tgtEl>
                                        <p:attrNameLst>
                                          <p:attrName>ppt_x</p:attrName>
                                        </p:attrNameLst>
                                      </p:cBhvr>
                                      <p:tavLst>
                                        <p:tav tm="0">
                                          <p:val>
                                            <p:strVal val="#ppt_x"/>
                                          </p:val>
                                        </p:tav>
                                        <p:tav tm="100000">
                                          <p:val>
                                            <p:strVal val="#ppt_x"/>
                                          </p:val>
                                        </p:tav>
                                      </p:tavLst>
                                    </p:anim>
                                    <p:anim calcmode="lin" valueType="num">
                                      <p:cBhvr additive="base">
                                        <p:cTn id="21" dur="500" fill="hold"/>
                                        <p:tgtEl>
                                          <p:spTgt spid="471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7116"/>
                                        </p:tgtEl>
                                        <p:attrNameLst>
                                          <p:attrName>style.visibility</p:attrName>
                                        </p:attrNameLst>
                                      </p:cBhvr>
                                      <p:to>
                                        <p:strVal val="visible"/>
                                      </p:to>
                                    </p:set>
                                    <p:anim calcmode="lin" valueType="num">
                                      <p:cBhvr additive="base">
                                        <p:cTn id="24" dur="500" fill="hold"/>
                                        <p:tgtEl>
                                          <p:spTgt spid="47116"/>
                                        </p:tgtEl>
                                        <p:attrNameLst>
                                          <p:attrName>ppt_x</p:attrName>
                                        </p:attrNameLst>
                                      </p:cBhvr>
                                      <p:tavLst>
                                        <p:tav tm="0">
                                          <p:val>
                                            <p:strVal val="#ppt_x"/>
                                          </p:val>
                                        </p:tav>
                                        <p:tav tm="100000">
                                          <p:val>
                                            <p:strVal val="#ppt_x"/>
                                          </p:val>
                                        </p:tav>
                                      </p:tavLst>
                                    </p:anim>
                                    <p:anim calcmode="lin" valueType="num">
                                      <p:cBhvr additive="base">
                                        <p:cTn id="25" dur="500" fill="hold"/>
                                        <p:tgtEl>
                                          <p:spTgt spid="47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6" grpId="0" animBg="1"/>
      <p:bldP spid="471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4000"/>
              <a:t>Ideology of Conservatism: Tenets</a:t>
            </a:r>
          </a:p>
        </p:txBody>
      </p:sp>
      <p:sp>
        <p:nvSpPr>
          <p:cNvPr id="58371" name="Rectangle 3"/>
          <p:cNvSpPr>
            <a:spLocks noGrp="1" noChangeArrowheads="1"/>
          </p:cNvSpPr>
          <p:nvPr>
            <p:ph type="body" idx="1"/>
          </p:nvPr>
        </p:nvSpPr>
        <p:spPr/>
        <p:txBody>
          <a:bodyPr/>
          <a:lstStyle/>
          <a:p>
            <a:r>
              <a:rPr lang="en-US" altLang="en-US" sz="2800"/>
              <a:t>Obey political authority</a:t>
            </a:r>
          </a:p>
          <a:p>
            <a:r>
              <a:rPr lang="en-US" altLang="en-US" sz="2800"/>
              <a:t>Organized religion is crucial to social order</a:t>
            </a:r>
          </a:p>
          <a:p>
            <a:r>
              <a:rPr lang="en-US" altLang="en-US" sz="2800"/>
              <a:t>Revolution is BAD</a:t>
            </a:r>
          </a:p>
          <a:p>
            <a:r>
              <a:rPr lang="en-US" altLang="en-US" sz="2800"/>
              <a:t>Representative government/civil liberties are unnecessary</a:t>
            </a:r>
          </a:p>
          <a:p>
            <a:r>
              <a:rPr lang="en-US" altLang="en-US" sz="2800"/>
              <a:t>Nationalism is evil</a:t>
            </a:r>
          </a:p>
          <a:p>
            <a:r>
              <a:rPr lang="en-US" altLang="en-US" sz="2800"/>
              <a:t>Community over individual rights</a:t>
            </a:r>
          </a:p>
          <a:p>
            <a:r>
              <a:rPr lang="en-US" altLang="en-US" sz="2800"/>
              <a:t>Order is best, and TRADITION creates order</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Concert of Europe</a:t>
            </a:r>
          </a:p>
        </p:txBody>
      </p:sp>
      <p:sp>
        <p:nvSpPr>
          <p:cNvPr id="60419" name="Rectangle 3"/>
          <p:cNvSpPr>
            <a:spLocks noGrp="1" noChangeArrowheads="1"/>
          </p:cNvSpPr>
          <p:nvPr>
            <p:ph type="body" idx="1"/>
          </p:nvPr>
        </p:nvSpPr>
        <p:spPr/>
        <p:txBody>
          <a:bodyPr/>
          <a:lstStyle/>
          <a:p>
            <a:r>
              <a:rPr lang="en-US" altLang="en-US"/>
              <a:t>Quadruple Alliance (Prussia, Russia, Austria, GB) agrees to meet regularly to maintain balance of power in Europe</a:t>
            </a:r>
          </a:p>
          <a:p>
            <a:pPr lvl="1"/>
            <a:r>
              <a:rPr lang="en-US" altLang="en-US"/>
              <a:t>1818 Aix la Chapelle</a:t>
            </a:r>
          </a:p>
          <a:p>
            <a:pPr lvl="2"/>
            <a:r>
              <a:rPr lang="en-US" altLang="en-US"/>
              <a:t>Troops withdrawn from France</a:t>
            </a:r>
          </a:p>
          <a:p>
            <a:pPr lvl="2"/>
            <a:r>
              <a:rPr lang="en-US" altLang="en-US"/>
              <a:t>France invited to join alliance</a:t>
            </a:r>
          </a:p>
          <a:p>
            <a:pPr lvl="2"/>
            <a:r>
              <a:rPr lang="en-US" altLang="en-US"/>
              <a:t>now it’s the QUINTUPLE Alliance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Concert of Europe: Unraveling</a:t>
            </a:r>
          </a:p>
        </p:txBody>
      </p:sp>
      <p:sp>
        <p:nvSpPr>
          <p:cNvPr id="61443" name="Rectangle 3"/>
          <p:cNvSpPr>
            <a:spLocks noGrp="1" noChangeArrowheads="1"/>
          </p:cNvSpPr>
          <p:nvPr>
            <p:ph type="body" idx="1"/>
          </p:nvPr>
        </p:nvSpPr>
        <p:spPr>
          <a:xfrm>
            <a:off x="457200" y="1600200"/>
            <a:ext cx="8229600" cy="4953000"/>
          </a:xfrm>
        </p:spPr>
        <p:txBody>
          <a:bodyPr/>
          <a:lstStyle/>
          <a:p>
            <a:pPr>
              <a:lnSpc>
                <a:spcPct val="90000"/>
              </a:lnSpc>
            </a:pPr>
            <a:r>
              <a:rPr lang="en-US" altLang="en-US"/>
              <a:t>1820 Troppau</a:t>
            </a:r>
          </a:p>
          <a:p>
            <a:pPr lvl="1">
              <a:lnSpc>
                <a:spcPct val="90000"/>
              </a:lnSpc>
            </a:pPr>
            <a:r>
              <a:rPr lang="en-US" altLang="en-US"/>
              <a:t>Things falling apart</a:t>
            </a:r>
          </a:p>
          <a:p>
            <a:pPr lvl="1">
              <a:lnSpc>
                <a:spcPct val="90000"/>
              </a:lnSpc>
            </a:pPr>
            <a:r>
              <a:rPr lang="en-US" altLang="en-US"/>
              <a:t>Italian and Spanish revolutions against the Bourbons necessitated ACTION according to Metternich</a:t>
            </a:r>
          </a:p>
          <a:p>
            <a:pPr lvl="2">
              <a:lnSpc>
                <a:spcPct val="90000"/>
              </a:lnSpc>
            </a:pPr>
            <a:r>
              <a:rPr lang="en-US" altLang="en-US"/>
              <a:t>Metternich advocates policy of INTERVENTION – perhaps even MILITARY</a:t>
            </a:r>
          </a:p>
          <a:p>
            <a:pPr lvl="2">
              <a:lnSpc>
                <a:spcPct val="90000"/>
              </a:lnSpc>
            </a:pPr>
            <a:r>
              <a:rPr lang="en-US" altLang="en-US"/>
              <a:t>Brits refuse to interfere – only will do so if “peace of Europe” is threatened, not civil unrest</a:t>
            </a:r>
          </a:p>
          <a:p>
            <a:pPr lvl="2">
              <a:lnSpc>
                <a:spcPct val="90000"/>
              </a:lnSpc>
            </a:pPr>
            <a:r>
              <a:rPr lang="en-US" altLang="en-US"/>
              <a:t>Russia, Austria and Prussia ignore GB and send troops to crush rebellions to restore Bourbons in both regions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4000"/>
              <a:t>Concert of Europe: Latin America</a:t>
            </a:r>
          </a:p>
        </p:txBody>
      </p:sp>
      <p:sp>
        <p:nvSpPr>
          <p:cNvPr id="62467" name="Rectangle 3"/>
          <p:cNvSpPr>
            <a:spLocks noGrp="1" noChangeArrowheads="1"/>
          </p:cNvSpPr>
          <p:nvPr>
            <p:ph type="body" idx="1"/>
          </p:nvPr>
        </p:nvSpPr>
        <p:spPr>
          <a:xfrm>
            <a:off x="457200" y="1600200"/>
            <a:ext cx="8229600" cy="4953000"/>
          </a:xfrm>
        </p:spPr>
        <p:txBody>
          <a:bodyPr/>
          <a:lstStyle/>
          <a:p>
            <a:pPr>
              <a:lnSpc>
                <a:spcPct val="80000"/>
              </a:lnSpc>
            </a:pPr>
            <a:r>
              <a:rPr lang="en-US" altLang="en-US" sz="2800"/>
              <a:t>During Napoleonic Wars, Spanish control of their colonies weakened, opening the door for rebellion</a:t>
            </a:r>
          </a:p>
          <a:p>
            <a:pPr>
              <a:lnSpc>
                <a:spcPct val="80000"/>
              </a:lnSpc>
            </a:pPr>
            <a:r>
              <a:rPr lang="en-US" altLang="en-US" sz="2800"/>
              <a:t>The Concert of Europe turns to Latin America after their victories in Spain and Italy to restore order</a:t>
            </a:r>
          </a:p>
          <a:p>
            <a:pPr lvl="1">
              <a:lnSpc>
                <a:spcPct val="80000"/>
              </a:lnSpc>
            </a:pPr>
            <a:r>
              <a:rPr lang="en-US" altLang="en-US" sz="2400"/>
              <a:t>Britain’s lack of support breaks the alliance down and prevents effective intervention in Latin America</a:t>
            </a:r>
          </a:p>
          <a:p>
            <a:pPr lvl="1">
              <a:lnSpc>
                <a:spcPct val="80000"/>
              </a:lnSpc>
            </a:pPr>
            <a:r>
              <a:rPr lang="en-US" altLang="en-US" sz="2400"/>
              <a:t>Simon Bolivar and Jose de San Martin lead the fight for LatAm independence </a:t>
            </a:r>
          </a:p>
          <a:p>
            <a:pPr lvl="1">
              <a:lnSpc>
                <a:spcPct val="80000"/>
              </a:lnSpc>
            </a:pPr>
            <a:r>
              <a:rPr lang="en-US" altLang="en-US" sz="2400"/>
              <a:t>Brits and U.S. (Monroe Doctrine) act together to prevent intervention</a:t>
            </a:r>
          </a:p>
          <a:p>
            <a:pPr lvl="2">
              <a:lnSpc>
                <a:spcPct val="80000"/>
              </a:lnSpc>
            </a:pPr>
            <a:r>
              <a:rPr lang="en-US" altLang="en-US" sz="2000"/>
              <a:t>Spanish colonies gains independence (1824)</a:t>
            </a:r>
          </a:p>
          <a:p>
            <a:pPr lvl="2">
              <a:lnSpc>
                <a:spcPct val="80000"/>
              </a:lnSpc>
            </a:pPr>
            <a:r>
              <a:rPr lang="en-US" altLang="en-US" sz="2000"/>
              <a:t>Brazilian independence from Portugal (1825)</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8229600" cy="990600"/>
          </a:xfrm>
        </p:spPr>
        <p:txBody>
          <a:bodyPr/>
          <a:lstStyle/>
          <a:p>
            <a:r>
              <a:rPr lang="en-US" altLang="en-US"/>
              <a:t>Concert of Europe: Greece</a:t>
            </a:r>
          </a:p>
        </p:txBody>
      </p:sp>
      <p:sp>
        <p:nvSpPr>
          <p:cNvPr id="63491" name="Rectangle 3"/>
          <p:cNvSpPr>
            <a:spLocks noGrp="1" noChangeArrowheads="1"/>
          </p:cNvSpPr>
          <p:nvPr>
            <p:ph type="body" sz="half" idx="1"/>
          </p:nvPr>
        </p:nvSpPr>
        <p:spPr>
          <a:xfrm>
            <a:off x="0" y="1066800"/>
            <a:ext cx="4495800" cy="5562600"/>
          </a:xfrm>
        </p:spPr>
        <p:txBody>
          <a:bodyPr/>
          <a:lstStyle/>
          <a:p>
            <a:pPr>
              <a:lnSpc>
                <a:spcPct val="80000"/>
              </a:lnSpc>
            </a:pPr>
            <a:r>
              <a:rPr lang="en-US" altLang="en-US" sz="2400"/>
              <a:t>Greeks rebel against Ottoman rule (1821-1829)</a:t>
            </a:r>
          </a:p>
          <a:p>
            <a:pPr>
              <a:lnSpc>
                <a:spcPct val="80000"/>
              </a:lnSpc>
            </a:pPr>
            <a:r>
              <a:rPr lang="en-US" altLang="en-US" sz="2400"/>
              <a:t>European powers THIS TIME rally to the cause and intervene to support the rebellion!</a:t>
            </a:r>
          </a:p>
          <a:p>
            <a:pPr>
              <a:lnSpc>
                <a:spcPct val="80000"/>
              </a:lnSpc>
            </a:pPr>
            <a:r>
              <a:rPr lang="en-US" altLang="en-US" sz="2400"/>
              <a:t>Defeated Ottomans allowed the powers to decide Greece’s fate</a:t>
            </a:r>
          </a:p>
          <a:p>
            <a:pPr lvl="1">
              <a:lnSpc>
                <a:spcPct val="80000"/>
              </a:lnSpc>
            </a:pPr>
            <a:r>
              <a:rPr lang="en-US" altLang="en-US" sz="2000"/>
              <a:t>Greece now ruled by a BAVARIAN king (?)</a:t>
            </a:r>
          </a:p>
          <a:p>
            <a:pPr lvl="1">
              <a:lnSpc>
                <a:spcPct val="80000"/>
              </a:lnSpc>
            </a:pPr>
            <a:r>
              <a:rPr lang="en-US" altLang="en-US" sz="2000"/>
              <a:t>Old order restored</a:t>
            </a:r>
          </a:p>
          <a:p>
            <a:pPr>
              <a:lnSpc>
                <a:spcPct val="80000"/>
              </a:lnSpc>
            </a:pPr>
            <a:r>
              <a:rPr lang="en-US" altLang="en-US" sz="2400"/>
              <a:t>Greek War showed combination of new values of nationalism and liberalism with old values of balance of power as Greece was ruled by foreigners.</a:t>
            </a:r>
          </a:p>
        </p:txBody>
      </p:sp>
      <p:pic>
        <p:nvPicPr>
          <p:cNvPr id="63494" name="Picture 6" descr="p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6800"/>
            <a:ext cx="3787775" cy="4648200"/>
          </a:xfrm>
          <a:prstGeom prst="rect">
            <a:avLst/>
          </a:prstGeom>
          <a:noFill/>
          <a:extLst>
            <a:ext uri="{909E8E84-426E-40DD-AFC4-6F175D3DCCD1}">
              <a14:hiddenFill xmlns:a14="http://schemas.microsoft.com/office/drawing/2010/main">
                <a:solidFill>
                  <a:srgbClr val="FFFFFF"/>
                </a:solidFill>
              </a14:hiddenFill>
            </a:ext>
          </a:extLst>
        </p:spPr>
      </p:pic>
      <p:sp>
        <p:nvSpPr>
          <p:cNvPr id="63495" name="Text Box 7"/>
          <p:cNvSpPr txBox="1">
            <a:spLocks noChangeArrowheads="1"/>
          </p:cNvSpPr>
          <p:nvPr/>
        </p:nvSpPr>
        <p:spPr bwMode="auto">
          <a:xfrm>
            <a:off x="4572000" y="5638800"/>
            <a:ext cx="373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Lord Byron, dressed as a Greek.  He died of fever en route to fighting in the war for Greek independence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74638"/>
            <a:ext cx="9144000" cy="1143000"/>
          </a:xfrm>
        </p:spPr>
        <p:txBody>
          <a:bodyPr/>
          <a:lstStyle/>
          <a:p>
            <a:r>
              <a:rPr lang="en-US" altLang="en-US" sz="3200"/>
              <a:t>Conservative Domination of the European States: Britain</a:t>
            </a:r>
            <a:endParaRPr lang="en-US" altLang="en-US" sz="3200" b="1"/>
          </a:p>
        </p:txBody>
      </p:sp>
      <p:sp>
        <p:nvSpPr>
          <p:cNvPr id="4099" name="Rectangle 3"/>
          <p:cNvSpPr>
            <a:spLocks noGrp="1" noChangeArrowheads="1"/>
          </p:cNvSpPr>
          <p:nvPr>
            <p:ph type="body" idx="1"/>
          </p:nvPr>
        </p:nvSpPr>
        <p:spPr/>
        <p:txBody>
          <a:bodyPr/>
          <a:lstStyle/>
          <a:p>
            <a:pPr>
              <a:lnSpc>
                <a:spcPct val="90000"/>
              </a:lnSpc>
            </a:pPr>
            <a:r>
              <a:rPr lang="en-US" altLang="en-US" sz="2800"/>
              <a:t>GB – ToryTime!</a:t>
            </a:r>
          </a:p>
          <a:p>
            <a:pPr lvl="1">
              <a:lnSpc>
                <a:spcPct val="90000"/>
              </a:lnSpc>
            </a:pPr>
            <a:r>
              <a:rPr lang="en-US" altLang="en-US" sz="2400"/>
              <a:t>Tories dominate Whigs in Parliament</a:t>
            </a:r>
          </a:p>
          <a:p>
            <a:pPr lvl="1">
              <a:lnSpc>
                <a:spcPct val="90000"/>
              </a:lnSpc>
            </a:pPr>
            <a:r>
              <a:rPr lang="en-US" altLang="en-US" sz="2400" u="sng"/>
              <a:t>Corn Laws</a:t>
            </a:r>
            <a:r>
              <a:rPr lang="en-US" altLang="en-US" sz="2400"/>
              <a:t> (1815) </a:t>
            </a:r>
            <a:r>
              <a:rPr lang="en-US" altLang="en-US" sz="2400">
                <a:sym typeface="Wingdings" pitchFamily="2" charset="2"/>
              </a:rPr>
              <a:t> Good for land OWNERS, bad for peasants and industrial working class</a:t>
            </a:r>
          </a:p>
          <a:p>
            <a:pPr lvl="2">
              <a:lnSpc>
                <a:spcPct val="90000"/>
              </a:lnSpc>
            </a:pPr>
            <a:r>
              <a:rPr lang="en-US" altLang="en-US" sz="2000" u="sng"/>
              <a:t>St. Peter’s Fields</a:t>
            </a:r>
            <a:r>
              <a:rPr lang="en-US" altLang="en-US" sz="2000"/>
              <a:t> 60k rebellion</a:t>
            </a:r>
          </a:p>
          <a:p>
            <a:pPr lvl="2">
              <a:lnSpc>
                <a:spcPct val="90000"/>
              </a:lnSpc>
            </a:pPr>
            <a:r>
              <a:rPr lang="en-US" altLang="en-US" sz="2000"/>
              <a:t>Cavalry sent in </a:t>
            </a:r>
            <a:r>
              <a:rPr lang="en-US" altLang="en-US" sz="2000">
                <a:sym typeface="Wingdings" pitchFamily="2" charset="2"/>
              </a:rPr>
              <a:t> 11 killed (</a:t>
            </a:r>
            <a:r>
              <a:rPr lang="en-US" altLang="en-US" sz="2000" u="sng">
                <a:sym typeface="Wingdings" pitchFamily="2" charset="2"/>
              </a:rPr>
              <a:t>Peterloo Massacre</a:t>
            </a:r>
            <a:r>
              <a:rPr lang="en-US" altLang="en-US" sz="2000">
                <a:sym typeface="Wingdings" pitchFamily="2" charset="2"/>
              </a:rPr>
              <a:t>)</a:t>
            </a:r>
          </a:p>
          <a:p>
            <a:pPr lvl="2">
              <a:lnSpc>
                <a:spcPct val="90000"/>
              </a:lnSpc>
            </a:pPr>
            <a:r>
              <a:rPr lang="en-US" altLang="en-US" sz="2000">
                <a:sym typeface="Wingdings" pitchFamily="2" charset="2"/>
              </a:rPr>
              <a:t>Smack-down on  large public meetings/demos and dissemination of pamphlets among the poor</a:t>
            </a:r>
          </a:p>
          <a:p>
            <a:pPr lvl="1">
              <a:lnSpc>
                <a:spcPct val="90000"/>
              </a:lnSpc>
            </a:pPr>
            <a:r>
              <a:rPr lang="en-US" altLang="en-US" sz="2400"/>
              <a:t>Further rebellion avoided with Tory party turnover and concessions made to poorer classes – at least until 1830</a:t>
            </a:r>
          </a:p>
          <a:p>
            <a:pPr lvl="1">
              <a:lnSpc>
                <a:spcPct val="90000"/>
              </a:lnSpc>
            </a:pPr>
            <a:r>
              <a:rPr lang="en-US" altLang="en-US" sz="2400"/>
              <a:t>Score 1 for the Conservatives…for now…!</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4000"/>
              <a:t>Conservative Triumph in a Post-Napoleonic Europe</a:t>
            </a:r>
          </a:p>
        </p:txBody>
      </p:sp>
      <p:sp>
        <p:nvSpPr>
          <p:cNvPr id="38915" name="Rectangle 3"/>
          <p:cNvSpPr>
            <a:spLocks noGrp="1" noChangeArrowheads="1"/>
          </p:cNvSpPr>
          <p:nvPr>
            <p:ph type="body" idx="1"/>
          </p:nvPr>
        </p:nvSpPr>
        <p:spPr/>
        <p:txBody>
          <a:bodyPr/>
          <a:lstStyle/>
          <a:p>
            <a:r>
              <a:rPr lang="en-US" altLang="en-US"/>
              <a:t>Congress of Vienna (1814-1815)</a:t>
            </a:r>
          </a:p>
          <a:p>
            <a:pPr lvl="1"/>
            <a:r>
              <a:rPr lang="en-US" altLang="en-US"/>
              <a:t>Aristocratic reps from countries that helped defeat Napoleon gather as guests of Austrian Emperor Francis I</a:t>
            </a:r>
          </a:p>
          <a:p>
            <a:pPr lvl="1"/>
            <a:r>
              <a:rPr lang="en-US" altLang="en-US"/>
              <a:t>2 weeks of partying and diplomacy to bring peace and stability to Europe by reestablishing the Old Order</a:t>
            </a:r>
          </a:p>
          <a:p>
            <a:pPr lvl="1"/>
            <a:r>
              <a:rPr lang="en-US" altLang="en-US"/>
              <a:t>Guided primarily by the wishes of Austria, Prussia, Britain, Russia and eventually France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792162"/>
          </a:xfrm>
        </p:spPr>
        <p:txBody>
          <a:bodyPr/>
          <a:lstStyle/>
          <a:p>
            <a:r>
              <a:rPr lang="en-US" altLang="en-US" sz="3600"/>
              <a:t>Conservative Domination: France</a:t>
            </a:r>
            <a:endParaRPr lang="en-US" altLang="en-US" sz="3600" b="1"/>
          </a:p>
        </p:txBody>
      </p:sp>
      <p:sp>
        <p:nvSpPr>
          <p:cNvPr id="5123" name="Rectangle 3"/>
          <p:cNvSpPr>
            <a:spLocks noGrp="1" noChangeArrowheads="1"/>
          </p:cNvSpPr>
          <p:nvPr>
            <p:ph type="body" idx="1"/>
          </p:nvPr>
        </p:nvSpPr>
        <p:spPr>
          <a:xfrm>
            <a:off x="152400" y="1219200"/>
            <a:ext cx="8763000" cy="5638800"/>
          </a:xfrm>
        </p:spPr>
        <p:txBody>
          <a:bodyPr/>
          <a:lstStyle/>
          <a:p>
            <a:pPr>
              <a:lnSpc>
                <a:spcPct val="80000"/>
              </a:lnSpc>
            </a:pPr>
            <a:r>
              <a:rPr lang="en-US" altLang="en-US" sz="2800"/>
              <a:t>France – </a:t>
            </a:r>
            <a:r>
              <a:rPr lang="en-US" altLang="en-US" sz="2800" u="sng"/>
              <a:t>Bourbons</a:t>
            </a:r>
            <a:r>
              <a:rPr lang="en-US" altLang="en-US" sz="2800"/>
              <a:t> are BACK!</a:t>
            </a:r>
          </a:p>
          <a:p>
            <a:pPr lvl="1">
              <a:lnSpc>
                <a:spcPct val="80000"/>
              </a:lnSpc>
            </a:pPr>
            <a:r>
              <a:rPr lang="en-US" altLang="en-US" sz="2400"/>
              <a:t>Louis XVIII maintained some of Nap’s policies like Concordat w/Pope and Civil Code (Louis XVII died at age 10 in 1795)</a:t>
            </a:r>
          </a:p>
          <a:p>
            <a:pPr lvl="1">
              <a:lnSpc>
                <a:spcPct val="80000"/>
              </a:lnSpc>
            </a:pPr>
            <a:r>
              <a:rPr lang="en-US" altLang="en-US" sz="2400">
                <a:sym typeface="Wingdings" pitchFamily="2" charset="2"/>
              </a:rPr>
              <a:t>Bicameral Legislature w/king-chosen </a:t>
            </a:r>
            <a:r>
              <a:rPr lang="en-US" altLang="en-US" sz="2400" u="sng">
                <a:sym typeface="Wingdings" pitchFamily="2" charset="2"/>
              </a:rPr>
              <a:t>Chamber of Peers</a:t>
            </a:r>
            <a:r>
              <a:rPr lang="en-US" altLang="en-US" sz="2400">
                <a:sym typeface="Wingdings" pitchFamily="2" charset="2"/>
              </a:rPr>
              <a:t> and elite-elected (100k voters) </a:t>
            </a:r>
            <a:r>
              <a:rPr lang="en-US" altLang="en-US" sz="2400" u="sng">
                <a:sym typeface="Wingdings" pitchFamily="2" charset="2"/>
              </a:rPr>
              <a:t>Chamber of Deputies</a:t>
            </a:r>
          </a:p>
          <a:p>
            <a:pPr lvl="1">
              <a:lnSpc>
                <a:spcPct val="80000"/>
              </a:lnSpc>
            </a:pPr>
            <a:r>
              <a:rPr lang="en-US" altLang="en-US" sz="2400">
                <a:sym typeface="Wingdings" pitchFamily="2" charset="2"/>
              </a:rPr>
              <a:t>2 groups formed to oppose Louis </a:t>
            </a:r>
          </a:p>
          <a:p>
            <a:pPr lvl="2">
              <a:lnSpc>
                <a:spcPct val="80000"/>
              </a:lnSpc>
            </a:pPr>
            <a:r>
              <a:rPr lang="en-US" altLang="en-US" sz="2000" u="sng"/>
              <a:t>ULTRAROYALISTS</a:t>
            </a:r>
            <a:r>
              <a:rPr lang="en-US" altLang="en-US" sz="2000"/>
              <a:t> – L’s compromises stink!</a:t>
            </a:r>
          </a:p>
          <a:p>
            <a:pPr lvl="2">
              <a:lnSpc>
                <a:spcPct val="80000"/>
              </a:lnSpc>
            </a:pPr>
            <a:r>
              <a:rPr lang="en-US" altLang="en-US" sz="2000" u="sng"/>
              <a:t>REVOLUTIONARIES</a:t>
            </a:r>
            <a:r>
              <a:rPr lang="en-US" altLang="en-US" sz="2000"/>
              <a:t> – Perpetuate more Revolutionary reforms!</a:t>
            </a:r>
            <a:endParaRPr lang="en-US" altLang="en-US" sz="2000" u="sng">
              <a:sym typeface="Wingdings" pitchFamily="2" charset="2"/>
            </a:endParaRPr>
          </a:p>
          <a:p>
            <a:pPr lvl="1">
              <a:lnSpc>
                <a:spcPct val="80000"/>
              </a:lnSpc>
            </a:pPr>
            <a:r>
              <a:rPr lang="en-US" altLang="en-US" sz="2400"/>
              <a:t>Louis dies, leaving throne to </a:t>
            </a:r>
            <a:r>
              <a:rPr lang="en-US" altLang="en-US" sz="2400" u="sng"/>
              <a:t>Charles X, Count of Artois</a:t>
            </a:r>
            <a:r>
              <a:rPr lang="en-US" altLang="en-US" sz="2400"/>
              <a:t> – uber-Conservative!</a:t>
            </a:r>
          </a:p>
          <a:p>
            <a:pPr lvl="1">
              <a:lnSpc>
                <a:spcPct val="80000"/>
              </a:lnSpc>
            </a:pPr>
            <a:r>
              <a:rPr lang="en-US" altLang="en-US" sz="2400"/>
              <a:t>Old Regime enforced as confiscated lands from Revolution returned to aristocracy, and Church control given to schools!</a:t>
            </a:r>
          </a:p>
          <a:p>
            <a:pPr lvl="1">
              <a:lnSpc>
                <a:spcPct val="80000"/>
              </a:lnSpc>
            </a:pPr>
            <a:r>
              <a:rPr lang="en-US" altLang="en-US" sz="2400"/>
              <a:t>Public outrage and liberal backlash led to some compromise, but by 1830, France was teetering on edge of another revolution!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792162"/>
          </a:xfrm>
        </p:spPr>
        <p:txBody>
          <a:bodyPr/>
          <a:lstStyle/>
          <a:p>
            <a:r>
              <a:rPr lang="en-US" altLang="en-US" sz="3600"/>
              <a:t>Conservative Domination: France</a:t>
            </a:r>
            <a:endParaRPr lang="en-US" altLang="en-US" sz="3600" b="1"/>
          </a:p>
        </p:txBody>
      </p:sp>
      <p:pic>
        <p:nvPicPr>
          <p:cNvPr id="65541" name="Picture 5" descr="Charles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219200"/>
            <a:ext cx="3636963" cy="5105400"/>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LouisXV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589338" cy="5105400"/>
          </a:xfrm>
          <a:prstGeom prst="rect">
            <a:avLst/>
          </a:prstGeom>
          <a:noFill/>
          <a:extLst>
            <a:ext uri="{909E8E84-426E-40DD-AFC4-6F175D3DCCD1}">
              <a14:hiddenFill xmlns:a14="http://schemas.microsoft.com/office/drawing/2010/main">
                <a:solidFill>
                  <a:srgbClr val="FFFFFF"/>
                </a:solidFill>
              </a14:hiddenFill>
            </a:ext>
          </a:extLst>
        </p:spPr>
      </p:pic>
      <p:sp>
        <p:nvSpPr>
          <p:cNvPr id="65545" name="AutoShape 9"/>
          <p:cNvSpPr>
            <a:spLocks noChangeArrowheads="1"/>
          </p:cNvSpPr>
          <p:nvPr/>
        </p:nvSpPr>
        <p:spPr bwMode="auto">
          <a:xfrm>
            <a:off x="7086600" y="990600"/>
            <a:ext cx="2057400" cy="1295400"/>
          </a:xfrm>
          <a:prstGeom prst="wedgeRoundRectCallout">
            <a:avLst>
              <a:gd name="adj1" fmla="val -66204"/>
              <a:gd name="adj2" fmla="val 3823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Anything you can do I can do better…and without cankles!</a:t>
            </a:r>
          </a:p>
        </p:txBody>
      </p:sp>
      <p:sp>
        <p:nvSpPr>
          <p:cNvPr id="65546" name="Text Box 10"/>
          <p:cNvSpPr txBox="1">
            <a:spLocks noChangeArrowheads="1"/>
          </p:cNvSpPr>
          <p:nvPr/>
        </p:nvSpPr>
        <p:spPr bwMode="auto">
          <a:xfrm>
            <a:off x="685800" y="64008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65547" name="Text Box 11"/>
          <p:cNvSpPr txBox="1">
            <a:spLocks noChangeArrowheads="1"/>
          </p:cNvSpPr>
          <p:nvPr/>
        </p:nvSpPr>
        <p:spPr bwMode="auto">
          <a:xfrm>
            <a:off x="685800" y="64008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Louis XVIII and Charles 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a:t>Conservative Domination: Italy</a:t>
            </a:r>
            <a:endParaRPr lang="en-US" altLang="en-US" sz="3600" b="1"/>
          </a:p>
        </p:txBody>
      </p:sp>
      <p:sp>
        <p:nvSpPr>
          <p:cNvPr id="6147" name="Rectangle 3"/>
          <p:cNvSpPr>
            <a:spLocks noGrp="1" noChangeArrowheads="1"/>
          </p:cNvSpPr>
          <p:nvPr>
            <p:ph type="body" idx="1"/>
          </p:nvPr>
        </p:nvSpPr>
        <p:spPr>
          <a:xfrm>
            <a:off x="152400" y="1600200"/>
            <a:ext cx="8763000" cy="4953000"/>
          </a:xfrm>
        </p:spPr>
        <p:txBody>
          <a:bodyPr/>
          <a:lstStyle/>
          <a:p>
            <a:r>
              <a:rPr lang="en-US" altLang="en-US"/>
              <a:t>Italy: Congress of Vienna gave Austrians control!</a:t>
            </a:r>
          </a:p>
          <a:p>
            <a:r>
              <a:rPr lang="en-US" altLang="en-US"/>
              <a:t>In Italy…</a:t>
            </a:r>
          </a:p>
          <a:p>
            <a:pPr lvl="2"/>
            <a:r>
              <a:rPr lang="en-US" altLang="en-US" sz="2800"/>
              <a:t>Crush nationalism!  Austrians brutally thwarted rebellions in </a:t>
            </a:r>
            <a:r>
              <a:rPr lang="en-US" altLang="en-US" sz="2800" u="sng"/>
              <a:t>Piedmont-Sardinia</a:t>
            </a:r>
            <a:r>
              <a:rPr lang="en-US" altLang="en-US" sz="2800"/>
              <a:t> and </a:t>
            </a:r>
            <a:r>
              <a:rPr lang="en-US" altLang="en-US" sz="2800" u="sng"/>
              <a:t>Kingdom of the Two Sicilies</a:t>
            </a:r>
            <a:r>
              <a:rPr lang="en-US" altLang="en-US" sz="2800"/>
              <a:t> made other revolts unlikely</a:t>
            </a:r>
          </a:p>
          <a:p>
            <a:pPr lvl="2"/>
            <a:r>
              <a:rPr lang="en-US" altLang="en-US" sz="2800"/>
              <a:t>Secret societies such as </a:t>
            </a:r>
            <a:r>
              <a:rPr lang="en-US" altLang="en-US" sz="2800" u="sng"/>
              <a:t>Carbonari</a:t>
            </a:r>
            <a:r>
              <a:rPr lang="en-US" altLang="en-US" sz="2800"/>
              <a:t> continued to work toward unification/revolution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4000" b="1"/>
              <a:t>AP European History </a:t>
            </a:r>
            <a:br>
              <a:rPr lang="en-US" altLang="en-US" sz="4000" b="1"/>
            </a:br>
            <a:r>
              <a:rPr lang="en-US" altLang="en-US" sz="4000" b="1"/>
              <a:t>Ch22 Lecture Terms</a:t>
            </a:r>
            <a:br>
              <a:rPr lang="en-US" altLang="en-US" sz="4000" b="1"/>
            </a:br>
            <a:r>
              <a:rPr lang="en-US" altLang="en-US" sz="2800"/>
              <a:t>Conservative Domination</a:t>
            </a:r>
            <a:endParaRPr lang="en-US" altLang="en-US" sz="2800" b="1"/>
          </a:p>
        </p:txBody>
      </p:sp>
      <p:pic>
        <p:nvPicPr>
          <p:cNvPr id="7173" name="Picture 5" descr="Image:Unification of Italy 1815-187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240463"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4" name="Line 6"/>
          <p:cNvSpPr>
            <a:spLocks noChangeShapeType="1"/>
          </p:cNvSpPr>
          <p:nvPr/>
        </p:nvSpPr>
        <p:spPr bwMode="auto">
          <a:xfrm flipV="1">
            <a:off x="1143000" y="1676400"/>
            <a:ext cx="99060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5" name="Line 7"/>
          <p:cNvSpPr>
            <a:spLocks noChangeShapeType="1"/>
          </p:cNvSpPr>
          <p:nvPr/>
        </p:nvSpPr>
        <p:spPr bwMode="auto">
          <a:xfrm>
            <a:off x="1143000" y="3429000"/>
            <a:ext cx="13716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Line 8"/>
          <p:cNvSpPr>
            <a:spLocks noChangeShapeType="1"/>
          </p:cNvSpPr>
          <p:nvPr/>
        </p:nvSpPr>
        <p:spPr bwMode="auto">
          <a:xfrm flipH="1">
            <a:off x="6019800" y="3276600"/>
            <a:ext cx="20574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7" name="Line 9"/>
          <p:cNvSpPr>
            <a:spLocks noChangeShapeType="1"/>
          </p:cNvSpPr>
          <p:nvPr/>
        </p:nvSpPr>
        <p:spPr bwMode="auto">
          <a:xfrm flipH="1">
            <a:off x="5486400" y="3276600"/>
            <a:ext cx="2590800" cy="2667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10"/>
          <p:cNvSpPr txBox="1">
            <a:spLocks noChangeArrowheads="1"/>
          </p:cNvSpPr>
          <p:nvPr/>
        </p:nvSpPr>
        <p:spPr bwMode="auto">
          <a:xfrm>
            <a:off x="0" y="3124200"/>
            <a:ext cx="137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a:solidFill>
                  <a:srgbClr val="FF0000"/>
                </a:solidFill>
              </a:rPr>
              <a:t>Piedmont-Sardinia</a:t>
            </a:r>
          </a:p>
        </p:txBody>
      </p:sp>
      <p:sp>
        <p:nvSpPr>
          <p:cNvPr id="7179" name="Text Box 11"/>
          <p:cNvSpPr txBox="1">
            <a:spLocks noChangeArrowheads="1"/>
          </p:cNvSpPr>
          <p:nvPr/>
        </p:nvSpPr>
        <p:spPr bwMode="auto">
          <a:xfrm>
            <a:off x="7086600" y="28194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000">
                <a:solidFill>
                  <a:srgbClr val="FF0000"/>
                </a:solidFill>
              </a:rPr>
              <a:t>Two Sicilies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1401762"/>
          </a:xfrm>
        </p:spPr>
        <p:txBody>
          <a:bodyPr/>
          <a:lstStyle/>
          <a:p>
            <a:pPr algn="l"/>
            <a:r>
              <a:rPr lang="en-US" altLang="en-US" sz="3600" b="1" u="sng"/>
              <a:t>Carbonari</a:t>
            </a:r>
            <a:r>
              <a:rPr lang="en-US" altLang="en-US" sz="3600" b="1"/>
              <a:t>: Secret revolutionary society dedicated to a unified and liberal Italy.</a:t>
            </a:r>
          </a:p>
        </p:txBody>
      </p:sp>
      <p:pic>
        <p:nvPicPr>
          <p:cNvPr id="68619" name="Picture 11" descr="Carbonari march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000"/>
            <a:ext cx="4460875" cy="4800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3600"/>
              <a:t>Conservative Domination: Spain</a:t>
            </a:r>
            <a:endParaRPr lang="en-US" altLang="en-US" sz="3600" b="1"/>
          </a:p>
        </p:txBody>
      </p:sp>
      <p:sp>
        <p:nvSpPr>
          <p:cNvPr id="8195"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2800"/>
              <a:t>Spain</a:t>
            </a:r>
          </a:p>
          <a:p>
            <a:pPr lvl="1">
              <a:buClr>
                <a:schemeClr val="tx1"/>
              </a:buClr>
            </a:pPr>
            <a:r>
              <a:rPr lang="en-US" altLang="en-US" sz="2400"/>
              <a:t>Bourbon Dynasty reestablished under </a:t>
            </a:r>
            <a:r>
              <a:rPr lang="en-US" altLang="en-US" sz="2400" u="sng"/>
              <a:t>Ferdinand VII</a:t>
            </a:r>
            <a:r>
              <a:rPr lang="en-US" altLang="en-US" sz="2400"/>
              <a:t> in 1814, who swore to uphold liberal constitution of 1812 and the </a:t>
            </a:r>
            <a:r>
              <a:rPr lang="en-US" altLang="en-US" sz="2400" u="sng"/>
              <a:t>Cortes</a:t>
            </a:r>
            <a:r>
              <a:rPr lang="en-US" altLang="en-US" sz="2400"/>
              <a:t>, its parliamentary body</a:t>
            </a:r>
          </a:p>
          <a:p>
            <a:pPr lvl="1">
              <a:buClr>
                <a:schemeClr val="tx1"/>
              </a:buClr>
            </a:pPr>
            <a:r>
              <a:rPr lang="en-US" altLang="en-US" sz="2400"/>
              <a:t>He then tore up the constitution and dissolved the Cortes</a:t>
            </a:r>
          </a:p>
          <a:p>
            <a:pPr lvl="1">
              <a:buClr>
                <a:schemeClr val="tx1"/>
              </a:buClr>
            </a:pPr>
            <a:r>
              <a:rPr lang="en-US" altLang="en-US" sz="2400"/>
              <a:t>Revolt of army officers, bourgeois merchants, and liberal intellectuals forces him back to constitutional format.</a:t>
            </a:r>
          </a:p>
          <a:p>
            <a:pPr lvl="1">
              <a:buClr>
                <a:schemeClr val="tx1"/>
              </a:buClr>
            </a:pPr>
            <a:r>
              <a:rPr lang="en-US" altLang="en-US" sz="2400"/>
              <a:t>Metternich and Concert of Europe run in to rescue Ferdi, and force revolutionary forces to disband, advising moderate government for Spain.</a:t>
            </a:r>
          </a:p>
          <a:p>
            <a:pPr lvl="1">
              <a:buClr>
                <a:schemeClr val="tx1"/>
              </a:buClr>
            </a:pPr>
            <a:r>
              <a:rPr lang="en-US" altLang="en-US" sz="2400"/>
              <a:t>Ferdi ignores and goes “conservative CRAZY” – tortures, imprisons or exiles all supporters of constitutional system!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sz="3600"/>
              <a:t>Conservative Domination: Spain</a:t>
            </a:r>
            <a:endParaRPr lang="en-US" altLang="en-US" sz="3600" b="1"/>
          </a:p>
        </p:txBody>
      </p:sp>
      <p:pic>
        <p:nvPicPr>
          <p:cNvPr id="66566" name="Picture 6" descr="210px-Fernando_VII">
            <a:hlinkClick r:id="rId2" tooltip="Fernando VII.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3252788" cy="4800600"/>
          </a:xfrm>
          <a:prstGeom prst="rect">
            <a:avLst/>
          </a:prstGeom>
          <a:noFill/>
          <a:extLst>
            <a:ext uri="{909E8E84-426E-40DD-AFC4-6F175D3DCCD1}">
              <a14:hiddenFill xmlns:a14="http://schemas.microsoft.com/office/drawing/2010/main">
                <a:solidFill>
                  <a:srgbClr val="FFFFFF"/>
                </a:solidFill>
              </a14:hiddenFill>
            </a:ext>
          </a:extLst>
        </p:spPr>
      </p:pic>
      <p:pic>
        <p:nvPicPr>
          <p:cNvPr id="66568" name="Picture 8" descr="File:Ferdinand VII of Spain in his robes of state by Goya.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95400"/>
            <a:ext cx="3200400" cy="4757738"/>
          </a:xfrm>
          <a:prstGeom prst="rect">
            <a:avLst/>
          </a:prstGeom>
          <a:noFill/>
          <a:extLst>
            <a:ext uri="{909E8E84-426E-40DD-AFC4-6F175D3DCCD1}">
              <a14:hiddenFill xmlns:a14="http://schemas.microsoft.com/office/drawing/2010/main">
                <a:solidFill>
                  <a:srgbClr val="FFFFFF"/>
                </a:solidFill>
              </a14:hiddenFill>
            </a:ext>
          </a:extLst>
        </p:spPr>
      </p:pic>
      <p:sp>
        <p:nvSpPr>
          <p:cNvPr id="66569" name="Text Box 9"/>
          <p:cNvSpPr txBox="1">
            <a:spLocks noChangeArrowheads="1"/>
          </p:cNvSpPr>
          <p:nvPr/>
        </p:nvSpPr>
        <p:spPr bwMode="auto">
          <a:xfrm>
            <a:off x="1143000" y="6172200"/>
            <a:ext cx="678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Ferdinand VII: “I’m a wee man.  A wee, wee, man!”</a:t>
            </a:r>
          </a:p>
        </p:txBody>
      </p:sp>
      <p:sp>
        <p:nvSpPr>
          <p:cNvPr id="66570" name="AutoShape 10"/>
          <p:cNvSpPr>
            <a:spLocks noChangeArrowheads="1"/>
          </p:cNvSpPr>
          <p:nvPr/>
        </p:nvSpPr>
        <p:spPr bwMode="auto">
          <a:xfrm>
            <a:off x="3048000" y="1447800"/>
            <a:ext cx="1981200" cy="762000"/>
          </a:xfrm>
          <a:prstGeom prst="wedgeRoundRectCallout">
            <a:avLst>
              <a:gd name="adj1" fmla="val -52005"/>
              <a:gd name="adj2" fmla="val 5937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Die, constitution, die!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6570"/>
                                        </p:tgtEl>
                                        <p:attrNameLst>
                                          <p:attrName>style.visibility</p:attrName>
                                        </p:attrNameLst>
                                      </p:cBhvr>
                                      <p:to>
                                        <p:strVal val="visible"/>
                                      </p:to>
                                    </p:set>
                                    <p:animEffect transition="in" filter="diamond(in)">
                                      <p:cBhvr>
                                        <p:cTn id="7" dur="20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600"/>
              <a:t>Conservative Domination: </a:t>
            </a:r>
            <a:br>
              <a:rPr lang="en-US" altLang="en-US" sz="3600"/>
            </a:br>
            <a:r>
              <a:rPr lang="en-US" altLang="en-US" sz="3600"/>
              <a:t>Central Europe</a:t>
            </a:r>
            <a:endParaRPr lang="en-US" altLang="en-US" sz="3600" b="1"/>
          </a:p>
        </p:txBody>
      </p:sp>
      <p:sp>
        <p:nvSpPr>
          <p:cNvPr id="9219" name="Rectangle 3"/>
          <p:cNvSpPr>
            <a:spLocks noGrp="1" noChangeArrowheads="1"/>
          </p:cNvSpPr>
          <p:nvPr>
            <p:ph type="body" idx="1"/>
          </p:nvPr>
        </p:nvSpPr>
        <p:spPr>
          <a:xfrm>
            <a:off x="152400" y="1600200"/>
            <a:ext cx="8991600" cy="4953000"/>
          </a:xfrm>
        </p:spPr>
        <p:txBody>
          <a:bodyPr/>
          <a:lstStyle/>
          <a:p>
            <a:pPr>
              <a:lnSpc>
                <a:spcPct val="90000"/>
              </a:lnSpc>
              <a:buClr>
                <a:schemeClr val="tx1"/>
              </a:buClr>
            </a:pPr>
            <a:r>
              <a:rPr lang="en-US" altLang="en-US" sz="2400"/>
              <a:t>Metternich sees himself as </a:t>
            </a:r>
            <a:r>
              <a:rPr lang="en-US" altLang="en-US" sz="2400" u="sng"/>
              <a:t>Policeman of Europe</a:t>
            </a:r>
            <a:r>
              <a:rPr lang="en-US" altLang="en-US" sz="2400"/>
              <a:t>, quelling rebellions left and right, but in C. Europe, none really existed!</a:t>
            </a:r>
          </a:p>
          <a:p>
            <a:pPr>
              <a:lnSpc>
                <a:spcPct val="90000"/>
              </a:lnSpc>
              <a:buClr>
                <a:schemeClr val="tx1"/>
              </a:buClr>
            </a:pPr>
            <a:r>
              <a:rPr lang="en-US" altLang="en-US" sz="2400"/>
              <a:t>Prussia and Austria dominated newly formed </a:t>
            </a:r>
            <a:r>
              <a:rPr lang="en-US" altLang="en-US" sz="2400" u="sng"/>
              <a:t>Germanic Confederation</a:t>
            </a:r>
            <a:r>
              <a:rPr lang="en-US" altLang="en-US" sz="2400"/>
              <a:t>, which had no real power other than as a defensive alliance vs. Russian or French expansion or any “liberal” revolts.</a:t>
            </a:r>
          </a:p>
          <a:p>
            <a:pPr>
              <a:lnSpc>
                <a:spcPct val="90000"/>
              </a:lnSpc>
              <a:buClr>
                <a:schemeClr val="tx1"/>
              </a:buClr>
            </a:pPr>
            <a:r>
              <a:rPr lang="en-US" altLang="en-US" sz="2400"/>
              <a:t>German people were starting to embrace </a:t>
            </a:r>
            <a:r>
              <a:rPr lang="en-US" altLang="en-US" sz="2400" b="1"/>
              <a:t>nationalism</a:t>
            </a:r>
            <a:r>
              <a:rPr lang="en-US" altLang="en-US" sz="2400"/>
              <a:t> and looked to </a:t>
            </a:r>
            <a:r>
              <a:rPr lang="en-US" altLang="en-US" sz="2400" b="1"/>
              <a:t>Prussia</a:t>
            </a:r>
            <a:r>
              <a:rPr lang="en-US" altLang="en-US" sz="2400"/>
              <a:t> for leadership under </a:t>
            </a:r>
            <a:r>
              <a:rPr lang="en-US" altLang="en-US" sz="2400" u="sng"/>
              <a:t>King Fred Wm. III</a:t>
            </a:r>
            <a:r>
              <a:rPr lang="en-US" altLang="en-US" sz="2400"/>
              <a:t>.</a:t>
            </a:r>
          </a:p>
          <a:p>
            <a:pPr lvl="1">
              <a:lnSpc>
                <a:spcPct val="90000"/>
              </a:lnSpc>
              <a:buClr>
                <a:schemeClr val="tx1"/>
              </a:buClr>
            </a:pPr>
            <a:r>
              <a:rPr lang="en-US" altLang="en-US" sz="2400"/>
              <a:t>Freddie initially liberal, guided by </a:t>
            </a:r>
            <a:r>
              <a:rPr lang="en-US" altLang="en-US" sz="2400" u="sng"/>
              <a:t>Barons Heinrich von Stein</a:t>
            </a:r>
            <a:r>
              <a:rPr lang="en-US" altLang="en-US" sz="2400"/>
              <a:t> and </a:t>
            </a:r>
            <a:r>
              <a:rPr lang="en-US" altLang="en-US" sz="2400" u="sng"/>
              <a:t>Karl von Hardenberg,</a:t>
            </a:r>
            <a:r>
              <a:rPr lang="en-US" altLang="en-US" sz="2400"/>
              <a:t> but refused to adopt a legislative assembly or representative government system.</a:t>
            </a:r>
          </a:p>
          <a:p>
            <a:pPr lvl="1">
              <a:lnSpc>
                <a:spcPct val="90000"/>
              </a:lnSpc>
              <a:buClr>
                <a:schemeClr val="tx1"/>
              </a:buClr>
            </a:pPr>
            <a:r>
              <a:rPr lang="en-US" altLang="en-US" sz="2400"/>
              <a:t>Fred became increasingly conservative as Metternich’s influence grew.</a:t>
            </a:r>
          </a:p>
          <a:p>
            <a:pPr lvl="1">
              <a:lnSpc>
                <a:spcPct val="90000"/>
              </a:lnSpc>
              <a:buClr>
                <a:schemeClr val="tx1"/>
              </a:buClr>
            </a:pPr>
            <a:endParaRPr lang="en-US" altLang="en-US" sz="2000"/>
          </a:p>
          <a:p>
            <a:pPr lvl="1">
              <a:lnSpc>
                <a:spcPct val="90000"/>
              </a:lnSpc>
              <a:buClr>
                <a:schemeClr val="tx1"/>
              </a:buClr>
              <a:buFont typeface="Wingdings" pitchFamily="2" charset="2"/>
              <a:buNone/>
            </a:pPr>
            <a:endParaRPr lang="en-US" altLang="en-US" sz="10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3600"/>
              <a:t>Conservative Domination: Prussia</a:t>
            </a:r>
            <a:endParaRPr lang="en-US" altLang="en-US" sz="3600" b="1"/>
          </a:p>
        </p:txBody>
      </p:sp>
      <p:sp>
        <p:nvSpPr>
          <p:cNvPr id="12291" name="Rectangle 3"/>
          <p:cNvSpPr>
            <a:spLocks noGrp="1" noChangeArrowheads="1"/>
          </p:cNvSpPr>
          <p:nvPr>
            <p:ph type="body" idx="1"/>
          </p:nvPr>
        </p:nvSpPr>
        <p:spPr>
          <a:xfrm>
            <a:off x="152400" y="1600200"/>
            <a:ext cx="8763000" cy="4953000"/>
          </a:xfrm>
        </p:spPr>
        <p:txBody>
          <a:bodyPr/>
          <a:lstStyle/>
          <a:p>
            <a:pPr>
              <a:lnSpc>
                <a:spcPct val="80000"/>
              </a:lnSpc>
              <a:buClr>
                <a:schemeClr val="tx1"/>
              </a:buClr>
            </a:pPr>
            <a:r>
              <a:rPr lang="en-US" altLang="en-US" sz="3600"/>
              <a:t>Nationalist movements formed such as </a:t>
            </a:r>
            <a:r>
              <a:rPr lang="en-US" altLang="en-US" sz="3600" u="sng"/>
              <a:t>Burschenschaften</a:t>
            </a:r>
            <a:r>
              <a:rPr lang="en-US" altLang="en-US" sz="3600"/>
              <a:t> comprised of student societies, dedicated to a unified German state under leadership of </a:t>
            </a:r>
            <a:r>
              <a:rPr lang="en-US" altLang="en-US" sz="3600" u="sng"/>
              <a:t>Friedrich Ludwig Jahn</a:t>
            </a:r>
            <a:r>
              <a:rPr lang="en-US" altLang="en-US" sz="3600"/>
              <a:t>, fervent nationalist.</a:t>
            </a:r>
          </a:p>
          <a:p>
            <a:pPr>
              <a:lnSpc>
                <a:spcPct val="80000"/>
              </a:lnSpc>
              <a:buClr>
                <a:schemeClr val="tx1"/>
              </a:buClr>
            </a:pPr>
            <a:r>
              <a:rPr lang="en-US" altLang="en-US" sz="3600"/>
              <a:t>Freddie Will III passes </a:t>
            </a:r>
            <a:r>
              <a:rPr lang="en-US" altLang="en-US" sz="3600" u="sng"/>
              <a:t>Karlsbad Decrees (1819) </a:t>
            </a:r>
            <a:r>
              <a:rPr lang="en-US" altLang="en-US" sz="3600"/>
              <a:t>to close Burschenschaften, censor press, and establish government control over universities!</a:t>
            </a:r>
          </a:p>
          <a:p>
            <a:pPr lvl="1">
              <a:lnSpc>
                <a:spcPct val="80000"/>
              </a:lnSpc>
              <a:buClr>
                <a:schemeClr val="tx1"/>
              </a:buClr>
              <a:buFont typeface="Wingdings" pitchFamily="2" charset="2"/>
              <a:buNone/>
            </a:pPr>
            <a:endParaRPr lang="en-US" altLang="en-US" sz="3200"/>
          </a:p>
          <a:p>
            <a:pPr lvl="1">
              <a:lnSpc>
                <a:spcPct val="80000"/>
              </a:lnSpc>
              <a:buClr>
                <a:schemeClr val="tx1"/>
              </a:buClr>
              <a:buFont typeface="Wingdings" pitchFamily="2" charset="2"/>
              <a:buNone/>
            </a:pPr>
            <a:endParaRPr lang="en-US" altLang="en-US" sz="16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29600" cy="639762"/>
          </a:xfrm>
        </p:spPr>
        <p:txBody>
          <a:bodyPr/>
          <a:lstStyle/>
          <a:p>
            <a:r>
              <a:rPr lang="en-US" altLang="en-US" sz="3600"/>
              <a:t>Conservative Domination: Prussia</a:t>
            </a:r>
            <a:endParaRPr lang="en-US" altLang="en-US" sz="3600" b="1"/>
          </a:p>
        </p:txBody>
      </p:sp>
      <p:pic>
        <p:nvPicPr>
          <p:cNvPr id="67590" name="Picture 6" descr="Sabelmensur-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66800"/>
            <a:ext cx="7924800" cy="5024438"/>
          </a:xfrm>
          <a:prstGeom prst="rect">
            <a:avLst/>
          </a:prstGeom>
          <a:noFill/>
          <a:extLst>
            <a:ext uri="{909E8E84-426E-40DD-AFC4-6F175D3DCCD1}">
              <a14:hiddenFill xmlns:a14="http://schemas.microsoft.com/office/drawing/2010/main">
                <a:solidFill>
                  <a:srgbClr val="FFFFFF"/>
                </a:solidFill>
              </a14:hiddenFill>
            </a:ext>
          </a:extLst>
        </p:spPr>
      </p:pic>
      <p:sp>
        <p:nvSpPr>
          <p:cNvPr id="67591" name="Text Box 7"/>
          <p:cNvSpPr txBox="1">
            <a:spLocks noChangeArrowheads="1"/>
          </p:cNvSpPr>
          <p:nvPr/>
        </p:nvSpPr>
        <p:spPr bwMode="auto">
          <a:xfrm>
            <a:off x="609600" y="62484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Burschenshaften!</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4000"/>
              <a:t>Conservative Triumph in a Post-Napoleonic Europe</a:t>
            </a:r>
          </a:p>
        </p:txBody>
      </p:sp>
      <p:sp>
        <p:nvSpPr>
          <p:cNvPr id="39939" name="Rectangle 3"/>
          <p:cNvSpPr>
            <a:spLocks noGrp="1" noChangeArrowheads="1"/>
          </p:cNvSpPr>
          <p:nvPr>
            <p:ph type="body" idx="1"/>
          </p:nvPr>
        </p:nvSpPr>
        <p:spPr/>
        <p:txBody>
          <a:bodyPr/>
          <a:lstStyle/>
          <a:p>
            <a:pPr>
              <a:lnSpc>
                <a:spcPct val="90000"/>
              </a:lnSpc>
            </a:pPr>
            <a:r>
              <a:rPr lang="en-US" altLang="en-US"/>
              <a:t>Congress of Vienna (1814-1815)</a:t>
            </a:r>
          </a:p>
          <a:p>
            <a:pPr lvl="1">
              <a:lnSpc>
                <a:spcPct val="90000"/>
              </a:lnSpc>
            </a:pPr>
            <a:r>
              <a:rPr lang="en-US" altLang="en-US"/>
              <a:t>France would be punished while victorious parties attained desirable territorial gains</a:t>
            </a:r>
          </a:p>
          <a:p>
            <a:pPr lvl="1">
              <a:lnSpc>
                <a:spcPct val="90000"/>
              </a:lnSpc>
            </a:pPr>
            <a:r>
              <a:rPr lang="en-US" altLang="en-US"/>
              <a:t>No regard for growing forces of nationalism and liberalism that caused revolution in the first place</a:t>
            </a:r>
          </a:p>
          <a:p>
            <a:pPr lvl="2">
              <a:lnSpc>
                <a:spcPct val="90000"/>
              </a:lnSpc>
            </a:pPr>
            <a:r>
              <a:rPr lang="en-US" altLang="en-US"/>
              <a:t>“foreign” control of many places</a:t>
            </a:r>
          </a:p>
          <a:p>
            <a:pPr lvl="2">
              <a:lnSpc>
                <a:spcPct val="90000"/>
              </a:lnSpc>
            </a:pPr>
            <a:r>
              <a:rPr lang="en-US" altLang="en-US"/>
              <a:t>Rescaling of liberal government reforms</a:t>
            </a:r>
          </a:p>
          <a:p>
            <a:pPr lvl="1">
              <a:lnSpc>
                <a:spcPct val="90000"/>
              </a:lnSpc>
            </a:pPr>
            <a:r>
              <a:rPr lang="en-US" altLang="en-US"/>
              <a:t>Congress did manage to allow Europe to avoid massive wars for nearly a century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3600"/>
              <a:t>Conservative Domination: </a:t>
            </a:r>
            <a:br>
              <a:rPr lang="en-US" altLang="en-US" sz="3600"/>
            </a:br>
            <a:r>
              <a:rPr lang="en-US" altLang="en-US" sz="3600"/>
              <a:t>Austria</a:t>
            </a:r>
            <a:endParaRPr lang="en-US" altLang="en-US" sz="3600" b="1"/>
          </a:p>
        </p:txBody>
      </p:sp>
      <p:sp>
        <p:nvSpPr>
          <p:cNvPr id="10243"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a:t>Multinational State of Austria a ticking timebomb…</a:t>
            </a:r>
          </a:p>
          <a:p>
            <a:pPr lvl="1">
              <a:buClr>
                <a:schemeClr val="tx1"/>
              </a:buClr>
            </a:pPr>
            <a:r>
              <a:rPr lang="en-US" altLang="en-US"/>
              <a:t>Magyars, Czechs, Italians, Slovaks, Slovenes, Poles, Serbs, and Germans all under one leader, who favored German customs…</a:t>
            </a:r>
          </a:p>
          <a:p>
            <a:pPr lvl="1">
              <a:buClr>
                <a:schemeClr val="tx1"/>
              </a:buClr>
            </a:pPr>
            <a:r>
              <a:rPr lang="en-US" altLang="en-US"/>
              <a:t>Nationalism=Death of Austrian Empire</a:t>
            </a:r>
          </a:p>
          <a:p>
            <a:pPr lvl="1">
              <a:buClr>
                <a:schemeClr val="tx1"/>
              </a:buClr>
            </a:pPr>
            <a:r>
              <a:rPr lang="en-US" altLang="en-US"/>
              <a:t>Metternich knows this, and successfully represses these forces until 1848…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3600"/>
              <a:t>Conservative Domination: Russia</a:t>
            </a:r>
            <a:endParaRPr lang="en-US" altLang="en-US" sz="3600" b="1"/>
          </a:p>
        </p:txBody>
      </p:sp>
      <p:sp>
        <p:nvSpPr>
          <p:cNvPr id="11267"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sz="2800"/>
              <a:t>Alexander I was a product of Enlightenment and initially made some liberal reforms…eased censorship, reformed education, freed political prisoners, etc.</a:t>
            </a:r>
          </a:p>
          <a:p>
            <a:pPr>
              <a:lnSpc>
                <a:spcPct val="90000"/>
              </a:lnSpc>
              <a:buClr>
                <a:schemeClr val="tx1"/>
              </a:buClr>
            </a:pPr>
            <a:r>
              <a:rPr lang="en-US" altLang="en-US" sz="2800"/>
              <a:t>Still wants to be “absolute” however…</a:t>
            </a:r>
          </a:p>
          <a:p>
            <a:pPr>
              <a:lnSpc>
                <a:spcPct val="90000"/>
              </a:lnSpc>
              <a:buClr>
                <a:schemeClr val="tx1"/>
              </a:buClr>
            </a:pPr>
            <a:r>
              <a:rPr lang="en-US" altLang="en-US" sz="2800"/>
              <a:t>After defeat of Nappy, like Fred of Prussia, he turned toward conservatism and reneged on reforms, leading to rise of secret societies like the </a:t>
            </a:r>
            <a:r>
              <a:rPr lang="en-US" altLang="en-US" sz="2800" b="1" u="sng"/>
              <a:t>Northern Union</a:t>
            </a:r>
            <a:r>
              <a:rPr lang="en-US" altLang="en-US" sz="2800"/>
              <a:t>, comprised of young aristocrats who fought vs. Napoleon and learned of his reforms wanted some of these for Russia!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z="3600"/>
              <a:t>Conservative Domination: Russia</a:t>
            </a:r>
            <a:endParaRPr lang="en-US" altLang="en-US" sz="3600" b="1"/>
          </a:p>
        </p:txBody>
      </p:sp>
      <p:sp>
        <p:nvSpPr>
          <p:cNvPr id="69635"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a:t>When Alex I croaked in 1825, leaders of Northern Union saw opportunity…</a:t>
            </a:r>
          </a:p>
          <a:p>
            <a:pPr lvl="1">
              <a:buClr>
                <a:schemeClr val="tx1"/>
              </a:buClr>
            </a:pPr>
            <a:r>
              <a:rPr lang="en-US" altLang="en-US"/>
              <a:t>1825 rebellion vs. ascension of new Tsar in December (Decembrist Revolt 12/26/1825)  and heir to throne Constantine abdicates in favor of younger brother Nicholas</a:t>
            </a:r>
          </a:p>
          <a:p>
            <a:pPr lvl="1">
              <a:buClr>
                <a:schemeClr val="tx1"/>
              </a:buClr>
            </a:pPr>
            <a:r>
              <a:rPr lang="en-US" altLang="en-US"/>
              <a:t>Rebellion crushed and leaders executed…Nick goes from conservative to REACTIONARY </a:t>
            </a:r>
          </a:p>
          <a:p>
            <a:pPr lvl="2">
              <a:buClr>
                <a:schemeClr val="tx1"/>
              </a:buClr>
            </a:pPr>
            <a:r>
              <a:rPr lang="en-US" altLang="en-US"/>
              <a:t>Determined to prevent similar outbursts</a:t>
            </a:r>
          </a:p>
          <a:p>
            <a:pPr lvl="2">
              <a:buClr>
                <a:schemeClr val="tx1"/>
              </a:buClr>
            </a:pPr>
            <a:r>
              <a:rPr lang="en-US" altLang="en-US"/>
              <a:t>Secret police established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sz="3600"/>
              <a:t>Russian Tsars Alexander I and Nicholas I</a:t>
            </a:r>
            <a:endParaRPr lang="en-US" altLang="en-US" sz="3600" b="1"/>
          </a:p>
        </p:txBody>
      </p:sp>
      <p:pic>
        <p:nvPicPr>
          <p:cNvPr id="70662" name="Picture 6" descr="210px-Tsar_Nicholas_I_-3">
            <a:hlinkClick r:id="rId2" tooltip="Tsar Nicholas I -3.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3724275" cy="4876800"/>
          </a:xfrm>
          <a:prstGeom prst="rect">
            <a:avLst/>
          </a:prstGeom>
          <a:noFill/>
          <a:extLst>
            <a:ext uri="{909E8E84-426E-40DD-AFC4-6F175D3DCCD1}">
              <a14:hiddenFill xmlns:a14="http://schemas.microsoft.com/office/drawing/2010/main">
                <a:solidFill>
                  <a:srgbClr val="FFFFFF"/>
                </a:solidFill>
              </a14:hiddenFill>
            </a:ext>
          </a:extLst>
        </p:spPr>
      </p:pic>
      <p:pic>
        <p:nvPicPr>
          <p:cNvPr id="70664" name="Picture 8" descr="210px-Alexander_I_of_Russia">
            <a:hlinkClick r:id="rId4" tooltip="Alexander I of Russia.P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35687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600"/>
              <a:t>Ideologies of Change: Liberalism</a:t>
            </a:r>
            <a:endParaRPr lang="en-US" altLang="en-US" sz="3600" b="1"/>
          </a:p>
        </p:txBody>
      </p:sp>
      <p:sp>
        <p:nvSpPr>
          <p:cNvPr id="13315"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sz="3600"/>
              <a:t>Liberalism</a:t>
            </a:r>
          </a:p>
          <a:p>
            <a:pPr lvl="1">
              <a:lnSpc>
                <a:spcPct val="90000"/>
              </a:lnSpc>
              <a:buClr>
                <a:schemeClr val="tx1"/>
              </a:buClr>
            </a:pPr>
            <a:r>
              <a:rPr lang="en-US" altLang="en-US"/>
              <a:t>Doctrine of the Industrialist Class – People should be as free as possible!</a:t>
            </a:r>
          </a:p>
          <a:p>
            <a:pPr lvl="1">
              <a:lnSpc>
                <a:spcPct val="90000"/>
              </a:lnSpc>
              <a:buClr>
                <a:schemeClr val="tx1"/>
              </a:buClr>
            </a:pPr>
            <a:r>
              <a:rPr lang="en-US" altLang="en-US"/>
              <a:t>Economic Liberalism</a:t>
            </a:r>
          </a:p>
          <a:p>
            <a:pPr lvl="2">
              <a:lnSpc>
                <a:spcPct val="90000"/>
              </a:lnSpc>
              <a:buClr>
                <a:schemeClr val="tx1"/>
              </a:buClr>
            </a:pPr>
            <a:r>
              <a:rPr lang="en-US" altLang="en-US"/>
              <a:t>Based on </a:t>
            </a:r>
            <a:r>
              <a:rPr lang="en-US" altLang="en-US" u="sng"/>
              <a:t>Adam Smith’s </a:t>
            </a:r>
            <a:r>
              <a:rPr lang="en-US" altLang="en-US" i="1" u="sng"/>
              <a:t>Wealth of Nations </a:t>
            </a:r>
          </a:p>
          <a:p>
            <a:pPr lvl="2">
              <a:lnSpc>
                <a:spcPct val="90000"/>
              </a:lnSpc>
              <a:buClr>
                <a:schemeClr val="tx1"/>
              </a:buClr>
            </a:pPr>
            <a:r>
              <a:rPr lang="en-US" altLang="en-US"/>
              <a:t>Govmt. Should NOT interfere with economy</a:t>
            </a:r>
          </a:p>
          <a:p>
            <a:pPr lvl="2">
              <a:lnSpc>
                <a:spcPct val="90000"/>
              </a:lnSpc>
              <a:buClr>
                <a:schemeClr val="tx1"/>
              </a:buClr>
            </a:pPr>
            <a:r>
              <a:rPr lang="en-US" altLang="en-US" u="sng"/>
              <a:t>Capitalism</a:t>
            </a:r>
            <a:r>
              <a:rPr lang="en-US" altLang="en-US"/>
              <a:t> is the best system</a:t>
            </a:r>
          </a:p>
          <a:p>
            <a:pPr lvl="2">
              <a:lnSpc>
                <a:spcPct val="90000"/>
              </a:lnSpc>
              <a:buClr>
                <a:schemeClr val="tx1"/>
              </a:buClr>
            </a:pPr>
            <a:r>
              <a:rPr lang="en-US" altLang="en-US"/>
              <a:t>Supported by </a:t>
            </a:r>
            <a:r>
              <a:rPr lang="en-US" altLang="en-US" u="sng"/>
              <a:t>Malthus’ </a:t>
            </a:r>
            <a:r>
              <a:rPr lang="en-US" altLang="en-US" i="1" u="sng"/>
              <a:t>Essay on Population</a:t>
            </a:r>
            <a:r>
              <a:rPr lang="en-US" altLang="en-US"/>
              <a:t> which claimed that working class is inevitable.</a:t>
            </a:r>
          </a:p>
          <a:p>
            <a:pPr lvl="2">
              <a:lnSpc>
                <a:spcPct val="90000"/>
              </a:lnSpc>
              <a:buClr>
                <a:schemeClr val="tx1"/>
              </a:buClr>
            </a:pPr>
            <a:r>
              <a:rPr lang="en-US" altLang="en-US"/>
              <a:t>Supported by </a:t>
            </a:r>
            <a:r>
              <a:rPr lang="en-US" altLang="en-US" u="sng"/>
              <a:t>David Ricardo’s </a:t>
            </a:r>
            <a:r>
              <a:rPr lang="en-US" altLang="en-US" i="1" u="sng"/>
              <a:t>Principles of Political Economy</a:t>
            </a:r>
            <a:r>
              <a:rPr lang="en-US" altLang="en-US"/>
              <a:t> which legitimized practice of paying workers at subsistence level and no more!  </a:t>
            </a:r>
            <a:r>
              <a:rPr lang="en-US" altLang="en-US" u="sng"/>
              <a:t>Iron Law of Wages</a:t>
            </a:r>
          </a:p>
          <a:p>
            <a:pPr lvl="2">
              <a:lnSpc>
                <a:spcPct val="90000"/>
              </a:lnSpc>
              <a:buClr>
                <a:schemeClr val="tx1"/>
              </a:buClr>
            </a:pP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600"/>
              <a:t>Ideologies of Change: Liberalism</a:t>
            </a:r>
          </a:p>
        </p:txBody>
      </p:sp>
      <p:sp>
        <p:nvSpPr>
          <p:cNvPr id="14339"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a:t>Liberalism</a:t>
            </a:r>
          </a:p>
          <a:p>
            <a:pPr lvl="1">
              <a:lnSpc>
                <a:spcPct val="90000"/>
              </a:lnSpc>
              <a:buClr>
                <a:schemeClr val="tx1"/>
              </a:buClr>
            </a:pPr>
            <a:r>
              <a:rPr lang="en-US" altLang="en-US" sz="2400"/>
              <a:t>Political Liberalism</a:t>
            </a:r>
          </a:p>
          <a:p>
            <a:pPr lvl="2">
              <a:lnSpc>
                <a:spcPct val="90000"/>
              </a:lnSpc>
              <a:buClr>
                <a:schemeClr val="tx1"/>
              </a:buClr>
            </a:pPr>
            <a:r>
              <a:rPr lang="en-US" altLang="en-US" sz="2000" u="sng"/>
              <a:t>LIBERTY </a:t>
            </a:r>
            <a:r>
              <a:rPr lang="en-US" altLang="en-US" sz="2000"/>
              <a:t>– peaceful enjoyment of private independence and the right to pursue one’s own ends unimpeded</a:t>
            </a:r>
          </a:p>
          <a:p>
            <a:pPr lvl="2">
              <a:lnSpc>
                <a:spcPct val="90000"/>
              </a:lnSpc>
              <a:buClr>
                <a:schemeClr val="tx1"/>
              </a:buClr>
            </a:pPr>
            <a:r>
              <a:rPr lang="en-US" altLang="en-US" sz="2000"/>
              <a:t>Limitations must be placed on </a:t>
            </a:r>
            <a:r>
              <a:rPr lang="en-US" altLang="en-US" sz="2000" u="sng"/>
              <a:t>POWER</a:t>
            </a:r>
            <a:r>
              <a:rPr lang="en-US" altLang="en-US" sz="2000"/>
              <a:t>, the ability of some people to control others.</a:t>
            </a:r>
          </a:p>
          <a:p>
            <a:pPr lvl="2">
              <a:lnSpc>
                <a:spcPct val="90000"/>
              </a:lnSpc>
              <a:buClr>
                <a:schemeClr val="tx1"/>
              </a:buClr>
            </a:pPr>
            <a:r>
              <a:rPr lang="en-US" altLang="en-US" sz="2000"/>
              <a:t>Protection of CIVIL LIBERTIES and BASIC RIGHTS.</a:t>
            </a:r>
          </a:p>
          <a:p>
            <a:pPr lvl="2">
              <a:lnSpc>
                <a:spcPct val="90000"/>
              </a:lnSpc>
              <a:buClr>
                <a:schemeClr val="tx1"/>
              </a:buClr>
            </a:pPr>
            <a:r>
              <a:rPr lang="en-US" altLang="en-US" sz="2000"/>
              <a:t>Equality before the law, freedom of press, speech, assembly, from arbitrary arrest, religious toleration, separation of church and state, lawmaking by elected assembly, constitutional state with power of minister above that of the king, LIMITED suffrage and office holding for men with property.</a:t>
            </a:r>
          </a:p>
          <a:p>
            <a:pPr lvl="2">
              <a:lnSpc>
                <a:spcPct val="90000"/>
              </a:lnSpc>
              <a:buClr>
                <a:schemeClr val="tx1"/>
              </a:buClr>
            </a:pPr>
            <a:r>
              <a:rPr lang="en-US" altLang="en-US" sz="2000" b="1"/>
              <a:t>John Stuart Mill’s</a:t>
            </a:r>
            <a:r>
              <a:rPr lang="en-US" altLang="en-US" sz="2000"/>
              <a:t> </a:t>
            </a:r>
            <a:r>
              <a:rPr lang="en-US" altLang="en-US" sz="2000" b="1" i="1"/>
              <a:t>On Liberty</a:t>
            </a:r>
            <a:r>
              <a:rPr lang="en-US" altLang="en-US" sz="2000"/>
              <a:t> says absolute freedom of opinion!  Censorship=Tyranny!  Also, included WOMEN (</a:t>
            </a:r>
            <a:r>
              <a:rPr lang="en-US" altLang="en-US" sz="2000" b="1" i="1"/>
              <a:t>On the Subjection of Women</a:t>
            </a:r>
            <a:r>
              <a:rPr lang="en-US" altLang="en-US" sz="2000" i="1"/>
              <a:t> </a:t>
            </a:r>
            <a:r>
              <a:rPr lang="en-US" altLang="en-US" sz="2000"/>
              <a:t>written w/his wife)</a:t>
            </a:r>
          </a:p>
          <a:p>
            <a:pPr lvl="2">
              <a:lnSpc>
                <a:spcPct val="90000"/>
              </a:lnSpc>
              <a:buClr>
                <a:schemeClr val="tx1"/>
              </a:buClr>
            </a:pPr>
            <a:endParaRPr lang="en-US" altLang="en-US"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990600"/>
          </a:xfrm>
        </p:spPr>
        <p:txBody>
          <a:bodyPr/>
          <a:lstStyle/>
          <a:p>
            <a:r>
              <a:rPr lang="en-US" altLang="en-US" sz="3600"/>
              <a:t>Ideologies of Change: Nationalism</a:t>
            </a:r>
          </a:p>
        </p:txBody>
      </p:sp>
      <p:sp>
        <p:nvSpPr>
          <p:cNvPr id="16387" name="Rectangle 3"/>
          <p:cNvSpPr>
            <a:spLocks noGrp="1" noChangeArrowheads="1"/>
          </p:cNvSpPr>
          <p:nvPr>
            <p:ph type="body" idx="1"/>
          </p:nvPr>
        </p:nvSpPr>
        <p:spPr>
          <a:xfrm>
            <a:off x="152400" y="914400"/>
            <a:ext cx="8763000" cy="5943600"/>
          </a:xfrm>
        </p:spPr>
        <p:txBody>
          <a:bodyPr/>
          <a:lstStyle/>
          <a:p>
            <a:pPr>
              <a:lnSpc>
                <a:spcPct val="80000"/>
              </a:lnSpc>
              <a:buClr>
                <a:schemeClr val="tx1"/>
              </a:buClr>
            </a:pPr>
            <a:r>
              <a:rPr lang="en-US" altLang="en-US" sz="2400"/>
              <a:t>Nationalism</a:t>
            </a:r>
          </a:p>
          <a:p>
            <a:pPr lvl="1">
              <a:lnSpc>
                <a:spcPct val="80000"/>
              </a:lnSpc>
              <a:buClr>
                <a:schemeClr val="tx1"/>
              </a:buClr>
            </a:pPr>
            <a:r>
              <a:rPr lang="en-US" altLang="en-US" sz="1800"/>
              <a:t>Identification with one’s fellow countrymen along the lines of common culture – language, traditions, dress, customs.</a:t>
            </a:r>
          </a:p>
          <a:p>
            <a:pPr lvl="2">
              <a:lnSpc>
                <a:spcPct val="80000"/>
              </a:lnSpc>
              <a:buClr>
                <a:schemeClr val="tx1"/>
              </a:buClr>
            </a:pPr>
            <a:r>
              <a:rPr lang="en-US" altLang="en-US" sz="1600" b="1"/>
              <a:t>Conservatives say NO to nationalism because it would break up multinational states and then threaten the balance of power in Europe.  </a:t>
            </a:r>
          </a:p>
          <a:p>
            <a:pPr lvl="2">
              <a:lnSpc>
                <a:spcPct val="80000"/>
              </a:lnSpc>
              <a:buClr>
                <a:schemeClr val="tx1"/>
              </a:buClr>
            </a:pPr>
            <a:r>
              <a:rPr lang="en-US" altLang="en-US" sz="1600" b="1"/>
              <a:t>Liberals are all for it! It’s the only way to achieve true liberty – let people rule themselves!</a:t>
            </a:r>
          </a:p>
          <a:p>
            <a:pPr lvl="2">
              <a:lnSpc>
                <a:spcPct val="80000"/>
              </a:lnSpc>
              <a:buClr>
                <a:schemeClr val="tx1"/>
              </a:buClr>
            </a:pPr>
            <a:r>
              <a:rPr lang="en-US" altLang="en-US" sz="1600" b="1" u="sng"/>
              <a:t>Georg W.F. Hegel</a:t>
            </a:r>
            <a:r>
              <a:rPr lang="en-US" altLang="en-US" sz="1600" b="1"/>
              <a:t> pursued a more aggressive nationalism in Germany – the nation was the most important source of loyalty in a functional civilization.  </a:t>
            </a:r>
          </a:p>
          <a:p>
            <a:pPr lvl="3">
              <a:lnSpc>
                <a:spcPct val="80000"/>
              </a:lnSpc>
              <a:buClr>
                <a:schemeClr val="tx1"/>
              </a:buClr>
            </a:pPr>
            <a:r>
              <a:rPr lang="en-US" altLang="en-US" sz="1400" b="1"/>
              <a:t>Can only be free by identifying w/one’s countrymen! </a:t>
            </a:r>
          </a:p>
          <a:p>
            <a:pPr lvl="3">
              <a:lnSpc>
                <a:spcPct val="80000"/>
              </a:lnSpc>
              <a:buClr>
                <a:schemeClr val="tx1"/>
              </a:buClr>
            </a:pPr>
            <a:r>
              <a:rPr lang="en-US" altLang="en-US" sz="1400" b="1"/>
              <a:t>Geist – spirit, drive/motivation, a means of comprehending history</a:t>
            </a:r>
          </a:p>
          <a:p>
            <a:pPr lvl="3">
              <a:lnSpc>
                <a:spcPct val="80000"/>
              </a:lnSpc>
              <a:buClr>
                <a:schemeClr val="tx1"/>
              </a:buClr>
            </a:pPr>
            <a:r>
              <a:rPr lang="en-US" altLang="en-US" sz="1400" b="1" u="sng"/>
              <a:t>Old Hegelians </a:t>
            </a:r>
          </a:p>
          <a:p>
            <a:pPr lvl="4">
              <a:lnSpc>
                <a:spcPct val="80000"/>
              </a:lnSpc>
              <a:buClr>
                <a:schemeClr val="tx1"/>
              </a:buClr>
            </a:pPr>
            <a:r>
              <a:rPr lang="en-US" altLang="en-US" sz="1400" b="1"/>
              <a:t>reason and freedom had reached the absolute maximum and were embodied in the Prussian state.</a:t>
            </a:r>
          </a:p>
          <a:p>
            <a:pPr lvl="3">
              <a:lnSpc>
                <a:spcPct val="80000"/>
              </a:lnSpc>
              <a:buClr>
                <a:schemeClr val="tx1"/>
              </a:buClr>
            </a:pPr>
            <a:r>
              <a:rPr lang="en-US" altLang="en-US" sz="1400" b="1" u="sng"/>
              <a:t>Young Hegelians</a:t>
            </a:r>
          </a:p>
          <a:p>
            <a:pPr lvl="4">
              <a:lnSpc>
                <a:spcPct val="80000"/>
              </a:lnSpc>
              <a:buClr>
                <a:schemeClr val="tx1"/>
              </a:buClr>
            </a:pPr>
            <a:r>
              <a:rPr lang="en-US" altLang="en-US" sz="1600" b="1"/>
              <a:t>the purpose and promise of history was the total negation of everything conducive to restriction of freedom and irrationality, therefore it is necessary to continue to mount radical critiques of first religion and then the Prussian political system. </a:t>
            </a:r>
          </a:p>
          <a:p>
            <a:pPr lvl="4">
              <a:lnSpc>
                <a:spcPct val="80000"/>
              </a:lnSpc>
              <a:buClr>
                <a:schemeClr val="tx1"/>
              </a:buClr>
            </a:pPr>
            <a:r>
              <a:rPr lang="en-US" altLang="en-US" sz="1600" b="1"/>
              <a:t>ignored aspects of his Hegel that suggested the world had essentially reached perfection.</a:t>
            </a:r>
            <a:r>
              <a:rPr lang="en-US" altLang="en-US" sz="1600"/>
              <a:t> </a:t>
            </a:r>
          </a:p>
          <a:p>
            <a:pPr lvl="4">
              <a:lnSpc>
                <a:spcPct val="80000"/>
              </a:lnSpc>
              <a:buClr>
                <a:schemeClr val="tx1"/>
              </a:buClr>
            </a:pPr>
            <a:r>
              <a:rPr lang="en-US" altLang="en-US" sz="1400" b="1"/>
              <a:t>Marx and Engels were among this group</a:t>
            </a:r>
          </a:p>
          <a:p>
            <a:pPr lvl="2">
              <a:lnSpc>
                <a:spcPct val="80000"/>
              </a:lnSpc>
              <a:buClr>
                <a:schemeClr val="tx1"/>
              </a:buClr>
            </a:pPr>
            <a:endParaRPr lang="en-US" altLang="en-US" sz="1600" b="1"/>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3600"/>
              <a:t>Ideologies of Change: Socialism</a:t>
            </a:r>
          </a:p>
        </p:txBody>
      </p:sp>
      <p:sp>
        <p:nvSpPr>
          <p:cNvPr id="18435"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3600"/>
              <a:t>Socialism </a:t>
            </a:r>
          </a:p>
          <a:p>
            <a:pPr lvl="1">
              <a:buClr>
                <a:schemeClr val="tx1"/>
              </a:buClr>
            </a:pPr>
            <a:r>
              <a:rPr lang="en-US" altLang="en-US"/>
              <a:t>Modify laissez faire practices because industrialization/capitalism is making the rich get richer and the poor sink deeper into poverty!</a:t>
            </a:r>
          </a:p>
          <a:p>
            <a:pPr lvl="1">
              <a:buClr>
                <a:schemeClr val="tx1"/>
              </a:buClr>
            </a:pPr>
            <a:r>
              <a:rPr lang="en-US" altLang="en-US"/>
              <a:t>Redistribute wealth to even things up!</a:t>
            </a:r>
          </a:p>
          <a:p>
            <a:pPr lvl="1">
              <a:buClr>
                <a:schemeClr val="tx1"/>
              </a:buClr>
            </a:pPr>
            <a:r>
              <a:rPr lang="en-US" altLang="en-US"/>
              <a:t>Communal attitude toward production and distribution of goods</a:t>
            </a:r>
          </a:p>
          <a:p>
            <a:pPr lvl="2">
              <a:buClr>
                <a:schemeClr val="tx1"/>
              </a:buClr>
              <a:buFont typeface="Wingdings" pitchFamily="2" charset="2"/>
              <a:buNone/>
            </a:pPr>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600"/>
              <a:t>Ideologies of Change: Socialism</a:t>
            </a:r>
          </a:p>
        </p:txBody>
      </p:sp>
      <p:sp>
        <p:nvSpPr>
          <p:cNvPr id="19459"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3600"/>
              <a:t>Socialism </a:t>
            </a:r>
          </a:p>
          <a:p>
            <a:pPr lvl="1">
              <a:buClr>
                <a:schemeClr val="tx1"/>
              </a:buClr>
            </a:pPr>
            <a:r>
              <a:rPr lang="en-US" altLang="en-US"/>
              <a:t>Utopian Socialism questions whether private property and private enterprise for profit is OK</a:t>
            </a:r>
          </a:p>
          <a:p>
            <a:pPr lvl="1">
              <a:buClr>
                <a:schemeClr val="tx1"/>
              </a:buClr>
            </a:pPr>
            <a:r>
              <a:rPr lang="en-US" altLang="en-US"/>
              <a:t>Charles Fourier </a:t>
            </a:r>
          </a:p>
          <a:p>
            <a:pPr lvl="2">
              <a:buClr>
                <a:schemeClr val="tx1"/>
              </a:buClr>
            </a:pPr>
            <a:r>
              <a:rPr lang="en-US" altLang="en-US"/>
              <a:t>no competition!  </a:t>
            </a:r>
          </a:p>
          <a:p>
            <a:pPr lvl="2">
              <a:buClr>
                <a:schemeClr val="tx1"/>
              </a:buClr>
            </a:pPr>
            <a:r>
              <a:rPr lang="en-US" altLang="en-US"/>
              <a:t>Produce and live communally! </a:t>
            </a:r>
          </a:p>
          <a:p>
            <a:pPr lvl="2">
              <a:buClr>
                <a:schemeClr val="tx1"/>
              </a:buClr>
            </a:pPr>
            <a:r>
              <a:rPr lang="en-US" altLang="en-US"/>
              <a:t>Equality for women! </a:t>
            </a:r>
          </a:p>
          <a:p>
            <a:pPr lvl="2">
              <a:buClr>
                <a:schemeClr val="tx1"/>
              </a:buClr>
            </a:pPr>
            <a:r>
              <a:rPr lang="en-US" altLang="en-US"/>
              <a:t>Communal housework and childcare!  </a:t>
            </a:r>
          </a:p>
          <a:p>
            <a:pPr lvl="2">
              <a:buClr>
                <a:schemeClr val="tx1"/>
              </a:buClr>
            </a:pPr>
            <a:r>
              <a:rPr lang="en-US" altLang="en-US"/>
              <a:t>Distribution of goods and profits should be 5/12 workers, 4/12 capitalists and 3/12 management</a:t>
            </a:r>
          </a:p>
          <a:p>
            <a:pPr lvl="2">
              <a:buClr>
                <a:schemeClr val="tx1"/>
              </a:buClr>
            </a:pPr>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3600"/>
              <a:t>Ideologies of Change: Socialism</a:t>
            </a:r>
          </a:p>
        </p:txBody>
      </p:sp>
      <p:sp>
        <p:nvSpPr>
          <p:cNvPr id="20483"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3600"/>
              <a:t>Socialism </a:t>
            </a:r>
          </a:p>
          <a:p>
            <a:pPr lvl="1">
              <a:buClr>
                <a:schemeClr val="tx1"/>
              </a:buClr>
            </a:pPr>
            <a:r>
              <a:rPr lang="en-US" altLang="en-US" u="sng"/>
              <a:t>Robert Owen</a:t>
            </a:r>
          </a:p>
          <a:p>
            <a:pPr lvl="2">
              <a:buClr>
                <a:schemeClr val="tx1"/>
              </a:buClr>
            </a:pPr>
            <a:r>
              <a:rPr lang="en-US" altLang="en-US"/>
              <a:t>Utopian socialists mills for cotton</a:t>
            </a:r>
          </a:p>
          <a:p>
            <a:pPr lvl="2">
              <a:buClr>
                <a:schemeClr val="tx1"/>
              </a:buClr>
            </a:pPr>
            <a:r>
              <a:rPr lang="en-US" altLang="en-US"/>
              <a:t>Improved working conditions</a:t>
            </a:r>
          </a:p>
          <a:p>
            <a:pPr lvl="2">
              <a:buClr>
                <a:schemeClr val="tx1"/>
              </a:buClr>
            </a:pPr>
            <a:r>
              <a:rPr lang="en-US" altLang="en-US"/>
              <a:t>Shorter hours</a:t>
            </a:r>
          </a:p>
          <a:p>
            <a:pPr lvl="2">
              <a:buClr>
                <a:schemeClr val="tx1"/>
              </a:buClr>
            </a:pPr>
            <a:r>
              <a:rPr lang="en-US" altLang="en-US"/>
              <a:t>No child labor</a:t>
            </a:r>
          </a:p>
          <a:p>
            <a:pPr lvl="2">
              <a:buClr>
                <a:schemeClr val="tx1"/>
              </a:buClr>
            </a:pPr>
            <a:r>
              <a:rPr lang="en-US" altLang="en-US"/>
              <a:t>Insurance provided</a:t>
            </a:r>
          </a:p>
          <a:p>
            <a:pPr lvl="2">
              <a:buClr>
                <a:schemeClr val="tx1"/>
              </a:buClr>
            </a:pPr>
            <a:r>
              <a:rPr lang="en-US" altLang="en-US"/>
              <a:t>Emigrated to US to start New Harmony mills in Indiana.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4000"/>
              <a:t>Delegates to Know and Love</a:t>
            </a:r>
          </a:p>
        </p:txBody>
      </p:sp>
      <p:sp>
        <p:nvSpPr>
          <p:cNvPr id="48131" name="Rectangle 3"/>
          <p:cNvSpPr>
            <a:spLocks noGrp="1" noChangeArrowheads="1"/>
          </p:cNvSpPr>
          <p:nvPr>
            <p:ph type="body" sz="half" idx="1"/>
          </p:nvPr>
        </p:nvSpPr>
        <p:spPr/>
        <p:txBody>
          <a:bodyPr/>
          <a:lstStyle/>
          <a:p>
            <a:r>
              <a:rPr lang="en-US" altLang="en-US" sz="2400"/>
              <a:t>Prince Klemens von Metternich – Austria</a:t>
            </a:r>
          </a:p>
          <a:p>
            <a:pPr lvl="1"/>
            <a:r>
              <a:rPr lang="en-US" altLang="en-US" sz="2000"/>
              <a:t>Dominated congress and European diplomatic affairs until 1848</a:t>
            </a:r>
          </a:p>
          <a:p>
            <a:pPr lvl="1"/>
            <a:r>
              <a:rPr lang="en-US" altLang="en-US" sz="2000"/>
              <a:t>Uber-conservative</a:t>
            </a:r>
          </a:p>
          <a:p>
            <a:pPr lvl="1"/>
            <a:r>
              <a:rPr lang="en-US" altLang="en-US" sz="2000"/>
              <a:t>Arrogant</a:t>
            </a:r>
          </a:p>
          <a:p>
            <a:pPr lvl="1"/>
            <a:r>
              <a:rPr lang="en-US" altLang="en-US" sz="2000"/>
              <a:t>Preserve Old Regime</a:t>
            </a:r>
          </a:p>
          <a:p>
            <a:pPr lvl="1"/>
            <a:r>
              <a:rPr lang="en-US" altLang="en-US" sz="2000"/>
              <a:t>Guiding principle: LEGITIMACY – return Bourbons to France, Spain and Italy</a:t>
            </a:r>
          </a:p>
          <a:p>
            <a:pPr lvl="1"/>
            <a:endParaRPr lang="en-US" altLang="en-US" sz="2000"/>
          </a:p>
        </p:txBody>
      </p:sp>
      <p:pic>
        <p:nvPicPr>
          <p:cNvPr id="48134" name="Picture 6" descr="mettern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3684588" cy="4876800"/>
          </a:xfrm>
          <a:prstGeom prst="rect">
            <a:avLst/>
          </a:prstGeom>
          <a:noFill/>
          <a:extLst>
            <a:ext uri="{909E8E84-426E-40DD-AFC4-6F175D3DCCD1}">
              <a14:hiddenFill xmlns:a14="http://schemas.microsoft.com/office/drawing/2010/main">
                <a:solidFill>
                  <a:srgbClr val="FFFFFF"/>
                </a:solidFill>
              </a14:hiddenFill>
            </a:ext>
          </a:extLst>
        </p:spPr>
      </p:pic>
      <p:sp>
        <p:nvSpPr>
          <p:cNvPr id="48135" name="AutoShape 7"/>
          <p:cNvSpPr>
            <a:spLocks noChangeArrowheads="1"/>
          </p:cNvSpPr>
          <p:nvPr/>
        </p:nvSpPr>
        <p:spPr bwMode="auto">
          <a:xfrm>
            <a:off x="7391400" y="1752600"/>
            <a:ext cx="1600200" cy="1219200"/>
          </a:xfrm>
          <a:prstGeom prst="wedgeRoundRectCallout">
            <a:avLst>
              <a:gd name="adj1" fmla="val -79958"/>
              <a:gd name="adj2" fmla="val 5286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I’m too sexy for bourgeois lowlife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500" decel="50000" fill="hold">
                                          <p:stCondLst>
                                            <p:cond delay="0"/>
                                          </p:stCondLst>
                                        </p:cTn>
                                        <p:tgtEl>
                                          <p:spTgt spid="481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81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8134"/>
                                        </p:tgtEl>
                                        <p:attrNameLst>
                                          <p:attrName>ppt_w</p:attrName>
                                        </p:attrNameLst>
                                      </p:cBhvr>
                                      <p:tavLst>
                                        <p:tav tm="0">
                                          <p:val>
                                            <p:strVal val="#ppt_w*.05"/>
                                          </p:val>
                                        </p:tav>
                                        <p:tav tm="100000">
                                          <p:val>
                                            <p:strVal val="#ppt_w"/>
                                          </p:val>
                                        </p:tav>
                                      </p:tavLst>
                                    </p:anim>
                                    <p:anim calcmode="lin" valueType="num">
                                      <p:cBhvr>
                                        <p:cTn id="10" dur="1000" fill="hold"/>
                                        <p:tgtEl>
                                          <p:spTgt spid="481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81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81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81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813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8135"/>
                                        </p:tgtEl>
                                        <p:attrNameLst>
                                          <p:attrName>style.visibility</p:attrName>
                                        </p:attrNameLst>
                                      </p:cBhvr>
                                      <p:to>
                                        <p:strVal val="visible"/>
                                      </p:to>
                                    </p:set>
                                    <p:anim calcmode="lin" valueType="num">
                                      <p:cBhvr>
                                        <p:cTn id="17" dur="500" decel="50000" fill="hold">
                                          <p:stCondLst>
                                            <p:cond delay="0"/>
                                          </p:stCondLst>
                                        </p:cTn>
                                        <p:tgtEl>
                                          <p:spTgt spid="4813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813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8135"/>
                                        </p:tgtEl>
                                        <p:attrNameLst>
                                          <p:attrName>ppt_w</p:attrName>
                                        </p:attrNameLst>
                                      </p:cBhvr>
                                      <p:tavLst>
                                        <p:tav tm="0">
                                          <p:val>
                                            <p:strVal val="#ppt_w*.05"/>
                                          </p:val>
                                        </p:tav>
                                        <p:tav tm="100000">
                                          <p:val>
                                            <p:strVal val="#ppt_w"/>
                                          </p:val>
                                        </p:tav>
                                      </p:tavLst>
                                    </p:anim>
                                    <p:anim calcmode="lin" valueType="num">
                                      <p:cBhvr>
                                        <p:cTn id="20" dur="1000" fill="hold"/>
                                        <p:tgtEl>
                                          <p:spTgt spid="4813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813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813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813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3600"/>
              <a:t>Ideologies of Change: Socialism</a:t>
            </a:r>
          </a:p>
        </p:txBody>
      </p:sp>
      <p:sp>
        <p:nvSpPr>
          <p:cNvPr id="21507" name="Rectangle 3"/>
          <p:cNvSpPr>
            <a:spLocks noGrp="1" noChangeArrowheads="1"/>
          </p:cNvSpPr>
          <p:nvPr>
            <p:ph type="body" idx="1"/>
          </p:nvPr>
        </p:nvSpPr>
        <p:spPr>
          <a:xfrm>
            <a:off x="152400" y="1600200"/>
            <a:ext cx="8763000" cy="4953000"/>
          </a:xfrm>
        </p:spPr>
        <p:txBody>
          <a:bodyPr/>
          <a:lstStyle/>
          <a:p>
            <a:pPr>
              <a:buClr>
                <a:schemeClr val="tx1"/>
              </a:buClr>
            </a:pPr>
            <a:r>
              <a:rPr lang="en-US" altLang="en-US" sz="3600"/>
              <a:t>Socialism </a:t>
            </a:r>
          </a:p>
          <a:p>
            <a:pPr lvl="1">
              <a:buClr>
                <a:schemeClr val="tx1"/>
              </a:buClr>
            </a:pPr>
            <a:r>
              <a:rPr lang="en-US" altLang="en-US" u="sng"/>
              <a:t>Saint-Simon</a:t>
            </a:r>
            <a:r>
              <a:rPr lang="en-US" altLang="en-US"/>
              <a:t>: organize all of society into intellectual leaders and industrial managers – no need for government!</a:t>
            </a:r>
          </a:p>
          <a:p>
            <a:pPr lvl="1">
              <a:buClr>
                <a:schemeClr val="tx1"/>
              </a:buClr>
            </a:pPr>
            <a:r>
              <a:rPr lang="en-US" altLang="en-US" u="sng"/>
              <a:t>Louis Blanc</a:t>
            </a:r>
            <a:r>
              <a:rPr lang="en-US" altLang="en-US"/>
              <a:t>: government Must meet basic needs of people! Competition is bad and cooperative system run by government is necessary!</a:t>
            </a:r>
          </a:p>
          <a:p>
            <a:pPr lvl="1">
              <a:buClr>
                <a:schemeClr val="tx1"/>
              </a:buClr>
            </a:pPr>
            <a:r>
              <a:rPr lang="en-US" altLang="en-US" u="sng"/>
              <a:t>Flora Tristan</a:t>
            </a:r>
            <a:r>
              <a:rPr lang="en-US" altLang="en-US"/>
              <a:t>: combine socialism and feminism! Pro-UNIONS.  See to needs of ALL people – including working WOMEN!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3600"/>
              <a:t>Ideologies of Change: Socialism</a:t>
            </a:r>
          </a:p>
        </p:txBody>
      </p:sp>
      <p:sp>
        <p:nvSpPr>
          <p:cNvPr id="71683"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a:t>Socialism </a:t>
            </a:r>
          </a:p>
          <a:p>
            <a:pPr lvl="1">
              <a:lnSpc>
                <a:spcPct val="90000"/>
              </a:lnSpc>
              <a:buClr>
                <a:schemeClr val="tx1"/>
              </a:buClr>
            </a:pPr>
            <a:r>
              <a:rPr lang="en-US" altLang="en-US" sz="2400" u="sng"/>
              <a:t>Marxian Socialism</a:t>
            </a:r>
          </a:p>
          <a:p>
            <a:pPr lvl="2">
              <a:lnSpc>
                <a:spcPct val="90000"/>
              </a:lnSpc>
              <a:buClr>
                <a:schemeClr val="tx1"/>
              </a:buClr>
            </a:pPr>
            <a:r>
              <a:rPr lang="en-US" altLang="en-US" sz="2000"/>
              <a:t>Based on the works of Marx and Engels</a:t>
            </a:r>
          </a:p>
          <a:p>
            <a:pPr lvl="2">
              <a:lnSpc>
                <a:spcPct val="90000"/>
              </a:lnSpc>
              <a:buClr>
                <a:schemeClr val="tx1"/>
              </a:buClr>
            </a:pPr>
            <a:r>
              <a:rPr lang="en-US" altLang="en-US" sz="2000"/>
              <a:t>“The history of all hitherto existing society is the history of class struggles.” (</a:t>
            </a:r>
            <a:r>
              <a:rPr lang="en-US" altLang="en-US" sz="2000" i="1"/>
              <a:t>Communist Manifesto</a:t>
            </a:r>
            <a:r>
              <a:rPr lang="en-US" altLang="en-US" sz="2000"/>
              <a:t>, 1848)</a:t>
            </a:r>
          </a:p>
          <a:p>
            <a:pPr lvl="2">
              <a:lnSpc>
                <a:spcPct val="90000"/>
              </a:lnSpc>
              <a:buClr>
                <a:schemeClr val="tx1"/>
              </a:buClr>
            </a:pPr>
            <a:r>
              <a:rPr lang="en-US" altLang="en-US" sz="2000"/>
              <a:t>Capitalism is a necessary stage in the movement toward the revolution of the proletariat (working class)</a:t>
            </a:r>
          </a:p>
          <a:p>
            <a:pPr lvl="2">
              <a:lnSpc>
                <a:spcPct val="90000"/>
              </a:lnSpc>
              <a:buClr>
                <a:schemeClr val="tx1"/>
              </a:buClr>
            </a:pPr>
            <a:r>
              <a:rPr lang="en-US" altLang="en-US" sz="2000"/>
              <a:t>The pinnacle of capitalism = IMPERIALISM, when you can no longer exploit markets at home, you must exploit other areas of the world</a:t>
            </a:r>
          </a:p>
          <a:p>
            <a:pPr lvl="2">
              <a:lnSpc>
                <a:spcPct val="90000"/>
              </a:lnSpc>
              <a:buClr>
                <a:schemeClr val="tx1"/>
              </a:buClr>
            </a:pPr>
            <a:r>
              <a:rPr lang="en-US" altLang="en-US" sz="2000"/>
              <a:t>Proletariat would rise up and overthrow the bourgeois class, thus creating a classless society</a:t>
            </a:r>
          </a:p>
          <a:p>
            <a:pPr lvl="2">
              <a:lnSpc>
                <a:spcPct val="90000"/>
              </a:lnSpc>
              <a:buClr>
                <a:schemeClr val="tx1"/>
              </a:buClr>
            </a:pPr>
            <a:r>
              <a:rPr lang="en-US" altLang="en-US" sz="2000"/>
              <a:t>“What the bourgeoisie therefore produces, above all, are its own grave-diggers. Its fall and the victory of the proletariat are equally inevitable.” (</a:t>
            </a:r>
            <a:r>
              <a:rPr lang="en-US" altLang="en-US" sz="2000" i="1"/>
              <a:t>Communist Manifesto</a:t>
            </a:r>
            <a:r>
              <a:rPr lang="en-US" altLang="en-US" sz="2000"/>
              <a:t>, 1848)</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3600"/>
              <a:t>Revolution and Reform 1830-1850: France</a:t>
            </a:r>
            <a:endParaRPr lang="en-US" altLang="en-US" sz="3600" b="1"/>
          </a:p>
        </p:txBody>
      </p:sp>
      <p:sp>
        <p:nvSpPr>
          <p:cNvPr id="22531" name="Rectangle 3"/>
          <p:cNvSpPr>
            <a:spLocks noGrp="1" noChangeArrowheads="1"/>
          </p:cNvSpPr>
          <p:nvPr>
            <p:ph type="body" idx="1"/>
          </p:nvPr>
        </p:nvSpPr>
        <p:spPr>
          <a:xfrm>
            <a:off x="152400" y="1600200"/>
            <a:ext cx="8763000" cy="4953000"/>
          </a:xfrm>
        </p:spPr>
        <p:txBody>
          <a:bodyPr/>
          <a:lstStyle/>
          <a:p>
            <a:pPr>
              <a:lnSpc>
                <a:spcPct val="90000"/>
              </a:lnSpc>
              <a:buClr>
                <a:schemeClr val="tx1"/>
              </a:buClr>
            </a:pPr>
            <a:r>
              <a:rPr lang="en-US" altLang="en-US" sz="2400"/>
              <a:t>France </a:t>
            </a:r>
          </a:p>
          <a:p>
            <a:pPr lvl="1">
              <a:lnSpc>
                <a:spcPct val="90000"/>
              </a:lnSpc>
              <a:buClr>
                <a:schemeClr val="tx1"/>
              </a:buClr>
            </a:pPr>
            <a:r>
              <a:rPr lang="en-US" altLang="en-US" sz="2000"/>
              <a:t>Charlie X calls for new elections in 1830 and LIBERALS are victorious, galvanized by C’s oppressive politics.</a:t>
            </a:r>
          </a:p>
          <a:p>
            <a:pPr lvl="1">
              <a:lnSpc>
                <a:spcPct val="90000"/>
              </a:lnSpc>
              <a:buClr>
                <a:schemeClr val="tx1"/>
              </a:buClr>
            </a:pPr>
            <a:r>
              <a:rPr lang="en-US" altLang="en-US" sz="2000"/>
              <a:t>Pissed, C. revokes </a:t>
            </a:r>
            <a:r>
              <a:rPr lang="en-US" altLang="en-US" sz="2000" u="sng"/>
              <a:t>Charter of 1814</a:t>
            </a:r>
            <a:r>
              <a:rPr lang="en-US" altLang="en-US" sz="2000"/>
              <a:t> and issues July Ordinances in its place:</a:t>
            </a:r>
          </a:p>
          <a:p>
            <a:pPr lvl="2">
              <a:lnSpc>
                <a:spcPct val="90000"/>
              </a:lnSpc>
              <a:buClr>
                <a:schemeClr val="tx1"/>
              </a:buClr>
            </a:pPr>
            <a:r>
              <a:rPr lang="en-US" altLang="en-US" sz="1800"/>
              <a:t>Rigid censorship</a:t>
            </a:r>
          </a:p>
          <a:p>
            <a:pPr lvl="2">
              <a:lnSpc>
                <a:spcPct val="90000"/>
              </a:lnSpc>
              <a:buClr>
                <a:schemeClr val="tx1"/>
              </a:buClr>
            </a:pPr>
            <a:r>
              <a:rPr lang="en-US" altLang="en-US" sz="1800"/>
              <a:t>Dissolves legislative assembly</a:t>
            </a:r>
          </a:p>
          <a:p>
            <a:pPr lvl="2">
              <a:lnSpc>
                <a:spcPct val="90000"/>
              </a:lnSpc>
              <a:buClr>
                <a:schemeClr val="tx1"/>
              </a:buClr>
            </a:pPr>
            <a:r>
              <a:rPr lang="en-US" altLang="en-US" sz="1800"/>
              <a:t>Reduces electorate</a:t>
            </a:r>
          </a:p>
          <a:p>
            <a:pPr lvl="1">
              <a:lnSpc>
                <a:spcPct val="90000"/>
              </a:lnSpc>
              <a:buClr>
                <a:schemeClr val="tx1"/>
              </a:buClr>
            </a:pPr>
            <a:r>
              <a:rPr lang="en-US" altLang="en-US" sz="2000"/>
              <a:t>Instigates </a:t>
            </a:r>
            <a:r>
              <a:rPr lang="en-US" altLang="en-US" sz="2000" u="sng"/>
              <a:t>July Revolution</a:t>
            </a:r>
            <a:r>
              <a:rPr lang="en-US" altLang="en-US" sz="2000"/>
              <a:t> (1830), where moderate propertied liberals rebel and set up provisional government Under </a:t>
            </a:r>
            <a:r>
              <a:rPr lang="en-US" altLang="en-US" sz="2000" u="sng"/>
              <a:t>Louis-Philippe</a:t>
            </a:r>
            <a:r>
              <a:rPr lang="en-US" altLang="en-US" sz="2000"/>
              <a:t>, Duke of Orleans and Charlie’s cousin</a:t>
            </a:r>
          </a:p>
          <a:p>
            <a:pPr lvl="1">
              <a:lnSpc>
                <a:spcPct val="90000"/>
              </a:lnSpc>
              <a:buClr>
                <a:schemeClr val="tx1"/>
              </a:buClr>
            </a:pPr>
            <a:r>
              <a:rPr lang="en-US" altLang="en-US" sz="2000"/>
              <a:t>Charles flees for his life to Britain and new monarchy is born!</a:t>
            </a:r>
          </a:p>
          <a:p>
            <a:pPr lvl="1">
              <a:lnSpc>
                <a:spcPct val="90000"/>
              </a:lnSpc>
              <a:buClr>
                <a:schemeClr val="tx1"/>
              </a:buClr>
            </a:pPr>
            <a:r>
              <a:rPr lang="en-US" altLang="en-US" sz="2000"/>
              <a:t>Inspired </a:t>
            </a:r>
            <a:r>
              <a:rPr lang="en-US" altLang="en-US" sz="2000" i="1"/>
              <a:t>Les Miserables</a:t>
            </a:r>
            <a:r>
              <a:rPr lang="en-US" altLang="en-US" sz="2000"/>
              <a:t> (Hugo, 1862) and </a:t>
            </a:r>
            <a:r>
              <a:rPr lang="en-US" altLang="en-US" sz="2000" i="1"/>
              <a:t>Liberty leading the People</a:t>
            </a:r>
            <a:r>
              <a:rPr lang="en-US" altLang="en-US" sz="2000"/>
              <a:t> (Delacroix); also inspired revolutionary activity across Europe.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sz="3600"/>
              <a:t>Revolution and Reform 1830-1850: France</a:t>
            </a:r>
            <a:endParaRPr lang="en-US" altLang="en-US" sz="3600" b="1"/>
          </a:p>
        </p:txBody>
      </p:sp>
      <p:pic>
        <p:nvPicPr>
          <p:cNvPr id="72710" name="Picture 6" descr="66612-004-0508DA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5638800" cy="4635500"/>
          </a:xfrm>
          <a:prstGeom prst="rect">
            <a:avLst/>
          </a:prstGeom>
          <a:noFill/>
          <a:extLst>
            <a:ext uri="{909E8E84-426E-40DD-AFC4-6F175D3DCCD1}">
              <a14:hiddenFill xmlns:a14="http://schemas.microsoft.com/office/drawing/2010/main">
                <a:solidFill>
                  <a:srgbClr val="FFFFFF"/>
                </a:solidFill>
              </a14:hiddenFill>
            </a:ext>
          </a:extLst>
        </p:spPr>
      </p:pic>
      <p:pic>
        <p:nvPicPr>
          <p:cNvPr id="72712" name="Picture 8" descr="159094~Titlepage-of-the-First-Edition-of-Les-Miserables-by-Victor-Hugo-1802-85-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752600"/>
            <a:ext cx="2976563" cy="3962400"/>
          </a:xfrm>
          <a:prstGeom prst="rect">
            <a:avLst/>
          </a:prstGeom>
          <a:noFill/>
          <a:extLst>
            <a:ext uri="{909E8E84-426E-40DD-AFC4-6F175D3DCCD1}">
              <a14:hiddenFill xmlns:a14="http://schemas.microsoft.com/office/drawing/2010/main">
                <a:solidFill>
                  <a:srgbClr val="FFFFFF"/>
                </a:solidFill>
              </a14:hiddenFill>
            </a:ext>
          </a:extLst>
        </p:spPr>
      </p:pic>
      <p:sp>
        <p:nvSpPr>
          <p:cNvPr id="72713" name="Text Box 9"/>
          <p:cNvSpPr txBox="1">
            <a:spLocks noChangeArrowheads="1"/>
          </p:cNvSpPr>
          <p:nvPr/>
        </p:nvSpPr>
        <p:spPr bwMode="auto">
          <a:xfrm>
            <a:off x="5791200" y="57912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72714" name="Text Box 10"/>
          <p:cNvSpPr txBox="1">
            <a:spLocks noChangeArrowheads="1"/>
          </p:cNvSpPr>
          <p:nvPr/>
        </p:nvSpPr>
        <p:spPr bwMode="auto">
          <a:xfrm>
            <a:off x="5791200" y="5715000"/>
            <a:ext cx="2971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t>Liberty Leading the People by </a:t>
            </a:r>
            <a:r>
              <a:rPr lang="en-US" altLang="en-US"/>
              <a:t>Delacroix and </a:t>
            </a:r>
            <a:r>
              <a:rPr lang="en-US" altLang="en-US" i="1"/>
              <a:t>Les Miserables</a:t>
            </a:r>
            <a:r>
              <a:rPr lang="en-US" altLang="en-US"/>
              <a:t> by Hugo.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3600"/>
              <a:t>Revolution and Reform 1830-1850: France</a:t>
            </a:r>
          </a:p>
        </p:txBody>
      </p:sp>
      <p:sp>
        <p:nvSpPr>
          <p:cNvPr id="23555" name="Rectangle 3"/>
          <p:cNvSpPr>
            <a:spLocks noGrp="1" noChangeArrowheads="1"/>
          </p:cNvSpPr>
          <p:nvPr>
            <p:ph type="body" idx="1"/>
          </p:nvPr>
        </p:nvSpPr>
        <p:spPr>
          <a:xfrm>
            <a:off x="152400" y="1600200"/>
            <a:ext cx="8763000" cy="4953000"/>
          </a:xfrm>
        </p:spPr>
        <p:txBody>
          <a:bodyPr/>
          <a:lstStyle/>
          <a:p>
            <a:pPr>
              <a:lnSpc>
                <a:spcPct val="80000"/>
              </a:lnSpc>
              <a:buClr>
                <a:schemeClr val="tx1"/>
              </a:buClr>
            </a:pPr>
            <a:r>
              <a:rPr lang="en-US" altLang="en-US" sz="2800"/>
              <a:t>France </a:t>
            </a:r>
          </a:p>
          <a:p>
            <a:pPr lvl="1">
              <a:lnSpc>
                <a:spcPct val="80000"/>
              </a:lnSpc>
              <a:buClr>
                <a:schemeClr val="tx1"/>
              </a:buClr>
            </a:pPr>
            <a:r>
              <a:rPr lang="en-US" altLang="en-US" sz="2400"/>
              <a:t>Louis-Phil is the darling of the upper middle class – even dresses like them!</a:t>
            </a:r>
          </a:p>
          <a:p>
            <a:pPr lvl="1">
              <a:lnSpc>
                <a:spcPct val="80000"/>
              </a:lnSpc>
              <a:buClr>
                <a:schemeClr val="tx1"/>
              </a:buClr>
            </a:pPr>
            <a:r>
              <a:rPr lang="en-US" altLang="en-US" sz="2400"/>
              <a:t>Expands the electorate to enfranchise them</a:t>
            </a:r>
          </a:p>
          <a:p>
            <a:pPr lvl="1">
              <a:lnSpc>
                <a:spcPct val="80000"/>
              </a:lnSpc>
              <a:buClr>
                <a:schemeClr val="tx1"/>
              </a:buClr>
            </a:pPr>
            <a:r>
              <a:rPr lang="en-US" altLang="en-US" sz="2400"/>
              <a:t>Reinstates </a:t>
            </a:r>
            <a:r>
              <a:rPr lang="en-US" altLang="en-US" sz="2400" u="sng"/>
              <a:t>Charter of 1814</a:t>
            </a:r>
          </a:p>
          <a:p>
            <a:pPr lvl="1">
              <a:lnSpc>
                <a:spcPct val="80000"/>
              </a:lnSpc>
              <a:buClr>
                <a:schemeClr val="tx1"/>
              </a:buClr>
            </a:pPr>
            <a:r>
              <a:rPr lang="en-US" altLang="en-US" sz="2400"/>
              <a:t>Upper bourgeoisie happy (but the rest…?)</a:t>
            </a:r>
          </a:p>
          <a:p>
            <a:pPr lvl="1">
              <a:lnSpc>
                <a:spcPct val="80000"/>
              </a:lnSpc>
              <a:buClr>
                <a:schemeClr val="tx1"/>
              </a:buClr>
            </a:pPr>
            <a:r>
              <a:rPr lang="en-US" altLang="en-US" sz="2400"/>
              <a:t>Lesser Bourgeoisie pissed – they helped overthrow Charles and didn’t reap any benefit!</a:t>
            </a:r>
          </a:p>
          <a:p>
            <a:pPr lvl="1">
              <a:lnSpc>
                <a:spcPct val="80000"/>
              </a:lnSpc>
              <a:buClr>
                <a:schemeClr val="tx1"/>
              </a:buClr>
            </a:pPr>
            <a:r>
              <a:rPr lang="en-US" altLang="en-US" sz="2400"/>
              <a:t>Industrial expansion and urbanization instigated poor working conditions and workers grew increasingly angry</a:t>
            </a:r>
          </a:p>
          <a:p>
            <a:pPr lvl="1">
              <a:lnSpc>
                <a:spcPct val="80000"/>
              </a:lnSpc>
              <a:buClr>
                <a:schemeClr val="tx1"/>
              </a:buClr>
            </a:pPr>
            <a:r>
              <a:rPr lang="en-US" altLang="en-US" sz="2400"/>
              <a:t>1831/1834 rebellions in Lyon silk industry caused troops to be unleashed on rebels and government became increasingly reactionary (making the situation even worse)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sz="3600"/>
              <a:t>Revolution and Reform 1830-1850: France – Louis Philippe, “Une Poire”</a:t>
            </a:r>
          </a:p>
        </p:txBody>
      </p:sp>
      <p:pic>
        <p:nvPicPr>
          <p:cNvPr id="73734" name="Picture 6" descr="louis-philippe-caric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3341688" cy="3962400"/>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LPI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3467100" cy="5067300"/>
          </a:xfrm>
          <a:prstGeom prst="rect">
            <a:avLst/>
          </a:prstGeom>
          <a:noFill/>
          <a:extLst>
            <a:ext uri="{909E8E84-426E-40DD-AFC4-6F175D3DCCD1}">
              <a14:hiddenFill xmlns:a14="http://schemas.microsoft.com/office/drawing/2010/main">
                <a:solidFill>
                  <a:srgbClr val="FFFFFF"/>
                </a:solidFill>
              </a14:hiddenFill>
            </a:ext>
          </a:extLst>
        </p:spPr>
      </p:pic>
      <p:sp>
        <p:nvSpPr>
          <p:cNvPr id="73739" name="Text Box 11"/>
          <p:cNvSpPr txBox="1">
            <a:spLocks noChangeArrowheads="1"/>
          </p:cNvSpPr>
          <p:nvPr/>
        </p:nvSpPr>
        <p:spPr bwMode="auto">
          <a:xfrm>
            <a:off x="4114800" y="5638800"/>
            <a:ext cx="4495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Caricature became an important way to express political discontent. These images attacked both his morbidly obese physique as well as his lack of intellect.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600"/>
              <a:t>Revolution and Reform 1830-1850: Britain</a:t>
            </a:r>
          </a:p>
        </p:txBody>
      </p:sp>
      <p:sp>
        <p:nvSpPr>
          <p:cNvPr id="26627" name="Rectangle 3"/>
          <p:cNvSpPr>
            <a:spLocks noGrp="1" noChangeArrowheads="1"/>
          </p:cNvSpPr>
          <p:nvPr>
            <p:ph type="body" idx="1"/>
          </p:nvPr>
        </p:nvSpPr>
        <p:spPr>
          <a:xfrm>
            <a:off x="152400" y="1371600"/>
            <a:ext cx="8763000" cy="5486400"/>
          </a:xfrm>
        </p:spPr>
        <p:txBody>
          <a:bodyPr/>
          <a:lstStyle/>
          <a:p>
            <a:pPr>
              <a:lnSpc>
                <a:spcPct val="80000"/>
              </a:lnSpc>
              <a:buClr>
                <a:schemeClr val="tx1"/>
              </a:buClr>
            </a:pPr>
            <a:r>
              <a:rPr lang="en-US" altLang="en-US" sz="2800"/>
              <a:t>1830 election brought Whigs to power</a:t>
            </a:r>
          </a:p>
          <a:p>
            <a:pPr>
              <a:lnSpc>
                <a:spcPct val="80000"/>
              </a:lnSpc>
              <a:buClr>
                <a:schemeClr val="tx1"/>
              </a:buClr>
            </a:pPr>
            <a:r>
              <a:rPr lang="en-US" altLang="en-US" sz="2800"/>
              <a:t>Successful July Revolution in France inspired GB to make reforms…</a:t>
            </a:r>
          </a:p>
          <a:p>
            <a:pPr>
              <a:lnSpc>
                <a:spcPct val="80000"/>
              </a:lnSpc>
              <a:buClr>
                <a:schemeClr val="tx1"/>
              </a:buClr>
            </a:pPr>
            <a:r>
              <a:rPr lang="en-US" altLang="en-US" sz="2800"/>
              <a:t>Industrial Revolution had been happening  for nearly 80 years in GB and the industrialist class had made the BIG BUCKS – they protested against the limited election system that disenfranchised them</a:t>
            </a:r>
          </a:p>
          <a:p>
            <a:pPr>
              <a:lnSpc>
                <a:spcPct val="80000"/>
              </a:lnSpc>
              <a:buClr>
                <a:schemeClr val="tx1"/>
              </a:buClr>
            </a:pPr>
            <a:r>
              <a:rPr lang="en-US" altLang="en-US" sz="2800"/>
              <a:t>Although mostly landed and wealthy, the Whigs advocated reform to avert a nasty revolution and passed Reform Bill of 1832</a:t>
            </a:r>
          </a:p>
          <a:p>
            <a:pPr lvl="1">
              <a:lnSpc>
                <a:spcPct val="80000"/>
              </a:lnSpc>
              <a:buClr>
                <a:schemeClr val="tx1"/>
              </a:buClr>
            </a:pPr>
            <a:r>
              <a:rPr lang="en-US" altLang="en-US" sz="2400"/>
              <a:t>extended voting rights to industrial middle class, increasing voting population from 478k to 814k </a:t>
            </a:r>
          </a:p>
          <a:p>
            <a:pPr lvl="1">
              <a:lnSpc>
                <a:spcPct val="80000"/>
              </a:lnSpc>
              <a:buClr>
                <a:schemeClr val="tx1"/>
              </a:buClr>
            </a:pPr>
            <a:r>
              <a:rPr lang="en-US" altLang="en-US" sz="2400"/>
              <a:t>still only 1 in 30 people was represented in parliament</a:t>
            </a:r>
          </a:p>
          <a:p>
            <a:pPr lvl="1">
              <a:lnSpc>
                <a:spcPct val="80000"/>
              </a:lnSpc>
              <a:buClr>
                <a:schemeClr val="tx1"/>
              </a:buClr>
            </a:pPr>
            <a:r>
              <a:rPr lang="en-US" altLang="en-US" sz="2400"/>
              <a:t>Effectively killed </a:t>
            </a:r>
            <a:r>
              <a:rPr lang="en-US" altLang="en-US" sz="2400" u="sng"/>
              <a:t>Chartist Movement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z="3600"/>
              <a:t>Revolution and Reform 1830-1850: Britain</a:t>
            </a:r>
          </a:p>
        </p:txBody>
      </p:sp>
      <p:sp>
        <p:nvSpPr>
          <p:cNvPr id="27651" name="Rectangle 3"/>
          <p:cNvSpPr>
            <a:spLocks noGrp="1" noChangeArrowheads="1"/>
          </p:cNvSpPr>
          <p:nvPr>
            <p:ph type="body" idx="1"/>
          </p:nvPr>
        </p:nvSpPr>
        <p:spPr>
          <a:xfrm>
            <a:off x="152400" y="1752600"/>
            <a:ext cx="8763000" cy="4800600"/>
          </a:xfrm>
        </p:spPr>
        <p:txBody>
          <a:bodyPr/>
          <a:lstStyle/>
          <a:p>
            <a:r>
              <a:rPr lang="en-US" altLang="en-US"/>
              <a:t>1830’s and 1840’s brought increasing rivalry between landed aristocrats and industrialists in Parliament</a:t>
            </a:r>
          </a:p>
          <a:p>
            <a:pPr lvl="1"/>
            <a:r>
              <a:rPr lang="en-US" altLang="en-US"/>
              <a:t>Aristocrats wanted reform to help working class (and keep them from rebelling)</a:t>
            </a:r>
          </a:p>
          <a:p>
            <a:pPr lvl="1"/>
            <a:r>
              <a:rPr lang="en-US" altLang="en-US"/>
              <a:t>Industrialists wanted to protect their own interests through economic liberalism</a:t>
            </a:r>
          </a:p>
          <a:p>
            <a:pPr lvl="1"/>
            <a:r>
              <a:rPr lang="en-US" altLang="en-US"/>
              <a:t>Industrialist class triumphed and reform was based on economic liberalism</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b="1"/>
              <a:t>Reform in Great Britain</a:t>
            </a:r>
          </a:p>
        </p:txBody>
      </p:sp>
      <p:sp>
        <p:nvSpPr>
          <p:cNvPr id="28675" name="Rectangle 3"/>
          <p:cNvSpPr>
            <a:spLocks noGrp="1" noChangeArrowheads="1"/>
          </p:cNvSpPr>
          <p:nvPr>
            <p:ph type="body" idx="1"/>
          </p:nvPr>
        </p:nvSpPr>
        <p:spPr>
          <a:xfrm>
            <a:off x="152400" y="1752600"/>
            <a:ext cx="8763000" cy="4800600"/>
          </a:xfrm>
        </p:spPr>
        <p:txBody>
          <a:bodyPr/>
          <a:lstStyle/>
          <a:p>
            <a:pPr>
              <a:lnSpc>
                <a:spcPct val="90000"/>
              </a:lnSpc>
            </a:pPr>
            <a:r>
              <a:rPr lang="en-US" altLang="en-US" sz="2400"/>
              <a:t>Poor Law of 1834</a:t>
            </a:r>
          </a:p>
          <a:p>
            <a:pPr lvl="1">
              <a:lnSpc>
                <a:spcPct val="90000"/>
              </a:lnSpc>
            </a:pPr>
            <a:r>
              <a:rPr lang="en-US" altLang="en-US" sz="2000"/>
              <a:t>placed paupers in overcrowded workhouses overworked and miserable </a:t>
            </a:r>
          </a:p>
          <a:p>
            <a:pPr lvl="1">
              <a:lnSpc>
                <a:spcPct val="90000"/>
              </a:lnSpc>
            </a:pPr>
            <a:r>
              <a:rPr lang="en-US" altLang="en-US" sz="2000"/>
              <a:t>Intended to make them stop “being lazy” – which is how most industrialists explained poverty at that time</a:t>
            </a:r>
          </a:p>
          <a:p>
            <a:pPr>
              <a:lnSpc>
                <a:spcPct val="90000"/>
              </a:lnSpc>
            </a:pPr>
            <a:r>
              <a:rPr lang="en-US" altLang="en-US" sz="2400"/>
              <a:t>Corn Law repeal 1846</a:t>
            </a:r>
          </a:p>
          <a:p>
            <a:pPr lvl="1">
              <a:lnSpc>
                <a:spcPct val="90000"/>
              </a:lnSpc>
            </a:pPr>
            <a:r>
              <a:rPr lang="en-US" altLang="en-US" sz="2000"/>
              <a:t>Due to work of industrialists Richard Cobden and John Bright who formed </a:t>
            </a:r>
            <a:r>
              <a:rPr lang="en-US" altLang="en-US" sz="2000" u="sng"/>
              <a:t>Anti-Corn Law League</a:t>
            </a:r>
            <a:r>
              <a:rPr lang="en-US" altLang="en-US" sz="2000"/>
              <a:t> in 1838</a:t>
            </a:r>
          </a:p>
          <a:p>
            <a:pPr lvl="1">
              <a:lnSpc>
                <a:spcPct val="90000"/>
              </a:lnSpc>
            </a:pPr>
            <a:r>
              <a:rPr lang="en-US" altLang="en-US" sz="2000"/>
              <a:t>They lowered bread prices to help the workers but also removed government restriction on corn trade which helped industrialists  </a:t>
            </a:r>
          </a:p>
          <a:p>
            <a:pPr lvl="1">
              <a:lnSpc>
                <a:spcPct val="90000"/>
              </a:lnSpc>
            </a:pPr>
            <a:r>
              <a:rPr lang="en-US" altLang="en-US" sz="2000"/>
              <a:t>Corn laws had pretty much prohibited export of corn to keep bread cheap in GB and protect large landowners– now free market allows industrialists to make the big bucks in exporting!</a:t>
            </a:r>
          </a:p>
          <a:p>
            <a:pPr>
              <a:lnSpc>
                <a:spcPct val="90000"/>
              </a:lnSpc>
            </a:pPr>
            <a:endParaRPr lang="en-US" altLang="en-US" sz="2400"/>
          </a:p>
          <a:p>
            <a:pPr>
              <a:lnSpc>
                <a:spcPct val="90000"/>
              </a:lnSpc>
              <a:buClr>
                <a:schemeClr val="tx1"/>
              </a:buClr>
            </a:pPr>
            <a:endParaRPr lang="en-US" altLang="en-US" sz="2400"/>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3600"/>
              <a:t>Revolution and Reform 1830-1850: Britain</a:t>
            </a:r>
          </a:p>
        </p:txBody>
      </p:sp>
      <p:sp>
        <p:nvSpPr>
          <p:cNvPr id="29699" name="Rectangle 3"/>
          <p:cNvSpPr>
            <a:spLocks noGrp="1" noChangeArrowheads="1"/>
          </p:cNvSpPr>
          <p:nvPr>
            <p:ph type="body" idx="1"/>
          </p:nvPr>
        </p:nvSpPr>
        <p:spPr>
          <a:xfrm>
            <a:off x="152400" y="1752600"/>
            <a:ext cx="8763000" cy="4800600"/>
          </a:xfrm>
        </p:spPr>
        <p:txBody>
          <a:bodyPr/>
          <a:lstStyle/>
          <a:p>
            <a:r>
              <a:rPr lang="en-US" altLang="en-US"/>
              <a:t>In GB, then, the liberals and nationalists were successful and satisfied while the working class would have to wait to be enfranchised.</a:t>
            </a:r>
          </a:p>
          <a:p>
            <a:r>
              <a:rPr lang="en-US" altLang="en-US"/>
              <a:t>On the continent, the liberals and nationalists were the ones at the forefront of rebellions!</a:t>
            </a:r>
          </a:p>
          <a:p>
            <a:pPr>
              <a:buClr>
                <a:schemeClr val="tx1"/>
              </a:buClr>
            </a:pP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4000"/>
              <a:t>Delegates to Know and Love</a:t>
            </a:r>
          </a:p>
        </p:txBody>
      </p:sp>
      <p:sp>
        <p:nvSpPr>
          <p:cNvPr id="51203" name="Rectangle 3"/>
          <p:cNvSpPr>
            <a:spLocks noGrp="1" noChangeArrowheads="1"/>
          </p:cNvSpPr>
          <p:nvPr>
            <p:ph type="body" sz="half" idx="1"/>
          </p:nvPr>
        </p:nvSpPr>
        <p:spPr/>
        <p:txBody>
          <a:bodyPr/>
          <a:lstStyle/>
          <a:p>
            <a:r>
              <a:rPr lang="en-US" altLang="en-US" sz="2800"/>
              <a:t>Count Karl von Hardenberg (Prussia)</a:t>
            </a:r>
          </a:p>
          <a:p>
            <a:pPr lvl="1"/>
            <a:r>
              <a:rPr lang="en-US" altLang="en-US" sz="2400"/>
              <a:t>Past his hey-day as a statesman</a:t>
            </a:r>
          </a:p>
          <a:p>
            <a:pPr lvl="1"/>
            <a:r>
              <a:rPr lang="en-US" altLang="en-US" sz="2400"/>
              <a:t>Wife and the Prince of Wales – dissed from George III’s court</a:t>
            </a:r>
          </a:p>
          <a:p>
            <a:pPr lvl="1"/>
            <a:r>
              <a:rPr lang="en-US" altLang="en-US" sz="2400"/>
              <a:t>Disgraced over not attaining all of Saxony in the negotiations</a:t>
            </a:r>
          </a:p>
          <a:p>
            <a:pPr lvl="1"/>
            <a:endParaRPr lang="en-US" altLang="en-US" sz="2400"/>
          </a:p>
        </p:txBody>
      </p:sp>
      <p:pic>
        <p:nvPicPr>
          <p:cNvPr id="51207" name="Picture 7" descr="harden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314700" cy="4695825"/>
          </a:xfrm>
          <a:prstGeom prst="rect">
            <a:avLst/>
          </a:prstGeom>
          <a:noFill/>
          <a:extLst>
            <a:ext uri="{909E8E84-426E-40DD-AFC4-6F175D3DCCD1}">
              <a14:hiddenFill xmlns:a14="http://schemas.microsoft.com/office/drawing/2010/main">
                <a:solidFill>
                  <a:srgbClr val="FFFFFF"/>
                </a:solidFill>
              </a14:hiddenFill>
            </a:ext>
          </a:extLst>
        </p:spPr>
      </p:pic>
      <p:sp>
        <p:nvSpPr>
          <p:cNvPr id="51208" name="AutoShape 8"/>
          <p:cNvSpPr>
            <a:spLocks noChangeArrowheads="1"/>
          </p:cNvSpPr>
          <p:nvPr/>
        </p:nvSpPr>
        <p:spPr bwMode="auto">
          <a:xfrm>
            <a:off x="7162800" y="1981200"/>
            <a:ext cx="1981200" cy="685800"/>
          </a:xfrm>
          <a:prstGeom prst="wedgeRoundRectCallout">
            <a:avLst>
              <a:gd name="adj1" fmla="val -63463"/>
              <a:gd name="adj2" fmla="val 6342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Metternich put me to shame.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51207"/>
                                        </p:tgtEl>
                                        <p:attrNameLst>
                                          <p:attrName>style.visibility</p:attrName>
                                        </p:attrNameLst>
                                      </p:cBhvr>
                                      <p:to>
                                        <p:strVal val="visible"/>
                                      </p:to>
                                    </p:set>
                                    <p:anim calcmode="lin" valueType="num">
                                      <p:cBhvr>
                                        <p:cTn id="7" dur="1000" fill="hold"/>
                                        <p:tgtEl>
                                          <p:spTgt spid="51207"/>
                                        </p:tgtEl>
                                        <p:attrNameLst>
                                          <p:attrName>ppt_w</p:attrName>
                                        </p:attrNameLst>
                                      </p:cBhvr>
                                      <p:tavLst>
                                        <p:tav tm="0">
                                          <p:val>
                                            <p:strVal val="#ppt_w*0.70"/>
                                          </p:val>
                                        </p:tav>
                                        <p:tav tm="100000">
                                          <p:val>
                                            <p:strVal val="#ppt_w"/>
                                          </p:val>
                                        </p:tav>
                                      </p:tavLst>
                                    </p:anim>
                                    <p:anim calcmode="lin" valueType="num">
                                      <p:cBhvr>
                                        <p:cTn id="8" dur="1000" fill="hold"/>
                                        <p:tgtEl>
                                          <p:spTgt spid="51207"/>
                                        </p:tgtEl>
                                        <p:attrNameLst>
                                          <p:attrName>ppt_h</p:attrName>
                                        </p:attrNameLst>
                                      </p:cBhvr>
                                      <p:tavLst>
                                        <p:tav tm="0">
                                          <p:val>
                                            <p:strVal val="#ppt_h"/>
                                          </p:val>
                                        </p:tav>
                                        <p:tav tm="100000">
                                          <p:val>
                                            <p:strVal val="#ppt_h"/>
                                          </p:val>
                                        </p:tav>
                                      </p:tavLst>
                                    </p:anim>
                                    <p:animEffect transition="in" filter="fade">
                                      <p:cBhvr>
                                        <p:cTn id="9" dur="1000"/>
                                        <p:tgtEl>
                                          <p:spTgt spid="5120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1208"/>
                                        </p:tgtEl>
                                        <p:attrNameLst>
                                          <p:attrName>style.visibility</p:attrName>
                                        </p:attrNameLst>
                                      </p:cBhvr>
                                      <p:to>
                                        <p:strVal val="visible"/>
                                      </p:to>
                                    </p:set>
                                    <p:anim calcmode="lin" valueType="num">
                                      <p:cBhvr>
                                        <p:cTn id="12" dur="1000" fill="hold"/>
                                        <p:tgtEl>
                                          <p:spTgt spid="51208"/>
                                        </p:tgtEl>
                                        <p:attrNameLst>
                                          <p:attrName>ppt_w</p:attrName>
                                        </p:attrNameLst>
                                      </p:cBhvr>
                                      <p:tavLst>
                                        <p:tav tm="0">
                                          <p:val>
                                            <p:strVal val="#ppt_w*0.70"/>
                                          </p:val>
                                        </p:tav>
                                        <p:tav tm="100000">
                                          <p:val>
                                            <p:strVal val="#ppt_w"/>
                                          </p:val>
                                        </p:tav>
                                      </p:tavLst>
                                    </p:anim>
                                    <p:anim calcmode="lin" valueType="num">
                                      <p:cBhvr>
                                        <p:cTn id="13" dur="1000" fill="hold"/>
                                        <p:tgtEl>
                                          <p:spTgt spid="51208"/>
                                        </p:tgtEl>
                                        <p:attrNameLst>
                                          <p:attrName>ppt_h</p:attrName>
                                        </p:attrNameLst>
                                      </p:cBhvr>
                                      <p:tavLst>
                                        <p:tav tm="0">
                                          <p:val>
                                            <p:strVal val="#ppt_h"/>
                                          </p:val>
                                        </p:tav>
                                        <p:tav tm="100000">
                                          <p:val>
                                            <p:strVal val="#ppt_h"/>
                                          </p:val>
                                        </p:tav>
                                      </p:tavLst>
                                    </p:anim>
                                    <p:animEffect transition="in" filter="fade">
                                      <p:cBhvr>
                                        <p:cTn id="14" dur="10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3600"/>
              <a:t>Revolution and Reform 1830-1850: Netherlands</a:t>
            </a:r>
            <a:r>
              <a:rPr lang="en-US" altLang="en-US" sz="2400" b="1"/>
              <a:t> </a:t>
            </a:r>
            <a:endParaRPr lang="en-US" altLang="en-US" sz="4000" b="1"/>
          </a:p>
        </p:txBody>
      </p:sp>
      <p:sp>
        <p:nvSpPr>
          <p:cNvPr id="24579" name="Rectangle 3"/>
          <p:cNvSpPr>
            <a:spLocks noGrp="1" noChangeArrowheads="1"/>
          </p:cNvSpPr>
          <p:nvPr>
            <p:ph type="body" idx="1"/>
          </p:nvPr>
        </p:nvSpPr>
        <p:spPr>
          <a:xfrm>
            <a:off x="152400" y="1600200"/>
            <a:ext cx="8763000" cy="4953000"/>
          </a:xfrm>
        </p:spPr>
        <p:txBody>
          <a:bodyPr/>
          <a:lstStyle/>
          <a:p>
            <a:pPr>
              <a:lnSpc>
                <a:spcPct val="80000"/>
              </a:lnSpc>
              <a:buClr>
                <a:schemeClr val="tx1"/>
              </a:buClr>
            </a:pPr>
            <a:r>
              <a:rPr lang="en-US" altLang="en-US" sz="2800"/>
              <a:t>While liberalism fueled the fire in France revolutions, nationalism fueled revolutions elsewhere…</a:t>
            </a:r>
            <a:endParaRPr lang="en-US" altLang="en-US"/>
          </a:p>
          <a:p>
            <a:pPr>
              <a:lnSpc>
                <a:spcPct val="80000"/>
              </a:lnSpc>
              <a:buClr>
                <a:schemeClr val="tx1"/>
              </a:buClr>
            </a:pPr>
            <a:r>
              <a:rPr lang="en-US" altLang="en-US"/>
              <a:t>The Netherlands</a:t>
            </a:r>
          </a:p>
          <a:p>
            <a:pPr lvl="1">
              <a:lnSpc>
                <a:spcPct val="80000"/>
              </a:lnSpc>
              <a:buClr>
                <a:schemeClr val="tx1"/>
              </a:buClr>
            </a:pPr>
            <a:r>
              <a:rPr lang="en-US" altLang="en-US" sz="2400" u="sng"/>
              <a:t>Congress of Vienna</a:t>
            </a:r>
            <a:r>
              <a:rPr lang="en-US" altLang="en-US" sz="2400"/>
              <a:t> added area once known as </a:t>
            </a:r>
            <a:r>
              <a:rPr lang="en-US" altLang="en-US" sz="2400" u="sng"/>
              <a:t>Austrian Netherlands</a:t>
            </a:r>
            <a:r>
              <a:rPr lang="en-US" altLang="en-US" sz="2400"/>
              <a:t> to </a:t>
            </a:r>
            <a:r>
              <a:rPr lang="en-US" altLang="en-US" sz="2400" u="sng"/>
              <a:t>Dutch Republic</a:t>
            </a:r>
            <a:r>
              <a:rPr lang="en-US" altLang="en-US" sz="2400"/>
              <a:t>.  </a:t>
            </a:r>
          </a:p>
          <a:p>
            <a:pPr lvl="1">
              <a:lnSpc>
                <a:spcPct val="80000"/>
              </a:lnSpc>
              <a:buClr>
                <a:schemeClr val="tx1"/>
              </a:buClr>
            </a:pPr>
            <a:r>
              <a:rPr lang="en-US" altLang="en-US" sz="2400"/>
              <a:t>These two areas had different language, culture, etc.</a:t>
            </a:r>
          </a:p>
          <a:p>
            <a:pPr lvl="1">
              <a:lnSpc>
                <a:spcPct val="80000"/>
              </a:lnSpc>
              <a:buClr>
                <a:schemeClr val="tx1"/>
              </a:buClr>
            </a:pPr>
            <a:r>
              <a:rPr lang="en-US" altLang="en-US" sz="2400"/>
              <a:t>Those in Austrian Netherlands were </a:t>
            </a:r>
            <a:r>
              <a:rPr lang="en-US" altLang="en-US" sz="2400" u="sng"/>
              <a:t>Belgian</a:t>
            </a:r>
            <a:r>
              <a:rPr lang="en-US" altLang="en-US" sz="2400"/>
              <a:t> and resented absolutist rule of </a:t>
            </a:r>
            <a:r>
              <a:rPr lang="en-US" altLang="en-US" sz="2400" u="sng"/>
              <a:t>Dutch king Wm. Of Orange</a:t>
            </a:r>
            <a:r>
              <a:rPr lang="en-US" altLang="en-US" sz="2400"/>
              <a:t>. </a:t>
            </a:r>
          </a:p>
          <a:p>
            <a:pPr lvl="1">
              <a:lnSpc>
                <a:spcPct val="80000"/>
              </a:lnSpc>
              <a:buClr>
                <a:schemeClr val="tx1"/>
              </a:buClr>
            </a:pPr>
            <a:r>
              <a:rPr lang="en-US" altLang="en-US" sz="2400"/>
              <a:t>Belgians rose up and resisted and successfully established their own independent Belgium with German Prince </a:t>
            </a:r>
            <a:r>
              <a:rPr lang="en-US" altLang="en-US" sz="2400" u="sng"/>
              <a:t>Leopold Saxe-Coburg</a:t>
            </a:r>
            <a:r>
              <a:rPr lang="en-US" altLang="en-US" sz="2400"/>
              <a:t> as king and a constitutional monarchy.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z="3600" b="1"/>
              <a:t> </a:t>
            </a:r>
            <a:r>
              <a:rPr lang="en-US" altLang="en-US" sz="3600"/>
              <a:t>Revolution and Reform 1830-1850: Italy</a:t>
            </a:r>
            <a:endParaRPr lang="en-US" altLang="en-US" sz="2400" b="1"/>
          </a:p>
        </p:txBody>
      </p:sp>
      <p:sp>
        <p:nvSpPr>
          <p:cNvPr id="25603" name="Rectangle 3"/>
          <p:cNvSpPr>
            <a:spLocks noGrp="1" noChangeArrowheads="1"/>
          </p:cNvSpPr>
          <p:nvPr>
            <p:ph type="body" sz="half" idx="1"/>
          </p:nvPr>
        </p:nvSpPr>
        <p:spPr>
          <a:xfrm>
            <a:off x="228600" y="1371600"/>
            <a:ext cx="5638800" cy="5334000"/>
          </a:xfrm>
        </p:spPr>
        <p:txBody>
          <a:bodyPr/>
          <a:lstStyle/>
          <a:p>
            <a:pPr>
              <a:lnSpc>
                <a:spcPct val="90000"/>
              </a:lnSpc>
              <a:buClr>
                <a:schemeClr val="tx1"/>
              </a:buClr>
              <a:buFont typeface="Wingdings" pitchFamily="2" charset="2"/>
              <a:buNone/>
            </a:pPr>
            <a:endParaRPr lang="en-US" altLang="en-US" sz="600"/>
          </a:p>
          <a:p>
            <a:pPr>
              <a:lnSpc>
                <a:spcPct val="90000"/>
              </a:lnSpc>
              <a:buClr>
                <a:schemeClr val="tx1"/>
              </a:buClr>
            </a:pPr>
            <a:r>
              <a:rPr lang="en-US" altLang="en-US" sz="2400"/>
              <a:t>Italian States – 3 separate Italian states are all crushed by Metternich’s intervention</a:t>
            </a:r>
          </a:p>
          <a:p>
            <a:pPr lvl="1">
              <a:lnSpc>
                <a:spcPct val="90000"/>
              </a:lnSpc>
              <a:buClr>
                <a:schemeClr val="tx1"/>
              </a:buClr>
            </a:pPr>
            <a:r>
              <a:rPr lang="en-US" altLang="en-US" sz="2400"/>
              <a:t>Giuseppe Mazzini joined Carbonari in 1830</a:t>
            </a:r>
          </a:p>
          <a:p>
            <a:pPr lvl="1">
              <a:lnSpc>
                <a:spcPct val="90000"/>
              </a:lnSpc>
              <a:buClr>
                <a:schemeClr val="tx1"/>
              </a:buClr>
            </a:pPr>
            <a:r>
              <a:rPr lang="en-US" altLang="en-US" sz="2400"/>
              <a:t>Led revolts in 1830’s and was exiled</a:t>
            </a:r>
          </a:p>
          <a:p>
            <a:pPr lvl="1">
              <a:lnSpc>
                <a:spcPct val="90000"/>
              </a:lnSpc>
              <a:buClr>
                <a:schemeClr val="tx1"/>
              </a:buClr>
            </a:pPr>
            <a:r>
              <a:rPr lang="en-US" altLang="en-US" sz="2400" i="1"/>
              <a:t>Giovine Italia</a:t>
            </a:r>
            <a:r>
              <a:rPr lang="en-US" altLang="en-US" sz="2400"/>
              <a:t> or Young Italy movement for unification </a:t>
            </a:r>
          </a:p>
          <a:p>
            <a:pPr lvl="1">
              <a:lnSpc>
                <a:spcPct val="90000"/>
              </a:lnSpc>
              <a:buClr>
                <a:schemeClr val="tx1"/>
              </a:buClr>
            </a:pPr>
            <a:r>
              <a:rPr lang="en-US" altLang="en-US" sz="2400"/>
              <a:t>“One, Independent, Free Republic” was the goal</a:t>
            </a:r>
          </a:p>
          <a:p>
            <a:pPr lvl="1">
              <a:lnSpc>
                <a:spcPct val="90000"/>
              </a:lnSpc>
              <a:buClr>
                <a:schemeClr val="tx1"/>
              </a:buClr>
            </a:pPr>
            <a:r>
              <a:rPr lang="en-US" altLang="en-US" sz="2400"/>
              <a:t>Inspired Young Germany and Young Poland Movements for unification as well</a:t>
            </a:r>
          </a:p>
        </p:txBody>
      </p:sp>
      <p:pic>
        <p:nvPicPr>
          <p:cNvPr id="25607" name="Picture 7" descr="File:Lama, Domenico (1823-1890) - Giuseppe Mazzini.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0" y="1752600"/>
            <a:ext cx="3028950" cy="472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3600" b="1"/>
              <a:t> </a:t>
            </a:r>
            <a:r>
              <a:rPr lang="en-US" altLang="en-US" sz="3600"/>
              <a:t>Revolution and Reform 1830-1850: Poland</a:t>
            </a:r>
            <a:r>
              <a:rPr lang="en-US" altLang="en-US" sz="3600" b="1"/>
              <a:t> </a:t>
            </a:r>
            <a:endParaRPr lang="en-US" altLang="en-US" sz="2400" b="1"/>
          </a:p>
        </p:txBody>
      </p:sp>
      <p:sp>
        <p:nvSpPr>
          <p:cNvPr id="74755" name="Rectangle 3"/>
          <p:cNvSpPr>
            <a:spLocks noGrp="1" noChangeArrowheads="1"/>
          </p:cNvSpPr>
          <p:nvPr>
            <p:ph type="body" idx="1"/>
          </p:nvPr>
        </p:nvSpPr>
        <p:spPr>
          <a:xfrm>
            <a:off x="152400" y="1371600"/>
            <a:ext cx="8763000" cy="5181600"/>
          </a:xfrm>
        </p:spPr>
        <p:txBody>
          <a:bodyPr/>
          <a:lstStyle/>
          <a:p>
            <a:pPr>
              <a:buClr>
                <a:schemeClr val="tx1"/>
              </a:buClr>
              <a:buFont typeface="Wingdings" pitchFamily="2" charset="2"/>
              <a:buNone/>
            </a:pPr>
            <a:endParaRPr lang="en-US" altLang="en-US" sz="1000"/>
          </a:p>
          <a:p>
            <a:pPr>
              <a:buClr>
                <a:schemeClr val="tx1"/>
              </a:buClr>
            </a:pPr>
            <a:r>
              <a:rPr lang="en-US" altLang="en-US"/>
              <a:t>Poland </a:t>
            </a:r>
          </a:p>
          <a:p>
            <a:pPr lvl="1">
              <a:buClr>
                <a:schemeClr val="tx1"/>
              </a:buClr>
            </a:pPr>
            <a:r>
              <a:rPr lang="en-US" altLang="en-US"/>
              <a:t>1830 nationalist revolt attempted to end Russian control and policy of </a:t>
            </a:r>
            <a:r>
              <a:rPr lang="en-US" altLang="en-US" u="sng"/>
              <a:t>Russification</a:t>
            </a:r>
            <a:endParaRPr lang="en-US" altLang="en-US"/>
          </a:p>
          <a:p>
            <a:pPr lvl="1">
              <a:buClr>
                <a:schemeClr val="tx1"/>
              </a:buClr>
            </a:pPr>
            <a:r>
              <a:rPr lang="en-US" altLang="en-US"/>
              <a:t>Polish rebels don’t get assistance from French or Brits and get crushed by Russians in 1831</a:t>
            </a:r>
          </a:p>
          <a:p>
            <a:pPr lvl="1">
              <a:buClr>
                <a:schemeClr val="tx1"/>
              </a:buClr>
            </a:pPr>
            <a:r>
              <a:rPr lang="en-US" altLang="en-US"/>
              <a:t>As a result, Russians establish oppressive military dictatorship in Poland</a:t>
            </a: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b="1">
                <a:solidFill>
                  <a:srgbClr val="FF0000"/>
                </a:solidFill>
              </a:rPr>
              <a:t>Revolutions of 1848:</a:t>
            </a:r>
            <a:br>
              <a:rPr lang="en-US" altLang="en-US" sz="4000" b="1">
                <a:solidFill>
                  <a:srgbClr val="FF0000"/>
                </a:solidFill>
              </a:rPr>
            </a:br>
            <a:r>
              <a:rPr lang="en-US" altLang="en-US" sz="4000" b="1">
                <a:solidFill>
                  <a:srgbClr val="FF0000"/>
                </a:solidFill>
              </a:rPr>
              <a:t>Setting the Stage</a:t>
            </a:r>
          </a:p>
        </p:txBody>
      </p:sp>
      <p:sp>
        <p:nvSpPr>
          <p:cNvPr id="31747" name="Rectangle 3"/>
          <p:cNvSpPr>
            <a:spLocks noGrp="1" noChangeArrowheads="1"/>
          </p:cNvSpPr>
          <p:nvPr>
            <p:ph type="body" idx="1"/>
          </p:nvPr>
        </p:nvSpPr>
        <p:spPr>
          <a:xfrm>
            <a:off x="152400" y="1752600"/>
            <a:ext cx="8763000" cy="4800600"/>
          </a:xfrm>
        </p:spPr>
        <p:txBody>
          <a:bodyPr/>
          <a:lstStyle/>
          <a:p>
            <a:pPr>
              <a:lnSpc>
                <a:spcPct val="90000"/>
              </a:lnSpc>
            </a:pPr>
            <a:r>
              <a:rPr lang="en-US" altLang="en-US" sz="2800"/>
              <a:t>Liberalism triumphs in GB</a:t>
            </a:r>
          </a:p>
          <a:p>
            <a:pPr>
              <a:lnSpc>
                <a:spcPct val="90000"/>
              </a:lnSpc>
            </a:pPr>
            <a:r>
              <a:rPr lang="en-US" altLang="en-US" sz="2800"/>
              <a:t>Some liberal/nationalist success in France, Belgium and Greece </a:t>
            </a:r>
          </a:p>
          <a:p>
            <a:pPr>
              <a:lnSpc>
                <a:spcPct val="90000"/>
              </a:lnSpc>
            </a:pPr>
            <a:r>
              <a:rPr lang="en-US" altLang="en-US" sz="2800"/>
              <a:t>Spain, Italian States, German States, Russia and Poland saw no such success in resisting conservative order</a:t>
            </a:r>
          </a:p>
          <a:p>
            <a:pPr lvl="1">
              <a:lnSpc>
                <a:spcPct val="90000"/>
              </a:lnSpc>
            </a:pPr>
            <a:r>
              <a:rPr lang="en-US" altLang="en-US" sz="2400"/>
              <a:t>Defenders of liberalism and nationalism fringe groups – junior army officers, liberal nobles, writers, students, professors, and free-thinkers</a:t>
            </a:r>
          </a:p>
          <a:p>
            <a:pPr lvl="1">
              <a:lnSpc>
                <a:spcPct val="90000"/>
              </a:lnSpc>
            </a:pPr>
            <a:r>
              <a:rPr lang="en-US" altLang="en-US" sz="2400"/>
              <a:t>Spread of IR across Europe propagated new socio-economic classes and their demands for change!</a:t>
            </a:r>
          </a:p>
          <a:p>
            <a:pPr lvl="1">
              <a:lnSpc>
                <a:spcPct val="90000"/>
              </a:lnSpc>
            </a:pPr>
            <a:r>
              <a:rPr lang="en-US" altLang="en-US" sz="2400"/>
              <a:t>1848 – these forces of change erupted once more…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Overview</a:t>
            </a:r>
          </a:p>
        </p:txBody>
      </p:sp>
      <p:sp>
        <p:nvSpPr>
          <p:cNvPr id="77827" name="Rectangle 3"/>
          <p:cNvSpPr>
            <a:spLocks noGrp="1" noChangeArrowheads="1"/>
          </p:cNvSpPr>
          <p:nvPr>
            <p:ph type="body" idx="1"/>
          </p:nvPr>
        </p:nvSpPr>
        <p:spPr>
          <a:xfrm>
            <a:off x="0" y="1066800"/>
            <a:ext cx="9067800" cy="5791200"/>
          </a:xfrm>
          <a:noFill/>
          <a:ln/>
        </p:spPr>
        <p:txBody>
          <a:bodyPr lIns="92075" tIns="46038" rIns="92075" bIns="46038"/>
          <a:lstStyle/>
          <a:p>
            <a:pPr>
              <a:lnSpc>
                <a:spcPct val="90000"/>
              </a:lnSpc>
            </a:pPr>
            <a:r>
              <a:rPr lang="en-US" altLang="en-US" sz="2400" b="1"/>
              <a:t>The 1840s in Europe are also known as the “hungry forties” or the “starving forties” because of the frequent famines</a:t>
            </a:r>
          </a:p>
          <a:p>
            <a:pPr>
              <a:lnSpc>
                <a:spcPct val="90000"/>
              </a:lnSpc>
            </a:pPr>
            <a:r>
              <a:rPr lang="en-US" altLang="en-US" sz="2400" b="1"/>
              <a:t>A major drop in demand for goods resulted in high unemployment, especially in the textile industries</a:t>
            </a:r>
          </a:p>
          <a:p>
            <a:pPr>
              <a:lnSpc>
                <a:spcPct val="90000"/>
              </a:lnSpc>
            </a:pPr>
            <a:r>
              <a:rPr lang="en-US" altLang="en-US" sz="2400" b="1"/>
              <a:t>This atmosphere was ideal for those who saw an opportunity to challenge the existing political order</a:t>
            </a:r>
          </a:p>
          <a:p>
            <a:pPr>
              <a:lnSpc>
                <a:spcPct val="90000"/>
              </a:lnSpc>
            </a:pPr>
            <a:r>
              <a:rPr lang="en-US" altLang="en-US" sz="2400" b="1"/>
              <a:t>Demands:</a:t>
            </a:r>
          </a:p>
          <a:p>
            <a:pPr lvl="1">
              <a:lnSpc>
                <a:spcPct val="90000"/>
              </a:lnSpc>
            </a:pPr>
            <a:r>
              <a:rPr lang="en-US" altLang="en-US" sz="2000" b="1"/>
              <a:t>The Czechs and Hungarians wanted independence from the Austrian Hapsburgs</a:t>
            </a:r>
          </a:p>
          <a:p>
            <a:pPr lvl="1">
              <a:lnSpc>
                <a:spcPct val="90000"/>
              </a:lnSpc>
            </a:pPr>
            <a:r>
              <a:rPr lang="en-US" altLang="en-US" sz="2000" b="1"/>
              <a:t>German nationalists wanted unification</a:t>
            </a:r>
          </a:p>
          <a:p>
            <a:pPr lvl="1">
              <a:lnSpc>
                <a:spcPct val="90000"/>
              </a:lnSpc>
            </a:pPr>
            <a:r>
              <a:rPr lang="en-US" altLang="en-US" sz="2000" b="1"/>
              <a:t>other reformers wanted social changes such as land reform, freedom of the press and freedom to assemble</a:t>
            </a:r>
          </a:p>
          <a:p>
            <a:pPr lvl="1">
              <a:lnSpc>
                <a:spcPct val="90000"/>
              </a:lnSpc>
            </a:pPr>
            <a:r>
              <a:rPr lang="en-US" altLang="en-US" sz="2000" b="1"/>
              <a:t> most wanted universal manhood suffrage</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z="4000" b="1"/>
              <a:t>Revolutions of 1848:</a:t>
            </a:r>
            <a:br>
              <a:rPr lang="en-US" altLang="en-US" sz="4000" b="1"/>
            </a:br>
            <a:r>
              <a:rPr lang="en-US" altLang="en-US" sz="4000" b="1"/>
              <a:t>France</a:t>
            </a:r>
          </a:p>
        </p:txBody>
      </p:sp>
      <p:sp>
        <p:nvSpPr>
          <p:cNvPr id="32771" name="Rectangle 3"/>
          <p:cNvSpPr>
            <a:spLocks noGrp="1" noChangeArrowheads="1"/>
          </p:cNvSpPr>
          <p:nvPr>
            <p:ph type="body" sz="half" idx="1"/>
          </p:nvPr>
        </p:nvSpPr>
        <p:spPr/>
        <p:txBody>
          <a:bodyPr/>
          <a:lstStyle/>
          <a:p>
            <a:r>
              <a:rPr lang="en-US" altLang="en-US" sz="2800"/>
              <a:t>Another French Revolution?</a:t>
            </a:r>
          </a:p>
          <a:p>
            <a:r>
              <a:rPr lang="en-US" altLang="en-US" sz="2800"/>
              <a:t>Revolution of 1848 erupts due to growing dissatisfaction with Louis-Phil’s increasingly conservative policies</a:t>
            </a:r>
          </a:p>
        </p:txBody>
      </p:sp>
      <p:pic>
        <p:nvPicPr>
          <p:cNvPr id="32774" name="Picture 6" descr="caricature_poir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2790825" cy="3733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body" sz="half" idx="1"/>
          </p:nvPr>
        </p:nvSpPr>
        <p:spPr>
          <a:xfrm>
            <a:off x="0" y="990600"/>
            <a:ext cx="9144000" cy="5867400"/>
          </a:xfrm>
          <a:noFill/>
          <a:ln/>
        </p:spPr>
        <p:txBody>
          <a:bodyPr lIns="92075" tIns="46038" rIns="92075" bIns="46038"/>
          <a:lstStyle/>
          <a:p>
            <a:pPr>
              <a:lnSpc>
                <a:spcPct val="90000"/>
              </a:lnSpc>
            </a:pPr>
            <a:r>
              <a:rPr lang="en-US" altLang="en-US" sz="2800" b="1"/>
              <a:t>France had already seen a revolution in 1830</a:t>
            </a:r>
          </a:p>
          <a:p>
            <a:pPr>
              <a:lnSpc>
                <a:spcPct val="90000"/>
              </a:lnSpc>
            </a:pPr>
            <a:r>
              <a:rPr lang="en-US" altLang="en-US" sz="2800" b="1"/>
              <a:t>The Orleanist monarch Louis-Philippe (July monarchy) had taken power but had become a ineffective leader</a:t>
            </a:r>
          </a:p>
          <a:p>
            <a:pPr>
              <a:lnSpc>
                <a:spcPct val="90000"/>
              </a:lnSpc>
            </a:pPr>
            <a:r>
              <a:rPr lang="en-US" altLang="en-US" sz="2800" b="1"/>
              <a:t>Republicans demanded more changes including electoral reform</a:t>
            </a:r>
          </a:p>
          <a:p>
            <a:pPr>
              <a:lnSpc>
                <a:spcPct val="90000"/>
              </a:lnSpc>
            </a:pPr>
            <a:r>
              <a:rPr lang="en-US" altLang="en-US" sz="2800" b="1"/>
              <a:t>In addition the harvest of 1846 was a disaster</a:t>
            </a:r>
          </a:p>
          <a:p>
            <a:pPr>
              <a:lnSpc>
                <a:spcPct val="90000"/>
              </a:lnSpc>
            </a:pPr>
            <a:r>
              <a:rPr lang="en-US" altLang="en-US" sz="2800" b="1"/>
              <a:t>In 1848 the Republicans organized a massive </a:t>
            </a:r>
            <a:r>
              <a:rPr lang="en-US" altLang="en-US" sz="2800" b="1" u="sng"/>
              <a:t>banquet</a:t>
            </a:r>
            <a:r>
              <a:rPr lang="en-US" altLang="en-US" sz="2800" b="1"/>
              <a:t> to discuss reform (the banquet was because political rallies were prohibited)</a:t>
            </a:r>
          </a:p>
          <a:p>
            <a:pPr>
              <a:lnSpc>
                <a:spcPct val="90000"/>
              </a:lnSpc>
            </a:pPr>
            <a:r>
              <a:rPr lang="en-US" altLang="en-US" sz="2800" b="1"/>
              <a:t>French premier </a:t>
            </a:r>
            <a:r>
              <a:rPr lang="en-US" altLang="en-US" sz="2800" b="1" u="sng"/>
              <a:t>Fran</a:t>
            </a:r>
            <a:r>
              <a:rPr lang="en-US" altLang="en-US" sz="2800" b="1" u="sng">
                <a:cs typeface="Times New Roman" pitchFamily="18" charset="0"/>
              </a:rPr>
              <a:t>ç</a:t>
            </a:r>
            <a:r>
              <a:rPr lang="en-US" altLang="en-US" sz="2800" b="1" u="sng"/>
              <a:t>ois Guizot</a:t>
            </a:r>
            <a:r>
              <a:rPr lang="en-US" altLang="en-US" sz="2800" b="1"/>
              <a:t> banned the event </a:t>
            </a:r>
          </a:p>
          <a:p>
            <a:pPr>
              <a:lnSpc>
                <a:spcPct val="90000"/>
              </a:lnSpc>
            </a:pPr>
            <a:r>
              <a:rPr lang="en-US" altLang="en-US" sz="2800" b="1"/>
              <a:t>Protestors marched through the streets demanding the resignation of Guizot</a:t>
            </a:r>
          </a:p>
        </p:txBody>
      </p:sp>
      <p:sp>
        <p:nvSpPr>
          <p:cNvPr id="7885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body" sz="half" idx="1"/>
          </p:nvPr>
        </p:nvSpPr>
        <p:spPr>
          <a:xfrm>
            <a:off x="0" y="990600"/>
            <a:ext cx="9144000" cy="5867400"/>
          </a:xfrm>
          <a:noFill/>
          <a:ln/>
        </p:spPr>
        <p:txBody>
          <a:bodyPr lIns="92075" tIns="46038" rIns="92075" bIns="46038"/>
          <a:lstStyle/>
          <a:p>
            <a:pPr>
              <a:lnSpc>
                <a:spcPct val="90000"/>
              </a:lnSpc>
            </a:pPr>
            <a:r>
              <a:rPr lang="en-US" altLang="en-US" sz="2400" b="1"/>
              <a:t>The National Guard refused to disperse the crowd</a:t>
            </a:r>
          </a:p>
          <a:p>
            <a:pPr>
              <a:lnSpc>
                <a:spcPct val="90000"/>
              </a:lnSpc>
            </a:pPr>
            <a:r>
              <a:rPr lang="en-US" altLang="en-US" sz="2400" b="1"/>
              <a:t>Louis-Philippe fired Guizot</a:t>
            </a:r>
          </a:p>
          <a:p>
            <a:pPr>
              <a:lnSpc>
                <a:spcPct val="90000"/>
              </a:lnSpc>
            </a:pPr>
            <a:r>
              <a:rPr lang="en-US" altLang="en-US" sz="2400" b="1"/>
              <a:t>That same night the troops panicked and opened fire on the crowd</a:t>
            </a:r>
          </a:p>
          <a:p>
            <a:pPr>
              <a:lnSpc>
                <a:spcPct val="90000"/>
              </a:lnSpc>
            </a:pPr>
            <a:r>
              <a:rPr lang="en-US" altLang="en-US" sz="2400" b="1"/>
              <a:t>When it was over 40 people had been killed</a:t>
            </a:r>
          </a:p>
          <a:p>
            <a:pPr>
              <a:lnSpc>
                <a:spcPct val="90000"/>
              </a:lnSpc>
            </a:pPr>
            <a:r>
              <a:rPr lang="en-US" altLang="en-US" sz="2400" b="1"/>
              <a:t>The crowd refused to disperse and started to erect barricades throughout the city</a:t>
            </a:r>
          </a:p>
          <a:p>
            <a:pPr>
              <a:lnSpc>
                <a:spcPct val="90000"/>
              </a:lnSpc>
            </a:pPr>
            <a:r>
              <a:rPr lang="en-US" altLang="en-US" sz="2400" b="1"/>
              <a:t>Louis-Philippe abdicated – hoping his grandson would be installed as the new monarch – but it was too late</a:t>
            </a:r>
          </a:p>
          <a:p>
            <a:pPr>
              <a:lnSpc>
                <a:spcPct val="90000"/>
              </a:lnSpc>
            </a:pPr>
            <a:r>
              <a:rPr lang="en-US" altLang="en-US" sz="2400" b="1"/>
              <a:t>The crowd proclaimed the start of the </a:t>
            </a:r>
            <a:r>
              <a:rPr lang="en-US" altLang="en-US" sz="2400" b="1" u="sng"/>
              <a:t>Second French Republic</a:t>
            </a:r>
          </a:p>
          <a:p>
            <a:pPr>
              <a:lnSpc>
                <a:spcPct val="90000"/>
              </a:lnSpc>
            </a:pPr>
            <a:r>
              <a:rPr lang="en-US" altLang="en-US" sz="2400" b="1"/>
              <a:t>The </a:t>
            </a:r>
            <a:r>
              <a:rPr lang="en-US" altLang="en-US" sz="2400" b="1" u="sng"/>
              <a:t>Chamber of Deputies</a:t>
            </a:r>
            <a:r>
              <a:rPr lang="en-US" altLang="en-US" sz="2400" b="1"/>
              <a:t> created a provisional government which included </a:t>
            </a:r>
            <a:r>
              <a:rPr lang="en-US" altLang="en-US" sz="2400" b="1" u="sng"/>
              <a:t>Louis Blanc</a:t>
            </a:r>
            <a:r>
              <a:rPr lang="en-US" altLang="en-US" sz="2400" b="1"/>
              <a:t>, a socialist</a:t>
            </a:r>
          </a:p>
          <a:p>
            <a:pPr>
              <a:lnSpc>
                <a:spcPct val="90000"/>
              </a:lnSpc>
            </a:pPr>
            <a:r>
              <a:rPr lang="en-US" altLang="en-US" sz="2400" b="1"/>
              <a:t>The provisional government prohibited slavery in the colonies and proclaimed universal manhood suffrage</a:t>
            </a:r>
          </a:p>
        </p:txBody>
      </p:sp>
      <p:sp>
        <p:nvSpPr>
          <p:cNvPr id="106499"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body" sz="half" idx="1"/>
          </p:nvPr>
        </p:nvSpPr>
        <p:spPr>
          <a:xfrm>
            <a:off x="0" y="990600"/>
            <a:ext cx="9144000" cy="5867400"/>
          </a:xfrm>
          <a:noFill/>
          <a:ln/>
        </p:spPr>
        <p:txBody>
          <a:bodyPr lIns="92075" tIns="46038" rIns="92075" bIns="46038"/>
          <a:lstStyle/>
          <a:p>
            <a:r>
              <a:rPr lang="en-US" altLang="en-US" sz="2400" b="1"/>
              <a:t>The revolution spread from Paris to the provinces</a:t>
            </a:r>
          </a:p>
          <a:p>
            <a:r>
              <a:rPr lang="en-US" altLang="en-US" sz="2400" b="1"/>
              <a:t>However, there were many political factions that wanted power:</a:t>
            </a:r>
            <a:br>
              <a:rPr lang="en-US" altLang="en-US" sz="2400" b="1"/>
            </a:br>
            <a:r>
              <a:rPr lang="en-US" altLang="en-US" sz="2400" b="1"/>
              <a:t>a) Royalists wanted to restore the Bourbon monarchy</a:t>
            </a:r>
            <a:br>
              <a:rPr lang="en-US" altLang="en-US" sz="2400" b="1"/>
            </a:br>
            <a:r>
              <a:rPr lang="en-US" altLang="en-US" sz="2400" b="1"/>
              <a:t>b) Orleanists wanted the sons of Louis-Philippe to assume control</a:t>
            </a:r>
            <a:br>
              <a:rPr lang="en-US" altLang="en-US" sz="2400" b="1"/>
            </a:br>
            <a:r>
              <a:rPr lang="en-US" altLang="en-US" sz="2400" b="1"/>
              <a:t>c) Radical Republicans opposed the Orleanists</a:t>
            </a:r>
            <a:br>
              <a:rPr lang="en-US" altLang="en-US" sz="2400" b="1"/>
            </a:br>
            <a:r>
              <a:rPr lang="en-US" altLang="en-US" sz="2400" b="1"/>
              <a:t>d) Socialists wanted to establish a “social republic” in which the government would provide for the needs of the people</a:t>
            </a:r>
          </a:p>
          <a:p>
            <a:r>
              <a:rPr lang="en-US" altLang="en-US" sz="2400" b="1"/>
              <a:t>When some French nationalists threatened to annex Nice the other European powers worried that France would try to spread their revolution </a:t>
            </a:r>
          </a:p>
          <a:p>
            <a:r>
              <a:rPr lang="en-US" altLang="en-US" sz="2400" b="1"/>
              <a:t>Political clubs formed in Paris, trying to garner votes from the newly empowered electorate</a:t>
            </a:r>
          </a:p>
        </p:txBody>
      </p:sp>
      <p:sp>
        <p:nvSpPr>
          <p:cNvPr id="107523"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body" sz="half" idx="1"/>
          </p:nvPr>
        </p:nvSpPr>
        <p:spPr>
          <a:xfrm>
            <a:off x="0" y="990600"/>
            <a:ext cx="9144000" cy="5867400"/>
          </a:xfrm>
          <a:noFill/>
          <a:ln/>
        </p:spPr>
        <p:txBody>
          <a:bodyPr lIns="92075" tIns="46038" rIns="92075" bIns="46038"/>
          <a:lstStyle/>
          <a:p>
            <a:r>
              <a:rPr lang="en-US" altLang="en-US" sz="2400" b="1"/>
              <a:t>The political turmoil devastated Paris causing thousands to lose their jobs</a:t>
            </a:r>
          </a:p>
          <a:p>
            <a:r>
              <a:rPr lang="en-US" altLang="en-US" sz="2400" b="1"/>
              <a:t>The economic crisis spread to the provinces, but as people lost their jobs they moved to Paris looking for relief</a:t>
            </a:r>
          </a:p>
          <a:p>
            <a:r>
              <a:rPr lang="en-US" altLang="en-US" sz="2400" b="1"/>
              <a:t>In response to the problem the provisional government opened “National Workshops” in an attempt to keep people busy</a:t>
            </a:r>
          </a:p>
          <a:p>
            <a:r>
              <a:rPr lang="en-US" altLang="en-US" sz="2400" b="1"/>
              <a:t>Almost immediately those who paid taxes complained about having to subsidize the workshops</a:t>
            </a:r>
          </a:p>
          <a:p>
            <a:r>
              <a:rPr lang="en-US" altLang="en-US" sz="2400" b="1"/>
              <a:t>Women also formed political clubs and demanded equality before the law, the right to divorce, and better working conditions – some even demanded suffrage</a:t>
            </a:r>
          </a:p>
          <a:p>
            <a:r>
              <a:rPr lang="en-US" altLang="en-US" sz="2400" b="1"/>
              <a:t>In April the elections were held to elect a National Assembly and to write a new constitution</a:t>
            </a:r>
          </a:p>
        </p:txBody>
      </p:sp>
      <p:sp>
        <p:nvSpPr>
          <p:cNvPr id="108547"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4000"/>
              <a:t>Delegates to Know and Love</a:t>
            </a:r>
          </a:p>
        </p:txBody>
      </p:sp>
      <p:sp>
        <p:nvSpPr>
          <p:cNvPr id="52227" name="Rectangle 3"/>
          <p:cNvSpPr>
            <a:spLocks noGrp="1" noChangeArrowheads="1"/>
          </p:cNvSpPr>
          <p:nvPr>
            <p:ph type="body" sz="half" idx="1"/>
          </p:nvPr>
        </p:nvSpPr>
        <p:spPr/>
        <p:txBody>
          <a:bodyPr/>
          <a:lstStyle/>
          <a:p>
            <a:r>
              <a:rPr lang="en-US" altLang="en-US" sz="2400"/>
              <a:t>Tsar Alexander I (Russia)</a:t>
            </a:r>
          </a:p>
          <a:p>
            <a:pPr lvl="1"/>
            <a:r>
              <a:rPr lang="en-US" altLang="en-US" sz="2000"/>
              <a:t>One of the more liberal minded reps</a:t>
            </a:r>
          </a:p>
          <a:p>
            <a:pPr lvl="1"/>
            <a:r>
              <a:rPr lang="en-US" altLang="en-US" sz="2000"/>
              <a:t>Just wanted Poland…is that so wrong?</a:t>
            </a:r>
          </a:p>
          <a:p>
            <a:pPr lvl="1"/>
            <a:r>
              <a:rPr lang="en-US" altLang="en-US" sz="2000"/>
              <a:t>Very mystical – maybe wandered off to Siberia to be a hermit…nobody knows</a:t>
            </a:r>
          </a:p>
          <a:p>
            <a:pPr lvl="1"/>
            <a:r>
              <a:rPr lang="en-US" altLang="en-US" sz="2000"/>
              <a:t>Other reps thought he was nuts – he often acted on a whim</a:t>
            </a:r>
          </a:p>
          <a:p>
            <a:pPr lvl="1"/>
            <a:endParaRPr lang="en-US" altLang="en-US" sz="2000"/>
          </a:p>
        </p:txBody>
      </p:sp>
      <p:pic>
        <p:nvPicPr>
          <p:cNvPr id="52231" name="Picture 7" descr="alexa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349625" cy="4267200"/>
          </a:xfrm>
          <a:prstGeom prst="rect">
            <a:avLst/>
          </a:prstGeom>
          <a:noFill/>
          <a:extLst>
            <a:ext uri="{909E8E84-426E-40DD-AFC4-6F175D3DCCD1}">
              <a14:hiddenFill xmlns:a14="http://schemas.microsoft.com/office/drawing/2010/main">
                <a:solidFill>
                  <a:srgbClr val="FFFFFF"/>
                </a:solidFill>
              </a14:hiddenFill>
            </a:ext>
          </a:extLst>
        </p:spPr>
      </p:pic>
      <p:sp>
        <p:nvSpPr>
          <p:cNvPr id="52232" name="AutoShape 8"/>
          <p:cNvSpPr>
            <a:spLocks noChangeArrowheads="1"/>
          </p:cNvSpPr>
          <p:nvPr/>
        </p:nvSpPr>
        <p:spPr bwMode="auto">
          <a:xfrm>
            <a:off x="7467600" y="1905000"/>
            <a:ext cx="1676400" cy="1371600"/>
          </a:xfrm>
          <a:prstGeom prst="wedgeRoundRectCallout">
            <a:avLst>
              <a:gd name="adj1" fmla="val -68657"/>
              <a:gd name="adj2" fmla="val 6643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Give me Russia…or give me death!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anim from="(-#ppt_w/2)" to="(#ppt_x)" calcmode="lin" valueType="num">
                                      <p:cBhvr>
                                        <p:cTn id="7" dur="600" fill="hold">
                                          <p:stCondLst>
                                            <p:cond delay="0"/>
                                          </p:stCondLst>
                                        </p:cTn>
                                        <p:tgtEl>
                                          <p:spTgt spid="52231"/>
                                        </p:tgtEl>
                                        <p:attrNameLst>
                                          <p:attrName>ppt_x</p:attrName>
                                        </p:attrNameLst>
                                      </p:cBhvr>
                                    </p:anim>
                                    <p:anim from="0" to="-1.0" calcmode="lin" valueType="num">
                                      <p:cBhvr>
                                        <p:cTn id="8" dur="200" decel="50000" autoRev="1" fill="hold">
                                          <p:stCondLst>
                                            <p:cond delay="600"/>
                                          </p:stCondLst>
                                        </p:cTn>
                                        <p:tgtEl>
                                          <p:spTgt spid="52231"/>
                                        </p:tgtEl>
                                        <p:attrNameLst>
                                          <p:attrName>xshear</p:attrName>
                                        </p:attrNameLst>
                                      </p:cBhvr>
                                    </p:anim>
                                    <p:animScale>
                                      <p:cBhvr>
                                        <p:cTn id="9" dur="200" decel="100000" autoRev="1" fill="hold">
                                          <p:stCondLst>
                                            <p:cond delay="600"/>
                                          </p:stCondLst>
                                        </p:cTn>
                                        <p:tgtEl>
                                          <p:spTgt spid="52231"/>
                                        </p:tgtEl>
                                      </p:cBhvr>
                                      <p:from x="100000" y="100000"/>
                                      <p:to x="80000" y="100000"/>
                                    </p:animScale>
                                    <p:anim by="(#ppt_h/3+#ppt_w*0.1)" calcmode="lin" valueType="num">
                                      <p:cBhvr additive="sum">
                                        <p:cTn id="10" dur="200" decel="100000" autoRev="1" fill="hold">
                                          <p:stCondLst>
                                            <p:cond delay="600"/>
                                          </p:stCondLst>
                                        </p:cTn>
                                        <p:tgtEl>
                                          <p:spTgt spid="52231"/>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52232"/>
                                        </p:tgtEl>
                                        <p:attrNameLst>
                                          <p:attrName>style.visibility</p:attrName>
                                        </p:attrNameLst>
                                      </p:cBhvr>
                                      <p:to>
                                        <p:strVal val="visible"/>
                                      </p:to>
                                    </p:set>
                                    <p:anim from="(-#ppt_w/2)" to="(#ppt_x)" calcmode="lin" valueType="num">
                                      <p:cBhvr>
                                        <p:cTn id="13" dur="600" fill="hold">
                                          <p:stCondLst>
                                            <p:cond delay="0"/>
                                          </p:stCondLst>
                                        </p:cTn>
                                        <p:tgtEl>
                                          <p:spTgt spid="52232"/>
                                        </p:tgtEl>
                                        <p:attrNameLst>
                                          <p:attrName>ppt_x</p:attrName>
                                        </p:attrNameLst>
                                      </p:cBhvr>
                                    </p:anim>
                                    <p:anim from="0" to="-1.0" calcmode="lin" valueType="num">
                                      <p:cBhvr>
                                        <p:cTn id="14" dur="200" decel="50000" autoRev="1" fill="hold">
                                          <p:stCondLst>
                                            <p:cond delay="600"/>
                                          </p:stCondLst>
                                        </p:cTn>
                                        <p:tgtEl>
                                          <p:spTgt spid="52232"/>
                                        </p:tgtEl>
                                        <p:attrNameLst>
                                          <p:attrName>xshear</p:attrName>
                                        </p:attrNameLst>
                                      </p:cBhvr>
                                    </p:anim>
                                    <p:animScale>
                                      <p:cBhvr>
                                        <p:cTn id="15" dur="200" decel="100000" autoRev="1" fill="hold">
                                          <p:stCondLst>
                                            <p:cond delay="600"/>
                                          </p:stCondLst>
                                        </p:cTn>
                                        <p:tgtEl>
                                          <p:spTgt spid="52232"/>
                                        </p:tgtEl>
                                      </p:cBhvr>
                                      <p:from x="100000" y="100000"/>
                                      <p:to x="80000" y="100000"/>
                                    </p:animScale>
                                    <p:anim by="(#ppt_h/3+#ppt_w*0.1)" calcmode="lin" valueType="num">
                                      <p:cBhvr additive="sum">
                                        <p:cTn id="16" dur="200" decel="100000" autoRev="1" fill="hold">
                                          <p:stCondLst>
                                            <p:cond delay="600"/>
                                          </p:stCondLst>
                                        </p:cTn>
                                        <p:tgtEl>
                                          <p:spTgt spid="5223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body" sz="half" idx="1"/>
          </p:nvPr>
        </p:nvSpPr>
        <p:spPr>
          <a:xfrm>
            <a:off x="0" y="990600"/>
            <a:ext cx="9144000" cy="5867400"/>
          </a:xfrm>
          <a:noFill/>
          <a:ln/>
        </p:spPr>
        <p:txBody>
          <a:bodyPr lIns="92075" tIns="46038" rIns="92075" bIns="46038"/>
          <a:lstStyle/>
          <a:p>
            <a:r>
              <a:rPr lang="en-US" altLang="en-US" sz="2400" b="1"/>
              <a:t>The conservatives (many monarchists) won the majority of the 900 seats</a:t>
            </a:r>
          </a:p>
          <a:p>
            <a:r>
              <a:rPr lang="en-US" altLang="en-US" sz="2400" b="1"/>
              <a:t>When representative from the far left tried to have the Assembly dissolved the government responded by arresting troublemakers</a:t>
            </a:r>
          </a:p>
          <a:p>
            <a:r>
              <a:rPr lang="en-US" altLang="en-US" sz="2400" b="1"/>
              <a:t>As the Assembly ran out of money it started to close the workshops, which only compounded the problems</a:t>
            </a:r>
          </a:p>
          <a:p>
            <a:r>
              <a:rPr lang="en-US" altLang="en-US" sz="2400" b="1"/>
              <a:t>On June 23, the Assembly declared the workshops would be shut for three days, unmarried workers would be drafted into the army while married workers would be sent to the provinces</a:t>
            </a:r>
          </a:p>
          <a:p>
            <a:r>
              <a:rPr lang="en-US" altLang="en-US" sz="2400" b="1"/>
              <a:t>When news of the proclamation leaked to the people the city erupted in rebellion</a:t>
            </a:r>
          </a:p>
          <a:p>
            <a:r>
              <a:rPr lang="en-US" altLang="en-US" sz="2400" b="1"/>
              <a:t>The “June Days” ravaged the city</a:t>
            </a:r>
          </a:p>
        </p:txBody>
      </p:sp>
      <p:sp>
        <p:nvSpPr>
          <p:cNvPr id="10957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body" sz="half" idx="1"/>
          </p:nvPr>
        </p:nvSpPr>
        <p:spPr>
          <a:xfrm>
            <a:off x="0" y="990600"/>
            <a:ext cx="9144000" cy="5867400"/>
          </a:xfrm>
          <a:noFill/>
          <a:ln/>
        </p:spPr>
        <p:txBody>
          <a:bodyPr lIns="92075" tIns="46038" rIns="92075" bIns="46038"/>
          <a:lstStyle/>
          <a:p>
            <a:pPr>
              <a:lnSpc>
                <a:spcPct val="90000"/>
              </a:lnSpc>
            </a:pPr>
            <a:r>
              <a:rPr lang="en-US" altLang="en-US" sz="2400" b="1"/>
              <a:t>General Louis Cavaignac, the minister for war, brutally suppressed the rebellion</a:t>
            </a:r>
          </a:p>
          <a:p>
            <a:pPr>
              <a:lnSpc>
                <a:spcPct val="90000"/>
              </a:lnSpc>
            </a:pPr>
            <a:r>
              <a:rPr lang="en-US" altLang="en-US" sz="2400" b="1"/>
              <a:t>Thousands of rebels were executed by the army – afterwards many more were deported</a:t>
            </a:r>
          </a:p>
          <a:p>
            <a:pPr>
              <a:lnSpc>
                <a:spcPct val="90000"/>
              </a:lnSpc>
            </a:pPr>
            <a:r>
              <a:rPr lang="en-US" altLang="en-US" sz="2400" b="1"/>
              <a:t>Karl Marx saw the June Days as a precursor of future conflict between the bourgeois and the proletariat</a:t>
            </a:r>
          </a:p>
          <a:p>
            <a:pPr>
              <a:lnSpc>
                <a:spcPct val="90000"/>
              </a:lnSpc>
            </a:pPr>
            <a:r>
              <a:rPr lang="en-US" altLang="en-US" sz="2400" b="1"/>
              <a:t>The Assembly passed legislation prohibiting political movements and limiting freedoms</a:t>
            </a:r>
          </a:p>
          <a:p>
            <a:pPr>
              <a:lnSpc>
                <a:spcPct val="90000"/>
              </a:lnSpc>
            </a:pPr>
            <a:r>
              <a:rPr lang="en-US" altLang="en-US" sz="2400" b="1"/>
              <a:t>On December 10, 1848 Louis Napoleon was elected president of the Second Republic by a landslide!</a:t>
            </a:r>
          </a:p>
          <a:p>
            <a:pPr>
              <a:lnSpc>
                <a:spcPct val="90000"/>
              </a:lnSpc>
            </a:pPr>
            <a:r>
              <a:rPr lang="en-US" altLang="en-US" sz="2400" b="1"/>
              <a:t>Louis Napoleon’s only claim was that he was the nephew of Napoleon Bonaparte – this was enough</a:t>
            </a:r>
          </a:p>
          <a:p>
            <a:pPr>
              <a:lnSpc>
                <a:spcPct val="90000"/>
              </a:lnSpc>
            </a:pPr>
            <a:r>
              <a:rPr lang="en-US" altLang="en-US" sz="2400" b="1"/>
              <a:t>The romantic idealism of the old Napoleon was enough to give </a:t>
            </a:r>
            <a:r>
              <a:rPr lang="en-US" altLang="en-US" sz="2400" b="1" u="sng"/>
              <a:t>Louis Napoleon</a:t>
            </a:r>
            <a:r>
              <a:rPr lang="en-US" altLang="en-US" sz="2400" b="1"/>
              <a:t> a landslide victory…he later staged a coup in 1851 and became EMPEROR LOUIS NAPOLEON III by 1852…the irony!</a:t>
            </a:r>
          </a:p>
        </p:txBody>
      </p:sp>
      <p:sp>
        <p:nvSpPr>
          <p:cNvPr id="110595"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France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body" sz="half" idx="1"/>
          </p:nvPr>
        </p:nvSpPr>
        <p:spPr>
          <a:xfrm>
            <a:off x="0" y="1371600"/>
            <a:ext cx="9144000" cy="5486400"/>
          </a:xfrm>
          <a:noFill/>
          <a:ln/>
        </p:spPr>
        <p:txBody>
          <a:bodyPr lIns="92075" tIns="46038" rIns="92075" bIns="46038"/>
          <a:lstStyle/>
          <a:p>
            <a:pPr>
              <a:lnSpc>
                <a:spcPct val="90000"/>
              </a:lnSpc>
            </a:pPr>
            <a:r>
              <a:rPr lang="en-US" altLang="en-US" sz="2400" b="1"/>
              <a:t>The revolutionary movement spread eastward from France to the German states</a:t>
            </a:r>
          </a:p>
          <a:p>
            <a:pPr>
              <a:lnSpc>
                <a:spcPct val="90000"/>
              </a:lnSpc>
            </a:pPr>
            <a:r>
              <a:rPr lang="en-US" altLang="en-US" sz="2400" b="1"/>
              <a:t>Like most other European nations the German states suffered greatly from the famines of the 1840s</a:t>
            </a:r>
          </a:p>
          <a:p>
            <a:pPr>
              <a:lnSpc>
                <a:spcPct val="90000"/>
              </a:lnSpc>
            </a:pPr>
            <a:r>
              <a:rPr lang="en-US" altLang="en-US" sz="2400" b="1"/>
              <a:t>Both radicals and liberals wanted an end to feudal obligations, political repression, freedom of press and assembly, and more participation in the elections</a:t>
            </a:r>
          </a:p>
          <a:p>
            <a:pPr>
              <a:lnSpc>
                <a:spcPct val="90000"/>
              </a:lnSpc>
            </a:pPr>
            <a:r>
              <a:rPr lang="en-US" altLang="en-US" sz="2400" b="1"/>
              <a:t>The liberals did not want universal manhood suffrage</a:t>
            </a:r>
          </a:p>
          <a:p>
            <a:pPr>
              <a:lnSpc>
                <a:spcPct val="90000"/>
              </a:lnSpc>
            </a:pPr>
            <a:r>
              <a:rPr lang="en-US" altLang="en-US" sz="2400" b="1"/>
              <a:t>The radicals wanted a revolution and hoped it would eventually lead to unification</a:t>
            </a:r>
          </a:p>
          <a:p>
            <a:pPr>
              <a:lnSpc>
                <a:spcPct val="90000"/>
              </a:lnSpc>
            </a:pPr>
            <a:r>
              <a:rPr lang="en-US" altLang="en-US" sz="2400" b="1"/>
              <a:t>The revolutions in France forced the Germans to make changes</a:t>
            </a:r>
          </a:p>
        </p:txBody>
      </p:sp>
      <p:sp>
        <p:nvSpPr>
          <p:cNvPr id="84995" name="Rectangle 3"/>
          <p:cNvSpPr>
            <a:spLocks noGrp="1" noChangeArrowheads="1"/>
          </p:cNvSpPr>
          <p:nvPr>
            <p:ph type="title"/>
          </p:nvPr>
        </p:nvSpPr>
        <p:spPr>
          <a:xfrm>
            <a:off x="152400" y="152400"/>
            <a:ext cx="8686800" cy="990600"/>
          </a:xfrm>
          <a:noFill/>
          <a:ln/>
        </p:spPr>
        <p:txBody>
          <a:bodyPr lIns="92075" tIns="46038" rIns="92075" bIns="46038"/>
          <a:lstStyle/>
          <a:p>
            <a:r>
              <a:rPr lang="en-US" altLang="en-US" b="1">
                <a:solidFill>
                  <a:srgbClr val="FF3300"/>
                </a:solidFill>
              </a:rPr>
              <a:t>The German States – </a:t>
            </a:r>
            <a:br>
              <a:rPr lang="en-US" altLang="en-US" b="1">
                <a:solidFill>
                  <a:srgbClr val="FF3300"/>
                </a:solidFill>
              </a:rPr>
            </a:br>
            <a:r>
              <a:rPr lang="en-US" altLang="en-US" b="1">
                <a:solidFill>
                  <a:srgbClr val="FF3300"/>
                </a:solidFill>
              </a:rPr>
              <a:t>March Days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ppt_x"/>
                                          </p:val>
                                        </p:tav>
                                        <p:tav tm="100000">
                                          <p:val>
                                            <p:strVal val="#ppt_x"/>
                                          </p:val>
                                        </p:tav>
                                      </p:tavLst>
                                    </p:anim>
                                    <p:anim calcmode="lin" valueType="num">
                                      <p:cBhvr additive="base">
                                        <p:cTn id="8"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4">
                                            <p:txEl>
                                              <p:pRg st="0" end="0"/>
                                            </p:txEl>
                                          </p:spTgt>
                                        </p:tgtEl>
                                        <p:attrNameLst>
                                          <p:attrName>style.visibility</p:attrName>
                                        </p:attrNameLst>
                                      </p:cBhvr>
                                      <p:to>
                                        <p:strVal val="visible"/>
                                      </p:to>
                                    </p:set>
                                    <p:anim calcmode="lin" valueType="num">
                                      <p:cBhvr additive="base">
                                        <p:cTn id="13" dur="500" fill="hold"/>
                                        <p:tgtEl>
                                          <p:spTgt spid="8499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4">
                                            <p:txEl>
                                              <p:pRg st="1" end="1"/>
                                            </p:txEl>
                                          </p:spTgt>
                                        </p:tgtEl>
                                        <p:attrNameLst>
                                          <p:attrName>style.visibility</p:attrName>
                                        </p:attrNameLst>
                                      </p:cBhvr>
                                      <p:to>
                                        <p:strVal val="visible"/>
                                      </p:to>
                                    </p:set>
                                    <p:anim calcmode="lin" valueType="num">
                                      <p:cBhvr additive="base">
                                        <p:cTn id="19" dur="500" fill="hold"/>
                                        <p:tgtEl>
                                          <p:spTgt spid="8499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994">
                                            <p:txEl>
                                              <p:pRg st="2" end="2"/>
                                            </p:txEl>
                                          </p:spTgt>
                                        </p:tgtEl>
                                        <p:attrNameLst>
                                          <p:attrName>style.visibility</p:attrName>
                                        </p:attrNameLst>
                                      </p:cBhvr>
                                      <p:to>
                                        <p:strVal val="visible"/>
                                      </p:to>
                                    </p:set>
                                    <p:anim calcmode="lin" valueType="num">
                                      <p:cBhvr additive="base">
                                        <p:cTn id="25" dur="500" fill="hold"/>
                                        <p:tgtEl>
                                          <p:spTgt spid="8499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4994">
                                            <p:txEl>
                                              <p:pRg st="3" end="3"/>
                                            </p:txEl>
                                          </p:spTgt>
                                        </p:tgtEl>
                                        <p:attrNameLst>
                                          <p:attrName>style.visibility</p:attrName>
                                        </p:attrNameLst>
                                      </p:cBhvr>
                                      <p:to>
                                        <p:strVal val="visible"/>
                                      </p:to>
                                    </p:set>
                                    <p:anim calcmode="lin" valueType="num">
                                      <p:cBhvr additive="base">
                                        <p:cTn id="31" dur="500" fill="hold"/>
                                        <p:tgtEl>
                                          <p:spTgt spid="8499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994">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3" end="3"/>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4994">
                                            <p:txEl>
                                              <p:pRg st="4" end="4"/>
                                            </p:txEl>
                                          </p:spTgt>
                                        </p:tgtEl>
                                        <p:attrNameLst>
                                          <p:attrName>style.visibility</p:attrName>
                                        </p:attrNameLst>
                                      </p:cBhvr>
                                      <p:to>
                                        <p:strVal val="visible"/>
                                      </p:to>
                                    </p:set>
                                    <p:anim calcmode="lin" valueType="num">
                                      <p:cBhvr additive="base">
                                        <p:cTn id="37" dur="500" fill="hold"/>
                                        <p:tgtEl>
                                          <p:spTgt spid="8499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4994">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4" end="4"/>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4994">
                                            <p:txEl>
                                              <p:pRg st="5" end="5"/>
                                            </p:txEl>
                                          </p:spTgt>
                                        </p:tgtEl>
                                        <p:attrNameLst>
                                          <p:attrName>style.visibility</p:attrName>
                                        </p:attrNameLst>
                                      </p:cBhvr>
                                      <p:to>
                                        <p:strVal val="visible"/>
                                      </p:to>
                                    </p:set>
                                    <p:anim calcmode="lin" valueType="num">
                                      <p:cBhvr additive="base">
                                        <p:cTn id="43" dur="500" fill="hold"/>
                                        <p:tgtEl>
                                          <p:spTgt spid="8499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4994">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4994">
                                            <p:txEl>
                                              <p:pRg st="5" end="5"/>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autoUpdateAnimBg="0"/>
      <p:bldP spid="8499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86018" name="Rectangle 2"/>
          <p:cNvSpPr>
            <a:spLocks noGrp="1" noChangeArrowheads="1"/>
          </p:cNvSpPr>
          <p:nvPr>
            <p:ph type="body" idx="1"/>
          </p:nvPr>
        </p:nvSpPr>
        <p:spPr>
          <a:xfrm>
            <a:off x="457200" y="1066800"/>
            <a:ext cx="8229600" cy="5067300"/>
          </a:xfrm>
          <a:noFill/>
          <a:ln/>
        </p:spPr>
        <p:txBody>
          <a:bodyPr lIns="92075" tIns="46038" rIns="92075" bIns="46038"/>
          <a:lstStyle/>
          <a:p>
            <a:r>
              <a:rPr lang="en-US" altLang="en-US" sz="2400" b="1"/>
              <a:t>Reforms were implemented in the German states were towards the liberals, but everyone watched for Prussia and Austria – the two largest states</a:t>
            </a:r>
          </a:p>
          <a:p>
            <a:r>
              <a:rPr lang="en-US" altLang="en-US" sz="2400" b="1"/>
              <a:t>Frederick William IV, king of Prussia, replaced his conservative cabinet with a more liberal group</a:t>
            </a:r>
          </a:p>
          <a:p>
            <a:r>
              <a:rPr lang="en-US" altLang="en-US" sz="2400" b="1"/>
              <a:t>He also promised an end to censorship and create a joint constitution for all the German states</a:t>
            </a:r>
          </a:p>
          <a:p>
            <a:r>
              <a:rPr lang="en-US" altLang="en-US" sz="2400" b="1"/>
              <a:t>When troops moved to disperse a crowd of demonstrators in front of the palace someone fired a shot</a:t>
            </a:r>
          </a:p>
          <a:p>
            <a:r>
              <a:rPr lang="en-US" altLang="en-US" sz="2400" b="1"/>
              <a:t>Students and protestors erected barricades in the city</a:t>
            </a:r>
          </a:p>
          <a:p>
            <a:r>
              <a:rPr lang="en-US" altLang="en-US" sz="2400" b="1"/>
              <a:t>The next day the army moved against the protestors killing several hundred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 calcmode="lin" valueType="num">
                                      <p:cBhvr additive="base">
                                        <p:cTn id="7" dur="500" fill="hold"/>
                                        <p:tgtEl>
                                          <p:spTgt spid="86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018">
                                            <p:txEl>
                                              <p:pRg st="1" end="1"/>
                                            </p:txEl>
                                          </p:spTgt>
                                        </p:tgtEl>
                                        <p:attrNameLst>
                                          <p:attrName>style.visibility</p:attrName>
                                        </p:attrNameLst>
                                      </p:cBhvr>
                                      <p:to>
                                        <p:strVal val="visible"/>
                                      </p:to>
                                    </p:set>
                                    <p:anim calcmode="lin" valueType="num">
                                      <p:cBhvr additive="base">
                                        <p:cTn id="13" dur="500" fill="hold"/>
                                        <p:tgtEl>
                                          <p:spTgt spid="86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1" end="1"/>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6018">
                                            <p:txEl>
                                              <p:pRg st="2" end="2"/>
                                            </p:txEl>
                                          </p:spTgt>
                                        </p:tgtEl>
                                        <p:attrNameLst>
                                          <p:attrName>style.visibility</p:attrName>
                                        </p:attrNameLst>
                                      </p:cBhvr>
                                      <p:to>
                                        <p:strVal val="visible"/>
                                      </p:to>
                                    </p:set>
                                    <p:anim calcmode="lin" valueType="num">
                                      <p:cBhvr additive="base">
                                        <p:cTn id="19" dur="500" fill="hold"/>
                                        <p:tgtEl>
                                          <p:spTgt spid="86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2" end="2"/>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6018">
                                            <p:txEl>
                                              <p:pRg st="3" end="3"/>
                                            </p:txEl>
                                          </p:spTgt>
                                        </p:tgtEl>
                                        <p:attrNameLst>
                                          <p:attrName>style.visibility</p:attrName>
                                        </p:attrNameLst>
                                      </p:cBhvr>
                                      <p:to>
                                        <p:strVal val="visible"/>
                                      </p:to>
                                    </p:set>
                                    <p:anim calcmode="lin" valueType="num">
                                      <p:cBhvr additive="base">
                                        <p:cTn id="25" dur="500" fill="hold"/>
                                        <p:tgtEl>
                                          <p:spTgt spid="86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8">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3" end="3"/>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6018">
                                            <p:txEl>
                                              <p:pRg st="4" end="4"/>
                                            </p:txEl>
                                          </p:spTgt>
                                        </p:tgtEl>
                                        <p:attrNameLst>
                                          <p:attrName>style.visibility</p:attrName>
                                        </p:attrNameLst>
                                      </p:cBhvr>
                                      <p:to>
                                        <p:strVal val="visible"/>
                                      </p:to>
                                    </p:set>
                                    <p:anim calcmode="lin" valueType="num">
                                      <p:cBhvr additive="base">
                                        <p:cTn id="31" dur="500" fill="hold"/>
                                        <p:tgtEl>
                                          <p:spTgt spid="86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8">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4" end="4"/>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6018">
                                            <p:txEl>
                                              <p:pRg st="5" end="5"/>
                                            </p:txEl>
                                          </p:spTgt>
                                        </p:tgtEl>
                                        <p:attrNameLst>
                                          <p:attrName>style.visibility</p:attrName>
                                        </p:attrNameLst>
                                      </p:cBhvr>
                                      <p:to>
                                        <p:strVal val="visible"/>
                                      </p:to>
                                    </p:set>
                                    <p:anim calcmode="lin" valueType="num">
                                      <p:cBhvr additive="base">
                                        <p:cTn id="37" dur="500" fill="hold"/>
                                        <p:tgtEl>
                                          <p:spTgt spid="86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8">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6018">
                                            <p:txEl>
                                              <p:pRg st="5" end="5"/>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2643" name="Rectangle 3"/>
          <p:cNvSpPr>
            <a:spLocks noGrp="1" noChangeArrowheads="1"/>
          </p:cNvSpPr>
          <p:nvPr>
            <p:ph type="body" idx="1"/>
          </p:nvPr>
        </p:nvSpPr>
        <p:spPr>
          <a:xfrm>
            <a:off x="457200" y="1066800"/>
            <a:ext cx="8229600" cy="5067300"/>
          </a:xfrm>
          <a:noFill/>
          <a:ln/>
        </p:spPr>
        <p:txBody>
          <a:bodyPr lIns="92075" tIns="46038" rIns="92075" bIns="46038"/>
          <a:lstStyle/>
          <a:p>
            <a:pPr>
              <a:lnSpc>
                <a:spcPct val="80000"/>
              </a:lnSpc>
            </a:pPr>
            <a:r>
              <a:rPr lang="en-US" altLang="en-US" sz="2400" b="1"/>
              <a:t>As in all revolutions, once the army kills civilians the situation deteriorates</a:t>
            </a:r>
          </a:p>
          <a:p>
            <a:pPr>
              <a:lnSpc>
                <a:spcPct val="80000"/>
              </a:lnSpc>
            </a:pPr>
            <a:r>
              <a:rPr lang="en-US" altLang="en-US" sz="2400" b="1"/>
              <a:t>The king, in an attempt to restore order and gain the confidence of the people, sent representatives out into the city</a:t>
            </a:r>
          </a:p>
          <a:p>
            <a:pPr>
              <a:lnSpc>
                <a:spcPct val="80000"/>
              </a:lnSpc>
            </a:pPr>
            <a:r>
              <a:rPr lang="en-US" altLang="en-US" sz="2400" b="1"/>
              <a:t>He promised to released imprisoned liberals and that Prussia would be merged with Germany</a:t>
            </a:r>
          </a:p>
          <a:p>
            <a:pPr>
              <a:lnSpc>
                <a:spcPct val="80000"/>
              </a:lnSpc>
            </a:pPr>
            <a:r>
              <a:rPr lang="en-US" altLang="en-US" sz="2400" b="1"/>
              <a:t>The German Confederation accepted the idea of a German Constituent National Assembly (the </a:t>
            </a:r>
            <a:r>
              <a:rPr lang="en-US" altLang="en-US" sz="2400" b="1" u="sng"/>
              <a:t>Frankfurt Assembly</a:t>
            </a:r>
            <a:r>
              <a:rPr lang="en-US" altLang="en-US" sz="2400" b="1"/>
              <a:t>)</a:t>
            </a:r>
          </a:p>
          <a:p>
            <a:pPr>
              <a:lnSpc>
                <a:spcPct val="80000"/>
              </a:lnSpc>
            </a:pPr>
            <a:r>
              <a:rPr lang="en-US" altLang="en-US" sz="2400" b="1"/>
              <a:t>In May, 1848 the 800 elected members took their seats</a:t>
            </a:r>
          </a:p>
          <a:p>
            <a:pPr>
              <a:lnSpc>
                <a:spcPct val="80000"/>
              </a:lnSpc>
            </a:pPr>
            <a:r>
              <a:rPr lang="en-US" altLang="en-US" sz="2400" b="1"/>
              <a:t>But the Frankfurt Assembly had no national power and it was not supported by the rulers of Austria or Prussia, nor did it command an army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1" end="1"/>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43">
                                            <p:txEl>
                                              <p:pRg st="2" end="2"/>
                                            </p:txEl>
                                          </p:spTgt>
                                        </p:tgtEl>
                                        <p:attrNameLst>
                                          <p:attrName>style.visibility</p:attrName>
                                        </p:attrNameLst>
                                      </p:cBhvr>
                                      <p:to>
                                        <p:strVal val="visible"/>
                                      </p:to>
                                    </p:set>
                                    <p:anim calcmode="lin" valueType="num">
                                      <p:cBhvr additive="base">
                                        <p:cTn id="19" dur="5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2" end="2"/>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 calcmode="lin" valueType="num">
                                      <p:cBhvr additive="base">
                                        <p:cTn id="25" dur="5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4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3" end="3"/>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43">
                                            <p:txEl>
                                              <p:pRg st="4" end="4"/>
                                            </p:txEl>
                                          </p:spTgt>
                                        </p:tgtEl>
                                        <p:attrNameLst>
                                          <p:attrName>style.visibility</p:attrName>
                                        </p:attrNameLst>
                                      </p:cBhvr>
                                      <p:to>
                                        <p:strVal val="visible"/>
                                      </p:to>
                                    </p:set>
                                    <p:anim calcmode="lin" valueType="num">
                                      <p:cBhvr additive="base">
                                        <p:cTn id="31" dur="5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43">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4" end="4"/>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43">
                                            <p:txEl>
                                              <p:pRg st="5" end="5"/>
                                            </p:txEl>
                                          </p:spTgt>
                                        </p:tgtEl>
                                        <p:attrNameLst>
                                          <p:attrName>style.visibility</p:attrName>
                                        </p:attrNameLst>
                                      </p:cBhvr>
                                      <p:to>
                                        <p:strVal val="visible"/>
                                      </p:to>
                                    </p:set>
                                    <p:anim calcmode="lin" valueType="num">
                                      <p:cBhvr additive="base">
                                        <p:cTn id="37" dur="500" fill="hold"/>
                                        <p:tgtEl>
                                          <p:spTgt spid="1126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4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643">
                                            <p:txEl>
                                              <p:pRg st="5" end="5"/>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3667" name="Rectangle 3"/>
          <p:cNvSpPr>
            <a:spLocks noGrp="1" noChangeArrowheads="1"/>
          </p:cNvSpPr>
          <p:nvPr>
            <p:ph type="body" idx="1"/>
          </p:nvPr>
        </p:nvSpPr>
        <p:spPr>
          <a:xfrm>
            <a:off x="457200" y="1066800"/>
            <a:ext cx="8229600" cy="5791200"/>
          </a:xfrm>
          <a:noFill/>
          <a:ln/>
        </p:spPr>
        <p:txBody>
          <a:bodyPr lIns="92075" tIns="46038" rIns="92075" bIns="46038"/>
          <a:lstStyle/>
          <a:p>
            <a:pPr>
              <a:lnSpc>
                <a:spcPct val="90000"/>
              </a:lnSpc>
            </a:pPr>
            <a:r>
              <a:rPr lang="en-US" altLang="en-US" sz="2400" b="1"/>
              <a:t>Perhaps more importantly, there was no consensus on unification</a:t>
            </a:r>
          </a:p>
          <a:p>
            <a:pPr lvl="1">
              <a:lnSpc>
                <a:spcPct val="90000"/>
              </a:lnSpc>
            </a:pPr>
            <a:r>
              <a:rPr lang="en-US" altLang="en-US" sz="2000" b="1"/>
              <a:t>Some delegates advocated a </a:t>
            </a:r>
            <a:r>
              <a:rPr lang="en-US" altLang="en-US" sz="2000" b="1" i="1" u="sng"/>
              <a:t>kleindeutsch</a:t>
            </a:r>
            <a:r>
              <a:rPr lang="en-US" altLang="en-US" sz="2000" b="1"/>
              <a:t> – a Germany that would not include Austria </a:t>
            </a:r>
          </a:p>
          <a:p>
            <a:pPr lvl="1">
              <a:lnSpc>
                <a:spcPct val="90000"/>
              </a:lnSpc>
            </a:pPr>
            <a:r>
              <a:rPr lang="en-US" altLang="en-US" sz="2000" b="1"/>
              <a:t>Others wanted a </a:t>
            </a:r>
            <a:r>
              <a:rPr lang="en-US" altLang="en-US" sz="2000" b="1" i="1" u="sng"/>
              <a:t>grossdeutsch</a:t>
            </a:r>
            <a:r>
              <a:rPr lang="en-US" altLang="en-US" sz="2000" b="1"/>
              <a:t> – a Germany that would include all the German states including Austria</a:t>
            </a:r>
          </a:p>
          <a:p>
            <a:pPr>
              <a:lnSpc>
                <a:spcPct val="90000"/>
              </a:lnSpc>
            </a:pPr>
            <a:r>
              <a:rPr lang="en-US" altLang="en-US" sz="2400" b="1"/>
              <a:t>Eventually an agreement was reached for the new Germany to include all the German states, but not German states with non-German populations</a:t>
            </a:r>
          </a:p>
          <a:p>
            <a:pPr>
              <a:lnSpc>
                <a:spcPct val="90000"/>
              </a:lnSpc>
            </a:pPr>
            <a:r>
              <a:rPr lang="en-US" altLang="en-US" sz="2400" b="1"/>
              <a:t>The United Assembly of Prussia (elected after the March Days) drafted a new constitution for Prussia, which took away many of the traditional rights of the Junkers</a:t>
            </a:r>
          </a:p>
          <a:p>
            <a:pPr>
              <a:lnSpc>
                <a:spcPct val="90000"/>
              </a:lnSpc>
            </a:pPr>
            <a:r>
              <a:rPr lang="en-US" altLang="en-US" sz="2400" b="1"/>
              <a:t>Frederick William, inspired by the French, sent the army to Berlin, removed the liberal cabinet, and dissolved the Assembly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0" end="0"/>
                                            </p:txEl>
                                          </p:spTgt>
                                        </p:tgtEl>
                                        <p:attrNameLst>
                                          <p:attrName>ppt_c</p:attrName>
                                        </p:attrNameLst>
                                      </p:cBhvr>
                                      <p:to>
                                        <a:srgbClr val="FF3300"/>
                                      </p:to>
                                    </p:animClr>
                                  </p:subTnLst>
                                </p:cTn>
                              </p:par>
                              <p:par>
                                <p:cTn id="9" presetID="2" presetClass="entr" presetSubtype="4" fill="hold" grpId="0" nodeType="with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anim calcmode="lin" valueType="num">
                                      <p:cBhvr additive="base">
                                        <p:cTn id="11"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3667">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1" end="1"/>
                                            </p:txEl>
                                          </p:spTgt>
                                        </p:tgtEl>
                                        <p:attrNameLst>
                                          <p:attrName>ppt_c</p:attrName>
                                        </p:attrNameLst>
                                      </p:cBhvr>
                                      <p:to>
                                        <a:srgbClr val="FF3300"/>
                                      </p:to>
                                    </p:animClr>
                                  </p:subTnLst>
                                </p:cTn>
                              </p:par>
                              <p:par>
                                <p:cTn id="13" presetID="2" presetClass="entr" presetSubtype="4" fill="hold" grpId="0" nodeType="with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anim calcmode="lin" valueType="num">
                                      <p:cBhvr additive="base">
                                        <p:cTn id="15"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3667">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2" end="2"/>
                                            </p:txEl>
                                          </p:spTgt>
                                        </p:tgtEl>
                                        <p:attrNameLst>
                                          <p:attrName>ppt_c</p:attrName>
                                        </p:attrNameLst>
                                      </p:cBhvr>
                                      <p:to>
                                        <a:srgbClr val="FF3300"/>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3667">
                                            <p:txEl>
                                              <p:pRg st="3" end="3"/>
                                            </p:txEl>
                                          </p:spTgt>
                                        </p:tgtEl>
                                        <p:attrNameLst>
                                          <p:attrName>style.visibility</p:attrName>
                                        </p:attrNameLst>
                                      </p:cBhvr>
                                      <p:to>
                                        <p:strVal val="visible"/>
                                      </p:to>
                                    </p:set>
                                    <p:anim calcmode="lin" valueType="num">
                                      <p:cBhvr additive="base">
                                        <p:cTn id="21"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3667">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3" end="3"/>
                                            </p:txEl>
                                          </p:spTgt>
                                        </p:tgtEl>
                                        <p:attrNameLst>
                                          <p:attrName>ppt_c</p:attrName>
                                        </p:attrNameLst>
                                      </p:cBhvr>
                                      <p:to>
                                        <a:srgbClr val="FF3300"/>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3667">
                                            <p:txEl>
                                              <p:pRg st="4" end="4"/>
                                            </p:txEl>
                                          </p:spTgt>
                                        </p:tgtEl>
                                        <p:attrNameLst>
                                          <p:attrName>style.visibility</p:attrName>
                                        </p:attrNameLst>
                                      </p:cBhvr>
                                      <p:to>
                                        <p:strVal val="visible"/>
                                      </p:to>
                                    </p:set>
                                    <p:anim calcmode="lin" valueType="num">
                                      <p:cBhvr additive="base">
                                        <p:cTn id="27"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3667">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4" end="4"/>
                                            </p:txEl>
                                          </p:spTgt>
                                        </p:tgtEl>
                                        <p:attrNameLst>
                                          <p:attrName>ppt_c</p:attrName>
                                        </p:attrNameLst>
                                      </p:cBhvr>
                                      <p:to>
                                        <a:srgbClr val="FF3300"/>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3667">
                                            <p:txEl>
                                              <p:pRg st="5" end="5"/>
                                            </p:txEl>
                                          </p:spTgt>
                                        </p:tgtEl>
                                        <p:attrNameLst>
                                          <p:attrName>style.visibility</p:attrName>
                                        </p:attrNameLst>
                                      </p:cBhvr>
                                      <p:to>
                                        <p:strVal val="visible"/>
                                      </p:to>
                                    </p:set>
                                    <p:anim calcmode="lin" valueType="num">
                                      <p:cBhvr additive="base">
                                        <p:cTn id="33"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3667">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3667">
                                            <p:txEl>
                                              <p:pRg st="5" end="5"/>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4691" name="Rectangle 3"/>
          <p:cNvSpPr>
            <a:spLocks noGrp="1" noChangeArrowheads="1"/>
          </p:cNvSpPr>
          <p:nvPr>
            <p:ph type="body" idx="1"/>
          </p:nvPr>
        </p:nvSpPr>
        <p:spPr>
          <a:xfrm>
            <a:off x="457200" y="1066800"/>
            <a:ext cx="8229600" cy="5791200"/>
          </a:xfrm>
          <a:noFill/>
          <a:ln/>
        </p:spPr>
        <p:txBody>
          <a:bodyPr lIns="92075" tIns="46038" rIns="92075" bIns="46038"/>
          <a:lstStyle/>
          <a:p>
            <a:r>
              <a:rPr lang="en-US" altLang="en-US" sz="2800" b="1"/>
              <a:t>Frederick William declared martial law and set about suppressing the revolutionary movement</a:t>
            </a:r>
          </a:p>
          <a:p>
            <a:r>
              <a:rPr lang="en-US" altLang="en-US" sz="2800" b="1"/>
              <a:t>Forgetting liberal ideals when the Poles rebelled and demanded independence, the Frankfurt Parliament voted overwhelmingly to use force to crush the rebellion and expressed support for the Hapsburg suppression of a rebellion by the Czechs</a:t>
            </a:r>
          </a:p>
          <a:p>
            <a:r>
              <a:rPr lang="en-US" altLang="en-US" sz="2800" b="1"/>
              <a:t>The middle class in Prussia were unable to establish a power-base because they feared both the nobles and the peasants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1">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1">
                                            <p:txEl>
                                              <p:pRg st="1" end="1"/>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additive="base">
                                        <p:cTn id="19"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1">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4691">
                                            <p:txEl>
                                              <p:pRg st="2" end="2"/>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5715" name="Rectangle 3"/>
          <p:cNvSpPr>
            <a:spLocks noGrp="1" noChangeArrowheads="1"/>
          </p:cNvSpPr>
          <p:nvPr>
            <p:ph type="body" idx="1"/>
          </p:nvPr>
        </p:nvSpPr>
        <p:spPr>
          <a:xfrm>
            <a:off x="457200" y="1066800"/>
            <a:ext cx="8229600" cy="5791200"/>
          </a:xfrm>
          <a:noFill/>
          <a:ln/>
        </p:spPr>
        <p:txBody>
          <a:bodyPr lIns="92075" tIns="46038" rIns="92075" bIns="46038"/>
          <a:lstStyle/>
          <a:p>
            <a:r>
              <a:rPr lang="en-US" altLang="en-US" b="1"/>
              <a:t>In December 1848 the Frankfurt Parliament proclaimed the Basic Rights of the German People (influenced by the Americans and French)</a:t>
            </a:r>
          </a:p>
          <a:p>
            <a:r>
              <a:rPr lang="en-US" altLang="en-US" b="1"/>
              <a:t>The Declaration promised:</a:t>
            </a:r>
          </a:p>
          <a:p>
            <a:pPr lvl="1"/>
            <a:r>
              <a:rPr lang="en-US" altLang="en-US" b="1"/>
              <a:t>equality for all German citizens</a:t>
            </a:r>
          </a:p>
          <a:p>
            <a:pPr lvl="1"/>
            <a:r>
              <a:rPr lang="en-US" altLang="en-US" b="1"/>
              <a:t>freedom of speech</a:t>
            </a:r>
          </a:p>
          <a:p>
            <a:pPr lvl="1"/>
            <a:r>
              <a:rPr lang="en-US" altLang="en-US" b="1"/>
              <a:t>freedom to assemble</a:t>
            </a:r>
          </a:p>
          <a:p>
            <a:pPr lvl="1"/>
            <a:r>
              <a:rPr lang="en-US" altLang="en-US" b="1"/>
              <a:t>freedom of religion</a:t>
            </a:r>
          </a:p>
          <a:p>
            <a:pPr lvl="1"/>
            <a:r>
              <a:rPr lang="en-US" altLang="en-US" b="1"/>
              <a:t>the right to private property</a:t>
            </a:r>
          </a:p>
          <a:p>
            <a:endParaRPr lang="en-US" altLang="en-US" b="1"/>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715">
                                            <p:txEl>
                                              <p:pRg st="1" end="1"/>
                                            </p:txEl>
                                          </p:spTgt>
                                        </p:tgtEl>
                                        <p:attrNameLst>
                                          <p:attrName>style.visibility</p:attrName>
                                        </p:attrNameLst>
                                      </p:cBhvr>
                                      <p:to>
                                        <p:strVal val="visible"/>
                                      </p:to>
                                    </p:set>
                                    <p:anim calcmode="lin" valueType="num">
                                      <p:cBhvr additive="base">
                                        <p:cTn id="13" dur="5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1" end="1"/>
                                            </p:txEl>
                                          </p:spTgt>
                                        </p:tgtEl>
                                        <p:attrNameLst>
                                          <p:attrName>ppt_c</p:attrName>
                                        </p:attrNameLst>
                                      </p:cBhvr>
                                      <p:to>
                                        <a:srgbClr val="FF3300"/>
                                      </p:to>
                                    </p:animClr>
                                  </p:subTnLst>
                                </p:cTn>
                              </p:par>
                              <p:par>
                                <p:cTn id="15" presetID="2" presetClass="entr" presetSubtype="4" fill="hold" grpId="0" nodeType="withEffect">
                                  <p:stCondLst>
                                    <p:cond delay="0"/>
                                  </p:stCondLst>
                                  <p:childTnLst>
                                    <p:set>
                                      <p:cBhvr>
                                        <p:cTn id="16" dur="1" fill="hold">
                                          <p:stCondLst>
                                            <p:cond delay="0"/>
                                          </p:stCondLst>
                                        </p:cTn>
                                        <p:tgtEl>
                                          <p:spTgt spid="115715">
                                            <p:txEl>
                                              <p:pRg st="2" end="2"/>
                                            </p:txEl>
                                          </p:spTgt>
                                        </p:tgtEl>
                                        <p:attrNameLst>
                                          <p:attrName>style.visibility</p:attrName>
                                        </p:attrNameLst>
                                      </p:cBhvr>
                                      <p:to>
                                        <p:strVal val="visible"/>
                                      </p:to>
                                    </p:set>
                                    <p:anim calcmode="lin" valueType="num">
                                      <p:cBhvr additive="base">
                                        <p:cTn id="17"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5715">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2" end="2"/>
                                            </p:txEl>
                                          </p:spTgt>
                                        </p:tgtEl>
                                        <p:attrNameLst>
                                          <p:attrName>ppt_c</p:attrName>
                                        </p:attrNameLst>
                                      </p:cBhvr>
                                      <p:to>
                                        <a:srgbClr val="FF3300"/>
                                      </p:to>
                                    </p:animClr>
                                  </p:subTnLst>
                                </p:cTn>
                              </p:par>
                              <p:par>
                                <p:cTn id="19" presetID="2" presetClass="entr" presetSubtype="4" fill="hold" grpId="0" nodeType="withEffect">
                                  <p:stCondLst>
                                    <p:cond delay="0"/>
                                  </p:stCondLst>
                                  <p:childTnLst>
                                    <p:set>
                                      <p:cBhvr>
                                        <p:cTn id="20" dur="1" fill="hold">
                                          <p:stCondLst>
                                            <p:cond delay="0"/>
                                          </p:stCondLst>
                                        </p:cTn>
                                        <p:tgtEl>
                                          <p:spTgt spid="115715">
                                            <p:txEl>
                                              <p:pRg st="3" end="3"/>
                                            </p:txEl>
                                          </p:spTgt>
                                        </p:tgtEl>
                                        <p:attrNameLst>
                                          <p:attrName>style.visibility</p:attrName>
                                        </p:attrNameLst>
                                      </p:cBhvr>
                                      <p:to>
                                        <p:strVal val="visible"/>
                                      </p:to>
                                    </p:set>
                                    <p:anim calcmode="lin" valueType="num">
                                      <p:cBhvr additive="base">
                                        <p:cTn id="21"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5715">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3" end="3"/>
                                            </p:txEl>
                                          </p:spTgt>
                                        </p:tgtEl>
                                        <p:attrNameLst>
                                          <p:attrName>ppt_c</p:attrName>
                                        </p:attrNameLst>
                                      </p:cBhvr>
                                      <p:to>
                                        <a:srgbClr val="FF3300"/>
                                      </p:to>
                                    </p:animClr>
                                  </p:subTnLst>
                                </p:cTn>
                              </p:par>
                              <p:par>
                                <p:cTn id="23" presetID="2" presetClass="entr" presetSubtype="4" fill="hold" grpId="0" nodeType="withEffect">
                                  <p:stCondLst>
                                    <p:cond delay="0"/>
                                  </p:stCondLst>
                                  <p:childTnLst>
                                    <p:set>
                                      <p:cBhvr>
                                        <p:cTn id="24" dur="1" fill="hold">
                                          <p:stCondLst>
                                            <p:cond delay="0"/>
                                          </p:stCondLst>
                                        </p:cTn>
                                        <p:tgtEl>
                                          <p:spTgt spid="115715">
                                            <p:txEl>
                                              <p:pRg st="4" end="4"/>
                                            </p:txEl>
                                          </p:spTgt>
                                        </p:tgtEl>
                                        <p:attrNameLst>
                                          <p:attrName>style.visibility</p:attrName>
                                        </p:attrNameLst>
                                      </p:cBhvr>
                                      <p:to>
                                        <p:strVal val="visible"/>
                                      </p:to>
                                    </p:set>
                                    <p:anim calcmode="lin" valueType="num">
                                      <p:cBhvr additive="base">
                                        <p:cTn id="25" dur="5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5">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4" end="4"/>
                                            </p:txEl>
                                          </p:spTgt>
                                        </p:tgtEl>
                                        <p:attrNameLst>
                                          <p:attrName>ppt_c</p:attrName>
                                        </p:attrNameLst>
                                      </p:cBhvr>
                                      <p:to>
                                        <a:srgbClr val="FF3300"/>
                                      </p:to>
                                    </p:animClr>
                                  </p:subTnLst>
                                </p:cTn>
                              </p:par>
                              <p:par>
                                <p:cTn id="27" presetID="2" presetClass="entr" presetSubtype="4" fill="hold" grpId="0" nodeType="withEffect">
                                  <p:stCondLst>
                                    <p:cond delay="0"/>
                                  </p:stCondLst>
                                  <p:childTnLst>
                                    <p:set>
                                      <p:cBhvr>
                                        <p:cTn id="28" dur="1" fill="hold">
                                          <p:stCondLst>
                                            <p:cond delay="0"/>
                                          </p:stCondLst>
                                        </p:cTn>
                                        <p:tgtEl>
                                          <p:spTgt spid="115715">
                                            <p:txEl>
                                              <p:pRg st="5" end="5"/>
                                            </p:txEl>
                                          </p:spTgt>
                                        </p:tgtEl>
                                        <p:attrNameLst>
                                          <p:attrName>style.visibility</p:attrName>
                                        </p:attrNameLst>
                                      </p:cBhvr>
                                      <p:to>
                                        <p:strVal val="visible"/>
                                      </p:to>
                                    </p:set>
                                    <p:anim calcmode="lin" valueType="num">
                                      <p:cBhvr additive="base">
                                        <p:cTn id="29" dur="5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5715">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5" end="5"/>
                                            </p:txEl>
                                          </p:spTgt>
                                        </p:tgtEl>
                                        <p:attrNameLst>
                                          <p:attrName>ppt_c</p:attrName>
                                        </p:attrNameLst>
                                      </p:cBhvr>
                                      <p:to>
                                        <a:srgbClr val="FF3300"/>
                                      </p:to>
                                    </p:animClr>
                                  </p:subTnLst>
                                </p:cTn>
                              </p:par>
                              <p:par>
                                <p:cTn id="31" presetID="2" presetClass="entr" presetSubtype="4" fill="hold" grpId="0" nodeType="withEffect">
                                  <p:stCondLst>
                                    <p:cond delay="0"/>
                                  </p:stCondLst>
                                  <p:childTnLst>
                                    <p:set>
                                      <p:cBhvr>
                                        <p:cTn id="32" dur="1" fill="hold">
                                          <p:stCondLst>
                                            <p:cond delay="0"/>
                                          </p:stCondLst>
                                        </p:cTn>
                                        <p:tgtEl>
                                          <p:spTgt spid="115715">
                                            <p:txEl>
                                              <p:pRg st="6" end="6"/>
                                            </p:txEl>
                                          </p:spTgt>
                                        </p:tgtEl>
                                        <p:attrNameLst>
                                          <p:attrName>style.visibility</p:attrName>
                                        </p:attrNameLst>
                                      </p:cBhvr>
                                      <p:to>
                                        <p:strVal val="visible"/>
                                      </p:to>
                                    </p:set>
                                    <p:anim calcmode="lin" valueType="num">
                                      <p:cBhvr additive="base">
                                        <p:cTn id="33" dur="500" fill="hold"/>
                                        <p:tgtEl>
                                          <p:spTgt spid="11571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5715">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5715">
                                            <p:txEl>
                                              <p:pRg st="6" end="6"/>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0"/>
            <a:ext cx="8229600" cy="1066800"/>
          </a:xfrm>
        </p:spPr>
        <p:txBody>
          <a:bodyPr/>
          <a:lstStyle/>
          <a:p>
            <a:r>
              <a:rPr lang="en-US" altLang="en-US" b="1">
                <a:solidFill>
                  <a:srgbClr val="FF3300"/>
                </a:solidFill>
              </a:rPr>
              <a:t>The German States</a:t>
            </a:r>
          </a:p>
        </p:txBody>
      </p:sp>
      <p:sp>
        <p:nvSpPr>
          <p:cNvPr id="116739" name="Rectangle 3"/>
          <p:cNvSpPr>
            <a:spLocks noGrp="1" noChangeArrowheads="1"/>
          </p:cNvSpPr>
          <p:nvPr>
            <p:ph type="body" idx="1"/>
          </p:nvPr>
        </p:nvSpPr>
        <p:spPr>
          <a:xfrm>
            <a:off x="457200" y="914400"/>
            <a:ext cx="8229600" cy="5943600"/>
          </a:xfrm>
          <a:noFill/>
          <a:ln/>
        </p:spPr>
        <p:txBody>
          <a:bodyPr lIns="92075" tIns="46038" rIns="92075" bIns="46038"/>
          <a:lstStyle/>
          <a:p>
            <a:pPr>
              <a:lnSpc>
                <a:spcPct val="90000"/>
              </a:lnSpc>
            </a:pPr>
            <a:r>
              <a:rPr lang="en-US" altLang="en-US" sz="2400" b="1"/>
              <a:t>The Austrians refused to accept the Declaration and saw the move as anti-monarchy</a:t>
            </a:r>
          </a:p>
          <a:p>
            <a:pPr>
              <a:lnSpc>
                <a:spcPct val="90000"/>
              </a:lnSpc>
            </a:pPr>
            <a:r>
              <a:rPr lang="en-US" altLang="en-US" sz="2400" b="1"/>
              <a:t>Austria said it would only join a unified Germany is all Austrian states could join – not acceptable to the Germans</a:t>
            </a:r>
          </a:p>
          <a:p>
            <a:pPr>
              <a:lnSpc>
                <a:spcPct val="90000"/>
              </a:lnSpc>
            </a:pPr>
            <a:r>
              <a:rPr lang="en-US" altLang="en-US" sz="2400" b="1"/>
              <a:t>In 1849 the Frankfurt Parliament proposed a unified Germany with two houses of Parliament and an hereditary emperor – Austria rejected the idea</a:t>
            </a:r>
          </a:p>
          <a:p>
            <a:pPr>
              <a:lnSpc>
                <a:spcPct val="90000"/>
              </a:lnSpc>
            </a:pPr>
            <a:r>
              <a:rPr lang="en-US" altLang="en-US" sz="2400" b="1"/>
              <a:t>The only way the plan would work was if the king of Prussia would become the king of a unified Germany</a:t>
            </a:r>
          </a:p>
          <a:p>
            <a:pPr>
              <a:lnSpc>
                <a:spcPct val="90000"/>
              </a:lnSpc>
            </a:pPr>
            <a:r>
              <a:rPr lang="en-US" altLang="en-US" sz="2400" b="1"/>
              <a:t>The Parliament asked Frederick William</a:t>
            </a:r>
          </a:p>
          <a:p>
            <a:pPr>
              <a:lnSpc>
                <a:spcPct val="90000"/>
              </a:lnSpc>
            </a:pPr>
            <a:r>
              <a:rPr lang="en-US" altLang="en-US" sz="2400" b="1"/>
              <a:t>Because the Parliament had no real authority the king rejected the offer saying he would not accept a “crown from the gutter”</a:t>
            </a:r>
          </a:p>
          <a:p>
            <a:pPr>
              <a:lnSpc>
                <a:spcPct val="90000"/>
              </a:lnSpc>
            </a:pPr>
            <a:r>
              <a:rPr lang="en-US" altLang="en-US" sz="2400" b="1"/>
              <a:t>The Frankfurt Parliament had failed – German unification would have to wait…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0" end="0"/>
                                            </p:txEl>
                                          </p:spTgt>
                                        </p:tgtEl>
                                        <p:attrNameLst>
                                          <p:attrName>ppt_c</p:attrName>
                                        </p:attrNameLst>
                                      </p:cBhvr>
                                      <p:to>
                                        <a:srgbClr val="FF33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1" end="1"/>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2" end="2"/>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3" end="3"/>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4" end="4"/>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5" end="5"/>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6739">
                                            <p:txEl>
                                              <p:pRg st="6" end="6"/>
                                            </p:txEl>
                                          </p:spTgt>
                                        </p:tgtEl>
                                        <p:attrNameLst>
                                          <p:attrName>style.visibility</p:attrName>
                                        </p:attrNameLst>
                                      </p:cBhvr>
                                      <p:to>
                                        <p:strVal val="visible"/>
                                      </p:to>
                                    </p:set>
                                    <p:anim calcmode="lin" valueType="num">
                                      <p:cBhvr additive="base">
                                        <p:cTn id="43" dur="500" fill="hold"/>
                                        <p:tgtEl>
                                          <p:spTgt spid="1167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6739">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6739">
                                            <p:txEl>
                                              <p:pRg st="6" end="6"/>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0"/>
            <a:ext cx="8229600" cy="762000"/>
          </a:xfrm>
        </p:spPr>
        <p:txBody>
          <a:bodyPr/>
          <a:lstStyle/>
          <a:p>
            <a:r>
              <a:rPr lang="en-US" altLang="en-US" b="1">
                <a:solidFill>
                  <a:srgbClr val="FF3300"/>
                </a:solidFill>
              </a:rPr>
              <a:t>The German States</a:t>
            </a:r>
          </a:p>
        </p:txBody>
      </p:sp>
      <p:sp>
        <p:nvSpPr>
          <p:cNvPr id="139269" name="Rectangle 5"/>
          <p:cNvSpPr>
            <a:spLocks noChangeArrowheads="1"/>
          </p:cNvSpPr>
          <p:nvPr/>
        </p:nvSpPr>
        <p:spPr bwMode="auto">
          <a:xfrm>
            <a:off x="0" y="4510088"/>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en-US"/>
              <a:t>“Crayfish Cavalier: Curiosity of Natural History, found in a village in Russia.” (fig. 7) These references connect the Prussian king with the backward-walking crayfish as well as backward and despotic Russia </a:t>
            </a:r>
          </a:p>
          <a:p>
            <a:pPr eaLnBrk="1" hangingPunct="1"/>
            <a:endParaRPr lang="en-US" altLang="en-US"/>
          </a:p>
          <a:p>
            <a:pPr eaLnBrk="1" hangingPunct="1"/>
            <a:r>
              <a:rPr lang="en-US" altLang="en-US"/>
              <a:t>Another later work from 1847 anonymously depicts the king’s reaction to the representatives of the United Prussian Diet’s request for a constitutional monarchy.  Titled, “How One Appeals to the People” (fig. 8), it features the Kaiser on a throne, high above his subjects, vomiting all over two crippled retired soldiers (Townsend 166). </a:t>
            </a:r>
          </a:p>
        </p:txBody>
      </p:sp>
      <p:pic>
        <p:nvPicPr>
          <p:cNvPr id="139270" name="Picture 6" descr="The Crawfish Cavalier Fredwm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441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7" descr="howoneappealstothepeoplefw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685800"/>
            <a:ext cx="28956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sz="4000"/>
              <a:t>Delegates to Know and Love</a:t>
            </a:r>
          </a:p>
        </p:txBody>
      </p:sp>
      <p:sp>
        <p:nvSpPr>
          <p:cNvPr id="54275" name="Rectangle 3"/>
          <p:cNvSpPr>
            <a:spLocks noGrp="1" noChangeArrowheads="1"/>
          </p:cNvSpPr>
          <p:nvPr>
            <p:ph type="body" sz="half" idx="1"/>
          </p:nvPr>
        </p:nvSpPr>
        <p:spPr/>
        <p:txBody>
          <a:bodyPr/>
          <a:lstStyle/>
          <a:p>
            <a:pPr>
              <a:lnSpc>
                <a:spcPct val="90000"/>
              </a:lnSpc>
            </a:pPr>
            <a:r>
              <a:rPr lang="en-US" altLang="en-US" sz="2800"/>
              <a:t>Viscount Robert Castlereagh (Britain)</a:t>
            </a:r>
          </a:p>
          <a:p>
            <a:pPr lvl="1">
              <a:lnSpc>
                <a:spcPct val="90000"/>
              </a:lnSpc>
            </a:pPr>
            <a:r>
              <a:rPr lang="en-US" altLang="en-US" sz="2400"/>
              <a:t>Wanted to check Russia’s power</a:t>
            </a:r>
          </a:p>
          <a:p>
            <a:pPr lvl="1">
              <a:lnSpc>
                <a:spcPct val="90000"/>
              </a:lnSpc>
            </a:pPr>
            <a:r>
              <a:rPr lang="en-US" altLang="en-US" sz="2400"/>
              <a:t>Helped deny Russia all of Poland </a:t>
            </a:r>
          </a:p>
          <a:p>
            <a:pPr lvl="1">
              <a:lnSpc>
                <a:spcPct val="90000"/>
              </a:lnSpc>
            </a:pPr>
            <a:r>
              <a:rPr lang="en-US" altLang="en-US" sz="2400"/>
              <a:t>Wanted to strengthen German states and Italy against France</a:t>
            </a:r>
          </a:p>
          <a:p>
            <a:pPr lvl="1">
              <a:lnSpc>
                <a:spcPct val="90000"/>
              </a:lnSpc>
            </a:pPr>
            <a:r>
              <a:rPr lang="en-US" altLang="en-US" sz="2400"/>
              <a:t>Became completely paranoid later in life and committed suicide</a:t>
            </a:r>
          </a:p>
          <a:p>
            <a:pPr lvl="1">
              <a:lnSpc>
                <a:spcPct val="90000"/>
              </a:lnSpc>
            </a:pPr>
            <a:endParaRPr lang="en-US" altLang="en-US" sz="2400"/>
          </a:p>
        </p:txBody>
      </p:sp>
      <p:pic>
        <p:nvPicPr>
          <p:cNvPr id="54279" name="Picture 7" descr="castlerea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3567113" cy="4495800"/>
          </a:xfrm>
          <a:prstGeom prst="rect">
            <a:avLst/>
          </a:prstGeom>
          <a:noFill/>
          <a:extLst>
            <a:ext uri="{909E8E84-426E-40DD-AFC4-6F175D3DCCD1}">
              <a14:hiddenFill xmlns:a14="http://schemas.microsoft.com/office/drawing/2010/main">
                <a:solidFill>
                  <a:srgbClr val="FFFFFF"/>
                </a:solidFill>
              </a14:hiddenFill>
            </a:ext>
          </a:extLst>
        </p:spPr>
      </p:pic>
      <p:sp>
        <p:nvSpPr>
          <p:cNvPr id="54280" name="AutoShape 8"/>
          <p:cNvSpPr>
            <a:spLocks noChangeArrowheads="1"/>
          </p:cNvSpPr>
          <p:nvPr/>
        </p:nvSpPr>
        <p:spPr bwMode="auto">
          <a:xfrm>
            <a:off x="7086600" y="1905000"/>
            <a:ext cx="2057400" cy="1371600"/>
          </a:xfrm>
          <a:prstGeom prst="wedgeRoundRectCallout">
            <a:avLst>
              <a:gd name="adj1" fmla="val -71838"/>
              <a:gd name="adj2" fmla="val 5381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Russia is watching me…in my house…no really…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4279"/>
                                        </p:tgtEl>
                                        <p:attrNameLst>
                                          <p:attrName>style.visibility</p:attrName>
                                        </p:attrNameLst>
                                      </p:cBhvr>
                                      <p:to>
                                        <p:strVal val="visible"/>
                                      </p:to>
                                    </p:set>
                                    <p:anim calcmode="lin" valueType="num">
                                      <p:cBhvr>
                                        <p:cTn id="7" dur="500" fill="hold"/>
                                        <p:tgtEl>
                                          <p:spTgt spid="54279"/>
                                        </p:tgtEl>
                                        <p:attrNameLst>
                                          <p:attrName>ppt_w</p:attrName>
                                        </p:attrNameLst>
                                      </p:cBhvr>
                                      <p:tavLst>
                                        <p:tav tm="0">
                                          <p:val>
                                            <p:fltVal val="0"/>
                                          </p:val>
                                        </p:tav>
                                        <p:tav tm="100000">
                                          <p:val>
                                            <p:strVal val="#ppt_w"/>
                                          </p:val>
                                        </p:tav>
                                      </p:tavLst>
                                    </p:anim>
                                    <p:anim calcmode="lin" valueType="num">
                                      <p:cBhvr>
                                        <p:cTn id="8" dur="500" fill="hold"/>
                                        <p:tgtEl>
                                          <p:spTgt spid="5427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4280"/>
                                        </p:tgtEl>
                                        <p:attrNameLst>
                                          <p:attrName>style.visibility</p:attrName>
                                        </p:attrNameLst>
                                      </p:cBhvr>
                                      <p:to>
                                        <p:strVal val="visible"/>
                                      </p:to>
                                    </p:set>
                                    <p:anim calcmode="lin" valueType="num">
                                      <p:cBhvr>
                                        <p:cTn id="11" dur="500" fill="hold"/>
                                        <p:tgtEl>
                                          <p:spTgt spid="54280"/>
                                        </p:tgtEl>
                                        <p:attrNameLst>
                                          <p:attrName>ppt_w</p:attrName>
                                        </p:attrNameLst>
                                      </p:cBhvr>
                                      <p:tavLst>
                                        <p:tav tm="0">
                                          <p:val>
                                            <p:fltVal val="0"/>
                                          </p:val>
                                        </p:tav>
                                        <p:tav tm="100000">
                                          <p:val>
                                            <p:strVal val="#ppt_w"/>
                                          </p:val>
                                        </p:tav>
                                      </p:tavLst>
                                    </p:anim>
                                    <p:anim calcmode="lin" valueType="num">
                                      <p:cBhvr>
                                        <p:cTn id="12" dur="500" fill="hold"/>
                                        <p:tgtEl>
                                          <p:spTgt spid="54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body" sz="half" idx="1"/>
          </p:nvPr>
        </p:nvSpPr>
        <p:spPr>
          <a:xfrm>
            <a:off x="0" y="1371600"/>
            <a:ext cx="9144000" cy="5486400"/>
          </a:xfrm>
          <a:noFill/>
          <a:ln/>
        </p:spPr>
        <p:txBody>
          <a:bodyPr lIns="92075" tIns="46038" rIns="92075" bIns="46038"/>
          <a:lstStyle/>
          <a:p>
            <a:r>
              <a:rPr lang="en-US" altLang="en-US" sz="2800" b="1"/>
              <a:t>In Austria the people wanted an end to autocratic rule – not necessarily Hapsburg rule</a:t>
            </a:r>
          </a:p>
          <a:p>
            <a:r>
              <a:rPr lang="en-US" altLang="en-US" sz="2800" b="1"/>
              <a:t>Liberals wanted the emancipation of the serfs, freedom of the press, and greater participation in the electoral process</a:t>
            </a:r>
          </a:p>
          <a:p>
            <a:r>
              <a:rPr lang="en-US" altLang="en-US" sz="2800" b="1"/>
              <a:t>Emperor Ferdinand had no plan to share power</a:t>
            </a:r>
          </a:p>
          <a:p>
            <a:r>
              <a:rPr lang="en-US" altLang="en-US" sz="2800" b="1"/>
              <a:t>In Hungary, which was also ruled by Ferdinand, the liberals wanted constitutional reform and eventually an independent Hungary</a:t>
            </a:r>
          </a:p>
          <a:p>
            <a:r>
              <a:rPr lang="en-US" altLang="en-US" sz="2800" b="1"/>
              <a:t>Louis Kossuth became the greatest proponent of Magyar (Hungarian) nationalism</a:t>
            </a:r>
            <a:endParaRPr lang="en-US" altLang="en-US" b="1"/>
          </a:p>
        </p:txBody>
      </p:sp>
      <p:sp>
        <p:nvSpPr>
          <p:cNvPr id="92163"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Austria-Hungary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 calcmode="lin" valueType="num">
                                      <p:cBhvr additive="base">
                                        <p:cTn id="7" dur="500" fill="hold"/>
                                        <p:tgtEl>
                                          <p:spTgt spid="92163"/>
                                        </p:tgtEl>
                                        <p:attrNameLst>
                                          <p:attrName>ppt_x</p:attrName>
                                        </p:attrNameLst>
                                      </p:cBhvr>
                                      <p:tavLst>
                                        <p:tav tm="0">
                                          <p:val>
                                            <p:strVal val="#ppt_x"/>
                                          </p:val>
                                        </p:tav>
                                        <p:tav tm="100000">
                                          <p:val>
                                            <p:strVal val="#ppt_x"/>
                                          </p:val>
                                        </p:tav>
                                      </p:tavLst>
                                    </p:anim>
                                    <p:anim calcmode="lin" valueType="num">
                                      <p:cBhvr additive="base">
                                        <p:cTn id="8" dur="500" fill="hold"/>
                                        <p:tgtEl>
                                          <p:spTgt spid="921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62">
                                            <p:txEl>
                                              <p:pRg st="0" end="0"/>
                                            </p:txEl>
                                          </p:spTgt>
                                        </p:tgtEl>
                                        <p:attrNameLst>
                                          <p:attrName>style.visibility</p:attrName>
                                        </p:attrNameLst>
                                      </p:cBhvr>
                                      <p:to>
                                        <p:strVal val="visible"/>
                                      </p:to>
                                    </p:set>
                                    <p:anim calcmode="lin" valueType="num">
                                      <p:cBhvr additive="base">
                                        <p:cTn id="13" dur="500" fill="hold"/>
                                        <p:tgtEl>
                                          <p:spTgt spid="921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6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62">
                                            <p:txEl>
                                              <p:pRg st="1" end="1"/>
                                            </p:txEl>
                                          </p:spTgt>
                                        </p:tgtEl>
                                        <p:attrNameLst>
                                          <p:attrName>style.visibility</p:attrName>
                                        </p:attrNameLst>
                                      </p:cBhvr>
                                      <p:to>
                                        <p:strVal val="visible"/>
                                      </p:to>
                                    </p:set>
                                    <p:anim calcmode="lin" valueType="num">
                                      <p:cBhvr additive="base">
                                        <p:cTn id="19" dur="500" fill="hold"/>
                                        <p:tgtEl>
                                          <p:spTgt spid="9216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62">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62">
                                            <p:txEl>
                                              <p:pRg st="2" end="2"/>
                                            </p:txEl>
                                          </p:spTgt>
                                        </p:tgtEl>
                                        <p:attrNameLst>
                                          <p:attrName>style.visibility</p:attrName>
                                        </p:attrNameLst>
                                      </p:cBhvr>
                                      <p:to>
                                        <p:strVal val="visible"/>
                                      </p:to>
                                    </p:set>
                                    <p:anim calcmode="lin" valueType="num">
                                      <p:cBhvr additive="base">
                                        <p:cTn id="25" dur="500" fill="hold"/>
                                        <p:tgtEl>
                                          <p:spTgt spid="9216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62">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62">
                                            <p:txEl>
                                              <p:pRg st="3" end="3"/>
                                            </p:txEl>
                                          </p:spTgt>
                                        </p:tgtEl>
                                        <p:attrNameLst>
                                          <p:attrName>style.visibility</p:attrName>
                                        </p:attrNameLst>
                                      </p:cBhvr>
                                      <p:to>
                                        <p:strVal val="visible"/>
                                      </p:to>
                                    </p:set>
                                    <p:anim calcmode="lin" valueType="num">
                                      <p:cBhvr additive="base">
                                        <p:cTn id="31" dur="500" fill="hold"/>
                                        <p:tgtEl>
                                          <p:spTgt spid="9216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62">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3" end="3"/>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62">
                                            <p:txEl>
                                              <p:pRg st="4" end="4"/>
                                            </p:txEl>
                                          </p:spTgt>
                                        </p:tgtEl>
                                        <p:attrNameLst>
                                          <p:attrName>style.visibility</p:attrName>
                                        </p:attrNameLst>
                                      </p:cBhvr>
                                      <p:to>
                                        <p:strVal val="visible"/>
                                      </p:to>
                                    </p:set>
                                    <p:anim calcmode="lin" valueType="num">
                                      <p:cBhvr additive="base">
                                        <p:cTn id="37" dur="500" fill="hold"/>
                                        <p:tgtEl>
                                          <p:spTgt spid="9216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62">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2162">
                                            <p:txEl>
                                              <p:pRg st="4" end="4"/>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autoUpdateAnimBg="0"/>
      <p:bldP spid="92163"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90000"/>
              </a:lnSpc>
            </a:pPr>
            <a:r>
              <a:rPr lang="en-US" altLang="en-US" sz="2400" b="1"/>
              <a:t>While Kossuth advocated reform he was unable to get the nobility to support changes that would undermine their own privileges </a:t>
            </a:r>
          </a:p>
          <a:p>
            <a:pPr>
              <a:lnSpc>
                <a:spcPct val="90000"/>
              </a:lnSpc>
            </a:pPr>
            <a:r>
              <a:rPr lang="en-US" altLang="en-US" sz="2400" b="1"/>
              <a:t>Once the news from France reached Vienna the liberals and the radicals became emboldened</a:t>
            </a:r>
          </a:p>
          <a:p>
            <a:pPr>
              <a:lnSpc>
                <a:spcPct val="90000"/>
              </a:lnSpc>
            </a:pPr>
            <a:r>
              <a:rPr lang="en-US" altLang="en-US" sz="2400" b="1"/>
              <a:t>In March, students demanded reforms – troops opened fire and killed several demonstrators</a:t>
            </a:r>
          </a:p>
          <a:p>
            <a:pPr>
              <a:lnSpc>
                <a:spcPct val="90000"/>
              </a:lnSpc>
            </a:pPr>
            <a:r>
              <a:rPr lang="en-US" altLang="en-US" sz="2400" b="1"/>
              <a:t>Metternich, dismissed by Ferdinand, knew what the end result would be and left Vienna for the safety of London</a:t>
            </a:r>
          </a:p>
          <a:p>
            <a:pPr>
              <a:lnSpc>
                <a:spcPct val="90000"/>
              </a:lnSpc>
            </a:pPr>
            <a:r>
              <a:rPr lang="en-US" altLang="en-US" sz="2400" b="1"/>
              <a:t>The emperor agreed to form the National Guard and opened national workshops to provide employment</a:t>
            </a:r>
          </a:p>
          <a:p>
            <a:pPr>
              <a:lnSpc>
                <a:spcPct val="90000"/>
              </a:lnSpc>
            </a:pPr>
            <a:r>
              <a:rPr lang="en-US" altLang="en-US" sz="2400" b="1"/>
              <a:t>The emperor also promised freedom of the press and to expand the electorate</a:t>
            </a:r>
          </a:p>
          <a:p>
            <a:pPr>
              <a:lnSpc>
                <a:spcPct val="90000"/>
              </a:lnSpc>
            </a:pPr>
            <a:r>
              <a:rPr lang="en-US" altLang="en-US" sz="2400" b="1"/>
              <a:t>Faced with rebellions throughout the empire from various factions the emperor quickly made concessions and then changed his mind</a:t>
            </a:r>
          </a:p>
        </p:txBody>
      </p:sp>
      <p:sp>
        <p:nvSpPr>
          <p:cNvPr id="117763"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Austria-Hungary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anim calcmode="lin" valueType="num">
                                      <p:cBhvr additive="base">
                                        <p:cTn id="7" dur="500" fill="hold"/>
                                        <p:tgtEl>
                                          <p:spTgt spid="117763"/>
                                        </p:tgtEl>
                                        <p:attrNameLst>
                                          <p:attrName>ppt_x</p:attrName>
                                        </p:attrNameLst>
                                      </p:cBhvr>
                                      <p:tavLst>
                                        <p:tav tm="0">
                                          <p:val>
                                            <p:strVal val="#ppt_x"/>
                                          </p:val>
                                        </p:tav>
                                        <p:tav tm="100000">
                                          <p:val>
                                            <p:strVal val="#ppt_x"/>
                                          </p:val>
                                        </p:tav>
                                      </p:tavLst>
                                    </p:anim>
                                    <p:anim calcmode="lin" valueType="num">
                                      <p:cBhvr additive="base">
                                        <p:cTn id="8" dur="500" fill="hold"/>
                                        <p:tgtEl>
                                          <p:spTgt spid="1177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2">
                                            <p:txEl>
                                              <p:pRg st="0" end="0"/>
                                            </p:txEl>
                                          </p:spTgt>
                                        </p:tgtEl>
                                        <p:attrNameLst>
                                          <p:attrName>style.visibility</p:attrName>
                                        </p:attrNameLst>
                                      </p:cBhvr>
                                      <p:to>
                                        <p:strVal val="visible"/>
                                      </p:to>
                                    </p:set>
                                    <p:anim calcmode="lin" valueType="num">
                                      <p:cBhvr additive="base">
                                        <p:cTn id="13" dur="500" fill="hold"/>
                                        <p:tgtEl>
                                          <p:spTgt spid="11776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2">
                                            <p:txEl>
                                              <p:pRg st="1" end="1"/>
                                            </p:txEl>
                                          </p:spTgt>
                                        </p:tgtEl>
                                        <p:attrNameLst>
                                          <p:attrName>style.visibility</p:attrName>
                                        </p:attrNameLst>
                                      </p:cBhvr>
                                      <p:to>
                                        <p:strVal val="visible"/>
                                      </p:to>
                                    </p:set>
                                    <p:anim calcmode="lin" valueType="num">
                                      <p:cBhvr additive="base">
                                        <p:cTn id="19" dur="500" fill="hold"/>
                                        <p:tgtEl>
                                          <p:spTgt spid="11776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2">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7762">
                                            <p:txEl>
                                              <p:pRg st="2" end="2"/>
                                            </p:txEl>
                                          </p:spTgt>
                                        </p:tgtEl>
                                        <p:attrNameLst>
                                          <p:attrName>style.visibility</p:attrName>
                                        </p:attrNameLst>
                                      </p:cBhvr>
                                      <p:to>
                                        <p:strVal val="visible"/>
                                      </p:to>
                                    </p:set>
                                    <p:anim calcmode="lin" valueType="num">
                                      <p:cBhvr additive="base">
                                        <p:cTn id="25" dur="500" fill="hold"/>
                                        <p:tgtEl>
                                          <p:spTgt spid="11776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2">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7762">
                                            <p:txEl>
                                              <p:pRg st="3" end="3"/>
                                            </p:txEl>
                                          </p:spTgt>
                                        </p:tgtEl>
                                        <p:attrNameLst>
                                          <p:attrName>style.visibility</p:attrName>
                                        </p:attrNameLst>
                                      </p:cBhvr>
                                      <p:to>
                                        <p:strVal val="visible"/>
                                      </p:to>
                                    </p:set>
                                    <p:anim calcmode="lin" valueType="num">
                                      <p:cBhvr additive="base">
                                        <p:cTn id="31" dur="500" fill="hold"/>
                                        <p:tgtEl>
                                          <p:spTgt spid="11776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762">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3" end="3"/>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7762">
                                            <p:txEl>
                                              <p:pRg st="4" end="4"/>
                                            </p:txEl>
                                          </p:spTgt>
                                        </p:tgtEl>
                                        <p:attrNameLst>
                                          <p:attrName>style.visibility</p:attrName>
                                        </p:attrNameLst>
                                      </p:cBhvr>
                                      <p:to>
                                        <p:strVal val="visible"/>
                                      </p:to>
                                    </p:set>
                                    <p:anim calcmode="lin" valueType="num">
                                      <p:cBhvr additive="base">
                                        <p:cTn id="37" dur="500" fill="hold"/>
                                        <p:tgtEl>
                                          <p:spTgt spid="11776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762">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4" end="4"/>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7762">
                                            <p:txEl>
                                              <p:pRg st="5" end="5"/>
                                            </p:txEl>
                                          </p:spTgt>
                                        </p:tgtEl>
                                        <p:attrNameLst>
                                          <p:attrName>style.visibility</p:attrName>
                                        </p:attrNameLst>
                                      </p:cBhvr>
                                      <p:to>
                                        <p:strVal val="visible"/>
                                      </p:to>
                                    </p:set>
                                    <p:anim calcmode="lin" valueType="num">
                                      <p:cBhvr additive="base">
                                        <p:cTn id="43" dur="500" fill="hold"/>
                                        <p:tgtEl>
                                          <p:spTgt spid="11776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7762">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5" end="5"/>
                                            </p:txEl>
                                          </p:spTgt>
                                        </p:tgtEl>
                                        <p:attrNameLst>
                                          <p:attrName>ppt_c</p:attrName>
                                        </p:attrNameLst>
                                      </p:cBhvr>
                                      <p:to>
                                        <a:srgbClr val="FF3300"/>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7762">
                                            <p:txEl>
                                              <p:pRg st="6" end="6"/>
                                            </p:txEl>
                                          </p:spTgt>
                                        </p:tgtEl>
                                        <p:attrNameLst>
                                          <p:attrName>style.visibility</p:attrName>
                                        </p:attrNameLst>
                                      </p:cBhvr>
                                      <p:to>
                                        <p:strVal val="visible"/>
                                      </p:to>
                                    </p:set>
                                    <p:anim calcmode="lin" valueType="num">
                                      <p:cBhvr additive="base">
                                        <p:cTn id="49" dur="500" fill="hold"/>
                                        <p:tgtEl>
                                          <p:spTgt spid="11776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7762">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7762">
                                            <p:txEl>
                                              <p:pRg st="6" end="6"/>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autoUpdateAnimBg="0"/>
      <p:bldP spid="11776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Austria-Hungary</a:t>
            </a:r>
          </a:p>
        </p:txBody>
      </p:sp>
      <p:pic>
        <p:nvPicPr>
          <p:cNvPr id="118790" name="Picture 6" descr="35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1047750"/>
            <a:ext cx="5181600" cy="5353050"/>
          </a:xfrm>
          <a:prstGeom prst="rect">
            <a:avLst/>
          </a:prstGeom>
          <a:noFill/>
          <a:extLst>
            <a:ext uri="{909E8E84-426E-40DD-AFC4-6F175D3DCCD1}">
              <a14:hiddenFill xmlns:a14="http://schemas.microsoft.com/office/drawing/2010/main">
                <a:solidFill>
                  <a:srgbClr val="FFFFFF"/>
                </a:solidFill>
              </a14:hiddenFill>
            </a:ext>
          </a:extLst>
        </p:spPr>
      </p:pic>
      <p:sp>
        <p:nvSpPr>
          <p:cNvPr id="118791" name="Text Box 7"/>
          <p:cNvSpPr txBox="1">
            <a:spLocks noChangeArrowheads="1"/>
          </p:cNvSpPr>
          <p:nvPr/>
        </p:nvSpPr>
        <p:spPr bwMode="auto">
          <a:xfrm>
            <a:off x="1905000" y="647700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t>Metternich fleeing Austria for Britain, 1848</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 calcmode="lin" valueType="num">
                                      <p:cBhvr additive="base">
                                        <p:cTn id="7" dur="500" fill="hold"/>
                                        <p:tgtEl>
                                          <p:spTgt spid="118787"/>
                                        </p:tgtEl>
                                        <p:attrNameLst>
                                          <p:attrName>ppt_x</p:attrName>
                                        </p:attrNameLst>
                                      </p:cBhvr>
                                      <p:tavLst>
                                        <p:tav tm="0">
                                          <p:val>
                                            <p:strVal val="#ppt_x"/>
                                          </p:val>
                                        </p:tav>
                                        <p:tav tm="100000">
                                          <p:val>
                                            <p:strVal val="#ppt_x"/>
                                          </p:val>
                                        </p:tav>
                                      </p:tavLst>
                                    </p:anim>
                                    <p:anim calcmode="lin" valueType="num">
                                      <p:cBhvr additive="base">
                                        <p:cTn id="8" dur="500" fill="hold"/>
                                        <p:tgtEl>
                                          <p:spTgt spid="1187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4638"/>
            <a:ext cx="8229600" cy="792162"/>
          </a:xfrm>
          <a:noFill/>
          <a:ln/>
        </p:spPr>
        <p:txBody>
          <a:bodyPr lIns="92075" tIns="46038" rIns="92075" bIns="46038"/>
          <a:lstStyle/>
          <a:p>
            <a:r>
              <a:rPr lang="en-US" altLang="en-US" b="1">
                <a:solidFill>
                  <a:srgbClr val="FF3300"/>
                </a:solidFill>
              </a:rPr>
              <a:t>Austria-Hungary</a:t>
            </a:r>
          </a:p>
        </p:txBody>
      </p:sp>
      <p:sp>
        <p:nvSpPr>
          <p:cNvPr id="119813" name="Rectangle 5"/>
          <p:cNvSpPr>
            <a:spLocks noGrp="1" noChangeArrowheads="1"/>
          </p:cNvSpPr>
          <p:nvPr>
            <p:ph type="body" idx="1"/>
          </p:nvPr>
        </p:nvSpPr>
        <p:spPr>
          <a:xfrm>
            <a:off x="457200" y="1143000"/>
            <a:ext cx="8229600" cy="5486400"/>
          </a:xfrm>
        </p:spPr>
        <p:txBody>
          <a:bodyPr/>
          <a:lstStyle/>
          <a:p>
            <a:pPr>
              <a:lnSpc>
                <a:spcPct val="80000"/>
              </a:lnSpc>
            </a:pPr>
            <a:r>
              <a:rPr lang="en-US" altLang="en-US" sz="2400" b="1"/>
              <a:t>As a result of the changes the students erected barricades in the streets of Vienna</a:t>
            </a:r>
          </a:p>
          <a:p>
            <a:pPr>
              <a:lnSpc>
                <a:spcPct val="80000"/>
              </a:lnSpc>
            </a:pPr>
            <a:r>
              <a:rPr lang="en-US" altLang="en-US" sz="2400" b="1"/>
              <a:t>Fearing even more widespread rebellions the emperor abolished the </a:t>
            </a:r>
            <a:r>
              <a:rPr lang="en-US" altLang="en-US" sz="2400" b="1" i="1"/>
              <a:t>robot</a:t>
            </a:r>
            <a:r>
              <a:rPr lang="en-US" altLang="en-US" sz="2400" b="1"/>
              <a:t> and an end to seigneurial dues (the nobles would be compensated by the crown)</a:t>
            </a:r>
          </a:p>
          <a:p>
            <a:pPr>
              <a:lnSpc>
                <a:spcPct val="80000"/>
              </a:lnSpc>
            </a:pPr>
            <a:r>
              <a:rPr lang="en-US" altLang="en-US" sz="2400" b="1"/>
              <a:t>Hungarian nobles acted as if there was no emperor – Kossuth demanded complete autonomy</a:t>
            </a:r>
          </a:p>
          <a:p>
            <a:pPr>
              <a:lnSpc>
                <a:spcPct val="80000"/>
              </a:lnSpc>
            </a:pPr>
            <a:r>
              <a:rPr lang="en-US" altLang="en-US" sz="2400" b="1"/>
              <a:t>Kossuth proclaimed the “March Laws” – delegates of the Hungarian Diet would be elected by male property owners</a:t>
            </a:r>
          </a:p>
          <a:p>
            <a:pPr>
              <a:lnSpc>
                <a:spcPct val="80000"/>
              </a:lnSpc>
            </a:pPr>
            <a:r>
              <a:rPr lang="en-US" altLang="en-US" sz="2400" b="1"/>
              <a:t>The emperor would be king of Hungary but Hungary would have a separate army and conduct its own foreign policy</a:t>
            </a:r>
          </a:p>
          <a:p>
            <a:pPr>
              <a:lnSpc>
                <a:spcPct val="80000"/>
              </a:lnSpc>
            </a:pPr>
            <a:r>
              <a:rPr lang="en-US" altLang="en-US" sz="2400" b="1"/>
              <a:t>The emperor had no choice but to agree</a:t>
            </a:r>
            <a:endParaRPr lang="en-US"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500" fill="hold"/>
                                        <p:tgtEl>
                                          <p:spTgt spid="119810"/>
                                        </p:tgtEl>
                                        <p:attrNameLst>
                                          <p:attrName>ppt_x</p:attrName>
                                        </p:attrNameLst>
                                      </p:cBhvr>
                                      <p:tavLst>
                                        <p:tav tm="0">
                                          <p:val>
                                            <p:strVal val="#ppt_x"/>
                                          </p:val>
                                        </p:tav>
                                        <p:tav tm="100000">
                                          <p:val>
                                            <p:strVal val="#ppt_x"/>
                                          </p:val>
                                        </p:tav>
                                      </p:tavLst>
                                    </p:anim>
                                    <p:anim calcmode="lin" valueType="num">
                                      <p:cBhvr additive="base">
                                        <p:cTn id="8" dur="500" fill="hold"/>
                                        <p:tgtEl>
                                          <p:spTgt spid="1198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74638"/>
            <a:ext cx="8229600" cy="944562"/>
          </a:xfrm>
          <a:noFill/>
          <a:ln/>
        </p:spPr>
        <p:txBody>
          <a:bodyPr lIns="92075" tIns="46038" rIns="92075" bIns="46038"/>
          <a:lstStyle/>
          <a:p>
            <a:r>
              <a:rPr lang="en-US" altLang="en-US" b="1">
                <a:solidFill>
                  <a:srgbClr val="FF3300"/>
                </a:solidFill>
              </a:rPr>
              <a:t>Austria-Hungary</a:t>
            </a:r>
          </a:p>
        </p:txBody>
      </p:sp>
      <p:sp>
        <p:nvSpPr>
          <p:cNvPr id="121859" name="Rectangle 3"/>
          <p:cNvSpPr>
            <a:spLocks noGrp="1" noChangeArrowheads="1"/>
          </p:cNvSpPr>
          <p:nvPr>
            <p:ph type="body" idx="1"/>
          </p:nvPr>
        </p:nvSpPr>
        <p:spPr>
          <a:xfrm>
            <a:off x="381000" y="1219200"/>
            <a:ext cx="8229600" cy="5334000"/>
          </a:xfrm>
        </p:spPr>
        <p:txBody>
          <a:bodyPr/>
          <a:lstStyle/>
          <a:p>
            <a:pPr>
              <a:lnSpc>
                <a:spcPct val="80000"/>
              </a:lnSpc>
            </a:pPr>
            <a:r>
              <a:rPr lang="en-US" altLang="en-US" sz="2400" b="1"/>
              <a:t>Immediately the Hungarian Diet declared freedom of the press and ended the </a:t>
            </a:r>
            <a:r>
              <a:rPr lang="en-US" altLang="en-US" sz="2400" b="1" i="1"/>
              <a:t>robot</a:t>
            </a:r>
            <a:r>
              <a:rPr lang="en-US" altLang="en-US" sz="2400" b="1"/>
              <a:t> for peasants who owned land (but not for landless peasants)</a:t>
            </a:r>
          </a:p>
          <a:p>
            <a:pPr>
              <a:lnSpc>
                <a:spcPct val="80000"/>
              </a:lnSpc>
            </a:pPr>
            <a:r>
              <a:rPr lang="en-US" altLang="en-US" sz="2400" b="1"/>
              <a:t>Other ethnic groups in Hungary were completely ignored and Kossuth faced growing opposition</a:t>
            </a:r>
          </a:p>
          <a:p>
            <a:pPr>
              <a:lnSpc>
                <a:spcPct val="80000"/>
              </a:lnSpc>
            </a:pPr>
            <a:r>
              <a:rPr lang="en-US" altLang="en-US" sz="2400" b="1"/>
              <a:t>The emperor began to mobilize Croatian troops against Hungary</a:t>
            </a:r>
          </a:p>
          <a:p>
            <a:pPr>
              <a:lnSpc>
                <a:spcPct val="80000"/>
              </a:lnSpc>
            </a:pPr>
            <a:r>
              <a:rPr lang="en-US" altLang="en-US" sz="2400" b="1"/>
              <a:t>The Hungarians then refused to help the emperor battle Italians</a:t>
            </a:r>
          </a:p>
          <a:p>
            <a:pPr>
              <a:lnSpc>
                <a:spcPct val="80000"/>
              </a:lnSpc>
            </a:pPr>
            <a:r>
              <a:rPr lang="en-US" altLang="en-US" sz="2400" b="1"/>
              <a:t>In response the emperor withdrew the concessions he had made to Hungary regarding autonomy</a:t>
            </a:r>
          </a:p>
          <a:p>
            <a:pPr>
              <a:lnSpc>
                <a:spcPct val="80000"/>
              </a:lnSpc>
            </a:pPr>
            <a:r>
              <a:rPr lang="en-US" altLang="en-US" sz="2400" b="1"/>
              <a:t>Czech nationalists revolted and demanded freedom from Germany and hosted a Pan-Slav Congress</a:t>
            </a:r>
          </a:p>
          <a:p>
            <a:pPr>
              <a:lnSpc>
                <a:spcPct val="80000"/>
              </a:lnSpc>
            </a:pPr>
            <a:r>
              <a:rPr lang="en-US" altLang="en-US" sz="2400" b="1"/>
              <a:t>The Congress was not unified and all that they could agree upon was a joint hatred of the emperor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500" fill="hold"/>
                                        <p:tgtEl>
                                          <p:spTgt spid="121858"/>
                                        </p:tgtEl>
                                        <p:attrNameLst>
                                          <p:attrName>ppt_x</p:attrName>
                                        </p:attrNameLst>
                                      </p:cBhvr>
                                      <p:tavLst>
                                        <p:tav tm="0">
                                          <p:val>
                                            <p:strVal val="#ppt_x"/>
                                          </p:val>
                                        </p:tav>
                                        <p:tav tm="100000">
                                          <p:val>
                                            <p:strVal val="#ppt_x"/>
                                          </p:val>
                                        </p:tav>
                                      </p:tavLst>
                                    </p:anim>
                                    <p:anim calcmode="lin" valueType="num">
                                      <p:cBhvr additive="base">
                                        <p:cTn id="8" dur="500" fill="hold"/>
                                        <p:tgtEl>
                                          <p:spTgt spid="1218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4638"/>
            <a:ext cx="8229600" cy="944562"/>
          </a:xfrm>
          <a:noFill/>
          <a:ln/>
        </p:spPr>
        <p:txBody>
          <a:bodyPr lIns="92075" tIns="46038" rIns="92075" bIns="46038"/>
          <a:lstStyle/>
          <a:p>
            <a:r>
              <a:rPr lang="en-US" altLang="en-US" b="1">
                <a:solidFill>
                  <a:srgbClr val="FF3300"/>
                </a:solidFill>
              </a:rPr>
              <a:t>Austria-Hungary</a:t>
            </a:r>
          </a:p>
        </p:txBody>
      </p:sp>
      <p:sp>
        <p:nvSpPr>
          <p:cNvPr id="122883" name="Rectangle 3"/>
          <p:cNvSpPr>
            <a:spLocks noGrp="1" noChangeArrowheads="1"/>
          </p:cNvSpPr>
          <p:nvPr>
            <p:ph type="body" idx="1"/>
          </p:nvPr>
        </p:nvSpPr>
        <p:spPr>
          <a:xfrm>
            <a:off x="381000" y="1219200"/>
            <a:ext cx="8229600" cy="5334000"/>
          </a:xfrm>
        </p:spPr>
        <p:txBody>
          <a:bodyPr/>
          <a:lstStyle/>
          <a:p>
            <a:pPr>
              <a:lnSpc>
                <a:spcPct val="80000"/>
              </a:lnSpc>
            </a:pPr>
            <a:r>
              <a:rPr lang="en-US" altLang="en-US" sz="2400" b="1"/>
              <a:t>In June the hungry people of Prague erected barricades to protest the slow reform movement</a:t>
            </a:r>
          </a:p>
          <a:p>
            <a:pPr>
              <a:lnSpc>
                <a:spcPct val="80000"/>
              </a:lnSpc>
            </a:pPr>
            <a:r>
              <a:rPr lang="en-US" altLang="en-US" sz="2400" b="1"/>
              <a:t>The imperial governor turned the army on the people and he used cannons to disperse the crowds</a:t>
            </a:r>
          </a:p>
          <a:p>
            <a:pPr>
              <a:lnSpc>
                <a:spcPct val="80000"/>
              </a:lnSpc>
            </a:pPr>
            <a:r>
              <a:rPr lang="en-US" altLang="en-US" sz="2400" b="1"/>
              <a:t>When the Croatians defeated the Hungarian army it looked like the stability may be restored in the empire</a:t>
            </a:r>
          </a:p>
          <a:p>
            <a:pPr>
              <a:lnSpc>
                <a:spcPct val="80000"/>
              </a:lnSpc>
            </a:pPr>
            <a:r>
              <a:rPr lang="en-US" altLang="en-US" sz="2400" b="1"/>
              <a:t>In August, Ferdinand started to close the workshops</a:t>
            </a:r>
          </a:p>
          <a:p>
            <a:pPr>
              <a:lnSpc>
                <a:spcPct val="80000"/>
              </a:lnSpc>
            </a:pPr>
            <a:r>
              <a:rPr lang="en-US" altLang="en-US" sz="2400" b="1"/>
              <a:t>The workers rebelled but were quickly crushed</a:t>
            </a:r>
          </a:p>
          <a:p>
            <a:pPr>
              <a:lnSpc>
                <a:spcPct val="80000"/>
              </a:lnSpc>
            </a:pPr>
            <a:r>
              <a:rPr lang="en-US" altLang="en-US" sz="2400" b="1"/>
              <a:t>A few months later the workers rebelled again – expecting help from Hungary (which did not materialize) – again they were crushed and over 3,000 were killed</a:t>
            </a:r>
          </a:p>
          <a:p>
            <a:pPr>
              <a:lnSpc>
                <a:spcPct val="80000"/>
              </a:lnSpc>
            </a:pPr>
            <a:r>
              <a:rPr lang="en-US" altLang="en-US" sz="2400" b="1"/>
              <a:t>The emperor ended freedom of the press and imposed martial law (lasted until 1851)</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ppt_x"/>
                                          </p:val>
                                        </p:tav>
                                        <p:tav tm="100000">
                                          <p:val>
                                            <p:strVal val="#ppt_x"/>
                                          </p:val>
                                        </p:tav>
                                      </p:tavLst>
                                    </p:anim>
                                    <p:anim calcmode="lin" valueType="num">
                                      <p:cBhvr additive="base">
                                        <p:cTn id="8" dur="500" fill="hold"/>
                                        <p:tgtEl>
                                          <p:spTgt spid="1228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8229600" cy="838200"/>
          </a:xfrm>
          <a:noFill/>
          <a:ln/>
        </p:spPr>
        <p:txBody>
          <a:bodyPr lIns="92075" tIns="46038" rIns="92075" bIns="46038"/>
          <a:lstStyle/>
          <a:p>
            <a:r>
              <a:rPr lang="en-US" altLang="en-US" b="1">
                <a:solidFill>
                  <a:srgbClr val="FF3300"/>
                </a:solidFill>
              </a:rPr>
              <a:t>Austria-Hungary</a:t>
            </a:r>
          </a:p>
        </p:txBody>
      </p:sp>
      <p:sp>
        <p:nvSpPr>
          <p:cNvPr id="123907" name="Rectangle 3"/>
          <p:cNvSpPr>
            <a:spLocks noGrp="1" noChangeArrowheads="1"/>
          </p:cNvSpPr>
          <p:nvPr>
            <p:ph type="body" idx="1"/>
          </p:nvPr>
        </p:nvSpPr>
        <p:spPr>
          <a:xfrm>
            <a:off x="381000" y="838200"/>
            <a:ext cx="8229600" cy="5715000"/>
          </a:xfrm>
        </p:spPr>
        <p:txBody>
          <a:bodyPr/>
          <a:lstStyle/>
          <a:p>
            <a:pPr>
              <a:lnSpc>
                <a:spcPct val="80000"/>
              </a:lnSpc>
            </a:pPr>
            <a:r>
              <a:rPr lang="en-US" altLang="en-US" sz="2200" b="1"/>
              <a:t>The emperor was persuaded to abdicate the throne in favor of his teenage nephew Francis Joseph</a:t>
            </a:r>
          </a:p>
          <a:p>
            <a:pPr>
              <a:lnSpc>
                <a:spcPct val="80000"/>
              </a:lnSpc>
            </a:pPr>
            <a:r>
              <a:rPr lang="en-US" altLang="en-US" sz="2200" b="1"/>
              <a:t>The Hungarian Diet refused to recognize Francis Joseph</a:t>
            </a:r>
          </a:p>
          <a:p>
            <a:pPr>
              <a:lnSpc>
                <a:spcPct val="80000"/>
              </a:lnSpc>
            </a:pPr>
            <a:r>
              <a:rPr lang="en-US" altLang="en-US" sz="2200" b="1"/>
              <a:t>Kossuth rallied support against the Austrians and the Hungarian army twice defeated the Austrians</a:t>
            </a:r>
          </a:p>
          <a:p>
            <a:pPr>
              <a:lnSpc>
                <a:spcPct val="80000"/>
              </a:lnSpc>
            </a:pPr>
            <a:r>
              <a:rPr lang="en-US" altLang="en-US" sz="2200" b="1"/>
              <a:t>On April 14, 1849 the Hungarian Diet proclaimed Magyar independence and made Kossuth the president</a:t>
            </a:r>
          </a:p>
          <a:p>
            <a:pPr>
              <a:lnSpc>
                <a:spcPct val="80000"/>
              </a:lnSpc>
            </a:pPr>
            <a:r>
              <a:rPr lang="en-US" altLang="en-US" sz="2200" b="1"/>
              <a:t>Francis Joseph called on Russia to help suppress the Hungarians</a:t>
            </a:r>
          </a:p>
          <a:p>
            <a:pPr>
              <a:lnSpc>
                <a:spcPct val="80000"/>
              </a:lnSpc>
            </a:pPr>
            <a:r>
              <a:rPr lang="en-US" altLang="en-US" sz="2200" b="1"/>
              <a:t>Nicholas I sent 140,000 troops</a:t>
            </a:r>
          </a:p>
          <a:p>
            <a:pPr>
              <a:lnSpc>
                <a:spcPct val="80000"/>
              </a:lnSpc>
            </a:pPr>
            <a:r>
              <a:rPr lang="en-US" altLang="en-US" sz="2200" b="1"/>
              <a:t>Kossuth asked the Frankfurt Assembly for help and was refused</a:t>
            </a:r>
          </a:p>
          <a:p>
            <a:pPr>
              <a:lnSpc>
                <a:spcPct val="80000"/>
              </a:lnSpc>
            </a:pPr>
            <a:r>
              <a:rPr lang="en-US" altLang="en-US" sz="2200" b="1"/>
              <a:t>The British didn’t want Russian intervention, but wanted Hapsburgs to buffer against the French</a:t>
            </a:r>
          </a:p>
          <a:p>
            <a:pPr>
              <a:lnSpc>
                <a:spcPct val="80000"/>
              </a:lnSpc>
            </a:pPr>
            <a:r>
              <a:rPr lang="en-US" altLang="en-US" sz="2200" b="1"/>
              <a:t>The Hungarians were defeated by the Russians and Kossuth fled to Turkey</a:t>
            </a:r>
          </a:p>
          <a:p>
            <a:pPr>
              <a:lnSpc>
                <a:spcPct val="80000"/>
              </a:lnSpc>
            </a:pPr>
            <a:r>
              <a:rPr lang="en-US" altLang="en-US" sz="2200" b="1"/>
              <a:t>The emperor executed suspected troublemakers and imposed martial law</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additive="base">
                                        <p:cTn id="7" dur="500" fill="hold"/>
                                        <p:tgtEl>
                                          <p:spTgt spid="123906"/>
                                        </p:tgtEl>
                                        <p:attrNameLst>
                                          <p:attrName>ppt_x</p:attrName>
                                        </p:attrNameLst>
                                      </p:cBhvr>
                                      <p:tavLst>
                                        <p:tav tm="0">
                                          <p:val>
                                            <p:strVal val="#ppt_x"/>
                                          </p:val>
                                        </p:tav>
                                        <p:tav tm="100000">
                                          <p:val>
                                            <p:strVal val="#ppt_x"/>
                                          </p:val>
                                        </p:tav>
                                      </p:tavLst>
                                    </p:anim>
                                    <p:anim calcmode="lin" valueType="num">
                                      <p:cBhvr additive="base">
                                        <p:cTn id="8" dur="500" fill="hold"/>
                                        <p:tgtEl>
                                          <p:spTgt spid="1239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sz="half" idx="1"/>
          </p:nvPr>
        </p:nvSpPr>
        <p:spPr>
          <a:xfrm>
            <a:off x="0" y="1371600"/>
            <a:ext cx="9144000" cy="5486400"/>
          </a:xfrm>
          <a:noFill/>
          <a:ln/>
        </p:spPr>
        <p:txBody>
          <a:bodyPr lIns="92075" tIns="46038" rIns="92075" bIns="46038"/>
          <a:lstStyle/>
          <a:p>
            <a:pPr>
              <a:lnSpc>
                <a:spcPct val="90000"/>
              </a:lnSpc>
            </a:pPr>
            <a:r>
              <a:rPr lang="en-US" altLang="en-US" sz="2400" b="1"/>
              <a:t>Italy was not unified and much of northern Italy was controlled by either France or Austria</a:t>
            </a:r>
          </a:p>
          <a:p>
            <a:pPr>
              <a:lnSpc>
                <a:spcPct val="90000"/>
              </a:lnSpc>
            </a:pPr>
            <a:r>
              <a:rPr lang="en-US" altLang="en-US" sz="2400" b="1"/>
              <a:t>King Charles Albert of Piedmont-Sardinia made some minor concessions by easing censorship and creating a bicameral legislature</a:t>
            </a:r>
          </a:p>
          <a:p>
            <a:pPr>
              <a:lnSpc>
                <a:spcPct val="90000"/>
              </a:lnSpc>
            </a:pPr>
            <a:r>
              <a:rPr lang="en-US" altLang="en-US" sz="2400" b="1"/>
              <a:t>The reform movement in Italy was hampered by the many different objectives of the various groups:</a:t>
            </a:r>
          </a:p>
          <a:p>
            <a:pPr lvl="1">
              <a:lnSpc>
                <a:spcPct val="90000"/>
              </a:lnSpc>
            </a:pPr>
            <a:r>
              <a:rPr lang="en-US" altLang="en-US" sz="2000" b="1"/>
              <a:t>liberals wanted political reform</a:t>
            </a:r>
          </a:p>
          <a:p>
            <a:pPr lvl="1">
              <a:lnSpc>
                <a:spcPct val="90000"/>
              </a:lnSpc>
            </a:pPr>
            <a:r>
              <a:rPr lang="en-US" altLang="en-US" sz="2000" b="1"/>
              <a:t>radicals wanted to create a republic</a:t>
            </a:r>
          </a:p>
          <a:p>
            <a:pPr lvl="1">
              <a:lnSpc>
                <a:spcPct val="90000"/>
              </a:lnSpc>
            </a:pPr>
            <a:r>
              <a:rPr lang="en-US" altLang="en-US" sz="2000" b="1"/>
              <a:t>workers wanted benefits</a:t>
            </a:r>
          </a:p>
          <a:p>
            <a:pPr>
              <a:lnSpc>
                <a:spcPct val="90000"/>
              </a:lnSpc>
            </a:pPr>
            <a:r>
              <a:rPr lang="en-US" altLang="en-US" sz="2400" b="1"/>
              <a:t>In March, thousands marched on the palace of the Austrian governor-general in Milan demanding liberal reforms</a:t>
            </a:r>
          </a:p>
        </p:txBody>
      </p:sp>
      <p:sp>
        <p:nvSpPr>
          <p:cNvPr id="9933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80000"/>
              </a:lnSpc>
            </a:pPr>
            <a:r>
              <a:rPr lang="en-US" altLang="en-US" sz="2200" b="1"/>
              <a:t>Almost immediately, like in other cities, barricades were erected</a:t>
            </a:r>
          </a:p>
          <a:p>
            <a:pPr>
              <a:lnSpc>
                <a:spcPct val="80000"/>
              </a:lnSpc>
            </a:pPr>
            <a:r>
              <a:rPr lang="en-US" altLang="en-US" sz="2200" b="1"/>
              <a:t>For “Five Glorious Days” street fighting between the Austrian army and the protestors took place</a:t>
            </a:r>
          </a:p>
          <a:p>
            <a:pPr>
              <a:lnSpc>
                <a:spcPct val="80000"/>
              </a:lnSpc>
            </a:pPr>
            <a:r>
              <a:rPr lang="en-US" altLang="en-US" sz="2200" b="1"/>
              <a:t>The Austrian army, led by Count Joseph Radetzky, was forced out of the city </a:t>
            </a:r>
          </a:p>
          <a:p>
            <a:pPr>
              <a:lnSpc>
                <a:spcPct val="80000"/>
              </a:lnSpc>
            </a:pPr>
            <a:r>
              <a:rPr lang="en-US" altLang="en-US" sz="2200" b="1"/>
              <a:t>Other Italians towns rebelled against Austrian rule</a:t>
            </a:r>
          </a:p>
          <a:p>
            <a:pPr>
              <a:lnSpc>
                <a:spcPct val="80000"/>
              </a:lnSpc>
            </a:pPr>
            <a:r>
              <a:rPr lang="en-US" altLang="en-US" sz="2200" b="1"/>
              <a:t>Mazzini took over Risorgimento (resurgence) movement for unification.  Formed organization called Young Italy (</a:t>
            </a:r>
            <a:r>
              <a:rPr lang="en-US" altLang="en-US" sz="2200" b="1" i="1"/>
              <a:t>Giovine Italia</a:t>
            </a:r>
            <a:r>
              <a:rPr lang="en-US" altLang="en-US" sz="2200" b="1"/>
              <a:t>) in 1831, which advocated patriotism and nationalism.  </a:t>
            </a:r>
          </a:p>
          <a:p>
            <a:pPr>
              <a:lnSpc>
                <a:spcPct val="80000"/>
              </a:lnSpc>
            </a:pPr>
            <a:r>
              <a:rPr lang="en-US" altLang="en-US" sz="2200" b="1"/>
              <a:t>Provoked revolts from south in Sicily upward, and almost was successful, as citizens in Lombardy and Venetia rebelled against Austrian control.</a:t>
            </a:r>
          </a:p>
          <a:p>
            <a:pPr>
              <a:lnSpc>
                <a:spcPct val="80000"/>
              </a:lnSpc>
            </a:pPr>
            <a:r>
              <a:rPr lang="en-US" altLang="en-US" sz="2200" b="1"/>
              <a:t>Many looked to Charles Albert for leadership</a:t>
            </a:r>
          </a:p>
          <a:p>
            <a:pPr>
              <a:lnSpc>
                <a:spcPct val="80000"/>
              </a:lnSpc>
            </a:pPr>
            <a:r>
              <a:rPr lang="en-US" altLang="en-US" sz="2200" b="1"/>
              <a:t>Charles Albert believed the best way to unify the peninsula was through negotiated settlement – not violence – also, if Piedmont attacked the Austrians then the French might join the Austrians against the Italians</a:t>
            </a:r>
          </a:p>
          <a:p>
            <a:pPr>
              <a:lnSpc>
                <a:spcPct val="80000"/>
              </a:lnSpc>
            </a:pPr>
            <a:r>
              <a:rPr lang="en-US" altLang="en-US" sz="2200" b="1"/>
              <a:t>Eventually, because of popular appeal, he changed his mind and raised an army</a:t>
            </a:r>
          </a:p>
        </p:txBody>
      </p:sp>
      <p:sp>
        <p:nvSpPr>
          <p:cNvPr id="12493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90000"/>
              </a:lnSpc>
            </a:pPr>
            <a:r>
              <a:rPr lang="en-US" altLang="en-US" sz="2400" b="1"/>
              <a:t>When he had defeated the Austrians and taken control of several of the regions he decided to consolidate his power rather than chase the Austrians</a:t>
            </a:r>
          </a:p>
          <a:p>
            <a:pPr>
              <a:lnSpc>
                <a:spcPct val="90000"/>
              </a:lnSpc>
            </a:pPr>
            <a:r>
              <a:rPr lang="en-US" altLang="en-US" sz="2400" b="1"/>
              <a:t>Tensions between the regions stalled the unification movement</a:t>
            </a:r>
          </a:p>
          <a:p>
            <a:pPr>
              <a:lnSpc>
                <a:spcPct val="90000"/>
              </a:lnSpc>
            </a:pPr>
            <a:r>
              <a:rPr lang="en-US" altLang="en-US" sz="2400" b="1"/>
              <a:t>Pope Pius IX released some liberal prisoners and looked like a possible leader, but he was not going to challenge the Catholic Hapsburgs</a:t>
            </a:r>
          </a:p>
          <a:p>
            <a:pPr>
              <a:lnSpc>
                <a:spcPct val="90000"/>
              </a:lnSpc>
            </a:pPr>
            <a:r>
              <a:rPr lang="en-US" altLang="en-US" sz="2400" b="1"/>
              <a:t>The pope said he would not support a war against Austria</a:t>
            </a:r>
          </a:p>
          <a:p>
            <a:pPr>
              <a:lnSpc>
                <a:spcPct val="90000"/>
              </a:lnSpc>
            </a:pPr>
            <a:r>
              <a:rPr lang="en-US" altLang="en-US" sz="2400" b="1"/>
              <a:t>The French supported the Italians against the Austrians because they wanted to annex Nice and Savoy – but the British persuaded them not to interfere</a:t>
            </a:r>
          </a:p>
          <a:p>
            <a:pPr>
              <a:lnSpc>
                <a:spcPct val="90000"/>
              </a:lnSpc>
            </a:pPr>
            <a:r>
              <a:rPr lang="en-US" altLang="en-US" sz="2400" b="1"/>
              <a:t>The reinforced Austrians, led by Radetzky, defeated the Italians at Custoza, near Milan</a:t>
            </a:r>
          </a:p>
        </p:txBody>
      </p:sp>
      <p:sp>
        <p:nvSpPr>
          <p:cNvPr id="126979"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sz="4000"/>
              <a:t>Delegates to Know and Love</a:t>
            </a:r>
          </a:p>
        </p:txBody>
      </p:sp>
      <p:sp>
        <p:nvSpPr>
          <p:cNvPr id="53251" name="Rectangle 3"/>
          <p:cNvSpPr>
            <a:spLocks noGrp="1" noChangeArrowheads="1"/>
          </p:cNvSpPr>
          <p:nvPr>
            <p:ph type="body" sz="half" idx="1"/>
          </p:nvPr>
        </p:nvSpPr>
        <p:spPr>
          <a:xfrm>
            <a:off x="457200" y="1600200"/>
            <a:ext cx="4038600" cy="4876800"/>
          </a:xfrm>
        </p:spPr>
        <p:txBody>
          <a:bodyPr/>
          <a:lstStyle/>
          <a:p>
            <a:pPr>
              <a:lnSpc>
                <a:spcPct val="90000"/>
              </a:lnSpc>
            </a:pPr>
            <a:r>
              <a:rPr lang="en-US" altLang="en-US" sz="2800"/>
              <a:t>Prince Charles-Maurice de Talleyrand</a:t>
            </a:r>
          </a:p>
          <a:p>
            <a:pPr lvl="1">
              <a:lnSpc>
                <a:spcPct val="90000"/>
              </a:lnSpc>
            </a:pPr>
            <a:r>
              <a:rPr lang="en-US" altLang="en-US" sz="2400"/>
              <a:t>Skillful diplomat</a:t>
            </a:r>
          </a:p>
          <a:p>
            <a:pPr lvl="1">
              <a:lnSpc>
                <a:spcPct val="90000"/>
              </a:lnSpc>
            </a:pPr>
            <a:r>
              <a:rPr lang="en-US" altLang="en-US" sz="2400"/>
              <a:t>Split the interests of the “Big Four” who originally attended the Congress</a:t>
            </a:r>
          </a:p>
          <a:p>
            <a:pPr lvl="1">
              <a:lnSpc>
                <a:spcPct val="90000"/>
              </a:lnSpc>
            </a:pPr>
            <a:r>
              <a:rPr lang="en-US" altLang="en-US" sz="2400"/>
              <a:t>Forged alliance with Britain and Austria which saved France from being decimated completely</a:t>
            </a:r>
          </a:p>
        </p:txBody>
      </p:sp>
      <p:pic>
        <p:nvPicPr>
          <p:cNvPr id="53255" name="Picture 7" descr="talley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532188" cy="4800600"/>
          </a:xfrm>
          <a:prstGeom prst="rect">
            <a:avLst/>
          </a:prstGeom>
          <a:noFill/>
          <a:extLst>
            <a:ext uri="{909E8E84-426E-40DD-AFC4-6F175D3DCCD1}">
              <a14:hiddenFill xmlns:a14="http://schemas.microsoft.com/office/drawing/2010/main">
                <a:solidFill>
                  <a:srgbClr val="FFFFFF"/>
                </a:solidFill>
              </a14:hiddenFill>
            </a:ext>
          </a:extLst>
        </p:spPr>
      </p:pic>
      <p:sp>
        <p:nvSpPr>
          <p:cNvPr id="53256" name="AutoShape 8"/>
          <p:cNvSpPr>
            <a:spLocks noChangeArrowheads="1"/>
          </p:cNvSpPr>
          <p:nvPr/>
        </p:nvSpPr>
        <p:spPr bwMode="auto">
          <a:xfrm>
            <a:off x="7010400" y="1295400"/>
            <a:ext cx="1676400" cy="1828800"/>
          </a:xfrm>
          <a:prstGeom prst="wedgeRoundRectCallout">
            <a:avLst>
              <a:gd name="adj1" fmla="val -73769"/>
              <a:gd name="adj2" fmla="val 3342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a:t>My skillful diplomacy saved France from being carved 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3255"/>
                                        </p:tgtEl>
                                        <p:attrNameLst>
                                          <p:attrName>style.visibility</p:attrName>
                                        </p:attrNameLst>
                                      </p:cBhvr>
                                      <p:to>
                                        <p:strVal val="visible"/>
                                      </p:to>
                                    </p:set>
                                    <p:anim calcmode="lin" valueType="num">
                                      <p:cBhvr>
                                        <p:cTn id="7" dur="1000" fill="hold"/>
                                        <p:tgtEl>
                                          <p:spTgt spid="5325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325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3255"/>
                                        </p:tgtEl>
                                        <p:attrNameLst>
                                          <p:attrName>ppt_y</p:attrName>
                                        </p:attrNameLst>
                                      </p:cBhvr>
                                      <p:tavLst>
                                        <p:tav tm="0">
                                          <p:val>
                                            <p:strVal val="#ppt_y"/>
                                          </p:val>
                                        </p:tav>
                                        <p:tav tm="100000">
                                          <p:val>
                                            <p:strVal val="#ppt_y"/>
                                          </p:val>
                                        </p:tav>
                                      </p:tavLst>
                                    </p:anim>
                                    <p:animEffect transition="in" filter="fade">
                                      <p:cBhvr>
                                        <p:cTn id="10" dur="1000"/>
                                        <p:tgtEl>
                                          <p:spTgt spid="53255"/>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53256"/>
                                        </p:tgtEl>
                                        <p:attrNameLst>
                                          <p:attrName>style.visibility</p:attrName>
                                        </p:attrNameLst>
                                      </p:cBhvr>
                                      <p:to>
                                        <p:strVal val="visible"/>
                                      </p:to>
                                    </p:set>
                                    <p:anim calcmode="lin" valueType="num">
                                      <p:cBhvr>
                                        <p:cTn id="13" dur="1000" fill="hold"/>
                                        <p:tgtEl>
                                          <p:spTgt spid="532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3256"/>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3256"/>
                                        </p:tgtEl>
                                        <p:attrNameLst>
                                          <p:attrName>ppt_y</p:attrName>
                                        </p:attrNameLst>
                                      </p:cBhvr>
                                      <p:tavLst>
                                        <p:tav tm="0">
                                          <p:val>
                                            <p:strVal val="#ppt_y"/>
                                          </p:val>
                                        </p:tav>
                                        <p:tav tm="100000">
                                          <p:val>
                                            <p:strVal val="#ppt_y"/>
                                          </p:val>
                                        </p:tav>
                                      </p:tavLst>
                                    </p:anim>
                                    <p:animEffect transition="in" filter="fade">
                                      <p:cBhvr>
                                        <p:cTn id="16" dur="1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90000"/>
              </a:lnSpc>
            </a:pPr>
            <a:r>
              <a:rPr lang="en-US" altLang="en-US" sz="2400" b="1"/>
              <a:t>Charles Albert fled the city and went to Turin and tried to negotiate a settlement with the Austrians</a:t>
            </a:r>
          </a:p>
          <a:p>
            <a:pPr>
              <a:lnSpc>
                <a:spcPct val="90000"/>
              </a:lnSpc>
            </a:pPr>
            <a:r>
              <a:rPr lang="en-US" altLang="en-US" sz="2400" b="1"/>
              <a:t>When the Austrians were forced to deal with the Hungarians, nationalist elements in Piedmont persuaded Charles Albert to start fighting again</a:t>
            </a:r>
          </a:p>
          <a:p>
            <a:pPr>
              <a:lnSpc>
                <a:spcPct val="90000"/>
              </a:lnSpc>
            </a:pPr>
            <a:r>
              <a:rPr lang="en-US" altLang="en-US" sz="2400" b="1"/>
              <a:t>When the Piedmont army crossed into Lombardy Radetzky again defeated the Italians in March 1849</a:t>
            </a:r>
          </a:p>
          <a:p>
            <a:pPr>
              <a:lnSpc>
                <a:spcPct val="90000"/>
              </a:lnSpc>
            </a:pPr>
            <a:r>
              <a:rPr lang="en-US" altLang="en-US" sz="2400" b="1"/>
              <a:t>Charles Albert asked for an armistice and abdicated the throne to his son Victor Emmanuel II – Piedmont also gave up all claims to Lombardy</a:t>
            </a:r>
          </a:p>
          <a:p>
            <a:pPr>
              <a:lnSpc>
                <a:spcPct val="90000"/>
              </a:lnSpc>
            </a:pPr>
            <a:r>
              <a:rPr lang="en-US" altLang="en-US" sz="2400" b="1"/>
              <a:t>When the nationalist Giuseppe Mazzini arrived in Rome in March 1849, Pope Pius IX began to fear the creation of an Italian republic</a:t>
            </a:r>
          </a:p>
          <a:p>
            <a:pPr>
              <a:lnSpc>
                <a:spcPct val="90000"/>
              </a:lnSpc>
            </a:pPr>
            <a:r>
              <a:rPr lang="en-US" altLang="en-US" sz="2400" b="1"/>
              <a:t>Louis Napoleon of France sent 10,000 French troops to Rome in order to gain favor with French Catholics</a:t>
            </a:r>
          </a:p>
          <a:p>
            <a:pPr>
              <a:lnSpc>
                <a:spcPct val="90000"/>
              </a:lnSpc>
            </a:pPr>
            <a:r>
              <a:rPr lang="en-US" altLang="en-US" sz="2400" b="1"/>
              <a:t>Italian unification would have to wait…</a:t>
            </a:r>
          </a:p>
        </p:txBody>
      </p:sp>
      <p:sp>
        <p:nvSpPr>
          <p:cNvPr id="128003"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7"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Italy</a:t>
            </a:r>
          </a:p>
        </p:txBody>
      </p:sp>
      <p:pic>
        <p:nvPicPr>
          <p:cNvPr id="129029" name="Picture 5" descr="12a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01738"/>
            <a:ext cx="7086600"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body" sz="half" idx="1"/>
          </p:nvPr>
        </p:nvSpPr>
        <p:spPr>
          <a:xfrm>
            <a:off x="0" y="1066800"/>
            <a:ext cx="9144000" cy="5791200"/>
          </a:xfrm>
          <a:noFill/>
          <a:ln/>
        </p:spPr>
        <p:txBody>
          <a:bodyPr lIns="92075" tIns="46038" rIns="92075" bIns="46038"/>
          <a:lstStyle/>
          <a:p>
            <a:pPr>
              <a:lnSpc>
                <a:spcPct val="80000"/>
              </a:lnSpc>
            </a:pPr>
            <a:r>
              <a:rPr lang="en-US" altLang="en-US" sz="2200" b="1"/>
              <a:t>The Revolutions of 1848 raised the hopes of liberals and nationalists from all across Europe</a:t>
            </a:r>
          </a:p>
          <a:p>
            <a:pPr>
              <a:lnSpc>
                <a:spcPct val="80000"/>
              </a:lnSpc>
            </a:pPr>
            <a:r>
              <a:rPr lang="en-US" altLang="en-US" sz="2200" b="1"/>
              <a:t>But the sad fact was that while some enjoyed initial success, they all failed, and failed miserably</a:t>
            </a:r>
          </a:p>
          <a:p>
            <a:pPr>
              <a:lnSpc>
                <a:spcPct val="80000"/>
              </a:lnSpc>
            </a:pPr>
            <a:r>
              <a:rPr lang="en-US" altLang="en-US" sz="2200" b="1"/>
              <a:t>The repercussions that followed reasserted the old order and served to make European nations even stronger</a:t>
            </a:r>
          </a:p>
          <a:p>
            <a:pPr>
              <a:lnSpc>
                <a:spcPct val="80000"/>
              </a:lnSpc>
            </a:pPr>
            <a:r>
              <a:rPr lang="en-US" altLang="en-US" sz="2200" b="1"/>
              <a:t>The volunteer armies proved no match for the professional armies of the counter-revolutionary movement</a:t>
            </a:r>
          </a:p>
          <a:p>
            <a:pPr>
              <a:lnSpc>
                <a:spcPct val="80000"/>
              </a:lnSpc>
            </a:pPr>
            <a:r>
              <a:rPr lang="en-US" altLang="en-US" sz="2200" b="1"/>
              <a:t>Yet 1848 did create the idea of workers demanding political rights and that political unrest would only become more evident during the rest of the century</a:t>
            </a:r>
          </a:p>
          <a:p>
            <a:pPr>
              <a:lnSpc>
                <a:spcPct val="80000"/>
              </a:lnSpc>
            </a:pPr>
            <a:r>
              <a:rPr lang="en-US" altLang="en-US" sz="2200" b="1"/>
              <a:t>Ironically, the main goal of nationalists in Italy and Germany was realized by unification </a:t>
            </a:r>
          </a:p>
          <a:p>
            <a:pPr>
              <a:lnSpc>
                <a:spcPct val="80000"/>
              </a:lnSpc>
            </a:pPr>
            <a:r>
              <a:rPr lang="en-US" altLang="en-US" sz="2200" b="1"/>
              <a:t>On a global scale, the dissemination of committed socialists to areas like the United States and Latin America helped shape the future of those regions</a:t>
            </a:r>
          </a:p>
          <a:p>
            <a:pPr>
              <a:lnSpc>
                <a:spcPct val="80000"/>
              </a:lnSpc>
            </a:pPr>
            <a:r>
              <a:rPr lang="en-US" altLang="en-US" sz="2200" b="1"/>
              <a:t>In Austria the monarchy had been able to survive and keep the polyglot empire in tact by using forces from one area on people of different ethnicity</a:t>
            </a:r>
          </a:p>
        </p:txBody>
      </p:sp>
      <p:sp>
        <p:nvSpPr>
          <p:cNvPr id="104451" name="Rectangle 3"/>
          <p:cNvSpPr>
            <a:spLocks noGrp="1" noChangeArrowheads="1"/>
          </p:cNvSpPr>
          <p:nvPr>
            <p:ph type="title"/>
          </p:nvPr>
        </p:nvSpPr>
        <p:spPr>
          <a:xfrm>
            <a:off x="762000" y="152400"/>
            <a:ext cx="7772400" cy="990600"/>
          </a:xfrm>
          <a:noFill/>
          <a:ln/>
        </p:spPr>
        <p:txBody>
          <a:bodyPr lIns="92075" tIns="46038" rIns="92075" bIns="46038"/>
          <a:lstStyle/>
          <a:p>
            <a:r>
              <a:rPr lang="en-US" altLang="en-US" b="1">
                <a:solidFill>
                  <a:srgbClr val="FF3300"/>
                </a:solidFill>
              </a:rPr>
              <a:t>The Legacy of Revolution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additive="base">
                                        <p:cTn id="7" dur="500" fill="hold"/>
                                        <p:tgtEl>
                                          <p:spTgt spid="104451"/>
                                        </p:tgtEl>
                                        <p:attrNameLst>
                                          <p:attrName>ppt_x</p:attrName>
                                        </p:attrNameLst>
                                      </p:cBhvr>
                                      <p:tavLst>
                                        <p:tav tm="0">
                                          <p:val>
                                            <p:strVal val="#ppt_x"/>
                                          </p:val>
                                        </p:tav>
                                        <p:tav tm="100000">
                                          <p:val>
                                            <p:strVal val="#ppt_x"/>
                                          </p:val>
                                        </p:tav>
                                      </p:tavLst>
                                    </p:anim>
                                    <p:anim calcmode="lin" valueType="num">
                                      <p:cBhvr additive="base">
                                        <p:cTn id="8" dur="500" fill="hold"/>
                                        <p:tgtEl>
                                          <p:spTgt spid="1044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0">
                                            <p:txEl>
                                              <p:pRg st="0" end="0"/>
                                            </p:txEl>
                                          </p:spTgt>
                                        </p:tgtEl>
                                        <p:attrNameLst>
                                          <p:attrName>style.visibility</p:attrName>
                                        </p:attrNameLst>
                                      </p:cBhvr>
                                      <p:to>
                                        <p:strVal val="visible"/>
                                      </p:to>
                                    </p:set>
                                    <p:anim calcmode="lin" valueType="num">
                                      <p:cBhvr additive="base">
                                        <p:cTn id="13" dur="500" fill="hold"/>
                                        <p:tgtEl>
                                          <p:spTgt spid="1044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0">
                                            <p:txEl>
                                              <p:pRg st="1" end="1"/>
                                            </p:txEl>
                                          </p:spTgt>
                                        </p:tgtEl>
                                        <p:attrNameLst>
                                          <p:attrName>style.visibility</p:attrName>
                                        </p:attrNameLst>
                                      </p:cBhvr>
                                      <p:to>
                                        <p:strVal val="visible"/>
                                      </p:to>
                                    </p:set>
                                    <p:anim calcmode="lin" valueType="num">
                                      <p:cBhvr additive="base">
                                        <p:cTn id="19" dur="500" fill="hold"/>
                                        <p:tgtEl>
                                          <p:spTgt spid="10445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0">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450">
                                            <p:txEl>
                                              <p:pRg st="2" end="2"/>
                                            </p:txEl>
                                          </p:spTgt>
                                        </p:tgtEl>
                                        <p:attrNameLst>
                                          <p:attrName>style.visibility</p:attrName>
                                        </p:attrNameLst>
                                      </p:cBhvr>
                                      <p:to>
                                        <p:strVal val="visible"/>
                                      </p:to>
                                    </p:set>
                                    <p:anim calcmode="lin" valueType="num">
                                      <p:cBhvr additive="base">
                                        <p:cTn id="25" dur="500" fill="hold"/>
                                        <p:tgtEl>
                                          <p:spTgt spid="10445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0">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450">
                                            <p:txEl>
                                              <p:pRg st="3" end="3"/>
                                            </p:txEl>
                                          </p:spTgt>
                                        </p:tgtEl>
                                        <p:attrNameLst>
                                          <p:attrName>style.visibility</p:attrName>
                                        </p:attrNameLst>
                                      </p:cBhvr>
                                      <p:to>
                                        <p:strVal val="visible"/>
                                      </p:to>
                                    </p:set>
                                    <p:anim calcmode="lin" valueType="num">
                                      <p:cBhvr additive="base">
                                        <p:cTn id="31" dur="500" fill="hold"/>
                                        <p:tgtEl>
                                          <p:spTgt spid="10445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450">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3" end="3"/>
                                            </p:txEl>
                                          </p:spTgt>
                                        </p:tgtEl>
                                        <p:attrNameLst>
                                          <p:attrName>ppt_c</p:attrName>
                                        </p:attrNameLst>
                                      </p:cBhvr>
                                      <p:to>
                                        <a:srgbClr val="FF330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450">
                                            <p:txEl>
                                              <p:pRg st="4" end="4"/>
                                            </p:txEl>
                                          </p:spTgt>
                                        </p:tgtEl>
                                        <p:attrNameLst>
                                          <p:attrName>style.visibility</p:attrName>
                                        </p:attrNameLst>
                                      </p:cBhvr>
                                      <p:to>
                                        <p:strVal val="visible"/>
                                      </p:to>
                                    </p:set>
                                    <p:anim calcmode="lin" valueType="num">
                                      <p:cBhvr additive="base">
                                        <p:cTn id="37" dur="500" fill="hold"/>
                                        <p:tgtEl>
                                          <p:spTgt spid="10445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450">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4" end="4"/>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4450">
                                            <p:txEl>
                                              <p:pRg st="5" end="5"/>
                                            </p:txEl>
                                          </p:spTgt>
                                        </p:tgtEl>
                                        <p:attrNameLst>
                                          <p:attrName>style.visibility</p:attrName>
                                        </p:attrNameLst>
                                      </p:cBhvr>
                                      <p:to>
                                        <p:strVal val="visible"/>
                                      </p:to>
                                    </p:set>
                                    <p:anim calcmode="lin" valueType="num">
                                      <p:cBhvr additive="base">
                                        <p:cTn id="43" dur="500" fill="hold"/>
                                        <p:tgtEl>
                                          <p:spTgt spid="10445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450">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5" end="5"/>
                                            </p:txEl>
                                          </p:spTgt>
                                        </p:tgtEl>
                                        <p:attrNameLst>
                                          <p:attrName>ppt_c</p:attrName>
                                        </p:attrNameLst>
                                      </p:cBhvr>
                                      <p:to>
                                        <a:srgbClr val="FF3300"/>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4450">
                                            <p:txEl>
                                              <p:pRg st="6" end="6"/>
                                            </p:txEl>
                                          </p:spTgt>
                                        </p:tgtEl>
                                        <p:attrNameLst>
                                          <p:attrName>style.visibility</p:attrName>
                                        </p:attrNameLst>
                                      </p:cBhvr>
                                      <p:to>
                                        <p:strVal val="visible"/>
                                      </p:to>
                                    </p:set>
                                    <p:anim calcmode="lin" valueType="num">
                                      <p:cBhvr additive="base">
                                        <p:cTn id="49" dur="500" fill="hold"/>
                                        <p:tgtEl>
                                          <p:spTgt spid="10445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450">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6" end="6"/>
                                            </p:txEl>
                                          </p:spTgt>
                                        </p:tgtEl>
                                        <p:attrNameLst>
                                          <p:attrName>ppt_c</p:attrName>
                                        </p:attrNameLst>
                                      </p:cBhvr>
                                      <p:to>
                                        <a:srgbClr val="FF3300"/>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4450">
                                            <p:txEl>
                                              <p:pRg st="7" end="7"/>
                                            </p:txEl>
                                          </p:spTgt>
                                        </p:tgtEl>
                                        <p:attrNameLst>
                                          <p:attrName>style.visibility</p:attrName>
                                        </p:attrNameLst>
                                      </p:cBhvr>
                                      <p:to>
                                        <p:strVal val="visible"/>
                                      </p:to>
                                    </p:set>
                                    <p:anim calcmode="lin" valueType="num">
                                      <p:cBhvr additive="base">
                                        <p:cTn id="55" dur="500" fill="hold"/>
                                        <p:tgtEl>
                                          <p:spTgt spid="104450">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4450">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04450">
                                            <p:txEl>
                                              <p:pRg st="7" end="7"/>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build="p" autoUpdateAnimBg="0"/>
      <p:bldP spid="10445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body" sz="half" idx="1"/>
          </p:nvPr>
        </p:nvSpPr>
        <p:spPr>
          <a:xfrm>
            <a:off x="0" y="762000"/>
            <a:ext cx="9144000" cy="6096000"/>
          </a:xfrm>
          <a:noFill/>
          <a:ln/>
        </p:spPr>
        <p:txBody>
          <a:bodyPr lIns="92075" tIns="46038" rIns="92075" bIns="46038"/>
          <a:lstStyle/>
          <a:p>
            <a:pPr>
              <a:lnSpc>
                <a:spcPct val="80000"/>
              </a:lnSpc>
            </a:pPr>
            <a:r>
              <a:rPr lang="en-US" altLang="en-US" sz="2000" b="1"/>
              <a:t>Police Forces:</a:t>
            </a:r>
          </a:p>
          <a:p>
            <a:pPr lvl="1">
              <a:lnSpc>
                <a:spcPct val="80000"/>
              </a:lnSpc>
            </a:pPr>
            <a:r>
              <a:rPr lang="en-US" altLang="en-US" sz="2000" b="1"/>
              <a:t>Industrialization and urbanization led to increase in criminal behavior – something had to be done!</a:t>
            </a:r>
          </a:p>
          <a:p>
            <a:pPr lvl="1">
              <a:lnSpc>
                <a:spcPct val="80000"/>
              </a:lnSpc>
            </a:pPr>
            <a:r>
              <a:rPr lang="en-US" altLang="en-US" sz="2000" b="1"/>
              <a:t>In France, </a:t>
            </a:r>
            <a:r>
              <a:rPr lang="en-US" altLang="en-US" sz="2000" b="1" u="sng"/>
              <a:t>serjents</a:t>
            </a:r>
            <a:r>
              <a:rPr lang="en-US" altLang="en-US" sz="2000" b="1"/>
              <a:t> established by prefect of Paris, </a:t>
            </a:r>
            <a:r>
              <a:rPr lang="en-US" altLang="en-US" sz="2000" b="1" u="sng"/>
              <a:t>Louis-Maurice Debelleyme</a:t>
            </a:r>
            <a:r>
              <a:rPr lang="en-US" altLang="en-US" sz="2000" b="1"/>
              <a:t> in 1828, whose numbers grew to 4,000 by end of 19th century.  </a:t>
            </a:r>
          </a:p>
          <a:p>
            <a:pPr lvl="1">
              <a:lnSpc>
                <a:spcPct val="80000"/>
              </a:lnSpc>
            </a:pPr>
            <a:r>
              <a:rPr lang="en-US" altLang="en-US" sz="2000" b="1"/>
              <a:t>In Britain, </a:t>
            </a:r>
            <a:r>
              <a:rPr lang="en-US" altLang="en-US" sz="2000" b="1" u="sng"/>
              <a:t>Robert Peel</a:t>
            </a:r>
            <a:r>
              <a:rPr lang="en-US" altLang="en-US" sz="2000" b="1"/>
              <a:t> introduced legislation to get police force.  Municipal Corporations Act of 1835 established police force “</a:t>
            </a:r>
            <a:r>
              <a:rPr lang="en-US" altLang="en-US" sz="2000" b="1" u="sng"/>
              <a:t>Bobbies</a:t>
            </a:r>
            <a:r>
              <a:rPr lang="en-US" altLang="en-US" sz="2000" b="1"/>
              <a:t>”.</a:t>
            </a:r>
          </a:p>
          <a:p>
            <a:pPr lvl="1">
              <a:lnSpc>
                <a:spcPct val="80000"/>
              </a:lnSpc>
            </a:pPr>
            <a:r>
              <a:rPr lang="en-US" altLang="en-US" sz="2000" b="1"/>
              <a:t>In German states, </a:t>
            </a:r>
            <a:r>
              <a:rPr lang="en-US" altLang="en-US" sz="2000" b="1" u="sng"/>
              <a:t>Schutzmannschaft</a:t>
            </a:r>
            <a:r>
              <a:rPr lang="en-US" altLang="en-US" sz="2000" b="1"/>
              <a:t> established, modeled after London police force</a:t>
            </a:r>
          </a:p>
          <a:p>
            <a:pPr>
              <a:lnSpc>
                <a:spcPct val="80000"/>
              </a:lnSpc>
            </a:pPr>
            <a:r>
              <a:rPr lang="en-US" altLang="en-US" sz="2000" b="1"/>
              <a:t>Prison Reform</a:t>
            </a:r>
          </a:p>
          <a:p>
            <a:pPr lvl="1">
              <a:lnSpc>
                <a:spcPct val="80000"/>
              </a:lnSpc>
            </a:pPr>
            <a:r>
              <a:rPr lang="en-US" altLang="en-US" sz="2000" b="1"/>
              <a:t>More cops = more arrests!</a:t>
            </a:r>
          </a:p>
          <a:p>
            <a:pPr lvl="1">
              <a:lnSpc>
                <a:spcPct val="80000"/>
              </a:lnSpc>
            </a:pPr>
            <a:r>
              <a:rPr lang="en-US" altLang="en-US" sz="2000" b="1"/>
              <a:t>Britain used to ship criminals to Australia, but this slowed in the 1830’s as colonists got increasingly pissed (practice of </a:t>
            </a:r>
            <a:r>
              <a:rPr lang="en-US" altLang="en-US" sz="2000" b="1" u="sng"/>
              <a:t>penal transportation</a:t>
            </a:r>
            <a:r>
              <a:rPr lang="en-US" altLang="en-US" sz="2000" b="1"/>
              <a:t>)</a:t>
            </a:r>
          </a:p>
          <a:p>
            <a:pPr lvl="1">
              <a:lnSpc>
                <a:spcPct val="80000"/>
              </a:lnSpc>
            </a:pPr>
            <a:r>
              <a:rPr lang="en-US" altLang="en-US" sz="2000" b="1"/>
              <a:t>Goals in prisons changed from punishment to rehabilitation and transformation.  </a:t>
            </a:r>
          </a:p>
          <a:p>
            <a:pPr lvl="1">
              <a:lnSpc>
                <a:spcPct val="80000"/>
              </a:lnSpc>
            </a:pPr>
            <a:r>
              <a:rPr lang="en-US" altLang="en-US" sz="2000" b="1"/>
              <a:t>Individual cells replaced communal living, which seemed to make everyone more evil.  </a:t>
            </a:r>
          </a:p>
          <a:p>
            <a:pPr lvl="1">
              <a:lnSpc>
                <a:spcPct val="80000"/>
              </a:lnSpc>
            </a:pPr>
            <a:r>
              <a:rPr lang="en-US" altLang="en-US" sz="2000" b="1"/>
              <a:t>France also did this to make a more ordered and disciplined society. </a:t>
            </a:r>
          </a:p>
        </p:txBody>
      </p:sp>
      <p:sp>
        <p:nvSpPr>
          <p:cNvPr id="130051" name="Rectangle 3"/>
          <p:cNvSpPr>
            <a:spLocks noGrp="1" noChangeArrowheads="1"/>
          </p:cNvSpPr>
          <p:nvPr>
            <p:ph type="title"/>
          </p:nvPr>
        </p:nvSpPr>
        <p:spPr>
          <a:xfrm>
            <a:off x="381000" y="152400"/>
            <a:ext cx="8382000" cy="609600"/>
          </a:xfrm>
          <a:noFill/>
          <a:ln/>
        </p:spPr>
        <p:txBody>
          <a:bodyPr lIns="92075" tIns="46038" rIns="92075" bIns="46038"/>
          <a:lstStyle/>
          <a:p>
            <a:r>
              <a:rPr lang="en-US" altLang="en-US" sz="4000" b="1">
                <a:solidFill>
                  <a:srgbClr val="FF3300"/>
                </a:solidFill>
              </a:rPr>
              <a:t>Emergence of an Ordered Society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051"/>
                                        </p:tgtEl>
                                        <p:attrNameLst>
                                          <p:attrName>style.visibility</p:attrName>
                                        </p:attrNameLst>
                                      </p:cBhvr>
                                      <p:to>
                                        <p:strVal val="visible"/>
                                      </p:to>
                                    </p:set>
                                    <p:anim calcmode="lin" valueType="num">
                                      <p:cBhvr additive="base">
                                        <p:cTn id="7" dur="500" fill="hold"/>
                                        <p:tgtEl>
                                          <p:spTgt spid="130051"/>
                                        </p:tgtEl>
                                        <p:attrNameLst>
                                          <p:attrName>ppt_x</p:attrName>
                                        </p:attrNameLst>
                                      </p:cBhvr>
                                      <p:tavLst>
                                        <p:tav tm="0">
                                          <p:val>
                                            <p:strVal val="#ppt_x"/>
                                          </p:val>
                                        </p:tav>
                                        <p:tav tm="100000">
                                          <p:val>
                                            <p:strVal val="#ppt_x"/>
                                          </p:val>
                                        </p:tav>
                                      </p:tavLst>
                                    </p:anim>
                                    <p:anim calcmode="lin" valueType="num">
                                      <p:cBhvr additive="base">
                                        <p:cTn id="8" dur="500" fill="hold"/>
                                        <p:tgtEl>
                                          <p:spTgt spid="1300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050">
                                            <p:txEl>
                                              <p:pRg st="0" end="0"/>
                                            </p:txEl>
                                          </p:spTgt>
                                        </p:tgtEl>
                                        <p:attrNameLst>
                                          <p:attrName>style.visibility</p:attrName>
                                        </p:attrNameLst>
                                      </p:cBhvr>
                                      <p:to>
                                        <p:strVal val="visible"/>
                                      </p:to>
                                    </p:set>
                                    <p:anim calcmode="lin" valueType="num">
                                      <p:cBhvr additive="base">
                                        <p:cTn id="13" dur="500" fill="hold"/>
                                        <p:tgtEl>
                                          <p:spTgt spid="13005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05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0" end="0"/>
                                            </p:txEl>
                                          </p:spTgt>
                                        </p:tgtEl>
                                        <p:attrNameLst>
                                          <p:attrName>ppt_c</p:attrName>
                                        </p:attrNameLst>
                                      </p:cBhvr>
                                      <p:to>
                                        <a:srgbClr val="FF3300"/>
                                      </p:to>
                                    </p:animClr>
                                  </p:subTnLst>
                                </p:cTn>
                              </p:par>
                              <p:par>
                                <p:cTn id="15" presetID="2" presetClass="entr" presetSubtype="4" fill="hold" grpId="0" nodeType="withEffect">
                                  <p:stCondLst>
                                    <p:cond delay="0"/>
                                  </p:stCondLst>
                                  <p:childTnLst>
                                    <p:set>
                                      <p:cBhvr>
                                        <p:cTn id="16" dur="1" fill="hold">
                                          <p:stCondLst>
                                            <p:cond delay="0"/>
                                          </p:stCondLst>
                                        </p:cTn>
                                        <p:tgtEl>
                                          <p:spTgt spid="130050">
                                            <p:txEl>
                                              <p:pRg st="1" end="1"/>
                                            </p:txEl>
                                          </p:spTgt>
                                        </p:tgtEl>
                                        <p:attrNameLst>
                                          <p:attrName>style.visibility</p:attrName>
                                        </p:attrNameLst>
                                      </p:cBhvr>
                                      <p:to>
                                        <p:strVal val="visible"/>
                                      </p:to>
                                    </p:set>
                                    <p:anim calcmode="lin" valueType="num">
                                      <p:cBhvr additive="base">
                                        <p:cTn id="17" dur="500" fill="hold"/>
                                        <p:tgtEl>
                                          <p:spTgt spid="13005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0050">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1" end="1"/>
                                            </p:txEl>
                                          </p:spTgt>
                                        </p:tgtEl>
                                        <p:attrNameLst>
                                          <p:attrName>ppt_c</p:attrName>
                                        </p:attrNameLst>
                                      </p:cBhvr>
                                      <p:to>
                                        <a:srgbClr val="FF3300"/>
                                      </p:to>
                                    </p:animClr>
                                  </p:subTnLst>
                                </p:cTn>
                              </p:par>
                              <p:par>
                                <p:cTn id="19" presetID="2" presetClass="entr" presetSubtype="4" fill="hold" grpId="0" nodeType="withEffect">
                                  <p:stCondLst>
                                    <p:cond delay="0"/>
                                  </p:stCondLst>
                                  <p:childTnLst>
                                    <p:set>
                                      <p:cBhvr>
                                        <p:cTn id="20" dur="1" fill="hold">
                                          <p:stCondLst>
                                            <p:cond delay="0"/>
                                          </p:stCondLst>
                                        </p:cTn>
                                        <p:tgtEl>
                                          <p:spTgt spid="130050">
                                            <p:txEl>
                                              <p:pRg st="2" end="2"/>
                                            </p:txEl>
                                          </p:spTgt>
                                        </p:tgtEl>
                                        <p:attrNameLst>
                                          <p:attrName>style.visibility</p:attrName>
                                        </p:attrNameLst>
                                      </p:cBhvr>
                                      <p:to>
                                        <p:strVal val="visible"/>
                                      </p:to>
                                    </p:set>
                                    <p:anim calcmode="lin" valueType="num">
                                      <p:cBhvr additive="base">
                                        <p:cTn id="21" dur="500" fill="hold"/>
                                        <p:tgtEl>
                                          <p:spTgt spid="13005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0050">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2" end="2"/>
                                            </p:txEl>
                                          </p:spTgt>
                                        </p:tgtEl>
                                        <p:attrNameLst>
                                          <p:attrName>ppt_c</p:attrName>
                                        </p:attrNameLst>
                                      </p:cBhvr>
                                      <p:to>
                                        <a:srgbClr val="FF3300"/>
                                      </p:to>
                                    </p:animClr>
                                  </p:subTnLst>
                                </p:cTn>
                              </p:par>
                              <p:par>
                                <p:cTn id="23" presetID="2" presetClass="entr" presetSubtype="4" fill="hold" grpId="0" nodeType="withEffect">
                                  <p:stCondLst>
                                    <p:cond delay="0"/>
                                  </p:stCondLst>
                                  <p:childTnLst>
                                    <p:set>
                                      <p:cBhvr>
                                        <p:cTn id="24" dur="1" fill="hold">
                                          <p:stCondLst>
                                            <p:cond delay="0"/>
                                          </p:stCondLst>
                                        </p:cTn>
                                        <p:tgtEl>
                                          <p:spTgt spid="130050">
                                            <p:txEl>
                                              <p:pRg st="3" end="3"/>
                                            </p:txEl>
                                          </p:spTgt>
                                        </p:tgtEl>
                                        <p:attrNameLst>
                                          <p:attrName>style.visibility</p:attrName>
                                        </p:attrNameLst>
                                      </p:cBhvr>
                                      <p:to>
                                        <p:strVal val="visible"/>
                                      </p:to>
                                    </p:set>
                                    <p:anim calcmode="lin" valueType="num">
                                      <p:cBhvr additive="base">
                                        <p:cTn id="25" dur="500" fill="hold"/>
                                        <p:tgtEl>
                                          <p:spTgt spid="1300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0050">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3" end="3"/>
                                            </p:txEl>
                                          </p:spTgt>
                                        </p:tgtEl>
                                        <p:attrNameLst>
                                          <p:attrName>ppt_c</p:attrName>
                                        </p:attrNameLst>
                                      </p:cBhvr>
                                      <p:to>
                                        <a:srgbClr val="FF3300"/>
                                      </p:to>
                                    </p:animClr>
                                  </p:subTnLst>
                                </p:cTn>
                              </p:par>
                              <p:par>
                                <p:cTn id="27" presetID="2" presetClass="entr" presetSubtype="4" fill="hold" grpId="0" nodeType="withEffect">
                                  <p:stCondLst>
                                    <p:cond delay="0"/>
                                  </p:stCondLst>
                                  <p:childTnLst>
                                    <p:set>
                                      <p:cBhvr>
                                        <p:cTn id="28" dur="1" fill="hold">
                                          <p:stCondLst>
                                            <p:cond delay="0"/>
                                          </p:stCondLst>
                                        </p:cTn>
                                        <p:tgtEl>
                                          <p:spTgt spid="130050">
                                            <p:txEl>
                                              <p:pRg st="4" end="4"/>
                                            </p:txEl>
                                          </p:spTgt>
                                        </p:tgtEl>
                                        <p:attrNameLst>
                                          <p:attrName>style.visibility</p:attrName>
                                        </p:attrNameLst>
                                      </p:cBhvr>
                                      <p:to>
                                        <p:strVal val="visible"/>
                                      </p:to>
                                    </p:set>
                                    <p:anim calcmode="lin" valueType="num">
                                      <p:cBhvr additive="base">
                                        <p:cTn id="29" dur="500" fill="hold"/>
                                        <p:tgtEl>
                                          <p:spTgt spid="13005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0050">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4" end="4"/>
                                            </p:txEl>
                                          </p:spTgt>
                                        </p:tgtEl>
                                        <p:attrNameLst>
                                          <p:attrName>ppt_c</p:attrName>
                                        </p:attrNameLst>
                                      </p:cBhvr>
                                      <p:to>
                                        <a:srgbClr val="FF3300"/>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0050">
                                            <p:txEl>
                                              <p:pRg st="5" end="5"/>
                                            </p:txEl>
                                          </p:spTgt>
                                        </p:tgtEl>
                                        <p:attrNameLst>
                                          <p:attrName>style.visibility</p:attrName>
                                        </p:attrNameLst>
                                      </p:cBhvr>
                                      <p:to>
                                        <p:strVal val="visible"/>
                                      </p:to>
                                    </p:set>
                                    <p:anim calcmode="lin" valueType="num">
                                      <p:cBhvr additive="base">
                                        <p:cTn id="35" dur="500" fill="hold"/>
                                        <p:tgtEl>
                                          <p:spTgt spid="130050">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0050">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5" end="5"/>
                                            </p:txEl>
                                          </p:spTgt>
                                        </p:tgtEl>
                                        <p:attrNameLst>
                                          <p:attrName>ppt_c</p:attrName>
                                        </p:attrNameLst>
                                      </p:cBhvr>
                                      <p:to>
                                        <a:srgbClr val="FF3300"/>
                                      </p:to>
                                    </p:animClr>
                                  </p:subTnLst>
                                </p:cTn>
                              </p:par>
                              <p:par>
                                <p:cTn id="37" presetID="2" presetClass="entr" presetSubtype="4" fill="hold" grpId="0" nodeType="withEffect">
                                  <p:stCondLst>
                                    <p:cond delay="0"/>
                                  </p:stCondLst>
                                  <p:childTnLst>
                                    <p:set>
                                      <p:cBhvr>
                                        <p:cTn id="38" dur="1" fill="hold">
                                          <p:stCondLst>
                                            <p:cond delay="0"/>
                                          </p:stCondLst>
                                        </p:cTn>
                                        <p:tgtEl>
                                          <p:spTgt spid="130050">
                                            <p:txEl>
                                              <p:pRg st="6" end="6"/>
                                            </p:txEl>
                                          </p:spTgt>
                                        </p:tgtEl>
                                        <p:attrNameLst>
                                          <p:attrName>style.visibility</p:attrName>
                                        </p:attrNameLst>
                                      </p:cBhvr>
                                      <p:to>
                                        <p:strVal val="visible"/>
                                      </p:to>
                                    </p:set>
                                    <p:anim calcmode="lin" valueType="num">
                                      <p:cBhvr additive="base">
                                        <p:cTn id="39" dur="500" fill="hold"/>
                                        <p:tgtEl>
                                          <p:spTgt spid="130050">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0050">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6" end="6"/>
                                            </p:txEl>
                                          </p:spTgt>
                                        </p:tgtEl>
                                        <p:attrNameLst>
                                          <p:attrName>ppt_c</p:attrName>
                                        </p:attrNameLst>
                                      </p:cBhvr>
                                      <p:to>
                                        <a:srgbClr val="FF3300"/>
                                      </p:to>
                                    </p:animClr>
                                  </p:subTnLst>
                                </p:cTn>
                              </p:par>
                              <p:par>
                                <p:cTn id="41" presetID="2" presetClass="entr" presetSubtype="4" fill="hold" grpId="0" nodeType="withEffect">
                                  <p:stCondLst>
                                    <p:cond delay="0"/>
                                  </p:stCondLst>
                                  <p:childTnLst>
                                    <p:set>
                                      <p:cBhvr>
                                        <p:cTn id="42" dur="1" fill="hold">
                                          <p:stCondLst>
                                            <p:cond delay="0"/>
                                          </p:stCondLst>
                                        </p:cTn>
                                        <p:tgtEl>
                                          <p:spTgt spid="130050">
                                            <p:txEl>
                                              <p:pRg st="7" end="7"/>
                                            </p:txEl>
                                          </p:spTgt>
                                        </p:tgtEl>
                                        <p:attrNameLst>
                                          <p:attrName>style.visibility</p:attrName>
                                        </p:attrNameLst>
                                      </p:cBhvr>
                                      <p:to>
                                        <p:strVal val="visible"/>
                                      </p:to>
                                    </p:set>
                                    <p:anim calcmode="lin" valueType="num">
                                      <p:cBhvr additive="base">
                                        <p:cTn id="43" dur="500" fill="hold"/>
                                        <p:tgtEl>
                                          <p:spTgt spid="13005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0050">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7" end="7"/>
                                            </p:txEl>
                                          </p:spTgt>
                                        </p:tgtEl>
                                        <p:attrNameLst>
                                          <p:attrName>ppt_c</p:attrName>
                                        </p:attrNameLst>
                                      </p:cBhvr>
                                      <p:to>
                                        <a:srgbClr val="FF3300"/>
                                      </p:to>
                                    </p:animClr>
                                  </p:subTnLst>
                                </p:cTn>
                              </p:par>
                              <p:par>
                                <p:cTn id="45" presetID="2" presetClass="entr" presetSubtype="4" fill="hold" grpId="0" nodeType="withEffect">
                                  <p:stCondLst>
                                    <p:cond delay="0"/>
                                  </p:stCondLst>
                                  <p:childTnLst>
                                    <p:set>
                                      <p:cBhvr>
                                        <p:cTn id="46" dur="1" fill="hold">
                                          <p:stCondLst>
                                            <p:cond delay="0"/>
                                          </p:stCondLst>
                                        </p:cTn>
                                        <p:tgtEl>
                                          <p:spTgt spid="130050">
                                            <p:txEl>
                                              <p:pRg st="8" end="8"/>
                                            </p:txEl>
                                          </p:spTgt>
                                        </p:tgtEl>
                                        <p:attrNameLst>
                                          <p:attrName>style.visibility</p:attrName>
                                        </p:attrNameLst>
                                      </p:cBhvr>
                                      <p:to>
                                        <p:strVal val="visible"/>
                                      </p:to>
                                    </p:set>
                                    <p:anim calcmode="lin" valueType="num">
                                      <p:cBhvr additive="base">
                                        <p:cTn id="47" dur="500" fill="hold"/>
                                        <p:tgtEl>
                                          <p:spTgt spid="130050">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0050">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8" end="8"/>
                                            </p:txEl>
                                          </p:spTgt>
                                        </p:tgtEl>
                                        <p:attrNameLst>
                                          <p:attrName>ppt_c</p:attrName>
                                        </p:attrNameLst>
                                      </p:cBhvr>
                                      <p:to>
                                        <a:srgbClr val="FF3300"/>
                                      </p:to>
                                    </p:animClr>
                                  </p:subTnLst>
                                </p:cTn>
                              </p:par>
                              <p:par>
                                <p:cTn id="49" presetID="2" presetClass="entr" presetSubtype="4" fill="hold" grpId="0" nodeType="withEffect">
                                  <p:stCondLst>
                                    <p:cond delay="0"/>
                                  </p:stCondLst>
                                  <p:childTnLst>
                                    <p:set>
                                      <p:cBhvr>
                                        <p:cTn id="50" dur="1" fill="hold">
                                          <p:stCondLst>
                                            <p:cond delay="0"/>
                                          </p:stCondLst>
                                        </p:cTn>
                                        <p:tgtEl>
                                          <p:spTgt spid="130050">
                                            <p:txEl>
                                              <p:pRg st="9" end="9"/>
                                            </p:txEl>
                                          </p:spTgt>
                                        </p:tgtEl>
                                        <p:attrNameLst>
                                          <p:attrName>style.visibility</p:attrName>
                                        </p:attrNameLst>
                                      </p:cBhvr>
                                      <p:to>
                                        <p:strVal val="visible"/>
                                      </p:to>
                                    </p:set>
                                    <p:anim calcmode="lin" valueType="num">
                                      <p:cBhvr additive="base">
                                        <p:cTn id="51" dur="500" fill="hold"/>
                                        <p:tgtEl>
                                          <p:spTgt spid="130050">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0050">
                                            <p:txEl>
                                              <p:pRg st="9" end="9"/>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9" end="9"/>
                                            </p:txEl>
                                          </p:spTgt>
                                        </p:tgtEl>
                                        <p:attrNameLst>
                                          <p:attrName>ppt_c</p:attrName>
                                        </p:attrNameLst>
                                      </p:cBhvr>
                                      <p:to>
                                        <a:srgbClr val="FF3300"/>
                                      </p:to>
                                    </p:animClr>
                                  </p:subTnLst>
                                </p:cTn>
                              </p:par>
                              <p:par>
                                <p:cTn id="53" presetID="2" presetClass="entr" presetSubtype="4" fill="hold" grpId="0" nodeType="withEffect">
                                  <p:stCondLst>
                                    <p:cond delay="0"/>
                                  </p:stCondLst>
                                  <p:childTnLst>
                                    <p:set>
                                      <p:cBhvr>
                                        <p:cTn id="54" dur="1" fill="hold">
                                          <p:stCondLst>
                                            <p:cond delay="0"/>
                                          </p:stCondLst>
                                        </p:cTn>
                                        <p:tgtEl>
                                          <p:spTgt spid="130050">
                                            <p:txEl>
                                              <p:pRg st="10" end="10"/>
                                            </p:txEl>
                                          </p:spTgt>
                                        </p:tgtEl>
                                        <p:attrNameLst>
                                          <p:attrName>style.visibility</p:attrName>
                                        </p:attrNameLst>
                                      </p:cBhvr>
                                      <p:to>
                                        <p:strVal val="visible"/>
                                      </p:to>
                                    </p:set>
                                    <p:anim calcmode="lin" valueType="num">
                                      <p:cBhvr additive="base">
                                        <p:cTn id="55" dur="500" fill="hold"/>
                                        <p:tgtEl>
                                          <p:spTgt spid="130050">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0050">
                                            <p:txEl>
                                              <p:pRg st="10" end="1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0050">
                                            <p:txEl>
                                              <p:pRg st="10" end="10"/>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autoUpdateAnimBg="0"/>
      <p:bldP spid="130051"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body" sz="half" idx="1"/>
          </p:nvPr>
        </p:nvSpPr>
        <p:spPr>
          <a:xfrm>
            <a:off x="0" y="762000"/>
            <a:ext cx="9144000" cy="6096000"/>
          </a:xfrm>
          <a:noFill/>
          <a:ln/>
        </p:spPr>
        <p:txBody>
          <a:bodyPr lIns="92075" tIns="46038" rIns="92075" bIns="46038"/>
          <a:lstStyle/>
          <a:p>
            <a:pPr>
              <a:lnSpc>
                <a:spcPct val="80000"/>
              </a:lnSpc>
            </a:pPr>
            <a:r>
              <a:rPr lang="en-US" altLang="en-US" sz="2400" b="1"/>
              <a:t>Romanticism developed as a reaction against Enlightenment thinking and preoccupation with discovering the truth through reason.  </a:t>
            </a:r>
          </a:p>
          <a:p>
            <a:pPr>
              <a:lnSpc>
                <a:spcPct val="80000"/>
              </a:lnSpc>
            </a:pPr>
            <a:r>
              <a:rPr lang="en-US" altLang="en-US" sz="2400" b="1"/>
              <a:t>Reason not BAD, but you must also use your intuition and emotion to know the world.</a:t>
            </a:r>
          </a:p>
          <a:p>
            <a:pPr>
              <a:lnSpc>
                <a:spcPct val="80000"/>
              </a:lnSpc>
            </a:pPr>
            <a:r>
              <a:rPr lang="en-US" altLang="en-US" sz="2400" b="1"/>
              <a:t>Characteristics of Romanticism</a:t>
            </a:r>
          </a:p>
          <a:p>
            <a:pPr lvl="1">
              <a:lnSpc>
                <a:spcPct val="80000"/>
              </a:lnSpc>
            </a:pPr>
            <a:r>
              <a:rPr lang="en-US" altLang="en-US" sz="2000" b="1"/>
              <a:t>Began in Germany with group of German poets who emphasized </a:t>
            </a:r>
            <a:r>
              <a:rPr lang="en-US" altLang="en-US" sz="2000" b="1" u="sng"/>
              <a:t>emotion and sentiment</a:t>
            </a:r>
            <a:r>
              <a:rPr lang="en-US" altLang="en-US" sz="2000" b="1"/>
              <a:t>.</a:t>
            </a:r>
          </a:p>
          <a:p>
            <a:pPr lvl="1">
              <a:lnSpc>
                <a:spcPct val="80000"/>
              </a:lnSpc>
            </a:pPr>
            <a:r>
              <a:rPr lang="en-US" altLang="en-US" sz="2000" b="1"/>
              <a:t>Inspired by tragic characters such as Goethe’s Werther, in </a:t>
            </a:r>
            <a:r>
              <a:rPr lang="en-US" altLang="en-US" sz="2000" b="1" i="1" u="sng"/>
              <a:t>The Sorrows of Young Werther</a:t>
            </a:r>
            <a:r>
              <a:rPr lang="en-US" altLang="en-US" sz="2000" b="1"/>
              <a:t>, who was rejected by society and the woman he loved, but let sentiment drive him until he committed suicide.  </a:t>
            </a:r>
          </a:p>
          <a:p>
            <a:pPr lvl="1">
              <a:lnSpc>
                <a:spcPct val="80000"/>
              </a:lnSpc>
            </a:pPr>
            <a:r>
              <a:rPr lang="en-US" altLang="en-US" sz="2000" b="1" u="sng"/>
              <a:t>individualism</a:t>
            </a:r>
            <a:r>
              <a:rPr lang="en-US" altLang="en-US" sz="2000" b="1"/>
              <a:t> or interest in unique traits of each person.  Everyone has a </a:t>
            </a:r>
            <a:r>
              <a:rPr lang="en-US" altLang="en-US" sz="2000" b="1" i="1"/>
              <a:t>geist</a:t>
            </a:r>
            <a:r>
              <a:rPr lang="en-US" altLang="en-US" sz="2000" b="1"/>
              <a:t> that makes them unique.  (Spirit)</a:t>
            </a:r>
          </a:p>
          <a:p>
            <a:pPr>
              <a:lnSpc>
                <a:spcPct val="80000"/>
              </a:lnSpc>
            </a:pPr>
            <a:r>
              <a:rPr lang="en-US" altLang="en-US" sz="2400" b="1"/>
              <a:t>Many romantics rebelled against society’s conventions – wore weird outfits and long hair and crazy beards.  </a:t>
            </a:r>
          </a:p>
          <a:p>
            <a:pPr>
              <a:lnSpc>
                <a:spcPct val="80000"/>
              </a:lnSpc>
            </a:pPr>
            <a:r>
              <a:rPr lang="en-US" altLang="en-US" sz="2400" b="1"/>
              <a:t>Standing up against society and being an outsider  are both  heroic things!</a:t>
            </a:r>
          </a:p>
          <a:p>
            <a:pPr>
              <a:lnSpc>
                <a:spcPct val="80000"/>
              </a:lnSpc>
            </a:pPr>
            <a:r>
              <a:rPr lang="en-US" altLang="en-US" sz="2400" b="1"/>
              <a:t>Romantics sometimes embraced RELIGION due to its spiritual nature</a:t>
            </a:r>
          </a:p>
        </p:txBody>
      </p:sp>
      <p:sp>
        <p:nvSpPr>
          <p:cNvPr id="131075" name="Rectangle 3"/>
          <p:cNvSpPr>
            <a:spLocks noGrp="1" noChangeArrowheads="1"/>
          </p:cNvSpPr>
          <p:nvPr>
            <p:ph type="title"/>
          </p:nvPr>
        </p:nvSpPr>
        <p:spPr>
          <a:xfrm>
            <a:off x="381000" y="152400"/>
            <a:ext cx="8382000" cy="609600"/>
          </a:xfrm>
          <a:noFill/>
          <a:ln/>
        </p:spPr>
        <p:txBody>
          <a:bodyPr lIns="92075" tIns="46038" rIns="92075" bIns="46038"/>
          <a:lstStyle/>
          <a:p>
            <a:r>
              <a:rPr lang="en-US" altLang="en-US" sz="4000" b="1">
                <a:solidFill>
                  <a:srgbClr val="FF3300"/>
                </a:solidFill>
              </a:rPr>
              <a:t>Romanticism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75"/>
                                        </p:tgtEl>
                                        <p:attrNameLst>
                                          <p:attrName>style.visibility</p:attrName>
                                        </p:attrNameLst>
                                      </p:cBhvr>
                                      <p:to>
                                        <p:strVal val="visible"/>
                                      </p:to>
                                    </p:set>
                                    <p:anim calcmode="lin" valueType="num">
                                      <p:cBhvr additive="base">
                                        <p:cTn id="7" dur="500" fill="hold"/>
                                        <p:tgtEl>
                                          <p:spTgt spid="131075"/>
                                        </p:tgtEl>
                                        <p:attrNameLst>
                                          <p:attrName>ppt_x</p:attrName>
                                        </p:attrNameLst>
                                      </p:cBhvr>
                                      <p:tavLst>
                                        <p:tav tm="0">
                                          <p:val>
                                            <p:strVal val="#ppt_x"/>
                                          </p:val>
                                        </p:tav>
                                        <p:tav tm="100000">
                                          <p:val>
                                            <p:strVal val="#ppt_x"/>
                                          </p:val>
                                        </p:tav>
                                      </p:tavLst>
                                    </p:anim>
                                    <p:anim calcmode="lin" valueType="num">
                                      <p:cBhvr additive="base">
                                        <p:cTn id="8" dur="500" fill="hold"/>
                                        <p:tgtEl>
                                          <p:spTgt spid="1310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1074">
                                            <p:txEl>
                                              <p:pRg st="0" end="0"/>
                                            </p:txEl>
                                          </p:spTgt>
                                        </p:tgtEl>
                                        <p:attrNameLst>
                                          <p:attrName>style.visibility</p:attrName>
                                        </p:attrNameLst>
                                      </p:cBhvr>
                                      <p:to>
                                        <p:strVal val="visible"/>
                                      </p:to>
                                    </p:set>
                                    <p:anim calcmode="lin" valueType="num">
                                      <p:cBhvr additive="base">
                                        <p:cTn id="13" dur="500" fill="hold"/>
                                        <p:tgtEl>
                                          <p:spTgt spid="1310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1074">
                                            <p:txEl>
                                              <p:pRg st="1" end="1"/>
                                            </p:txEl>
                                          </p:spTgt>
                                        </p:tgtEl>
                                        <p:attrNameLst>
                                          <p:attrName>style.visibility</p:attrName>
                                        </p:attrNameLst>
                                      </p:cBhvr>
                                      <p:to>
                                        <p:strVal val="visible"/>
                                      </p:to>
                                    </p:set>
                                    <p:anim calcmode="lin" valueType="num">
                                      <p:cBhvr additive="base">
                                        <p:cTn id="19"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1074">
                                            <p:txEl>
                                              <p:pRg st="2" end="2"/>
                                            </p:txEl>
                                          </p:spTgt>
                                        </p:tgtEl>
                                        <p:attrNameLst>
                                          <p:attrName>style.visibility</p:attrName>
                                        </p:attrNameLst>
                                      </p:cBhvr>
                                      <p:to>
                                        <p:strVal val="visible"/>
                                      </p:to>
                                    </p:set>
                                    <p:anim calcmode="lin" valueType="num">
                                      <p:cBhvr additive="base">
                                        <p:cTn id="25"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2" end="2"/>
                                            </p:txEl>
                                          </p:spTgt>
                                        </p:tgtEl>
                                        <p:attrNameLst>
                                          <p:attrName>ppt_c</p:attrName>
                                        </p:attrNameLst>
                                      </p:cBhvr>
                                      <p:to>
                                        <a:srgbClr val="FF3300"/>
                                      </p:to>
                                    </p:animClr>
                                  </p:subTnLst>
                                </p:cTn>
                              </p:par>
                              <p:par>
                                <p:cTn id="27" presetID="2" presetClass="entr" presetSubtype="4" fill="hold" grpId="0" nodeType="withEffect">
                                  <p:stCondLst>
                                    <p:cond delay="0"/>
                                  </p:stCondLst>
                                  <p:childTnLst>
                                    <p:set>
                                      <p:cBhvr>
                                        <p:cTn id="28" dur="1" fill="hold">
                                          <p:stCondLst>
                                            <p:cond delay="0"/>
                                          </p:stCondLst>
                                        </p:cTn>
                                        <p:tgtEl>
                                          <p:spTgt spid="131074">
                                            <p:txEl>
                                              <p:pRg st="3" end="3"/>
                                            </p:txEl>
                                          </p:spTgt>
                                        </p:tgtEl>
                                        <p:attrNameLst>
                                          <p:attrName>style.visibility</p:attrName>
                                        </p:attrNameLst>
                                      </p:cBhvr>
                                      <p:to>
                                        <p:strVal val="visible"/>
                                      </p:to>
                                    </p:set>
                                    <p:anim calcmode="lin" valueType="num">
                                      <p:cBhvr additive="base">
                                        <p:cTn id="29" dur="500" fill="hold"/>
                                        <p:tgtEl>
                                          <p:spTgt spid="13107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1074">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3" end="3"/>
                                            </p:txEl>
                                          </p:spTgt>
                                        </p:tgtEl>
                                        <p:attrNameLst>
                                          <p:attrName>ppt_c</p:attrName>
                                        </p:attrNameLst>
                                      </p:cBhvr>
                                      <p:to>
                                        <a:srgbClr val="FF3300"/>
                                      </p:to>
                                    </p:animClr>
                                  </p:subTnLst>
                                </p:cTn>
                              </p:par>
                              <p:par>
                                <p:cTn id="31" presetID="2" presetClass="entr" presetSubtype="4" fill="hold" grpId="0" nodeType="withEffect">
                                  <p:stCondLst>
                                    <p:cond delay="0"/>
                                  </p:stCondLst>
                                  <p:childTnLst>
                                    <p:set>
                                      <p:cBhvr>
                                        <p:cTn id="32" dur="1" fill="hold">
                                          <p:stCondLst>
                                            <p:cond delay="0"/>
                                          </p:stCondLst>
                                        </p:cTn>
                                        <p:tgtEl>
                                          <p:spTgt spid="131074">
                                            <p:txEl>
                                              <p:pRg st="4" end="4"/>
                                            </p:txEl>
                                          </p:spTgt>
                                        </p:tgtEl>
                                        <p:attrNameLst>
                                          <p:attrName>style.visibility</p:attrName>
                                        </p:attrNameLst>
                                      </p:cBhvr>
                                      <p:to>
                                        <p:strVal val="visible"/>
                                      </p:to>
                                    </p:set>
                                    <p:anim calcmode="lin" valueType="num">
                                      <p:cBhvr additive="base">
                                        <p:cTn id="33" dur="500" fill="hold"/>
                                        <p:tgtEl>
                                          <p:spTgt spid="13107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1074">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4" end="4"/>
                                            </p:txEl>
                                          </p:spTgt>
                                        </p:tgtEl>
                                        <p:attrNameLst>
                                          <p:attrName>ppt_c</p:attrName>
                                        </p:attrNameLst>
                                      </p:cBhvr>
                                      <p:to>
                                        <a:srgbClr val="FF3300"/>
                                      </p:to>
                                    </p:animClr>
                                  </p:subTnLst>
                                </p:cTn>
                              </p:par>
                              <p:par>
                                <p:cTn id="35" presetID="2" presetClass="entr" presetSubtype="4" fill="hold" grpId="0" nodeType="withEffect">
                                  <p:stCondLst>
                                    <p:cond delay="0"/>
                                  </p:stCondLst>
                                  <p:childTnLst>
                                    <p:set>
                                      <p:cBhvr>
                                        <p:cTn id="36" dur="1" fill="hold">
                                          <p:stCondLst>
                                            <p:cond delay="0"/>
                                          </p:stCondLst>
                                        </p:cTn>
                                        <p:tgtEl>
                                          <p:spTgt spid="131074">
                                            <p:txEl>
                                              <p:pRg st="5" end="5"/>
                                            </p:txEl>
                                          </p:spTgt>
                                        </p:tgtEl>
                                        <p:attrNameLst>
                                          <p:attrName>style.visibility</p:attrName>
                                        </p:attrNameLst>
                                      </p:cBhvr>
                                      <p:to>
                                        <p:strVal val="visible"/>
                                      </p:to>
                                    </p:set>
                                    <p:anim calcmode="lin" valueType="num">
                                      <p:cBhvr additive="base">
                                        <p:cTn id="37" dur="500" fill="hold"/>
                                        <p:tgtEl>
                                          <p:spTgt spid="13107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1074">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5" end="5"/>
                                            </p:txEl>
                                          </p:spTgt>
                                        </p:tgtEl>
                                        <p:attrNameLst>
                                          <p:attrName>ppt_c</p:attrName>
                                        </p:attrNameLst>
                                      </p:cBhvr>
                                      <p:to>
                                        <a:srgbClr val="FF33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1074">
                                            <p:txEl>
                                              <p:pRg st="6" end="6"/>
                                            </p:txEl>
                                          </p:spTgt>
                                        </p:tgtEl>
                                        <p:attrNameLst>
                                          <p:attrName>style.visibility</p:attrName>
                                        </p:attrNameLst>
                                      </p:cBhvr>
                                      <p:to>
                                        <p:strVal val="visible"/>
                                      </p:to>
                                    </p:set>
                                    <p:anim calcmode="lin" valueType="num">
                                      <p:cBhvr additive="base">
                                        <p:cTn id="43" dur="500" fill="hold"/>
                                        <p:tgtEl>
                                          <p:spTgt spid="13107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074">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6" end="6"/>
                                            </p:txEl>
                                          </p:spTgt>
                                        </p:tgtEl>
                                        <p:attrNameLst>
                                          <p:attrName>ppt_c</p:attrName>
                                        </p:attrNameLst>
                                      </p:cBhvr>
                                      <p:to>
                                        <a:srgbClr val="FF3300"/>
                                      </p:to>
                                    </p:animClr>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1074">
                                            <p:txEl>
                                              <p:pRg st="7" end="7"/>
                                            </p:txEl>
                                          </p:spTgt>
                                        </p:tgtEl>
                                        <p:attrNameLst>
                                          <p:attrName>style.visibility</p:attrName>
                                        </p:attrNameLst>
                                      </p:cBhvr>
                                      <p:to>
                                        <p:strVal val="visible"/>
                                      </p:to>
                                    </p:set>
                                    <p:anim calcmode="lin" valueType="num">
                                      <p:cBhvr additive="base">
                                        <p:cTn id="49" dur="500" fill="hold"/>
                                        <p:tgtEl>
                                          <p:spTgt spid="13107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1074">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7" end="7"/>
                                            </p:txEl>
                                          </p:spTgt>
                                        </p:tgtEl>
                                        <p:attrNameLst>
                                          <p:attrName>ppt_c</p:attrName>
                                        </p:attrNameLst>
                                      </p:cBhvr>
                                      <p:to>
                                        <a:srgbClr val="FF3300"/>
                                      </p:to>
                                    </p:animClr>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1074">
                                            <p:txEl>
                                              <p:pRg st="8" end="8"/>
                                            </p:txEl>
                                          </p:spTgt>
                                        </p:tgtEl>
                                        <p:attrNameLst>
                                          <p:attrName>style.visibility</p:attrName>
                                        </p:attrNameLst>
                                      </p:cBhvr>
                                      <p:to>
                                        <p:strVal val="visible"/>
                                      </p:to>
                                    </p:set>
                                    <p:anim calcmode="lin" valueType="num">
                                      <p:cBhvr additive="base">
                                        <p:cTn id="55" dur="500" fill="hold"/>
                                        <p:tgtEl>
                                          <p:spTgt spid="13107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1074">
                                            <p:txEl>
                                              <p:pRg st="8" end="8"/>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1074">
                                            <p:txEl>
                                              <p:pRg st="8" end="8"/>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build="p" autoUpdateAnimBg="0"/>
      <p:bldP spid="131075"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body" sz="half" idx="1"/>
          </p:nvPr>
        </p:nvSpPr>
        <p:spPr>
          <a:xfrm>
            <a:off x="0" y="914400"/>
            <a:ext cx="9144000" cy="5943600"/>
          </a:xfrm>
          <a:noFill/>
          <a:ln/>
        </p:spPr>
        <p:txBody>
          <a:bodyPr lIns="92075" tIns="46038" rIns="92075" bIns="46038"/>
          <a:lstStyle/>
          <a:p>
            <a:pPr>
              <a:lnSpc>
                <a:spcPct val="80000"/>
              </a:lnSpc>
            </a:pPr>
            <a:r>
              <a:rPr lang="en-US" altLang="en-US" sz="2400" b="1"/>
              <a:t>Gothic novel and Gothic stories (frightening and fantastic) developed as a genre (Mary Shelley’s </a:t>
            </a:r>
            <a:r>
              <a:rPr lang="en-US" altLang="en-US" sz="2400" b="1" i="1"/>
              <a:t>Frankenstein</a:t>
            </a:r>
            <a:r>
              <a:rPr lang="en-US" altLang="en-US" sz="2400" b="1"/>
              <a:t> or Poe’s stories) – go back to medieval era of heroes and even Gothic architecture.  	</a:t>
            </a:r>
          </a:p>
          <a:p>
            <a:pPr>
              <a:lnSpc>
                <a:spcPct val="80000"/>
              </a:lnSpc>
            </a:pPr>
            <a:r>
              <a:rPr lang="en-US" altLang="en-US" sz="2400" b="1"/>
              <a:t>Many of these romantics sought out-of-the-ordinary in life through drugs, dream interpretation, and suicidal depression.</a:t>
            </a:r>
          </a:p>
          <a:p>
            <a:pPr>
              <a:lnSpc>
                <a:spcPct val="80000"/>
              </a:lnSpc>
            </a:pPr>
            <a:r>
              <a:rPr lang="en-US" altLang="en-US" sz="2400" b="1"/>
              <a:t>Many stories and poems about losing one’s love to a fatal disease (Poe)</a:t>
            </a:r>
          </a:p>
          <a:p>
            <a:pPr>
              <a:lnSpc>
                <a:spcPct val="80000"/>
              </a:lnSpc>
            </a:pPr>
            <a:r>
              <a:rPr lang="en-US" altLang="en-US" sz="2400" b="1"/>
              <a:t>Romantic Poets</a:t>
            </a:r>
          </a:p>
          <a:p>
            <a:pPr lvl="1">
              <a:lnSpc>
                <a:spcPct val="80000"/>
              </a:lnSpc>
            </a:pPr>
            <a:r>
              <a:rPr lang="en-US" altLang="en-US" sz="2000" b="1"/>
              <a:t>Percy Bysshe Shelley, Lord Byron, William Wordsworth – love of nature, rebel against society, melancholy romantic heroes.  </a:t>
            </a:r>
          </a:p>
          <a:p>
            <a:pPr lvl="1">
              <a:lnSpc>
                <a:spcPct val="80000"/>
              </a:lnSpc>
            </a:pPr>
            <a:r>
              <a:rPr lang="en-US" altLang="en-US" sz="2000" b="1"/>
              <a:t>Shelley drowned in the Mediterranean </a:t>
            </a:r>
          </a:p>
          <a:p>
            <a:pPr lvl="1">
              <a:lnSpc>
                <a:spcPct val="80000"/>
              </a:lnSpc>
            </a:pPr>
            <a:r>
              <a:rPr lang="en-US" altLang="en-US" sz="2000" b="1"/>
              <a:t>Byron died on the way to fighting in the war for Greek independence.  </a:t>
            </a:r>
          </a:p>
          <a:p>
            <a:pPr lvl="1">
              <a:lnSpc>
                <a:spcPct val="80000"/>
              </a:lnSpc>
            </a:pPr>
            <a:r>
              <a:rPr lang="en-US" altLang="en-US" sz="2000" b="1"/>
              <a:t>Wordsworth spoke out against reducing nature to a cold scientific explanation, as did Mary Shelley in Frankenstein – dangers of trying to conquer nature with science.</a:t>
            </a:r>
          </a:p>
        </p:txBody>
      </p:sp>
      <p:sp>
        <p:nvSpPr>
          <p:cNvPr id="132099" name="Rectangle 3"/>
          <p:cNvSpPr>
            <a:spLocks noGrp="1" noChangeArrowheads="1"/>
          </p:cNvSpPr>
          <p:nvPr>
            <p:ph type="title"/>
          </p:nvPr>
        </p:nvSpPr>
        <p:spPr>
          <a:xfrm>
            <a:off x="381000" y="152400"/>
            <a:ext cx="8382000" cy="609600"/>
          </a:xfrm>
          <a:noFill/>
          <a:ln/>
        </p:spPr>
        <p:txBody>
          <a:bodyPr lIns="92075" tIns="46038" rIns="92075" bIns="46038"/>
          <a:lstStyle/>
          <a:p>
            <a:r>
              <a:rPr lang="en-US" altLang="en-US" sz="4000" b="1">
                <a:solidFill>
                  <a:srgbClr val="FF3300"/>
                </a:solidFill>
              </a:rPr>
              <a:t>Romanticism - Literature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099"/>
                                        </p:tgtEl>
                                        <p:attrNameLst>
                                          <p:attrName>style.visibility</p:attrName>
                                        </p:attrNameLst>
                                      </p:cBhvr>
                                      <p:to>
                                        <p:strVal val="visible"/>
                                      </p:to>
                                    </p:set>
                                    <p:anim calcmode="lin" valueType="num">
                                      <p:cBhvr additive="base">
                                        <p:cTn id="7" dur="500" fill="hold"/>
                                        <p:tgtEl>
                                          <p:spTgt spid="132099"/>
                                        </p:tgtEl>
                                        <p:attrNameLst>
                                          <p:attrName>ppt_x</p:attrName>
                                        </p:attrNameLst>
                                      </p:cBhvr>
                                      <p:tavLst>
                                        <p:tav tm="0">
                                          <p:val>
                                            <p:strVal val="#ppt_x"/>
                                          </p:val>
                                        </p:tav>
                                        <p:tav tm="100000">
                                          <p:val>
                                            <p:strVal val="#ppt_x"/>
                                          </p:val>
                                        </p:tav>
                                      </p:tavLst>
                                    </p:anim>
                                    <p:anim calcmode="lin" valueType="num">
                                      <p:cBhvr additive="base">
                                        <p:cTn id="8" dur="500" fill="hold"/>
                                        <p:tgtEl>
                                          <p:spTgt spid="13209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2098">
                                            <p:txEl>
                                              <p:pRg st="0" end="0"/>
                                            </p:txEl>
                                          </p:spTgt>
                                        </p:tgtEl>
                                        <p:attrNameLst>
                                          <p:attrName>style.visibility</p:attrName>
                                        </p:attrNameLst>
                                      </p:cBhvr>
                                      <p:to>
                                        <p:strVal val="visible"/>
                                      </p:to>
                                    </p:set>
                                    <p:anim calcmode="lin" valueType="num">
                                      <p:cBhvr additive="base">
                                        <p:cTn id="13" dur="500" fill="hold"/>
                                        <p:tgtEl>
                                          <p:spTgt spid="13209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209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0" end="0"/>
                                            </p:txEl>
                                          </p:spTgt>
                                        </p:tgtEl>
                                        <p:attrNameLst>
                                          <p:attrName>ppt_c</p:attrName>
                                        </p:attrNameLst>
                                      </p:cBhvr>
                                      <p:to>
                                        <a:srgbClr val="FF33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2098">
                                            <p:txEl>
                                              <p:pRg st="1" end="1"/>
                                            </p:txEl>
                                          </p:spTgt>
                                        </p:tgtEl>
                                        <p:attrNameLst>
                                          <p:attrName>style.visibility</p:attrName>
                                        </p:attrNameLst>
                                      </p:cBhvr>
                                      <p:to>
                                        <p:strVal val="visible"/>
                                      </p:to>
                                    </p:set>
                                    <p:anim calcmode="lin" valueType="num">
                                      <p:cBhvr additive="base">
                                        <p:cTn id="19" dur="500" fill="hold"/>
                                        <p:tgtEl>
                                          <p:spTgt spid="13209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209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1" end="1"/>
                                            </p:txEl>
                                          </p:spTgt>
                                        </p:tgtEl>
                                        <p:attrNameLst>
                                          <p:attrName>ppt_c</p:attrName>
                                        </p:attrNameLst>
                                      </p:cBhvr>
                                      <p:to>
                                        <a:srgbClr val="FF33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2098">
                                            <p:txEl>
                                              <p:pRg st="2" end="2"/>
                                            </p:txEl>
                                          </p:spTgt>
                                        </p:tgtEl>
                                        <p:attrNameLst>
                                          <p:attrName>style.visibility</p:attrName>
                                        </p:attrNameLst>
                                      </p:cBhvr>
                                      <p:to>
                                        <p:strVal val="visible"/>
                                      </p:to>
                                    </p:set>
                                    <p:anim calcmode="lin" valueType="num">
                                      <p:cBhvr additive="base">
                                        <p:cTn id="25" dur="500" fill="hold"/>
                                        <p:tgtEl>
                                          <p:spTgt spid="13209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209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2" end="2"/>
                                            </p:txEl>
                                          </p:spTgt>
                                        </p:tgtEl>
                                        <p:attrNameLst>
                                          <p:attrName>ppt_c</p:attrName>
                                        </p:attrNameLst>
                                      </p:cBhvr>
                                      <p:to>
                                        <a:srgbClr val="FF33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2098">
                                            <p:txEl>
                                              <p:pRg st="3" end="3"/>
                                            </p:txEl>
                                          </p:spTgt>
                                        </p:tgtEl>
                                        <p:attrNameLst>
                                          <p:attrName>style.visibility</p:attrName>
                                        </p:attrNameLst>
                                      </p:cBhvr>
                                      <p:to>
                                        <p:strVal val="visible"/>
                                      </p:to>
                                    </p:set>
                                    <p:anim calcmode="lin" valueType="num">
                                      <p:cBhvr additive="base">
                                        <p:cTn id="31" dur="500" fill="hold"/>
                                        <p:tgtEl>
                                          <p:spTgt spid="13209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2098">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3" end="3"/>
                                            </p:txEl>
                                          </p:spTgt>
                                        </p:tgtEl>
                                        <p:attrNameLst>
                                          <p:attrName>ppt_c</p:attrName>
                                        </p:attrNameLst>
                                      </p:cBhvr>
                                      <p:to>
                                        <a:srgbClr val="FF3300"/>
                                      </p:to>
                                    </p:animClr>
                                  </p:subTnLst>
                                </p:cTn>
                              </p:par>
                              <p:par>
                                <p:cTn id="33" presetID="2" presetClass="entr" presetSubtype="4" fill="hold" grpId="0" nodeType="withEffect">
                                  <p:stCondLst>
                                    <p:cond delay="0"/>
                                  </p:stCondLst>
                                  <p:childTnLst>
                                    <p:set>
                                      <p:cBhvr>
                                        <p:cTn id="34" dur="1" fill="hold">
                                          <p:stCondLst>
                                            <p:cond delay="0"/>
                                          </p:stCondLst>
                                        </p:cTn>
                                        <p:tgtEl>
                                          <p:spTgt spid="132098">
                                            <p:txEl>
                                              <p:pRg st="4" end="4"/>
                                            </p:txEl>
                                          </p:spTgt>
                                        </p:tgtEl>
                                        <p:attrNameLst>
                                          <p:attrName>style.visibility</p:attrName>
                                        </p:attrNameLst>
                                      </p:cBhvr>
                                      <p:to>
                                        <p:strVal val="visible"/>
                                      </p:to>
                                    </p:set>
                                    <p:anim calcmode="lin" valueType="num">
                                      <p:cBhvr additive="base">
                                        <p:cTn id="35" dur="500" fill="hold"/>
                                        <p:tgtEl>
                                          <p:spTgt spid="13209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2098">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4" end="4"/>
                                            </p:txEl>
                                          </p:spTgt>
                                        </p:tgtEl>
                                        <p:attrNameLst>
                                          <p:attrName>ppt_c</p:attrName>
                                        </p:attrNameLst>
                                      </p:cBhvr>
                                      <p:to>
                                        <a:srgbClr val="FF3300"/>
                                      </p:to>
                                    </p:animClr>
                                  </p:subTnLst>
                                </p:cTn>
                              </p:par>
                              <p:par>
                                <p:cTn id="37" presetID="2" presetClass="entr" presetSubtype="4" fill="hold" grpId="0" nodeType="withEffect">
                                  <p:stCondLst>
                                    <p:cond delay="0"/>
                                  </p:stCondLst>
                                  <p:childTnLst>
                                    <p:set>
                                      <p:cBhvr>
                                        <p:cTn id="38" dur="1" fill="hold">
                                          <p:stCondLst>
                                            <p:cond delay="0"/>
                                          </p:stCondLst>
                                        </p:cTn>
                                        <p:tgtEl>
                                          <p:spTgt spid="132098">
                                            <p:txEl>
                                              <p:pRg st="5" end="5"/>
                                            </p:txEl>
                                          </p:spTgt>
                                        </p:tgtEl>
                                        <p:attrNameLst>
                                          <p:attrName>style.visibility</p:attrName>
                                        </p:attrNameLst>
                                      </p:cBhvr>
                                      <p:to>
                                        <p:strVal val="visible"/>
                                      </p:to>
                                    </p:set>
                                    <p:anim calcmode="lin" valueType="num">
                                      <p:cBhvr additive="base">
                                        <p:cTn id="39" dur="500" fill="hold"/>
                                        <p:tgtEl>
                                          <p:spTgt spid="132098">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2098">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5" end="5"/>
                                            </p:txEl>
                                          </p:spTgt>
                                        </p:tgtEl>
                                        <p:attrNameLst>
                                          <p:attrName>ppt_c</p:attrName>
                                        </p:attrNameLst>
                                      </p:cBhvr>
                                      <p:to>
                                        <a:srgbClr val="FF3300"/>
                                      </p:to>
                                    </p:animClr>
                                  </p:subTnLst>
                                </p:cTn>
                              </p:par>
                              <p:par>
                                <p:cTn id="41" presetID="2" presetClass="entr" presetSubtype="4" fill="hold" grpId="0" nodeType="withEffect">
                                  <p:stCondLst>
                                    <p:cond delay="0"/>
                                  </p:stCondLst>
                                  <p:childTnLst>
                                    <p:set>
                                      <p:cBhvr>
                                        <p:cTn id="42" dur="1" fill="hold">
                                          <p:stCondLst>
                                            <p:cond delay="0"/>
                                          </p:stCondLst>
                                        </p:cTn>
                                        <p:tgtEl>
                                          <p:spTgt spid="132098">
                                            <p:txEl>
                                              <p:pRg st="6" end="6"/>
                                            </p:txEl>
                                          </p:spTgt>
                                        </p:tgtEl>
                                        <p:attrNameLst>
                                          <p:attrName>style.visibility</p:attrName>
                                        </p:attrNameLst>
                                      </p:cBhvr>
                                      <p:to>
                                        <p:strVal val="visible"/>
                                      </p:to>
                                    </p:set>
                                    <p:anim calcmode="lin" valueType="num">
                                      <p:cBhvr additive="base">
                                        <p:cTn id="43" dur="500" fill="hold"/>
                                        <p:tgtEl>
                                          <p:spTgt spid="13209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2098">
                                            <p:txEl>
                                              <p:pRg st="6" end="6"/>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6" end="6"/>
                                            </p:txEl>
                                          </p:spTgt>
                                        </p:tgtEl>
                                        <p:attrNameLst>
                                          <p:attrName>ppt_c</p:attrName>
                                        </p:attrNameLst>
                                      </p:cBhvr>
                                      <p:to>
                                        <a:srgbClr val="FF3300"/>
                                      </p:to>
                                    </p:animClr>
                                  </p:subTnLst>
                                </p:cTn>
                              </p:par>
                              <p:par>
                                <p:cTn id="45" presetID="2" presetClass="entr" presetSubtype="4" fill="hold" grpId="0" nodeType="withEffect">
                                  <p:stCondLst>
                                    <p:cond delay="0"/>
                                  </p:stCondLst>
                                  <p:childTnLst>
                                    <p:set>
                                      <p:cBhvr>
                                        <p:cTn id="46" dur="1" fill="hold">
                                          <p:stCondLst>
                                            <p:cond delay="0"/>
                                          </p:stCondLst>
                                        </p:cTn>
                                        <p:tgtEl>
                                          <p:spTgt spid="132098">
                                            <p:txEl>
                                              <p:pRg st="7" end="7"/>
                                            </p:txEl>
                                          </p:spTgt>
                                        </p:tgtEl>
                                        <p:attrNameLst>
                                          <p:attrName>style.visibility</p:attrName>
                                        </p:attrNameLst>
                                      </p:cBhvr>
                                      <p:to>
                                        <p:strVal val="visible"/>
                                      </p:to>
                                    </p:set>
                                    <p:anim calcmode="lin" valueType="num">
                                      <p:cBhvr additive="base">
                                        <p:cTn id="47" dur="500" fill="hold"/>
                                        <p:tgtEl>
                                          <p:spTgt spid="132098">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2098">
                                            <p:txEl>
                                              <p:pRg st="7" end="7"/>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32098">
                                            <p:txEl>
                                              <p:pRg st="7" end="7"/>
                                            </p:txEl>
                                          </p:spTgt>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build="p" autoUpdateAnimBg="0"/>
      <p:bldP spid="132099"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title"/>
          </p:nvPr>
        </p:nvSpPr>
        <p:spPr>
          <a:noFill/>
          <a:ln/>
        </p:spPr>
        <p:txBody>
          <a:bodyPr lIns="92075" tIns="46038" rIns="92075" bIns="46038"/>
          <a:lstStyle/>
          <a:p>
            <a:r>
              <a:rPr lang="en-US" altLang="en-US" b="1">
                <a:solidFill>
                  <a:srgbClr val="FF3300"/>
                </a:solidFill>
              </a:rPr>
              <a:t>Romanticism - Art </a:t>
            </a:r>
          </a:p>
        </p:txBody>
      </p:sp>
      <p:sp>
        <p:nvSpPr>
          <p:cNvPr id="133122" name="Rectangle 2"/>
          <p:cNvSpPr>
            <a:spLocks noGrp="1" noChangeArrowheads="1"/>
          </p:cNvSpPr>
          <p:nvPr>
            <p:ph type="body" sz="half" idx="2"/>
          </p:nvPr>
        </p:nvSpPr>
        <p:spPr>
          <a:xfrm>
            <a:off x="4648200" y="1447800"/>
            <a:ext cx="4267200" cy="5410200"/>
          </a:xfrm>
          <a:noFill/>
          <a:ln/>
        </p:spPr>
        <p:txBody>
          <a:bodyPr lIns="92075" tIns="46038" rIns="92075" bIns="46038"/>
          <a:lstStyle/>
          <a:p>
            <a:pPr>
              <a:lnSpc>
                <a:spcPct val="80000"/>
              </a:lnSpc>
            </a:pPr>
            <a:r>
              <a:rPr lang="en-US" altLang="en-US" sz="2800" b="1"/>
              <a:t>All artistic expression a reflection of artist’s inner feelings</a:t>
            </a:r>
          </a:p>
          <a:p>
            <a:pPr>
              <a:lnSpc>
                <a:spcPct val="80000"/>
              </a:lnSpc>
            </a:pPr>
            <a:r>
              <a:rPr lang="en-US" altLang="en-US" sz="2800" b="1"/>
              <a:t>Reject principles of classicism.</a:t>
            </a:r>
          </a:p>
          <a:p>
            <a:pPr>
              <a:lnSpc>
                <a:spcPct val="80000"/>
              </a:lnSpc>
            </a:pPr>
            <a:r>
              <a:rPr lang="en-US" altLang="en-US" sz="2800" b="1"/>
              <a:t>Caspar David Friedrich (left) </a:t>
            </a:r>
          </a:p>
          <a:p>
            <a:pPr>
              <a:lnSpc>
                <a:spcPct val="80000"/>
              </a:lnSpc>
            </a:pPr>
            <a:r>
              <a:rPr lang="en-US" altLang="en-US" sz="2800" b="1"/>
              <a:t>Malford William Turner</a:t>
            </a:r>
          </a:p>
          <a:p>
            <a:pPr>
              <a:lnSpc>
                <a:spcPct val="80000"/>
              </a:lnSpc>
            </a:pPr>
            <a:r>
              <a:rPr lang="en-US" altLang="en-US" sz="2800" b="1"/>
              <a:t>Eugene Delacroix</a:t>
            </a:r>
          </a:p>
          <a:p>
            <a:pPr>
              <a:lnSpc>
                <a:spcPct val="80000"/>
              </a:lnSpc>
            </a:pPr>
            <a:r>
              <a:rPr lang="en-US" altLang="en-US" sz="2800" b="1"/>
              <a:t>exotic, misty, nature emphasis, emotion-driven, landscapes, FEELING is key.</a:t>
            </a:r>
          </a:p>
        </p:txBody>
      </p:sp>
      <p:pic>
        <p:nvPicPr>
          <p:cNvPr id="133127" name="Picture 7" descr="Friedrich-Mare%20di%20neb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192588" cy="5334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noFill/>
          <a:ln/>
        </p:spPr>
        <p:txBody>
          <a:bodyPr lIns="92075" tIns="46038" rIns="92075" bIns="46038"/>
          <a:lstStyle/>
          <a:p>
            <a:r>
              <a:rPr lang="en-US" altLang="en-US" b="1">
                <a:solidFill>
                  <a:srgbClr val="FF3300"/>
                </a:solidFill>
              </a:rPr>
              <a:t>Romanticism - Music </a:t>
            </a:r>
          </a:p>
        </p:txBody>
      </p:sp>
      <p:sp>
        <p:nvSpPr>
          <p:cNvPr id="135171" name="Rectangle 3"/>
          <p:cNvSpPr>
            <a:spLocks noGrp="1" noChangeArrowheads="1"/>
          </p:cNvSpPr>
          <p:nvPr>
            <p:ph type="body" idx="1"/>
          </p:nvPr>
        </p:nvSpPr>
        <p:spPr>
          <a:noFill/>
          <a:ln/>
        </p:spPr>
        <p:txBody>
          <a:bodyPr lIns="92075" tIns="46038" rIns="92075" bIns="46038"/>
          <a:lstStyle/>
          <a:p>
            <a:pPr>
              <a:lnSpc>
                <a:spcPct val="80000"/>
              </a:lnSpc>
            </a:pPr>
            <a:r>
              <a:rPr lang="en-US" altLang="en-US" b="1"/>
              <a:t>Beethoven bridged gap bet. Classicism and romanticism – his early 18th century compositions were like Haydn and Mozart, but </a:t>
            </a:r>
            <a:r>
              <a:rPr lang="en-US" altLang="en-US" b="1" i="1"/>
              <a:t>Eroica</a:t>
            </a:r>
            <a:r>
              <a:rPr lang="en-US" altLang="en-US" b="1"/>
              <a:t> broke the mold in 1800.</a:t>
            </a:r>
          </a:p>
          <a:p>
            <a:pPr>
              <a:lnSpc>
                <a:spcPct val="80000"/>
              </a:lnSpc>
            </a:pPr>
            <a:r>
              <a:rPr lang="en-US" altLang="en-US" b="1"/>
              <a:t>Beethoven battled his deafness from 1800 on and composed the chorale finale of the lively 9th while totally deaf!</a:t>
            </a:r>
          </a:p>
          <a:p>
            <a:pPr>
              <a:lnSpc>
                <a:spcPct val="80000"/>
              </a:lnSpc>
            </a:pPr>
            <a:r>
              <a:rPr lang="en-US" altLang="en-US" b="1"/>
              <a:t>Berlioz followed in the romantic tradition – </a:t>
            </a:r>
            <a:r>
              <a:rPr lang="en-US" altLang="en-US" b="1" i="1"/>
              <a:t>Symphonie Fantastique</a:t>
            </a:r>
            <a:r>
              <a:rPr lang="en-US" altLang="en-US" b="1"/>
              <a:t> was the story of an affair equipped with opium induced witch gatherings!  </a:t>
            </a:r>
            <a:endParaRPr lang="en-US" altLang="en-US"/>
          </a:p>
        </p:txBody>
      </p:sp>
      <p:pic>
        <p:nvPicPr>
          <p:cNvPr id="135175" name="No 3 in E-flat Major (Eroica) 1805.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514600" y="32004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5177" name="tasha_parker.source.prod_affiliate.5.mp3">
            <a:hlinkClick r:id="" action="ppaction://media"/>
          </p:cNvPr>
          <p:cNvPicPr>
            <a:picLocks noRot="1" noChangeAspect="1" noChangeArrowheads="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610600" y="4495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35178" name="berlioz_symphonie_5_sogne_d_un.mp3">
            <a:hlinkClick r:id="" action="ppaction://media"/>
          </p:cNvPr>
          <p:cNvPicPr>
            <a:picLocks noRot="1" noChangeAspect="1" noChangeArrowheads="1"/>
          </p:cNvPicPr>
          <p:nvPr>
            <a:audioFile r:link="rId3"/>
          </p:nvPr>
        </p:nvPicPr>
        <p:blipFill>
          <a:blip r:embed="rId5">
            <a:extLst>
              <a:ext uri="{28A0092B-C50C-407E-A947-70E740481C1C}">
                <a14:useLocalDpi xmlns:a14="http://schemas.microsoft.com/office/drawing/2010/main" val="0"/>
              </a:ext>
            </a:extLst>
          </a:blip>
          <a:srcRect/>
          <a:stretch>
            <a:fillRect/>
          </a:stretch>
        </p:blipFill>
        <p:spPr bwMode="auto">
          <a:xfrm>
            <a:off x="7391400" y="61722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517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01165" fill="hold"/>
                                        <p:tgtEl>
                                          <p:spTgt spid="135175"/>
                                        </p:tgtEl>
                                      </p:cBhvr>
                                    </p:cmd>
                                  </p:childTnLst>
                                </p:cTn>
                              </p:par>
                            </p:childTnLst>
                          </p:cTn>
                        </p:par>
                      </p:childTnLst>
                    </p:cTn>
                  </p:par>
                </p:childTnLst>
              </p:cTn>
              <p:nextCondLst>
                <p:cond evt="onClick" delay="0">
                  <p:tgtEl>
                    <p:spTgt spid="13517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5175"/>
                </p:tgtEl>
              </p:cMediaNode>
            </p:audio>
            <p:seq concurrent="1" nextAc="seek">
              <p:cTn id="8" restart="whenNotActive" fill="hold" evtFilter="cancelBubble" nodeType="interactiveSeq">
                <p:stCondLst>
                  <p:cond evt="onClick" delay="0">
                    <p:tgtEl>
                      <p:spTgt spid="13517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51148" fill="hold"/>
                                        <p:tgtEl>
                                          <p:spTgt spid="135177"/>
                                        </p:tgtEl>
                                      </p:cBhvr>
                                    </p:cmd>
                                  </p:childTnLst>
                                </p:cTn>
                              </p:par>
                            </p:childTnLst>
                          </p:cTn>
                        </p:par>
                      </p:childTnLst>
                    </p:cTn>
                  </p:par>
                </p:childTnLst>
              </p:cTn>
              <p:nextCondLst>
                <p:cond evt="onClick" delay="0">
                  <p:tgtEl>
                    <p:spTgt spid="13517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35177"/>
                </p:tgtEl>
              </p:cMediaNode>
            </p:audio>
            <p:seq concurrent="1" nextAc="seek">
              <p:cTn id="14" restart="whenNotActive" fill="hold" evtFilter="cancelBubble" nodeType="interactiveSeq">
                <p:stCondLst>
                  <p:cond evt="onClick" delay="0">
                    <p:tgtEl>
                      <p:spTgt spid="13517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976301" fill="hold"/>
                                        <p:tgtEl>
                                          <p:spTgt spid="135178"/>
                                        </p:tgtEl>
                                      </p:cBhvr>
                                    </p:cmd>
                                  </p:childTnLst>
                                </p:cTn>
                              </p:par>
                            </p:childTnLst>
                          </p:cTn>
                        </p:par>
                      </p:childTnLst>
                    </p:cTn>
                  </p:par>
                </p:childTnLst>
              </p:cTn>
              <p:nextCondLst>
                <p:cond evt="onClick" delay="0">
                  <p:tgtEl>
                    <p:spTgt spid="13517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35178"/>
                </p:tgtEl>
              </p:cMediaNode>
            </p:audio>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0"/>
            <a:ext cx="8229600" cy="914400"/>
          </a:xfrm>
          <a:noFill/>
          <a:ln/>
        </p:spPr>
        <p:txBody>
          <a:bodyPr lIns="92075" tIns="46038" rIns="92075" bIns="46038"/>
          <a:lstStyle/>
          <a:p>
            <a:r>
              <a:rPr lang="en-US" altLang="en-US" b="1">
                <a:solidFill>
                  <a:srgbClr val="FF3300"/>
                </a:solidFill>
              </a:rPr>
              <a:t>Religious Revivalism </a:t>
            </a:r>
          </a:p>
        </p:txBody>
      </p:sp>
      <p:sp>
        <p:nvSpPr>
          <p:cNvPr id="137219" name="Rectangle 3"/>
          <p:cNvSpPr>
            <a:spLocks noGrp="1" noChangeArrowheads="1"/>
          </p:cNvSpPr>
          <p:nvPr>
            <p:ph type="body" idx="1"/>
          </p:nvPr>
        </p:nvSpPr>
        <p:spPr>
          <a:xfrm>
            <a:off x="457200" y="990600"/>
            <a:ext cx="8229600" cy="5867400"/>
          </a:xfrm>
          <a:noFill/>
          <a:ln/>
        </p:spPr>
        <p:txBody>
          <a:bodyPr lIns="92075" tIns="46038" rIns="92075" bIns="46038"/>
          <a:lstStyle/>
          <a:p>
            <a:pPr>
              <a:lnSpc>
                <a:spcPct val="80000"/>
              </a:lnSpc>
            </a:pPr>
            <a:r>
              <a:rPr lang="en-US" altLang="en-US" sz="2400" b="1"/>
              <a:t>Catholicism</a:t>
            </a:r>
          </a:p>
          <a:p>
            <a:pPr lvl="1">
              <a:lnSpc>
                <a:spcPct val="80000"/>
              </a:lnSpc>
            </a:pPr>
            <a:r>
              <a:rPr lang="en-US" altLang="en-US" sz="2400" b="1"/>
              <a:t>Catholic revival occurred as a result first of conservative/reactionary restoration of aristocratic power</a:t>
            </a:r>
          </a:p>
          <a:p>
            <a:pPr lvl="1">
              <a:lnSpc>
                <a:spcPct val="80000"/>
              </a:lnSpc>
            </a:pPr>
            <a:r>
              <a:rPr lang="en-US" altLang="en-US" sz="2400" b="1"/>
              <a:t>A second revival came as a result of romanticism, which looked to Middle Ages and Christianity as awe-inspiring, expecially in Germany, where many catholic conversions occurred.  </a:t>
            </a:r>
          </a:p>
          <a:p>
            <a:pPr lvl="1">
              <a:lnSpc>
                <a:spcPct val="80000"/>
              </a:lnSpc>
            </a:pPr>
            <a:r>
              <a:rPr lang="en-US" altLang="en-US" sz="2400" b="1" u="sng"/>
              <a:t>Francois-Rene de Chateaubriand</a:t>
            </a:r>
            <a:r>
              <a:rPr lang="en-US" altLang="en-US" sz="2400" b="1"/>
              <a:t> spearheaded this in his work </a:t>
            </a:r>
            <a:r>
              <a:rPr lang="en-US" altLang="en-US" sz="2400" b="1" i="1"/>
              <a:t>Genius Of Christianity</a:t>
            </a:r>
            <a:r>
              <a:rPr lang="en-US" altLang="en-US" sz="2400" b="1"/>
              <a:t> where he notes tat Catholicism is the most sentimental o religions.</a:t>
            </a:r>
          </a:p>
          <a:p>
            <a:pPr>
              <a:lnSpc>
                <a:spcPct val="80000"/>
              </a:lnSpc>
            </a:pPr>
            <a:r>
              <a:rPr lang="en-US" altLang="en-US" sz="2400" b="1"/>
              <a:t>Protestant revival too – </a:t>
            </a:r>
            <a:r>
              <a:rPr lang="en-US" altLang="en-US" sz="2400" b="1" u="sng"/>
              <a:t>Awakening</a:t>
            </a:r>
            <a:r>
              <a:rPr lang="en-US" altLang="en-US" sz="2400" b="1"/>
              <a:t> </a:t>
            </a:r>
          </a:p>
          <a:p>
            <a:pPr lvl="1">
              <a:lnSpc>
                <a:spcPct val="80000"/>
              </a:lnSpc>
            </a:pPr>
            <a:r>
              <a:rPr lang="en-US" altLang="en-US" sz="2400" b="1" u="sng"/>
              <a:t>Methodism</a:t>
            </a:r>
            <a:r>
              <a:rPr lang="en-US" altLang="en-US" sz="2400" b="1"/>
              <a:t> in GB that spread to France and Switzerland and Scotland</a:t>
            </a:r>
          </a:p>
          <a:p>
            <a:pPr lvl="1">
              <a:lnSpc>
                <a:spcPct val="80000"/>
              </a:lnSpc>
            </a:pPr>
            <a:r>
              <a:rPr lang="en-US" altLang="en-US" sz="2400" b="1"/>
              <a:t>Pietism in Germany – hellfire and brimstone style – appeal to emotion for the “educationally challenged.”</a:t>
            </a:r>
            <a:r>
              <a:rPr lang="en-US" altLang="en-US" sz="2400"/>
              <a:t> </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4000"/>
              <a:t>Congress of Vienna: What Happened?</a:t>
            </a:r>
          </a:p>
        </p:txBody>
      </p:sp>
      <p:sp>
        <p:nvSpPr>
          <p:cNvPr id="41987" name="Rectangle 3"/>
          <p:cNvSpPr>
            <a:spLocks noGrp="1" noChangeArrowheads="1"/>
          </p:cNvSpPr>
          <p:nvPr>
            <p:ph type="body" idx="1"/>
          </p:nvPr>
        </p:nvSpPr>
        <p:spPr>
          <a:xfrm>
            <a:off x="457200" y="1600200"/>
            <a:ext cx="8229600" cy="5029200"/>
          </a:xfrm>
        </p:spPr>
        <p:txBody>
          <a:bodyPr/>
          <a:lstStyle/>
          <a:p>
            <a:pPr>
              <a:lnSpc>
                <a:spcPct val="90000"/>
              </a:lnSpc>
            </a:pPr>
            <a:r>
              <a:rPr lang="en-US" altLang="en-US" sz="2800"/>
              <a:t>BALANCE OF POWER was another concern at the Congress</a:t>
            </a:r>
          </a:p>
          <a:p>
            <a:pPr lvl="1">
              <a:lnSpc>
                <a:spcPct val="90000"/>
              </a:lnSpc>
            </a:pPr>
            <a:r>
              <a:rPr lang="en-US" altLang="en-US" sz="2400"/>
              <a:t>Polish Question</a:t>
            </a:r>
          </a:p>
          <a:p>
            <a:pPr lvl="2">
              <a:lnSpc>
                <a:spcPct val="90000"/>
              </a:lnSpc>
            </a:pPr>
            <a:r>
              <a:rPr lang="en-US" altLang="en-US" sz="2000"/>
              <a:t>Russia, Austria and Prussia ALL have claims</a:t>
            </a:r>
          </a:p>
          <a:p>
            <a:pPr lvl="2">
              <a:lnSpc>
                <a:spcPct val="90000"/>
              </a:lnSpc>
            </a:pPr>
            <a:r>
              <a:rPr lang="en-US" altLang="en-US" sz="2000"/>
              <a:t>Prussia and Austria end up keeping parts</a:t>
            </a:r>
          </a:p>
          <a:p>
            <a:pPr lvl="2">
              <a:lnSpc>
                <a:spcPct val="90000"/>
              </a:lnSpc>
            </a:pPr>
            <a:r>
              <a:rPr lang="en-US" altLang="en-US" sz="2000"/>
              <a:t>Russia, who wanted it all, got an independent Polish Kingdom, with the Romanov dynasty presiding over all foreign affairs (?)</a:t>
            </a:r>
          </a:p>
          <a:p>
            <a:pPr lvl="1">
              <a:lnSpc>
                <a:spcPct val="90000"/>
              </a:lnSpc>
            </a:pPr>
            <a:r>
              <a:rPr lang="en-US" altLang="en-US" sz="2400"/>
              <a:t>Prussia’s loss of parts of Poland compensated by getting 2/5 of Saxony, Germanic Westphalia, and the left bank of the Rhine</a:t>
            </a:r>
          </a:p>
          <a:p>
            <a:pPr lvl="1">
              <a:lnSpc>
                <a:spcPct val="90000"/>
              </a:lnSpc>
            </a:pPr>
            <a:r>
              <a:rPr lang="en-US" altLang="en-US" sz="2400"/>
              <a:t>Austria compensated for losing Austrian Netherlands by getting N. Italian provinces of Lombardy and Venetia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1704</TotalTime>
  <Words>6693</Words>
  <Application>Microsoft Office PowerPoint</Application>
  <PresentationFormat>On-screen Show (4:3)</PresentationFormat>
  <Paragraphs>574</Paragraphs>
  <Slides>88</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Times New Roman</vt:lpstr>
      <vt:lpstr>Wingdings</vt:lpstr>
      <vt:lpstr>Digital Dots</vt:lpstr>
      <vt:lpstr>AGE OF METTERNICH Reaction, Revolution, Reform, Romanticism</vt:lpstr>
      <vt:lpstr>Conservative Triumph in a Post-Napoleonic Europe</vt:lpstr>
      <vt:lpstr>Conservative Triumph in a Post-Napoleonic Europe</vt:lpstr>
      <vt:lpstr>Delegates to Know and Love</vt:lpstr>
      <vt:lpstr>Delegates to Know and Love</vt:lpstr>
      <vt:lpstr>Delegates to Know and Love</vt:lpstr>
      <vt:lpstr>Delegates to Know and Love</vt:lpstr>
      <vt:lpstr>Delegates to Know and Love</vt:lpstr>
      <vt:lpstr>Congress of Vienna: What Happened?</vt:lpstr>
      <vt:lpstr>Congress of Vienna: What Happened?</vt:lpstr>
      <vt:lpstr>PowerPoint Presentation</vt:lpstr>
      <vt:lpstr>Congress of Vienna: What Happened?</vt:lpstr>
      <vt:lpstr>Ideology of Conservatism: Roots</vt:lpstr>
      <vt:lpstr>Ideology of Conservatism: Tenets</vt:lpstr>
      <vt:lpstr>Concert of Europe</vt:lpstr>
      <vt:lpstr>Concert of Europe: Unraveling</vt:lpstr>
      <vt:lpstr>Concert of Europe: Latin America</vt:lpstr>
      <vt:lpstr>Concert of Europe: Greece</vt:lpstr>
      <vt:lpstr>Conservative Domination of the European States: Britain</vt:lpstr>
      <vt:lpstr>Conservative Domination: France</vt:lpstr>
      <vt:lpstr>Conservative Domination: France</vt:lpstr>
      <vt:lpstr>Conservative Domination: Italy</vt:lpstr>
      <vt:lpstr>AP European History  Ch22 Lecture Terms Conservative Domination</vt:lpstr>
      <vt:lpstr>Carbonari: Secret revolutionary society dedicated to a unified and liberal Italy.</vt:lpstr>
      <vt:lpstr>Conservative Domination: Spain</vt:lpstr>
      <vt:lpstr>Conservative Domination: Spain</vt:lpstr>
      <vt:lpstr>Conservative Domination:  Central Europe</vt:lpstr>
      <vt:lpstr>Conservative Domination: Prussia</vt:lpstr>
      <vt:lpstr>Conservative Domination: Prussia</vt:lpstr>
      <vt:lpstr>Conservative Domination:  Austria</vt:lpstr>
      <vt:lpstr>Conservative Domination: Russia</vt:lpstr>
      <vt:lpstr>Conservative Domination: Russia</vt:lpstr>
      <vt:lpstr>Russian Tsars Alexander I and Nicholas I</vt:lpstr>
      <vt:lpstr>Ideologies of Change: Liberalism</vt:lpstr>
      <vt:lpstr>Ideologies of Change: Liberalism</vt:lpstr>
      <vt:lpstr>Ideologies of Change: Nationalism</vt:lpstr>
      <vt:lpstr>Ideologies of Change: Socialism</vt:lpstr>
      <vt:lpstr>Ideologies of Change: Socialism</vt:lpstr>
      <vt:lpstr>Ideologies of Change: Socialism</vt:lpstr>
      <vt:lpstr>Ideologies of Change: Socialism</vt:lpstr>
      <vt:lpstr>Ideologies of Change: Socialism</vt:lpstr>
      <vt:lpstr>Revolution and Reform 1830-1850: France</vt:lpstr>
      <vt:lpstr>Revolution and Reform 1830-1850: France</vt:lpstr>
      <vt:lpstr>Revolution and Reform 1830-1850: France</vt:lpstr>
      <vt:lpstr>Revolution and Reform 1830-1850: France – Louis Philippe, “Une Poire”</vt:lpstr>
      <vt:lpstr>Revolution and Reform 1830-1850: Britain</vt:lpstr>
      <vt:lpstr>Revolution and Reform 1830-1850: Britain</vt:lpstr>
      <vt:lpstr>Reform in Great Britain</vt:lpstr>
      <vt:lpstr>Revolution and Reform 1830-1850: Britain</vt:lpstr>
      <vt:lpstr>Revolution and Reform 1830-1850: Netherlands </vt:lpstr>
      <vt:lpstr> Revolution and Reform 1830-1850: Italy</vt:lpstr>
      <vt:lpstr> Revolution and Reform 1830-1850: Poland </vt:lpstr>
      <vt:lpstr>Revolutions of 1848: Setting the Stage</vt:lpstr>
      <vt:lpstr>Overview</vt:lpstr>
      <vt:lpstr>Revolutions of 1848: France</vt:lpstr>
      <vt:lpstr>France</vt:lpstr>
      <vt:lpstr>France</vt:lpstr>
      <vt:lpstr>France</vt:lpstr>
      <vt:lpstr>France</vt:lpstr>
      <vt:lpstr>France</vt:lpstr>
      <vt:lpstr>France</vt:lpstr>
      <vt:lpstr>The German States –  March Days</vt:lpstr>
      <vt:lpstr>The German States</vt:lpstr>
      <vt:lpstr>The German States</vt:lpstr>
      <vt:lpstr>The German States</vt:lpstr>
      <vt:lpstr>The German States</vt:lpstr>
      <vt:lpstr>The German States</vt:lpstr>
      <vt:lpstr>The German States</vt:lpstr>
      <vt:lpstr>The German States</vt:lpstr>
      <vt:lpstr>Austria-Hungary</vt:lpstr>
      <vt:lpstr>Austria-Hungary</vt:lpstr>
      <vt:lpstr>Austria-Hungary</vt:lpstr>
      <vt:lpstr>Austria-Hungary</vt:lpstr>
      <vt:lpstr>Austria-Hungary</vt:lpstr>
      <vt:lpstr>Austria-Hungary</vt:lpstr>
      <vt:lpstr>Austria-Hungary</vt:lpstr>
      <vt:lpstr>Italy</vt:lpstr>
      <vt:lpstr>Italy</vt:lpstr>
      <vt:lpstr>Italy</vt:lpstr>
      <vt:lpstr>Italy</vt:lpstr>
      <vt:lpstr>Italy</vt:lpstr>
      <vt:lpstr>The Legacy of Revolution</vt:lpstr>
      <vt:lpstr>Emergence of an Ordered Society </vt:lpstr>
      <vt:lpstr>Romanticism </vt:lpstr>
      <vt:lpstr>Romanticism - Literature </vt:lpstr>
      <vt:lpstr>Romanticism - Art </vt:lpstr>
      <vt:lpstr>Romanticism - Music </vt:lpstr>
      <vt:lpstr>Religious Revivalism </vt:lpstr>
    </vt:vector>
  </TitlesOfParts>
  <Company>Clark NJ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European History  Ch22 Lecture Terms Early Struggle vs. Conservatism</dc:title>
  <dc:creator>sspencer</dc:creator>
  <cp:lastModifiedBy>Tokio Marine Management</cp:lastModifiedBy>
  <cp:revision>34</cp:revision>
  <dcterms:created xsi:type="dcterms:W3CDTF">2008-01-17T12:58:11Z</dcterms:created>
  <dcterms:modified xsi:type="dcterms:W3CDTF">2016-02-11T12:03:31Z</dcterms:modified>
</cp:coreProperties>
</file>