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2" r:id="rId2"/>
    <p:sldId id="290" r:id="rId3"/>
    <p:sldId id="291" r:id="rId4"/>
    <p:sldId id="286" r:id="rId5"/>
    <p:sldId id="287" r:id="rId6"/>
    <p:sldId id="288" r:id="rId7"/>
    <p:sldId id="289" r:id="rId8"/>
    <p:sldId id="256" r:id="rId9"/>
    <p:sldId id="281" r:id="rId10"/>
    <p:sldId id="258" r:id="rId11"/>
    <p:sldId id="264" r:id="rId12"/>
    <p:sldId id="265" r:id="rId13"/>
    <p:sldId id="282" r:id="rId14"/>
    <p:sldId id="284" r:id="rId15"/>
    <p:sldId id="285" r:id="rId16"/>
    <p:sldId id="274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E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647" autoAdjust="0"/>
  </p:normalViewPr>
  <p:slideViewPr>
    <p:cSldViewPr>
      <p:cViewPr varScale="1">
        <p:scale>
          <a:sx n="52" d="100"/>
          <a:sy n="52" d="100"/>
        </p:scale>
        <p:origin x="-1690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672482C-4BBE-4135-A698-318793D4B98E}" type="datetimeFigureOut">
              <a:rPr lang="en-US"/>
              <a:pPr>
                <a:defRPr/>
              </a:pPr>
              <a:t>7/25/2012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15D652D-22DD-4F4E-BA42-B5207563B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D6941-20FD-4C51-9036-8C20CD623DE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69FE09-8EAE-4566-85D0-9ED3571ADB20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D01518-0D56-4434-B9B2-B3BAD9DB651E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E4F18E-20D3-42C9-8B55-9E6518A3A8FC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491E2-16E6-4F0D-90D9-7946874932A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491E2-16E6-4F0D-90D9-7946874932A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491E2-16E6-4F0D-90D9-7946874932A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chemeClr val="tx1"/>
              </a:buClr>
            </a:pPr>
            <a:r>
              <a:rPr lang="en-US" smtClean="0">
                <a:latin typeface="Garamond" pitchFamily="18" charset="0"/>
              </a:rPr>
              <a:t>In the 1700s, Paris was the cultural and intellectual capital of Europe.</a:t>
            </a:r>
          </a:p>
          <a:p>
            <a:pPr eaLnBrk="1" hangingPunct="1">
              <a:buClr>
                <a:schemeClr val="tx1"/>
              </a:buClr>
            </a:pPr>
            <a:r>
              <a:rPr lang="en-US" smtClean="0">
                <a:latin typeface="Garamond" pitchFamily="18" charset="0"/>
              </a:rPr>
              <a:t>Young people from around Europe-and also from the Americas-came to study, philosophize, and enjoy fine culture.</a:t>
            </a:r>
          </a:p>
          <a:p>
            <a:pPr eaLnBrk="1" hangingPunct="1">
              <a:buClr>
                <a:schemeClr val="tx1"/>
              </a:buClr>
            </a:pPr>
            <a:r>
              <a:rPr lang="en-US" smtClean="0">
                <a:latin typeface="Garamond" pitchFamily="18" charset="0"/>
              </a:rPr>
              <a:t>The brightest minds of the age gathered there. From their circles radiated the ideas of the Enlightenment.</a:t>
            </a:r>
          </a:p>
          <a:p>
            <a:pPr eaLnBrk="1" hangingPunct="1">
              <a:buClr>
                <a:schemeClr val="tx1"/>
              </a:buClr>
            </a:pPr>
            <a:r>
              <a:rPr lang="en-US" smtClean="0">
                <a:latin typeface="Garamond" pitchFamily="18" charset="0"/>
              </a:rPr>
              <a:t>…the Enlightenment spirit also swept  through Europe’s </a:t>
            </a:r>
            <a:r>
              <a:rPr lang="en-US" b="1" smtClean="0">
                <a:latin typeface="Garamond" pitchFamily="18" charset="0"/>
              </a:rPr>
              <a:t>royal courts.</a:t>
            </a:r>
          </a:p>
          <a:p>
            <a:pPr eaLnBrk="1" hangingPunct="1">
              <a:buClr>
                <a:schemeClr val="tx1"/>
              </a:buClr>
            </a:pPr>
            <a:r>
              <a:rPr lang="en-US" smtClean="0">
                <a:latin typeface="Garamond" pitchFamily="18" charset="0"/>
              </a:rPr>
              <a:t>Many philosophers believed that the best type of government was a monarchy in which the ruler respected the people’s rights. </a:t>
            </a:r>
          </a:p>
          <a:p>
            <a:pPr eaLnBrk="1" hangingPunct="1"/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3FF757-505D-46B4-A7DC-00F236FE5D50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D6941-20FD-4C51-9036-8C20CD623DE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D6941-20FD-4C51-9036-8C20CD623DE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D6941-20FD-4C51-9036-8C20CD623DE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D6941-20FD-4C51-9036-8C20CD623DE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D6941-20FD-4C51-9036-8C20CD623DE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D6941-20FD-4C51-9036-8C20CD623DE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28A35B-1F7E-48B6-82AB-FFEA6D1C87BF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FBA468-4201-4298-A1B5-2074F2FCA1C2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5DFC7-8556-40C7-B4C8-50189EF14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82F7F-3CF2-4449-B07F-BC3A95883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0B46B-38B4-4072-A56D-FDA64206F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1328CFC-86EE-4B9F-8523-A033840A93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8C78E-A225-4836-AC58-DEA090A6A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B7386-5718-41C5-901D-36FC11DE64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7D85E-B67A-4C0E-869B-606B1898D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C0245-A054-403E-A4D0-90308D514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10DA7-0E44-4743-B889-56F8F3AE4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F92E9-DB06-45A8-B692-39F43295E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63C9F-D853-4CEC-BF25-46D0B9BEE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99CCA-8BB9-4BC6-84F1-FD7E5B344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EC19556-9ABB-41E7-8EE2-CA612978E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imgres?imgurl=http://www.abcgallery.com/P/pesne/pesne6.JPG&amp;imgrefurl=http://www.abcgallery.com/P/pesne/pesne6.html&amp;h=797&amp;w=580&amp;sz=24&amp;tbnid=mydWhWzalkoJ:&amp;tbnh=142&amp;tbnw=103&amp;hl=en&amp;start=6&amp;prev=/images?q=frederick+II&amp;svnum=10&amp;hl=en&amp;lr=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2400" y="304800"/>
            <a:ext cx="56388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Protestant Reformation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430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What was the Protestant Reformation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2667000" y="1905000"/>
            <a:ext cx="15240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800600" y="1905000"/>
            <a:ext cx="15240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14600" y="33528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Protest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33528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28194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41910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What/Who?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2667000" y="1066800"/>
            <a:ext cx="15240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800600" y="1066800"/>
            <a:ext cx="15240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76400" y="49530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 Catholic Church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81200"/>
            <a:ext cx="2057400" cy="301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209800"/>
            <a:ext cx="24828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48325"/>
            <a:ext cx="91440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  <p:bldP spid="9" grpId="0"/>
      <p:bldP spid="10" grpId="0"/>
      <p:bldP spid="11" grpId="0" animBg="1"/>
      <p:bldP spid="12" grpId="0" animBg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51054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the </a:t>
            </a:r>
            <a:b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Enlightenment…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52578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Until then, most people believed that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controlled the universe.</a:t>
            </a:r>
          </a:p>
          <a:p>
            <a:pPr eaLnBrk="1" hangingPunct="1">
              <a:defRPr/>
            </a:pPr>
            <a:endParaRPr lang="en-US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None/>
              <a:defRPr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made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start to think differently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Renaissance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Humanism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Scientific Revolution</a:t>
            </a:r>
            <a:endParaRPr lang="en-US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0"/>
            <a:ext cx="32004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5638800" cy="5745163"/>
          </a:xfrm>
        </p:spPr>
        <p:txBody>
          <a:bodyPr/>
          <a:lstStyle/>
          <a:p>
            <a:pPr eaLnBrk="1" hangingPunct="1">
              <a:buNone/>
            </a:pPr>
            <a:r>
              <a:rPr lang="en-US" sz="2800" dirty="0" smtClean="0"/>
              <a:t>   Enlightenment thinkers</a:t>
            </a:r>
          </a:p>
          <a:p>
            <a:pPr eaLnBrk="1" hangingPunct="1"/>
            <a:endParaRPr lang="en-US" sz="2800" dirty="0" smtClean="0"/>
          </a:p>
          <a:p>
            <a:pPr lvl="1" eaLnBrk="1" hangingPunct="1"/>
            <a:r>
              <a:rPr lang="en-US" sz="3200" dirty="0" smtClean="0">
                <a:solidFill>
                  <a:srgbClr val="FFC000"/>
                </a:solidFill>
              </a:rPr>
              <a:t>Queen Elizabeth I</a:t>
            </a:r>
          </a:p>
          <a:p>
            <a:pPr lvl="1" eaLnBrk="1" hangingPunct="1"/>
            <a:r>
              <a:rPr lang="en-US" sz="3200" dirty="0" smtClean="0">
                <a:solidFill>
                  <a:srgbClr val="FFC000"/>
                </a:solidFill>
              </a:rPr>
              <a:t>Thomas Hobbes</a:t>
            </a:r>
          </a:p>
          <a:p>
            <a:pPr lvl="1" eaLnBrk="1" hangingPunct="1"/>
            <a:r>
              <a:rPr lang="en-US" sz="3200" dirty="0" smtClean="0">
                <a:solidFill>
                  <a:srgbClr val="FFC000"/>
                </a:solidFill>
              </a:rPr>
              <a:t>John Locke</a:t>
            </a:r>
          </a:p>
          <a:p>
            <a:pPr lvl="1" eaLnBrk="1" hangingPunct="1"/>
            <a:r>
              <a:rPr lang="en-US" sz="3200" dirty="0" smtClean="0">
                <a:solidFill>
                  <a:srgbClr val="FFC000"/>
                </a:solidFill>
              </a:rPr>
              <a:t>King Louis XIV</a:t>
            </a:r>
          </a:p>
          <a:p>
            <a:pPr lvl="1" eaLnBrk="1" hangingPunct="1"/>
            <a:r>
              <a:rPr lang="en-US" sz="3200" dirty="0" smtClean="0">
                <a:solidFill>
                  <a:srgbClr val="FFC000"/>
                </a:solidFill>
              </a:rPr>
              <a:t>Baron de Montesquieu</a:t>
            </a:r>
          </a:p>
          <a:p>
            <a:pPr lvl="1" eaLnBrk="1" hangingPunct="1"/>
            <a:r>
              <a:rPr lang="en-US" sz="3200" dirty="0" smtClean="0">
                <a:solidFill>
                  <a:srgbClr val="FFC000"/>
                </a:solidFill>
              </a:rPr>
              <a:t>Jean Jacque Rousseau</a:t>
            </a:r>
          </a:p>
          <a:p>
            <a:pPr lvl="1" eaLnBrk="1" hangingPunct="1"/>
            <a:r>
              <a:rPr lang="en-US" sz="3200" dirty="0" smtClean="0">
                <a:solidFill>
                  <a:srgbClr val="FFC000"/>
                </a:solidFill>
              </a:rPr>
              <a:t>Adam Smith</a:t>
            </a:r>
          </a:p>
        </p:txBody>
      </p:sp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9350" y="0"/>
            <a:ext cx="2914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752600"/>
            <a:ext cx="3750699" cy="3343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5486400" cy="6858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The Social Contract 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(1651)</a:t>
            </a:r>
            <a:endParaRPr lang="en-US" sz="4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eaLnBrk="1" hangingPunct="1">
              <a:buClr>
                <a:schemeClr val="tx1"/>
              </a:buClr>
              <a:buNone/>
            </a:pPr>
            <a:r>
              <a:rPr lang="en-US" sz="2800" dirty="0" smtClean="0">
                <a:latin typeface="Garamond" pitchFamily="18" charset="0"/>
              </a:rPr>
              <a:t/>
            </a:r>
            <a:br>
              <a:rPr lang="en-US" sz="2800" dirty="0" smtClean="0">
                <a:latin typeface="Garamond" pitchFamily="18" charset="0"/>
              </a:rPr>
            </a:br>
            <a:r>
              <a:rPr lang="en-US" sz="2800" dirty="0" smtClean="0">
                <a:latin typeface="Garamond" pitchFamily="18" charset="0"/>
              </a:rPr>
              <a:t>During the scientific revolution the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social contract was invented </a:t>
            </a:r>
            <a:b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by Jean Jacques Rousseau</a:t>
            </a:r>
            <a:r>
              <a:rPr lang="en-US" sz="2800" dirty="0" smtClean="0">
                <a:solidFill>
                  <a:srgbClr val="FFC000"/>
                </a:solidFill>
                <a:latin typeface="Garamond" pitchFamily="18" charset="0"/>
              </a:rPr>
              <a:t>.</a:t>
            </a:r>
            <a:br>
              <a:rPr lang="en-US" sz="2800" dirty="0" smtClean="0">
                <a:solidFill>
                  <a:srgbClr val="FFC000"/>
                </a:solidFill>
                <a:latin typeface="Garamond" pitchFamily="18" charset="0"/>
              </a:rPr>
            </a:br>
            <a:r>
              <a:rPr lang="en-US" sz="2800" dirty="0" smtClean="0">
                <a:solidFill>
                  <a:srgbClr val="FFC000"/>
                </a:solidFill>
                <a:latin typeface="Garamond" pitchFamily="18" charset="0"/>
              </a:rPr>
              <a:t/>
            </a:r>
            <a:br>
              <a:rPr lang="en-US" sz="2800" dirty="0" smtClean="0">
                <a:solidFill>
                  <a:srgbClr val="FFC000"/>
                </a:solidFill>
                <a:latin typeface="Garamond" pitchFamily="18" charset="0"/>
              </a:rPr>
            </a:br>
            <a:r>
              <a:rPr lang="en-US" sz="2800" dirty="0" smtClean="0">
                <a:latin typeface="Garamond" pitchFamily="18" charset="0"/>
              </a:rPr>
              <a:t>The idea behind the contract was that a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ruler would have absolute power given to him by the people who were under </a:t>
            </a:r>
            <a:b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absolute control</a:t>
            </a:r>
            <a:r>
              <a:rPr lang="en-US" sz="2800" dirty="0" smtClean="0">
                <a:latin typeface="Garamond" pitchFamily="18" charset="0"/>
              </a:rPr>
              <a:t>.</a:t>
            </a:r>
          </a:p>
          <a:p>
            <a:pPr eaLnBrk="1" hangingPunct="1">
              <a:buClr>
                <a:schemeClr val="tx1"/>
              </a:buClr>
              <a:buNone/>
            </a:pPr>
            <a:endParaRPr lang="en-US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eaLnBrk="1" hangingPunct="1">
              <a:buClr>
                <a:schemeClr val="tx1"/>
              </a:buClr>
              <a:buNone/>
            </a:pP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   Rousseau was a believer in Absolute Monarchy.</a:t>
            </a:r>
          </a:p>
          <a:p>
            <a:pPr eaLnBrk="1" hangingPunct="1">
              <a:buClr>
                <a:schemeClr val="tx1"/>
              </a:buClr>
            </a:pPr>
            <a:endParaRPr lang="en-US" sz="1600" b="1" dirty="0" smtClean="0">
              <a:latin typeface="Garamond" pitchFamily="18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334000" y="4495800"/>
            <a:ext cx="1752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  <a:cs typeface="Arial" charset="0"/>
              </a:rPr>
              <a:t>Jean Jacques Rousseau</a:t>
            </a:r>
            <a:endParaRPr lang="en-US" b="1" dirty="0">
              <a:solidFill>
                <a:schemeClr val="accent4">
                  <a:lumMod val="10000"/>
                </a:schemeClr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Jean-Jacques Rousseau</a:t>
            </a:r>
          </a:p>
        </p:txBody>
      </p:sp>
      <p:pic>
        <p:nvPicPr>
          <p:cNvPr id="11571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1066800"/>
            <a:ext cx="4032886" cy="5257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495800" y="1066800"/>
            <a:ext cx="43434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kern="0" dirty="0" smtClean="0">
                <a:solidFill>
                  <a:srgbClr val="FFC000"/>
                </a:solidFill>
                <a:latin typeface="Albertus MT" pitchFamily="34" charset="0"/>
              </a:rPr>
              <a:t> 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bertus MT" pitchFamily="34" charset="0"/>
              </a:rPr>
              <a:t>“Bottom Up” model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lbertus MT" pitchFamily="34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bertus MT" pitchFamily="34" charset="0"/>
              </a:rPr>
              <a:t>All individual rights are from nature or from </a:t>
            </a:r>
            <a:r>
              <a:rPr lang="en-US" sz="2800" b="1" kern="0" noProof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T" pitchFamily="34" charset="0"/>
              </a:rPr>
              <a:t>God </a:t>
            </a:r>
            <a:r>
              <a:rPr lang="en-US" sz="2800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T" pitchFamily="34" charset="0"/>
              </a:rPr>
              <a:t>NOT from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bertus MT" pitchFamily="34" charset="0"/>
              </a:rPr>
              <a:t>government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lang="en-US" sz="2800" b="1" kern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MT" pitchFamily="34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800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T" pitchFamily="34" charset="0"/>
              </a:rPr>
              <a:t>A non-written social contract exists between the people and government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Thomas Hobbes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1143000"/>
            <a:ext cx="43434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kern="0" dirty="0" smtClean="0">
                <a:solidFill>
                  <a:srgbClr val="FFC000"/>
                </a:solidFill>
                <a:latin typeface="Albertus MT" pitchFamily="34" charset="0"/>
              </a:rPr>
              <a:t> 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bertus MT" pitchFamily="34" charset="0"/>
              </a:rPr>
              <a:t>“Top Down” model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lbertus MT" pitchFamily="34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bertus MT" pitchFamily="34" charset="0"/>
              </a:rPr>
              <a:t>All individual rights come from government NOT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bertus MT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bertus MT" pitchFamily="34" charset="0"/>
              </a:rPr>
              <a:t>nature or from </a:t>
            </a:r>
            <a:r>
              <a:rPr lang="en-US" sz="2800" b="1" kern="0" noProof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T" pitchFamily="34" charset="0"/>
              </a:rPr>
              <a:t>God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800" b="1" i="0" u="none" strike="noStrike" kern="0" cap="none" spc="0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lbertus MT" pitchFamily="34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800" b="1" kern="0" noProof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T" pitchFamily="34" charset="0"/>
              </a:rPr>
              <a:t>Life is brutish, miserable &amp; short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lbertus MT" pitchFamily="34" charset="0"/>
            </a:endParaRPr>
          </a:p>
        </p:txBody>
      </p:sp>
      <p:pic>
        <p:nvPicPr>
          <p:cNvPr id="2050" name="Picture 2" descr="http://cdn2.all-art.org/world_literature/images/g/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19200"/>
            <a:ext cx="4186428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John Locke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800600" y="1295400"/>
            <a:ext cx="43434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kern="0" dirty="0" smtClean="0">
                <a:solidFill>
                  <a:srgbClr val="FFC000"/>
                </a:solidFill>
                <a:latin typeface="Albertus MT" pitchFamily="34" charset="0"/>
              </a:rPr>
              <a:t> 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bertus MT" pitchFamily="34" charset="0"/>
              </a:rPr>
              <a:t>“Bottom Up” model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lbertus MT" pitchFamily="34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bertus MT" pitchFamily="34" charset="0"/>
              </a:rPr>
              <a:t>All individual rights come from nature or from </a:t>
            </a:r>
            <a:r>
              <a:rPr lang="en-US" sz="2800" b="1" kern="0" noProof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T" pitchFamily="34" charset="0"/>
              </a:rPr>
              <a:t>God NOT Government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1" i="0" u="none" strike="noStrike" kern="0" cap="none" spc="0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bertus MT" pitchFamily="34" charset="0"/>
              </a:rPr>
              <a:t>A government exists because it received the consent of the governed (people)</a:t>
            </a:r>
          </a:p>
        </p:txBody>
      </p:sp>
      <p:pic>
        <p:nvPicPr>
          <p:cNvPr id="33794" name="Picture 2" descr="http://www.americassurvivalguide.com/images/john-loc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371600"/>
            <a:ext cx="4547594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52600" y="152400"/>
            <a:ext cx="7391400" cy="6934200"/>
          </a:xfrm>
        </p:spPr>
        <p:txBody>
          <a:bodyPr/>
          <a:lstStyle/>
          <a:p>
            <a:pPr algn="ctr" eaLnBrk="1" hangingPunct="1">
              <a:buClr>
                <a:schemeClr val="tx1"/>
              </a:buClr>
              <a:buFontTx/>
              <a:buNone/>
              <a:defRPr/>
            </a:pPr>
            <a:r>
              <a:rPr lang="en-US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Enlightened Despot </a:t>
            </a:r>
            <a:r>
              <a:rPr lang="en-US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(1700)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800" dirty="0" smtClean="0">
                <a:latin typeface="Garamond" pitchFamily="18" charset="0"/>
              </a:rPr>
              <a:t>The philosophers tried to convince monarchs to rule justly. 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800" dirty="0" smtClean="0">
                <a:latin typeface="Garamond" pitchFamily="18" charset="0"/>
              </a:rPr>
              <a:t>Some monarchs embraced the new ideas and made reforms that reflected the Enlightenment spirit.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800" b="1" dirty="0" smtClean="0">
                <a:solidFill>
                  <a:srgbClr val="FFC000"/>
                </a:solidFill>
                <a:latin typeface="Garamond" pitchFamily="18" charset="0"/>
              </a:rPr>
              <a:t>They became known as Enlightened Despots.</a:t>
            </a:r>
            <a:r>
              <a:rPr lang="en-US" sz="2400" dirty="0" smtClean="0">
                <a:solidFill>
                  <a:srgbClr val="FFC000"/>
                </a:solidFill>
                <a:latin typeface="Garamond" pitchFamily="18" charset="0"/>
              </a:rPr>
              <a:t> </a:t>
            </a:r>
            <a:r>
              <a:rPr lang="en-US" sz="2400" dirty="0" smtClean="0">
                <a:latin typeface="Garamond" pitchFamily="18" charset="0"/>
              </a:rPr>
              <a:t>(Despot means absolute ruler)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800" dirty="0" smtClean="0">
                <a:latin typeface="Garamond" pitchFamily="18" charset="0"/>
              </a:rPr>
              <a:t>The enlightened depots supported the philosophers ideas. But they also had no intention of giving up any power.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400" dirty="0" smtClean="0">
                <a:latin typeface="Garamond" pitchFamily="18" charset="0"/>
              </a:rPr>
              <a:t>The foremost of Europe's’ enlightened despots were Frederick II of Prussia and Catherine the Great of Russia. </a:t>
            </a:r>
            <a:r>
              <a:rPr lang="en-US" sz="2800" b="1" dirty="0" smtClean="0">
                <a:latin typeface="Garamond" pitchFamily="18" charset="0"/>
              </a:rPr>
              <a:t> </a:t>
            </a:r>
            <a:r>
              <a:rPr lang="en-US" sz="2400" b="1" dirty="0" smtClean="0">
                <a:latin typeface="Garamond" pitchFamily="18" charset="0"/>
              </a:rPr>
              <a:t> </a:t>
            </a:r>
            <a:r>
              <a:rPr lang="en-US" sz="2400" dirty="0" smtClean="0">
                <a:latin typeface="Garamond" pitchFamily="18" charset="0"/>
              </a:rPr>
              <a:t>  </a:t>
            </a:r>
          </a:p>
        </p:txBody>
      </p:sp>
      <p:pic>
        <p:nvPicPr>
          <p:cNvPr id="123907" name="Picture 3" descr="pesne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1381125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3908" name="Picture 4" descr="habs1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362200"/>
            <a:ext cx="1363663" cy="1895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3909" name="Picture 5" descr="ekaterin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572000"/>
            <a:ext cx="1373188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3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3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3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3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3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3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3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3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3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39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39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39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772400" cy="762000"/>
          </a:xfrm>
        </p:spPr>
        <p:txBody>
          <a:bodyPr/>
          <a:lstStyle/>
          <a:p>
            <a:r>
              <a:rPr lang="en-US" b="1" dirty="0"/>
              <a:t>Martin Luther- 1517</a:t>
            </a:r>
          </a:p>
        </p:txBody>
      </p:sp>
      <p:sp>
        <p:nvSpPr>
          <p:cNvPr id="13315" name="Rectangle 2051"/>
          <p:cNvSpPr>
            <a:spLocks noGrp="1" noChangeArrowheads="1"/>
          </p:cNvSpPr>
          <p:nvPr>
            <p:ph idx="1"/>
          </p:nvPr>
        </p:nvSpPr>
        <p:spPr>
          <a:xfrm>
            <a:off x="3200400" y="1143000"/>
            <a:ext cx="51054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German monk</a:t>
            </a:r>
          </a:p>
          <a:p>
            <a:pPr>
              <a:lnSpc>
                <a:spcPct val="90000"/>
              </a:lnSpc>
            </a:pPr>
            <a:r>
              <a:rPr lang="en-US" dirty="0"/>
              <a:t>Questioned Churches practices</a:t>
            </a:r>
          </a:p>
          <a:p>
            <a:pPr lvl="1">
              <a:lnSpc>
                <a:spcPct val="90000"/>
              </a:lnSpc>
            </a:pPr>
            <a:r>
              <a:rPr lang="en-US" sz="3600" dirty="0"/>
              <a:t>Sale of </a:t>
            </a:r>
            <a:r>
              <a:rPr lang="en-US" sz="3600" b="1" dirty="0" smtClean="0">
                <a:solidFill>
                  <a:srgbClr val="FFFF00"/>
                </a:solidFill>
              </a:rPr>
              <a:t>indulgences</a:t>
            </a:r>
            <a:endParaRPr lang="en-US" sz="3600" dirty="0" smtClean="0"/>
          </a:p>
          <a:p>
            <a:pPr lvl="1">
              <a:lnSpc>
                <a:spcPct val="90000"/>
              </a:lnSpc>
              <a:buNone/>
            </a:pPr>
            <a:r>
              <a:rPr lang="en-US" sz="3600" dirty="0" smtClean="0"/>
              <a:t>“ </a:t>
            </a:r>
            <a:r>
              <a:rPr lang="en-US" sz="3600" dirty="0"/>
              <a:t>selling forgiveness for </a:t>
            </a:r>
            <a:r>
              <a:rPr lang="en-US" sz="3600" dirty="0" smtClean="0"/>
              <a:t>sins” (</a:t>
            </a:r>
            <a:r>
              <a:rPr lang="en-US" sz="2800" dirty="0" smtClean="0"/>
              <a:t>Automatic </a:t>
            </a:r>
            <a:r>
              <a:rPr lang="en-US" sz="2800" dirty="0"/>
              <a:t>trip to heaven </a:t>
            </a:r>
            <a:r>
              <a:rPr lang="en-US" sz="2800" dirty="0" smtClean="0"/>
              <a:t>in the after-life by </a:t>
            </a:r>
            <a:r>
              <a:rPr lang="en-US" sz="2800" dirty="0" smtClean="0">
                <a:solidFill>
                  <a:srgbClr val="FFFF00"/>
                </a:solidFill>
              </a:rPr>
              <a:t>paying the church to forgive your sins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13317" name="Picture 2053" descr="http://www.covenanter.org/Luther/luth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0"/>
            <a:ext cx="3085034" cy="45116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772400" cy="762000"/>
          </a:xfrm>
        </p:spPr>
        <p:txBody>
          <a:bodyPr/>
          <a:lstStyle/>
          <a:p>
            <a:r>
              <a:rPr lang="en-US" sz="3600" b="1" u="sng" dirty="0"/>
              <a:t>95 </a:t>
            </a:r>
            <a:r>
              <a:rPr lang="en-US" sz="3600" b="1" u="sng" dirty="0" smtClean="0"/>
              <a:t>Theses</a:t>
            </a:r>
            <a:endParaRPr lang="en-US" sz="3600" b="1" u="sng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4038600" cy="47244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dirty="0" smtClean="0"/>
              <a:t>    Luther </a:t>
            </a:r>
            <a:r>
              <a:rPr lang="en-US" dirty="0"/>
              <a:t>was so upset at church he decided to write down </a:t>
            </a:r>
            <a:r>
              <a:rPr lang="en-US" dirty="0" smtClean="0"/>
              <a:t>the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95 </a:t>
            </a:r>
            <a:r>
              <a:rPr lang="en-US" dirty="0">
                <a:solidFill>
                  <a:srgbClr val="FFFF00"/>
                </a:solidFill>
              </a:rPr>
              <a:t>Theses </a:t>
            </a:r>
            <a:r>
              <a:rPr lang="en-US" dirty="0"/>
              <a:t>(</a:t>
            </a:r>
            <a:r>
              <a:rPr lang="en-US" dirty="0">
                <a:solidFill>
                  <a:srgbClr val="FFFF00"/>
                </a:solidFill>
              </a:rPr>
              <a:t>95 things church is doing wrong</a:t>
            </a:r>
            <a:r>
              <a:rPr lang="en-US" dirty="0"/>
              <a:t>) and nails them to the church in Wittenberg </a:t>
            </a:r>
            <a:r>
              <a:rPr lang="en-US" dirty="0" smtClean="0"/>
              <a:t>(Germany</a:t>
            </a:r>
            <a:r>
              <a:rPr lang="en-US" dirty="0"/>
              <a:t>)</a:t>
            </a:r>
          </a:p>
        </p:txBody>
      </p:sp>
      <p:pic>
        <p:nvPicPr>
          <p:cNvPr id="14341" name="Picture 5" descr="http://unalienablerights.us/gallery/albums/christian/Luther_Wittenberg_15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447800"/>
            <a:ext cx="3519488" cy="4303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did this become such a big deal?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191000" y="838200"/>
            <a:ext cx="4495800" cy="2971800"/>
          </a:xfrm>
        </p:spPr>
        <p:txBody>
          <a:bodyPr/>
          <a:lstStyle/>
          <a:p>
            <a:r>
              <a:rPr lang="en-US" dirty="0" smtClean="0"/>
              <a:t>Effect </a:t>
            </a:r>
            <a:r>
              <a:rPr lang="en-US" dirty="0"/>
              <a:t>of the </a:t>
            </a:r>
            <a:r>
              <a:rPr lang="en-US" dirty="0">
                <a:solidFill>
                  <a:srgbClr val="FFFF00"/>
                </a:solidFill>
              </a:rPr>
              <a:t>printing press </a:t>
            </a:r>
            <a:r>
              <a:rPr lang="en-US" dirty="0" smtClean="0">
                <a:solidFill>
                  <a:srgbClr val="FFFF00"/>
                </a:solidFill>
              </a:rPr>
              <a:t>– ideas are spread faster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Opened people’s eyes to church </a:t>
            </a:r>
            <a:r>
              <a:rPr lang="en-US" dirty="0" smtClean="0"/>
              <a:t>malpractices (wrong doings)</a:t>
            </a:r>
            <a:endParaRPr lang="en-US" dirty="0"/>
          </a:p>
          <a:p>
            <a:endParaRPr lang="en-US" dirty="0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95400"/>
            <a:ext cx="3813372" cy="4616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4648200"/>
            <a:ext cx="3886200" cy="20005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810000" cy="715962"/>
          </a:xfrm>
        </p:spPr>
        <p:txBody>
          <a:bodyPr/>
          <a:lstStyle/>
          <a:p>
            <a:r>
              <a:rPr lang="en-US" dirty="0"/>
              <a:t>Martin Luther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581400"/>
          </a:xfrm>
        </p:spPr>
        <p:txBody>
          <a:bodyPr/>
          <a:lstStyle/>
          <a:p>
            <a:r>
              <a:rPr lang="en-US" dirty="0"/>
              <a:t>“Faith Alone” will save you</a:t>
            </a:r>
          </a:p>
          <a:p>
            <a:r>
              <a:rPr lang="en-US" dirty="0"/>
              <a:t>All should read the Bible in their own </a:t>
            </a:r>
            <a:r>
              <a:rPr lang="en-US" dirty="0">
                <a:solidFill>
                  <a:srgbClr val="FFC000"/>
                </a:solidFill>
              </a:rPr>
              <a:t>vernacular</a:t>
            </a:r>
            <a:r>
              <a:rPr lang="en-US" dirty="0"/>
              <a:t> (language)</a:t>
            </a:r>
          </a:p>
          <a:p>
            <a:r>
              <a:rPr lang="en-US" dirty="0"/>
              <a:t>Priests do not have special powers</a:t>
            </a:r>
          </a:p>
          <a:p>
            <a:r>
              <a:rPr lang="en-US" dirty="0" smtClean="0"/>
              <a:t>Religious </a:t>
            </a:r>
            <a:r>
              <a:rPr lang="en-US" dirty="0"/>
              <a:t>Education for </a:t>
            </a:r>
            <a:r>
              <a:rPr lang="en-US" dirty="0" smtClean="0"/>
              <a:t>all</a:t>
            </a:r>
            <a:endParaRPr lang="en-US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57200"/>
            <a:ext cx="2743200" cy="236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6400800" y="1295400"/>
            <a:ext cx="2362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Yup! Punish Him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400800" y="304800"/>
            <a:ext cx="2362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Nope!</a:t>
            </a:r>
            <a:endParaRPr lang="en-US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5562600" cy="914400"/>
          </a:xfrm>
        </p:spPr>
        <p:txBody>
          <a:bodyPr/>
          <a:lstStyle/>
          <a:p>
            <a:r>
              <a:rPr lang="en-US" dirty="0"/>
              <a:t>Church’s </a:t>
            </a:r>
            <a:r>
              <a:rPr lang="en-US" dirty="0" smtClean="0"/>
              <a:t>Reaction?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3733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/>
              <a:t>Want Martin Luther to recant (take back) what he said @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i="1" dirty="0" smtClean="0"/>
              <a:t>Diet </a:t>
            </a:r>
            <a:r>
              <a:rPr lang="en-US" sz="2800" b="1" i="1" dirty="0"/>
              <a:t>of Worms</a:t>
            </a:r>
          </a:p>
          <a:p>
            <a:pPr>
              <a:lnSpc>
                <a:spcPct val="90000"/>
              </a:lnSpc>
            </a:pPr>
            <a:endParaRPr lang="en-US" sz="2800" b="1" i="1" dirty="0"/>
          </a:p>
          <a:p>
            <a:pPr lvl="1">
              <a:lnSpc>
                <a:spcPct val="90000"/>
              </a:lnSpc>
            </a:pPr>
            <a:r>
              <a:rPr lang="en-US" b="1" i="1" dirty="0">
                <a:solidFill>
                  <a:srgbClr val="FFFF00"/>
                </a:solidFill>
              </a:rPr>
              <a:t>Diet </a:t>
            </a:r>
            <a:r>
              <a:rPr lang="en-US" b="1" i="1" dirty="0"/>
              <a:t>– </a:t>
            </a:r>
            <a:r>
              <a:rPr lang="en-US" b="1" i="1" dirty="0">
                <a:solidFill>
                  <a:srgbClr val="FFFF00"/>
                </a:solidFill>
              </a:rPr>
              <a:t>group/assembly</a:t>
            </a:r>
          </a:p>
          <a:p>
            <a:pPr lvl="1">
              <a:lnSpc>
                <a:spcPct val="90000"/>
              </a:lnSpc>
            </a:pPr>
            <a:r>
              <a:rPr lang="en-US" b="1" i="1" dirty="0"/>
              <a:t>Worms is a place in Germany</a:t>
            </a:r>
          </a:p>
        </p:txBody>
      </p:sp>
      <p:pic>
        <p:nvPicPr>
          <p:cNvPr id="17413" name="Picture 5" descr="http://www.boisestate.edu/courses/reformation/images/reformers/lutheratworm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743200"/>
            <a:ext cx="4995863" cy="3076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ed Rectangle 6"/>
          <p:cNvSpPr/>
          <p:nvPr/>
        </p:nvSpPr>
        <p:spPr>
          <a:xfrm>
            <a:off x="6172200" y="228600"/>
            <a:ext cx="2667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Let him say what he wants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6172200" y="1219200"/>
            <a:ext cx="2667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Don’t let him get away with it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810000" y="5105400"/>
            <a:ext cx="5029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</a:rPr>
              <a:t>He is </a:t>
            </a:r>
            <a:r>
              <a:rPr lang="en-US" sz="2800" dirty="0">
                <a:solidFill>
                  <a:srgbClr val="FFFF00"/>
                </a:solidFill>
              </a:rPr>
              <a:t>excommunicated </a:t>
            </a:r>
            <a:r>
              <a:rPr lang="en-US" sz="2800" dirty="0" smtClean="0">
                <a:solidFill>
                  <a:srgbClr val="FFFF00"/>
                </a:solidFill>
              </a:rPr>
              <a:t>(banned) from the church </a:t>
            </a:r>
            <a:r>
              <a:rPr lang="en-US" sz="2800" dirty="0">
                <a:solidFill>
                  <a:schemeClr val="bg1"/>
                </a:solidFill>
              </a:rPr>
              <a:t>and forced into hiding for the rest of his life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3810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Luther’s Response to the Church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66800"/>
            <a:ext cx="33623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Callout 7"/>
          <p:cNvSpPr/>
          <p:nvPr/>
        </p:nvSpPr>
        <p:spPr>
          <a:xfrm>
            <a:off x="3124200" y="1143000"/>
            <a:ext cx="5715000" cy="3886200"/>
          </a:xfrm>
          <a:prstGeom prst="wedgeEllipseCallout">
            <a:avLst>
              <a:gd name="adj1" fmla="val -60636"/>
              <a:gd name="adj2" fmla="val -5445"/>
            </a:avLst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NO WAY DUDE!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>
                <a:solidFill>
                  <a:schemeClr val="tx1"/>
                </a:solidFill>
              </a:rPr>
              <a:t>Hier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stehe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ich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</a:rPr>
              <a:t>Ich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kann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nicht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anders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</a:rPr>
              <a:t>Gott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helfe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mir</a:t>
            </a:r>
            <a:r>
              <a:rPr lang="en-US" sz="2800" dirty="0" smtClean="0">
                <a:solidFill>
                  <a:schemeClr val="tx1"/>
                </a:solidFill>
              </a:rPr>
              <a:t>. Amen." (</a:t>
            </a:r>
            <a:r>
              <a:rPr lang="en-US" sz="2800" i="1" dirty="0" smtClean="0">
                <a:solidFill>
                  <a:schemeClr val="tx1"/>
                </a:solidFill>
              </a:rPr>
              <a:t>"Here I stand. I can do nothing else. God help me.)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rlemagne Std" pitchFamily="82" charset="0"/>
              </a:rPr>
              <a:t>The Enlightenment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477000"/>
            <a:ext cx="9144000" cy="381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Mr. Ott - Global History &amp; Geography @ BETA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1066800"/>
            <a:ext cx="365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AIM: </a:t>
            </a:r>
            <a:r>
              <a:rPr lang="en-US" sz="2800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was the Enlightenment?</a:t>
            </a:r>
            <a:endParaRPr lang="en-US" sz="28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057400"/>
            <a:ext cx="3657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Now: </a:t>
            </a:r>
            <a:r>
              <a:rPr lang="en-US" sz="2800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era/revolution led to </a:t>
            </a:r>
            <a:r>
              <a:rPr lang="en-US" sz="2800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Enlightenment?</a:t>
            </a:r>
            <a:endParaRPr lang="en-US" sz="2800" b="1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343400" y="685800"/>
            <a:ext cx="48006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you think the word Enlightenment means?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33400"/>
            <a:ext cx="3652838" cy="6043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267200" y="304800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The belief that man could use logic and reason to solve the social problems of the day.</a:t>
            </a:r>
            <a:endParaRPr lang="en-US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The Enlightenment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What do you think the word Enlightenment means?&amp;quot;&quot;/&gt;&lt;property id=&quot;20307&quot; value=&quot;281&quot;/&gt;&lt;/object&gt;&lt;object type=&quot;3&quot; unique_id=&quot;10005&quot;&gt;&lt;property id=&quot;20148&quot; value=&quot;5&quot;/&gt;&lt;property id=&quot;20300&quot; value=&quot;Slide 3 - &amp;quot;Before the &amp;#x0D;&amp;#x0A;Enlightenment…&amp;quot;&quot;/&gt;&lt;property id=&quot;20307&quot; value=&quot;258&quot;/&gt;&lt;/object&gt;&lt;object type=&quot;3&quot; unique_id=&quot;10009&quot;&gt;&lt;property id=&quot;20148&quot; value=&quot;5&quot;/&gt;&lt;property id=&quot;20300&quot; value=&quot;Slide 4&quot;/&gt;&lt;property id=&quot;20307&quot; value=&quot;264&quot;/&gt;&lt;/object&gt;&lt;object type=&quot;3&quot; unique_id=&quot;10010&quot;&gt;&lt;property id=&quot;20148&quot; value=&quot;5&quot;/&gt;&lt;property id=&quot;20300&quot; value=&quot;Slide 7&quot;/&gt;&lt;property id=&quot;20307&quot; value=&quot;274&quot;/&gt;&lt;/object&gt;&lt;object type=&quot;3&quot; unique_id=&quot;10012&quot;&gt;&lt;property id=&quot;20148&quot; value=&quot;5&quot;/&gt;&lt;property id=&quot;20300&quot; value=&quot;Slide 5&quot;/&gt;&lt;property id=&quot;20307&quot; value=&quot;265&quot;/&gt;&lt;/object&gt;&lt;object type=&quot;3&quot; unique_id=&quot;10053&quot;&gt;&lt;property id=&quot;20148&quot; value=&quot;5&quot;/&gt;&lt;property id=&quot;20300&quot; value=&quot;Slide 6 - &amp;quot;Jean-Jacques Rousseau&amp;quot;&quot;/&gt;&lt;property id=&quot;20307&quot; value=&quot;282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1824</TotalTime>
  <Words>572</Words>
  <Application>Microsoft Office PowerPoint</Application>
  <PresentationFormat>On-screen Show (4:3)</PresentationFormat>
  <Paragraphs>105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Slide 1</vt:lpstr>
      <vt:lpstr>Martin Luther- 1517</vt:lpstr>
      <vt:lpstr>95 Theses</vt:lpstr>
      <vt:lpstr>How did this become such a big deal?</vt:lpstr>
      <vt:lpstr>Martin Luther</vt:lpstr>
      <vt:lpstr>Church’s Reaction?</vt:lpstr>
      <vt:lpstr>Slide 7</vt:lpstr>
      <vt:lpstr>The Enlightenment</vt:lpstr>
      <vt:lpstr>What do you think the word Enlightenment means?</vt:lpstr>
      <vt:lpstr>Before the  Enlightenment…</vt:lpstr>
      <vt:lpstr>Slide 11</vt:lpstr>
      <vt:lpstr>Slide 12</vt:lpstr>
      <vt:lpstr>Jean-Jacques Rousseau</vt:lpstr>
      <vt:lpstr>Thomas Hobbes</vt:lpstr>
      <vt:lpstr>John Locke</vt:lpstr>
      <vt:lpstr>Slide 16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Enlightenment</dc:title>
  <dc:creator>Bonnie Kenton</dc:creator>
  <cp:lastModifiedBy>Alex</cp:lastModifiedBy>
  <cp:revision>22</cp:revision>
  <dcterms:created xsi:type="dcterms:W3CDTF">2006-01-29T18:25:46Z</dcterms:created>
  <dcterms:modified xsi:type="dcterms:W3CDTF">2012-07-25T23:38:32Z</dcterms:modified>
</cp:coreProperties>
</file>