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58" r:id="rId3"/>
    <p:sldId id="259" r:id="rId4"/>
    <p:sldId id="261" r:id="rId5"/>
    <p:sldId id="262" r:id="rId6"/>
    <p:sldId id="270" r:id="rId7"/>
    <p:sldId id="271" r:id="rId8"/>
    <p:sldId id="27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D26CA"/>
    <a:srgbClr val="EFE3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198384-49DA-42AA-8603-887F7C5A7A96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611DDF-200E-461D-9AE1-5523B16D2BB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8A4288B-72E7-45AC-93F1-EA62D9920048}" type="datetimeFigureOut">
              <a:rPr lang="en-US" smtClean="0"/>
              <a:pPr/>
              <a:t>1/1/2012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425B93-AA95-4BE9-90F7-83A556FB09C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86200"/>
            <a:ext cx="8077200" cy="758952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Reconstruction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419600"/>
            <a:ext cx="8077200" cy="661416"/>
          </a:xfrm>
        </p:spPr>
        <p:txBody>
          <a:bodyPr>
            <a:normAutofit/>
          </a:bodyPr>
          <a:lstStyle/>
          <a:p>
            <a:r>
              <a:rPr lang="en-US" sz="3600" dirty="0" smtClean="0"/>
              <a:t>(1865-1877)</a:t>
            </a:r>
            <a:endParaRPr lang="en-US" sz="3600" dirty="0"/>
          </a:p>
        </p:txBody>
      </p:sp>
      <p:sp>
        <p:nvSpPr>
          <p:cNvPr id="4" name="Rounded Rectangular Callout 3"/>
          <p:cNvSpPr/>
          <p:nvPr/>
        </p:nvSpPr>
        <p:spPr>
          <a:xfrm>
            <a:off x="4267200" y="609600"/>
            <a:ext cx="3124200" cy="2667000"/>
          </a:xfrm>
          <a:prstGeom prst="wedgeRoundRectCallout">
            <a:avLst>
              <a:gd name="adj1" fmla="val -66457"/>
              <a:gd name="adj2" fmla="val 71636"/>
              <a:gd name="adj3" fmla="val 16667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What is meant to reconstruct something</a:t>
            </a:r>
            <a:r>
              <a:rPr lang="en-US" sz="3200" dirty="0" smtClean="0"/>
              <a:t>?</a:t>
            </a:r>
            <a:endParaRPr lang="en-US" dirty="0" smtClean="0"/>
          </a:p>
          <a:p>
            <a:pPr algn="ctr"/>
            <a:endParaRPr lang="en-US" dirty="0"/>
          </a:p>
        </p:txBody>
      </p:sp>
      <p:sp>
        <p:nvSpPr>
          <p:cNvPr id="5" name="Oval Callout 4"/>
          <p:cNvSpPr/>
          <p:nvPr/>
        </p:nvSpPr>
        <p:spPr>
          <a:xfrm>
            <a:off x="152400" y="228600"/>
            <a:ext cx="3429000" cy="2895600"/>
          </a:xfrm>
          <a:prstGeom prst="wedgeEllipseCallout">
            <a:avLst>
              <a:gd name="adj1" fmla="val 75507"/>
              <a:gd name="adj2" fmla="val 14107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Baskerville Old Face" pitchFamily="18" charset="0"/>
              </a:rPr>
              <a:t>What or Whom was the government trying to reconstruct?  Why?</a:t>
            </a:r>
            <a:endParaRPr lang="en-US" sz="2800" b="1" dirty="0">
              <a:solidFill>
                <a:schemeClr val="bg1"/>
              </a:solidFill>
              <a:latin typeface="Baskerville Old Face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3429000"/>
            <a:ext cx="2383508" cy="25146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52400" y="5105400"/>
            <a:ext cx="632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Aim: What was the goals of political reconstruction?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1000" y="228600"/>
            <a:ext cx="8534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Do Now: If you were a parent and your children ran away, how would you treat them when they returned</a:t>
            </a:r>
            <a:r>
              <a:rPr lang="en-US" dirty="0" smtClean="0"/>
              <a:t>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04800" y="228600"/>
            <a:ext cx="8382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D30A05"/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800" b="1" dirty="0">
                <a:latin typeface="Georgia" pitchFamily="18" charset="0"/>
              </a:rPr>
              <a:t>Key Questions</a:t>
            </a:r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609600" y="1524000"/>
            <a:ext cx="2514600" cy="2057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sz="2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1. How do we</a:t>
            </a:r>
            <a:br>
              <a:rPr lang="en-US" sz="2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bring the South</a:t>
            </a:r>
            <a:br>
              <a:rPr lang="en-US" sz="2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back into the </a:t>
            </a:r>
            <a:br>
              <a:rPr lang="en-US" sz="2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Union?</a:t>
            </a:r>
          </a:p>
        </p:txBody>
      </p:sp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1752600" y="4038600"/>
            <a:ext cx="2514600" cy="2057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2. How do we 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rebuild the 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South after its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destruction 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during the war?</a:t>
            </a:r>
          </a:p>
        </p:txBody>
      </p:sp>
      <p:sp>
        <p:nvSpPr>
          <p:cNvPr id="39942" name="Rectangle 6"/>
          <p:cNvSpPr>
            <a:spLocks noChangeArrowheads="1"/>
          </p:cNvSpPr>
          <p:nvPr/>
        </p:nvSpPr>
        <p:spPr bwMode="auto">
          <a:xfrm>
            <a:off x="5029200" y="4038600"/>
            <a:ext cx="2514600" cy="2057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3. How do we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integrate and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protect newly-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emancipated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black freedmen?</a:t>
            </a:r>
          </a:p>
        </p:txBody>
      </p:sp>
      <p:sp>
        <p:nvSpPr>
          <p:cNvPr id="39943" name="Rectangle 7"/>
          <p:cNvSpPr>
            <a:spLocks noChangeArrowheads="1"/>
          </p:cNvSpPr>
          <p:nvPr/>
        </p:nvSpPr>
        <p:spPr bwMode="auto">
          <a:xfrm>
            <a:off x="6019800" y="1524000"/>
            <a:ext cx="2514600" cy="20574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4. What branch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of government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should control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the process of</a:t>
            </a:r>
            <a:br>
              <a:rPr lang="en-US" sz="2100" dirty="0">
                <a:solidFill>
                  <a:schemeClr val="bg1"/>
                </a:solidFill>
                <a:latin typeface="Trebuchet MS" pitchFamily="34" charset="0"/>
              </a:rPr>
            </a:br>
            <a:r>
              <a:rPr lang="en-US" sz="2100" dirty="0">
                <a:solidFill>
                  <a:schemeClr val="bg1"/>
                </a:solidFill>
                <a:latin typeface="Trebuchet MS" pitchFamily="34" charset="0"/>
              </a:rPr>
              <a:t>Reconstruction?</a:t>
            </a:r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 flipH="1">
            <a:off x="2057400" y="1066800"/>
            <a:ext cx="990600" cy="381000"/>
          </a:xfrm>
          <a:prstGeom prst="line">
            <a:avLst/>
          </a:prstGeom>
          <a:noFill/>
          <a:ln w="28575">
            <a:solidFill>
              <a:srgbClr val="D30A05"/>
            </a:solidFill>
            <a:round/>
            <a:headEnd/>
            <a:tailEnd type="triangle" w="med" len="med"/>
          </a:ln>
          <a:effectLst>
            <a:prstShdw prst="shdw17" dist="17961" dir="2700000">
              <a:srgbClr val="D30A05">
                <a:gamma/>
                <a:shade val="60000"/>
                <a:invGamma/>
              </a:srgb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39945" name="Line 9"/>
          <p:cNvSpPr>
            <a:spLocks noChangeShapeType="1"/>
          </p:cNvSpPr>
          <p:nvPr/>
        </p:nvSpPr>
        <p:spPr bwMode="auto">
          <a:xfrm flipH="1">
            <a:off x="3276600" y="1219200"/>
            <a:ext cx="762000" cy="2743200"/>
          </a:xfrm>
          <a:prstGeom prst="line">
            <a:avLst/>
          </a:prstGeom>
          <a:noFill/>
          <a:ln w="28575">
            <a:solidFill>
              <a:srgbClr val="D30A05"/>
            </a:solidFill>
            <a:round/>
            <a:headEnd/>
            <a:tailEnd type="triangle" w="med" len="med"/>
          </a:ln>
          <a:effectLst>
            <a:prstShdw prst="shdw17" dist="17961" dir="2700000">
              <a:srgbClr val="D30A05">
                <a:gamma/>
                <a:shade val="60000"/>
                <a:invGamma/>
              </a:srgb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39946" name="Line 10"/>
          <p:cNvSpPr>
            <a:spLocks noChangeShapeType="1"/>
          </p:cNvSpPr>
          <p:nvPr/>
        </p:nvSpPr>
        <p:spPr bwMode="auto">
          <a:xfrm>
            <a:off x="4953000" y="1219200"/>
            <a:ext cx="914400" cy="2743200"/>
          </a:xfrm>
          <a:prstGeom prst="line">
            <a:avLst/>
          </a:prstGeom>
          <a:noFill/>
          <a:ln w="28575">
            <a:solidFill>
              <a:srgbClr val="D30A05"/>
            </a:solidFill>
            <a:round/>
            <a:headEnd/>
            <a:tailEnd type="triangle" w="med" len="med"/>
          </a:ln>
          <a:effectLst>
            <a:prstShdw prst="shdw17" dist="17961" dir="2700000">
              <a:srgbClr val="D30A05">
                <a:gamma/>
                <a:shade val="60000"/>
                <a:invGamma/>
              </a:srgb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39947" name="Line 11"/>
          <p:cNvSpPr>
            <a:spLocks noChangeShapeType="1"/>
          </p:cNvSpPr>
          <p:nvPr/>
        </p:nvSpPr>
        <p:spPr bwMode="auto">
          <a:xfrm>
            <a:off x="6019800" y="990600"/>
            <a:ext cx="914400" cy="457200"/>
          </a:xfrm>
          <a:prstGeom prst="line">
            <a:avLst/>
          </a:prstGeom>
          <a:noFill/>
          <a:ln w="28575">
            <a:solidFill>
              <a:srgbClr val="D30A05"/>
            </a:solidFill>
            <a:round/>
            <a:headEnd/>
            <a:tailEnd type="triangle" w="med" len="med"/>
          </a:ln>
          <a:effectLst>
            <a:prstShdw prst="shdw17" dist="17961" dir="2700000">
              <a:srgbClr val="D30A05">
                <a:gamma/>
                <a:shade val="60000"/>
                <a:invGamma/>
              </a:srgbClr>
            </a:prst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10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10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8" dur="1000"/>
                                        <p:tgtEl>
                                          <p:spTgt spid="39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10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39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31" dur="10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34" dur="1000"/>
                                        <p:tgtEl>
                                          <p:spTgt spid="39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nimBg="1"/>
      <p:bldP spid="39941" grpId="0" animBg="1"/>
      <p:bldP spid="39942" grpId="0" animBg="1"/>
      <p:bldP spid="39943" grpId="0" animBg="1"/>
      <p:bldP spid="39944" grpId="0" animBg="1"/>
      <p:bldP spid="39945" grpId="0" animBg="1"/>
      <p:bldP spid="39946" grpId="0" animBg="1"/>
      <p:bldP spid="3994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1828800" y="152400"/>
            <a:ext cx="7162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762000" y="0"/>
            <a:ext cx="8382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D30A05"/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600" b="1" dirty="0">
                <a:solidFill>
                  <a:srgbClr val="EFE34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  <a:t>President Lincoln’s Plan</a:t>
            </a:r>
          </a:p>
        </p:txBody>
      </p:sp>
      <p:pic>
        <p:nvPicPr>
          <p:cNvPr id="28678" name="Picture 6" descr="lincoln"/>
          <p:cNvPicPr>
            <a:picLocks noChangeAspect="1" noChangeArrowheads="1"/>
          </p:cNvPicPr>
          <p:nvPr/>
        </p:nvPicPr>
        <p:blipFill>
          <a:blip r:embed="rId2" cstate="print">
            <a:lum contrast="6000"/>
          </a:blip>
          <a:srcRect b="2301"/>
          <a:stretch>
            <a:fillRect/>
          </a:stretch>
        </p:blipFill>
        <p:spPr bwMode="auto">
          <a:xfrm>
            <a:off x="152400" y="767593"/>
            <a:ext cx="1676400" cy="6090407"/>
          </a:xfrm>
          <a:prstGeom prst="rect">
            <a:avLst/>
          </a:prstGeom>
          <a:noFill/>
          <a:ln w="9525">
            <a:solidFill>
              <a:srgbClr val="D30A05"/>
            </a:solidFill>
            <a:miter lim="800000"/>
            <a:headEnd/>
            <a:tailEnd/>
          </a:ln>
        </p:spPr>
      </p:pic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1828800" y="1255713"/>
            <a:ext cx="71628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39725" indent="-339725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3600" i="1" dirty="0">
                <a:solidFill>
                  <a:srgbClr val="FFFF00"/>
                </a:solidFill>
              </a:rPr>
              <a:t>10% Plan</a:t>
            </a:r>
          </a:p>
          <a:p>
            <a:pPr marL="1022350" lvl="1" indent="-339725" eaLnBrk="1" hangingPunct="1">
              <a:spcBef>
                <a:spcPct val="50000"/>
              </a:spcBef>
              <a:buClr>
                <a:srgbClr val="000099"/>
              </a:buClr>
              <a:buSzPct val="100000"/>
              <a:buFont typeface="DavysOtherDingbats" pitchFamily="2" charset="0"/>
              <a:buChar char="*"/>
            </a:pPr>
            <a:r>
              <a:rPr lang="en-US" sz="2400" b="0" dirty="0">
                <a:solidFill>
                  <a:schemeClr val="tx1"/>
                </a:solidFill>
                <a:latin typeface="Arial Narrow" pitchFamily="34" charset="0"/>
              </a:rPr>
              <a:t>Proclamation of Amnesty and Reconstruction (December 8, 1863)</a:t>
            </a:r>
          </a:p>
          <a:p>
            <a:pPr marL="1022350" lvl="1" indent="-339725" eaLnBrk="1" hangingPunct="1">
              <a:spcBef>
                <a:spcPct val="50000"/>
              </a:spcBef>
              <a:buClr>
                <a:srgbClr val="000099"/>
              </a:buClr>
              <a:buSzPct val="100000"/>
              <a:buFont typeface="DavysOtherDingbats" pitchFamily="2" charset="0"/>
              <a:buChar char="*"/>
            </a:pPr>
            <a:r>
              <a:rPr lang="en-US" sz="2400" b="0" dirty="0">
                <a:solidFill>
                  <a:schemeClr val="tx1"/>
                </a:solidFill>
                <a:latin typeface="Arial Narrow" pitchFamily="34" charset="0"/>
              </a:rPr>
              <a:t>Replace majority rule with “loyal rule” in the South.</a:t>
            </a:r>
          </a:p>
          <a:p>
            <a:pPr marL="1022350" lvl="1" indent="-339725" eaLnBrk="1" hangingPunct="1">
              <a:spcBef>
                <a:spcPct val="50000"/>
              </a:spcBef>
              <a:buClr>
                <a:srgbClr val="000099"/>
              </a:buClr>
              <a:buSzPct val="100000"/>
              <a:buFont typeface="DavysOtherDingbats" pitchFamily="2" charset="0"/>
              <a:buChar char="*"/>
            </a:pPr>
            <a:r>
              <a:rPr lang="en-US" sz="2400" b="0" dirty="0">
                <a:solidFill>
                  <a:schemeClr val="tx1"/>
                </a:solidFill>
                <a:latin typeface="Arial Narrow" pitchFamily="34" charset="0"/>
              </a:rPr>
              <a:t>He didn’t consult Congress regarding Reconstruction.</a:t>
            </a:r>
          </a:p>
          <a:p>
            <a:pPr marL="1022350" lvl="1" indent="-339725" eaLnBrk="1" hangingPunct="1">
              <a:spcBef>
                <a:spcPct val="50000"/>
              </a:spcBef>
              <a:buClr>
                <a:srgbClr val="000099"/>
              </a:buClr>
              <a:buSzPct val="100000"/>
              <a:buFont typeface="DavysOtherDingbats" pitchFamily="2" charset="0"/>
              <a:buChar char="*"/>
            </a:pPr>
            <a:r>
              <a:rPr lang="en-US" sz="2400" b="0" dirty="0">
                <a:solidFill>
                  <a:schemeClr val="tx1"/>
                </a:solidFill>
                <a:latin typeface="Arial Narrow" pitchFamily="34" charset="0"/>
              </a:rPr>
              <a:t>Pardon to all but the highest ranking military and civilian Confederate officers.</a:t>
            </a:r>
          </a:p>
          <a:p>
            <a:pPr marL="1022350" lvl="1" indent="-339725" eaLnBrk="1" hangingPunct="1">
              <a:spcBef>
                <a:spcPct val="50000"/>
              </a:spcBef>
              <a:buClr>
                <a:srgbClr val="000099"/>
              </a:buClr>
              <a:buSzPct val="100000"/>
              <a:buFont typeface="DavysOtherDingbats" pitchFamily="2" charset="0"/>
              <a:buChar char="*"/>
            </a:pPr>
            <a:r>
              <a:rPr lang="en-US" sz="2400" b="0" dirty="0">
                <a:solidFill>
                  <a:schemeClr val="tx1"/>
                </a:solidFill>
                <a:latin typeface="Arial Narrow" pitchFamily="34" charset="0"/>
              </a:rPr>
              <a:t>When 10% of the voting population in the 1860 election had taken an oath of loyalty and established a government, it would be recognized.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1621" name="Text Box 5"/>
          <p:cNvSpPr txBox="1">
            <a:spLocks noChangeArrowheads="1"/>
          </p:cNvSpPr>
          <p:nvPr/>
        </p:nvSpPr>
        <p:spPr bwMode="auto">
          <a:xfrm>
            <a:off x="685800" y="1671638"/>
            <a:ext cx="5638800" cy="305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39725" indent="-339725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800" b="0" dirty="0">
                <a:solidFill>
                  <a:schemeClr val="tx1"/>
                </a:solidFill>
              </a:rPr>
              <a:t>1864 </a:t>
            </a:r>
            <a:r>
              <a:rPr lang="en-US" sz="2800" b="0" dirty="0">
                <a:solidFill>
                  <a:schemeClr val="tx1"/>
                </a:solidFill>
                <a:sym typeface="Wingdings" pitchFamily="2" charset="2"/>
              </a:rPr>
              <a:t> </a:t>
            </a:r>
            <a:r>
              <a:rPr lang="en-US" sz="2800" b="0" dirty="0">
                <a:solidFill>
                  <a:srgbClr val="F02E00"/>
                </a:solidFill>
                <a:sym typeface="Wingdings" pitchFamily="2" charset="2"/>
              </a:rPr>
              <a:t>“Lincoln Governments”</a:t>
            </a:r>
            <a:r>
              <a:rPr lang="en-US" sz="2800" b="0" dirty="0">
                <a:solidFill>
                  <a:schemeClr val="tx1"/>
                </a:solidFill>
                <a:sym typeface="Wingdings" pitchFamily="2" charset="2"/>
              </a:rPr>
              <a:t> formed in LA, TN, AR</a:t>
            </a:r>
          </a:p>
          <a:p>
            <a:pPr marL="1022350" lvl="1" indent="-339725" eaLnBrk="1" hangingPunct="1">
              <a:spcBef>
                <a:spcPct val="50000"/>
              </a:spcBef>
              <a:buClr>
                <a:srgbClr val="000080"/>
              </a:buClr>
              <a:buSzPct val="80000"/>
              <a:buFont typeface="DavysOtherDingbats" pitchFamily="2" charset="0"/>
              <a:buChar char="*"/>
            </a:pPr>
            <a:r>
              <a:rPr lang="en-US" sz="2300" b="0" dirty="0">
                <a:solidFill>
                  <a:schemeClr val="tx1"/>
                </a:solidFill>
              </a:rPr>
              <a:t>“loyal </a:t>
            </a:r>
            <a:r>
              <a:rPr lang="en-US" sz="2300" b="0" dirty="0" smtClean="0">
                <a:solidFill>
                  <a:schemeClr val="tx1"/>
                </a:solidFill>
              </a:rPr>
              <a:t>assemblies (legislatures)”</a:t>
            </a:r>
            <a:endParaRPr lang="en-US" sz="2300" b="0" dirty="0">
              <a:solidFill>
                <a:schemeClr val="tx1"/>
              </a:solidFill>
            </a:endParaRPr>
          </a:p>
          <a:p>
            <a:pPr marL="1022350" lvl="1" indent="-339725" eaLnBrk="1" hangingPunct="1">
              <a:spcBef>
                <a:spcPct val="50000"/>
              </a:spcBef>
              <a:buClr>
                <a:srgbClr val="000080"/>
              </a:buClr>
              <a:buSzPct val="80000"/>
              <a:buFont typeface="DavysOtherDingbats" pitchFamily="2" charset="0"/>
              <a:buChar char="*"/>
            </a:pPr>
            <a:r>
              <a:rPr lang="en-US" sz="2300" b="0" dirty="0">
                <a:solidFill>
                  <a:schemeClr val="tx1"/>
                </a:solidFill>
              </a:rPr>
              <a:t>They </a:t>
            </a:r>
            <a:r>
              <a:rPr lang="en-US" sz="2300" b="0" dirty="0">
                <a:solidFill>
                  <a:schemeClr val="tx1"/>
                </a:solidFill>
                <a:sym typeface="Wingdings" pitchFamily="2" charset="2"/>
              </a:rPr>
              <a:t>were weak and </a:t>
            </a:r>
            <a:br>
              <a:rPr lang="en-US" sz="2300" b="0" dirty="0">
                <a:solidFill>
                  <a:schemeClr val="tx1"/>
                </a:solidFill>
                <a:sym typeface="Wingdings" pitchFamily="2" charset="2"/>
              </a:rPr>
            </a:br>
            <a:r>
              <a:rPr lang="en-US" sz="2300" b="0" dirty="0">
                <a:solidFill>
                  <a:schemeClr val="tx1"/>
                </a:solidFill>
                <a:sym typeface="Wingdings" pitchFamily="2" charset="2"/>
              </a:rPr>
              <a:t>dependent on the </a:t>
            </a:r>
            <a:br>
              <a:rPr lang="en-US" sz="2300" b="0" dirty="0">
                <a:solidFill>
                  <a:schemeClr val="tx1"/>
                </a:solidFill>
                <a:sym typeface="Wingdings" pitchFamily="2" charset="2"/>
              </a:rPr>
            </a:br>
            <a:r>
              <a:rPr lang="en-US" sz="2300" b="0" dirty="0">
                <a:solidFill>
                  <a:schemeClr val="tx1"/>
                </a:solidFill>
                <a:sym typeface="Wingdings" pitchFamily="2" charset="2"/>
              </a:rPr>
              <a:t>Northern army for </a:t>
            </a:r>
            <a:br>
              <a:rPr lang="en-US" sz="2300" b="0" dirty="0">
                <a:solidFill>
                  <a:schemeClr val="tx1"/>
                </a:solidFill>
                <a:sym typeface="Wingdings" pitchFamily="2" charset="2"/>
              </a:rPr>
            </a:br>
            <a:r>
              <a:rPr lang="en-US" sz="2300" b="0" dirty="0">
                <a:solidFill>
                  <a:schemeClr val="tx1"/>
                </a:solidFill>
                <a:sym typeface="Wingdings" pitchFamily="2" charset="2"/>
              </a:rPr>
              <a:t>their survival.</a:t>
            </a:r>
            <a:endParaRPr lang="en-US" sz="2300" b="0" dirty="0">
              <a:solidFill>
                <a:schemeClr val="tx1"/>
              </a:solidFill>
            </a:endParaRPr>
          </a:p>
        </p:txBody>
      </p:sp>
      <p:pic>
        <p:nvPicPr>
          <p:cNvPr id="111622" name="Picture 6" descr="Abe Lincoln-3"/>
          <p:cNvPicPr>
            <a:picLocks noChangeAspect="1" noChangeArrowheads="1"/>
          </p:cNvPicPr>
          <p:nvPr/>
        </p:nvPicPr>
        <p:blipFill>
          <a:blip r:embed="rId2" cstate="print"/>
          <a:srcRect r="2180"/>
          <a:stretch>
            <a:fillRect/>
          </a:stretch>
        </p:blipFill>
        <p:spPr bwMode="auto">
          <a:xfrm>
            <a:off x="6019800" y="2133600"/>
            <a:ext cx="2895600" cy="345115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381000" y="304800"/>
            <a:ext cx="8382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D30A05"/>
            </a:outerShdw>
          </a:effec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600" b="1" dirty="0">
                <a:solidFill>
                  <a:srgbClr val="EFE34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oudy Old Style" pitchFamily="18" charset="0"/>
              </a:rPr>
              <a:t>President Lincoln’s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457200" y="1524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457200" y="152400"/>
            <a:ext cx="8382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D30A05"/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600" dirty="0">
                <a:solidFill>
                  <a:srgbClr val="FFFF00"/>
                </a:solidFill>
                <a:latin typeface="Insula" pitchFamily="66" charset="0"/>
              </a:rPr>
              <a:t>Wade-Davis Bill (1864)</a:t>
            </a:r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1600200" y="914401"/>
            <a:ext cx="5867400" cy="3247043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marL="398463" eaLnBrk="1" hangingPunct="1">
              <a:spcBef>
                <a:spcPts val="18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Congress  wants a new plan, not  Lincoln’s.</a:t>
            </a:r>
          </a:p>
          <a:p>
            <a:pPr marL="398463" eaLnBrk="1" hangingPunct="1">
              <a:spcBef>
                <a:spcPts val="18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Required </a:t>
            </a: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50% of the number of 1860 voters to take an “iron clad” oath of allegiance (swearing they had never voluntarily aided the rebellion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98463" eaLnBrk="1" hangingPunct="1">
              <a:spcBef>
                <a:spcPts val="18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Required a state constitutional convention before the election of state officials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98463" eaLnBrk="1" hangingPunct="1">
              <a:spcBef>
                <a:spcPts val="18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Enacted specific safeguards of freedmen’s liberties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0969" name="Picture 9" descr="Davis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  <a:lum contrast="6000"/>
          </a:blip>
          <a:srcRect/>
          <a:stretch>
            <a:fillRect/>
          </a:stretch>
        </p:blipFill>
        <p:spPr bwMode="auto">
          <a:xfrm>
            <a:off x="7254875" y="609600"/>
            <a:ext cx="1889125" cy="2362200"/>
          </a:xfrm>
          <a:prstGeom prst="rect">
            <a:avLst/>
          </a:prstGeom>
          <a:noFill/>
        </p:spPr>
      </p:pic>
      <p:pic>
        <p:nvPicPr>
          <p:cNvPr id="40970" name="Picture 10" descr="Wad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838200"/>
            <a:ext cx="1458913" cy="2209800"/>
          </a:xfrm>
          <a:prstGeom prst="rect">
            <a:avLst/>
          </a:prstGeom>
          <a:noFill/>
        </p:spPr>
      </p:pic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152400" y="3048000"/>
            <a:ext cx="1524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0"/>
              <a:t>Senator</a:t>
            </a:r>
            <a:br>
              <a:rPr lang="en-US" sz="2000" b="0"/>
            </a:br>
            <a:r>
              <a:rPr lang="en-US" sz="2000" b="0"/>
              <a:t>Benjamin</a:t>
            </a:r>
            <a:br>
              <a:rPr lang="en-US" sz="2000" b="0"/>
            </a:br>
            <a:r>
              <a:rPr lang="en-US" sz="2000" b="0"/>
              <a:t>Wade</a:t>
            </a:r>
            <a:br>
              <a:rPr lang="en-US" sz="2000" b="0"/>
            </a:br>
            <a:r>
              <a:rPr lang="en-US" sz="2000" b="0"/>
              <a:t>(R-OH)</a:t>
            </a:r>
          </a:p>
        </p:txBody>
      </p:sp>
      <p:sp>
        <p:nvSpPr>
          <p:cNvPr id="40973" name="Text Box 13"/>
          <p:cNvSpPr txBox="1">
            <a:spLocks noChangeArrowheads="1"/>
          </p:cNvSpPr>
          <p:nvPr/>
        </p:nvSpPr>
        <p:spPr bwMode="auto">
          <a:xfrm>
            <a:off x="7391400" y="2971800"/>
            <a:ext cx="1752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000" b="0" dirty="0"/>
              <a:t>Congressman</a:t>
            </a:r>
            <a:br>
              <a:rPr lang="en-US" sz="2000" b="0" dirty="0"/>
            </a:br>
            <a:r>
              <a:rPr lang="en-US" sz="2000" b="0" dirty="0"/>
              <a:t>Henry</a:t>
            </a:r>
            <a:br>
              <a:rPr lang="en-US" sz="2000" b="0" dirty="0"/>
            </a:br>
            <a:r>
              <a:rPr lang="en-US" sz="2000" b="0" dirty="0"/>
              <a:t>W. Davis</a:t>
            </a:r>
            <a:br>
              <a:rPr lang="en-US" sz="2000" b="0" dirty="0"/>
            </a:br>
            <a:r>
              <a:rPr lang="en-US" sz="2000" b="0" dirty="0"/>
              <a:t>(R-MD)</a:t>
            </a:r>
          </a:p>
        </p:txBody>
      </p:sp>
      <p:sp>
        <p:nvSpPr>
          <p:cNvPr id="9" name="Oval 9"/>
          <p:cNvSpPr>
            <a:spLocks noChangeArrowheads="1"/>
          </p:cNvSpPr>
          <p:nvPr/>
        </p:nvSpPr>
        <p:spPr bwMode="auto">
          <a:xfrm>
            <a:off x="914400" y="4495800"/>
            <a:ext cx="2133600" cy="1219200"/>
          </a:xfrm>
          <a:prstGeom prst="ellipse">
            <a:avLst/>
          </a:prstGeom>
          <a:solidFill>
            <a:srgbClr val="000099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/>
            <a:r>
              <a:rPr lang="en-US" sz="1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President</a:t>
            </a:r>
            <a:br>
              <a:rPr lang="en-US" sz="1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80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Lincoln</a:t>
            </a:r>
          </a:p>
        </p:txBody>
      </p:sp>
      <p:sp>
        <p:nvSpPr>
          <p:cNvPr id="10" name="Oval 10"/>
          <p:cNvSpPr>
            <a:spLocks noChangeArrowheads="1"/>
          </p:cNvSpPr>
          <p:nvPr/>
        </p:nvSpPr>
        <p:spPr bwMode="auto">
          <a:xfrm>
            <a:off x="5791200" y="4495800"/>
            <a:ext cx="2133600" cy="1219200"/>
          </a:xfrm>
          <a:prstGeom prst="ellipse">
            <a:avLst/>
          </a:prstGeom>
          <a:solidFill>
            <a:srgbClr val="000099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000099">
                <a:gamma/>
                <a:shade val="60000"/>
                <a:invGamma/>
              </a:srgbClr>
            </a:prstShdw>
          </a:effectLst>
        </p:spPr>
        <p:txBody>
          <a:bodyPr wrap="none" anchor="ctr"/>
          <a:lstStyle/>
          <a:p>
            <a:pPr algn="ctr" eaLnBrk="1" hangingPunct="1"/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Wade-Davis</a:t>
            </a:r>
            <a:b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Bill</a:t>
            </a:r>
          </a:p>
        </p:txBody>
      </p:sp>
      <p:sp>
        <p:nvSpPr>
          <p:cNvPr id="11" name="AutoShape 11"/>
          <p:cNvSpPr>
            <a:spLocks noChangeArrowheads="1"/>
          </p:cNvSpPr>
          <p:nvPr/>
        </p:nvSpPr>
        <p:spPr bwMode="auto">
          <a:xfrm rot="5400000">
            <a:off x="3619500" y="4152900"/>
            <a:ext cx="1600200" cy="1981200"/>
          </a:xfrm>
          <a:prstGeom prst="irregularSeal2">
            <a:avLst/>
          </a:prstGeom>
          <a:gradFill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path path="rect">
              <a:fillToRect r="100000" b="100000"/>
            </a:path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FFF200">
                <a:gamma/>
                <a:shade val="60000"/>
                <a:invGamma/>
              </a:srgbClr>
            </a:prstShdw>
          </a:effectLst>
        </p:spPr>
        <p:txBody>
          <a:bodyPr rot="10800000" vert="eaVert" wrap="none" anchor="ctr"/>
          <a:lstStyle/>
          <a:p>
            <a:pPr algn="ctr" eaLnBrk="1" hangingPunct="1"/>
            <a:r>
              <a:rPr lang="en-US" sz="1800" dirty="0">
                <a:solidFill>
                  <a:schemeClr val="tx1"/>
                </a:solidFill>
              </a:rPr>
              <a:t>Pocket</a:t>
            </a:r>
            <a:br>
              <a:rPr lang="en-US" sz="1800" dirty="0">
                <a:solidFill>
                  <a:schemeClr val="tx1"/>
                </a:solidFill>
              </a:rPr>
            </a:br>
            <a:r>
              <a:rPr lang="en-US" sz="1800" dirty="0">
                <a:solidFill>
                  <a:schemeClr val="tx1"/>
                </a:solidFill>
              </a:rPr>
              <a:t>Veto</a:t>
            </a:r>
          </a:p>
        </p:txBody>
      </p:sp>
      <p:sp>
        <p:nvSpPr>
          <p:cNvPr id="12" name="Line 12"/>
          <p:cNvSpPr>
            <a:spLocks noChangeShapeType="1"/>
          </p:cNvSpPr>
          <p:nvPr/>
        </p:nvSpPr>
        <p:spPr bwMode="auto">
          <a:xfrm flipH="1">
            <a:off x="5181600" y="5181600"/>
            <a:ext cx="609600" cy="0"/>
          </a:xfrm>
          <a:prstGeom prst="line">
            <a:avLst/>
          </a:prstGeom>
          <a:noFill/>
          <a:ln w="76200">
            <a:solidFill>
              <a:srgbClr val="D30A05"/>
            </a:solidFill>
            <a:round/>
            <a:headEnd/>
            <a:tailEnd type="triangle" w="med" len="med"/>
          </a:ln>
          <a:effectLst>
            <a:prstShdw prst="shdw17" dist="17961" dir="2700000">
              <a:srgbClr val="D30A05">
                <a:gamma/>
                <a:shade val="60000"/>
                <a:invGamma/>
              </a:srgbClr>
            </a:prst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Line 13"/>
          <p:cNvSpPr>
            <a:spLocks noChangeShapeType="1"/>
          </p:cNvSpPr>
          <p:nvPr/>
        </p:nvSpPr>
        <p:spPr bwMode="auto">
          <a:xfrm>
            <a:off x="3048000" y="5181600"/>
            <a:ext cx="609600" cy="0"/>
          </a:xfrm>
          <a:prstGeom prst="line">
            <a:avLst/>
          </a:prstGeom>
          <a:noFill/>
          <a:ln w="76200">
            <a:solidFill>
              <a:srgbClr val="D30A05"/>
            </a:solidFill>
            <a:round/>
            <a:headEnd/>
            <a:tailEnd type="triangle" w="med" len="med"/>
          </a:ln>
          <a:effectLst>
            <a:prstShdw prst="shdw17" dist="17961" dir="2700000">
              <a:srgbClr val="D30A05">
                <a:gamma/>
                <a:shade val="60000"/>
                <a:invGamma/>
              </a:srgbClr>
            </a:prstShdw>
          </a:effec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2000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92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8" dur="192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0" dur="192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2" dur="192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3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92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192" decel="100000"/>
                                        <p:tgtEl>
                                          <p:spTgt spid="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9" dur="192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1" dur="192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2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3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92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192" decel="100000"/>
                                        <p:tgtEl>
                                          <p:spTgt spid="1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8" dur="192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0" dur="192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1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2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92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192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7" dur="192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9" dur="192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1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92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4" dur="192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5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6" dur="192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7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8" dur="192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9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457200" y="349250"/>
            <a:ext cx="8382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D30A05"/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600" dirty="0">
                <a:solidFill>
                  <a:srgbClr val="EFE34B"/>
                </a:solidFill>
                <a:latin typeface="Insula" pitchFamily="66" charset="0"/>
              </a:rPr>
              <a:t>President Andrew Johnson</a:t>
            </a:r>
          </a:p>
        </p:txBody>
      </p:sp>
      <p:pic>
        <p:nvPicPr>
          <p:cNvPr id="29705" name="Picture 9" descr="johnson2"/>
          <p:cNvPicPr>
            <a:picLocks noChangeAspect="1" noChangeArrowheads="1"/>
          </p:cNvPicPr>
          <p:nvPr/>
        </p:nvPicPr>
        <p:blipFill>
          <a:blip r:embed="rId2" cstate="print">
            <a:lum contrast="6000"/>
          </a:blip>
          <a:srcRect/>
          <a:stretch>
            <a:fillRect/>
          </a:stretch>
        </p:blipFill>
        <p:spPr bwMode="auto">
          <a:xfrm>
            <a:off x="457200" y="1371600"/>
            <a:ext cx="3579813" cy="4648200"/>
          </a:xfrm>
          <a:prstGeom prst="rect">
            <a:avLst/>
          </a:prstGeom>
          <a:noFill/>
          <a:ln w="9525">
            <a:solidFill>
              <a:srgbClr val="D30A05"/>
            </a:solidFill>
            <a:miter lim="800000"/>
            <a:headEnd/>
            <a:tailEnd/>
          </a:ln>
        </p:spPr>
      </p:pic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343400" y="1447800"/>
            <a:ext cx="4495800" cy="329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800" b="0">
                <a:solidFill>
                  <a:schemeClr val="tx1"/>
                </a:solidFill>
              </a:rPr>
              <a:t>Jacksonian Democrat.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800" b="0">
                <a:solidFill>
                  <a:schemeClr val="tx1"/>
                </a:solidFill>
              </a:rPr>
              <a:t>Anti-Aristocrat.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800" b="0">
                <a:solidFill>
                  <a:schemeClr val="tx1"/>
                </a:solidFill>
              </a:rPr>
              <a:t>White Supremacist.</a:t>
            </a:r>
          </a:p>
          <a:p>
            <a:pPr marL="457200" indent="-457200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800" b="0">
                <a:solidFill>
                  <a:schemeClr val="tx1"/>
                </a:solidFill>
              </a:rPr>
              <a:t>Agreed with Lincoln</a:t>
            </a:r>
            <a:br>
              <a:rPr lang="en-US" sz="2800" b="0">
                <a:solidFill>
                  <a:schemeClr val="tx1"/>
                </a:solidFill>
              </a:rPr>
            </a:br>
            <a:r>
              <a:rPr lang="en-US" sz="2800" b="0">
                <a:solidFill>
                  <a:schemeClr val="tx1"/>
                </a:solidFill>
              </a:rPr>
              <a:t>that states had never</a:t>
            </a:r>
            <a:br>
              <a:rPr lang="en-US" sz="2800" b="0">
                <a:solidFill>
                  <a:schemeClr val="tx1"/>
                </a:solidFill>
              </a:rPr>
            </a:br>
            <a:r>
              <a:rPr lang="en-US" sz="2800" b="0">
                <a:solidFill>
                  <a:schemeClr val="tx1"/>
                </a:solidFill>
              </a:rPr>
              <a:t>legally left the Union.</a:t>
            </a:r>
            <a:endParaRPr lang="en-US" sz="2800" b="0">
              <a:solidFill>
                <a:schemeClr val="tx1"/>
              </a:solidFill>
              <a:sym typeface="Wingdings" pitchFamily="2" charset="2"/>
            </a:endParaRPr>
          </a:p>
        </p:txBody>
      </p:sp>
      <p:sp>
        <p:nvSpPr>
          <p:cNvPr id="29709" name="Text Box 13"/>
          <p:cNvSpPr txBox="1">
            <a:spLocks noChangeArrowheads="1"/>
          </p:cNvSpPr>
          <p:nvPr/>
        </p:nvSpPr>
        <p:spPr bwMode="auto">
          <a:xfrm>
            <a:off x="4572000" y="5137150"/>
            <a:ext cx="4267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800" b="1" i="1" dirty="0">
                <a:solidFill>
                  <a:schemeClr val="bg1"/>
                </a:solidFill>
              </a:rPr>
              <a:t>Damn the negroes!  I am fighting these traitorous aristocrats, their masters!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7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97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97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152400" y="228600"/>
            <a:ext cx="87630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D30A05"/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200" dirty="0">
                <a:solidFill>
                  <a:srgbClr val="EFE34B"/>
                </a:solidFill>
                <a:latin typeface="Insula" pitchFamily="66" charset="0"/>
              </a:rPr>
              <a:t>President Johnson’s Plan (10%+)</a:t>
            </a:r>
          </a:p>
        </p:txBody>
      </p:sp>
      <p:sp>
        <p:nvSpPr>
          <p:cNvPr id="31748" name="Text Box 4"/>
          <p:cNvSpPr txBox="1">
            <a:spLocks noChangeArrowheads="1"/>
          </p:cNvSpPr>
          <p:nvPr/>
        </p:nvSpPr>
        <p:spPr bwMode="auto">
          <a:xfrm>
            <a:off x="381000" y="1122363"/>
            <a:ext cx="8458200" cy="360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39725" indent="-339725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300" b="0" dirty="0">
                <a:solidFill>
                  <a:schemeClr val="tx1"/>
                </a:solidFill>
              </a:rPr>
              <a:t>Offered amnesty upon simple oath to all except </a:t>
            </a:r>
            <a:br>
              <a:rPr lang="en-US" sz="2300" b="0" dirty="0">
                <a:solidFill>
                  <a:schemeClr val="tx1"/>
                </a:solidFill>
              </a:rPr>
            </a:br>
            <a:r>
              <a:rPr lang="en-US" sz="2300" b="0" dirty="0">
                <a:solidFill>
                  <a:schemeClr val="tx1"/>
                </a:solidFill>
              </a:rPr>
              <a:t>Confederate civil and military officers and those with property over $20,000 (they could apply directly to Johnson)</a:t>
            </a:r>
          </a:p>
          <a:p>
            <a:pPr marL="339725" indent="-339725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300" b="0" dirty="0">
                <a:solidFill>
                  <a:schemeClr val="tx1"/>
                </a:solidFill>
              </a:rPr>
              <a:t>In new constitutions, they must accept minimum</a:t>
            </a:r>
            <a:br>
              <a:rPr lang="en-US" sz="2300" b="0" dirty="0">
                <a:solidFill>
                  <a:schemeClr val="tx1"/>
                </a:solidFill>
              </a:rPr>
            </a:br>
            <a:r>
              <a:rPr lang="en-US" sz="2300" b="0" dirty="0">
                <a:solidFill>
                  <a:schemeClr val="tx1"/>
                </a:solidFill>
              </a:rPr>
              <a:t>conditions repudiating slavery, secession and state debts.</a:t>
            </a:r>
          </a:p>
          <a:p>
            <a:pPr marL="339725" indent="-339725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2300" b="0" dirty="0">
                <a:solidFill>
                  <a:schemeClr val="tx1"/>
                </a:solidFill>
              </a:rPr>
              <a:t>Named provisional governors in Confederate states and called them to oversee elections for constitutional conventions.</a:t>
            </a:r>
          </a:p>
        </p:txBody>
      </p:sp>
      <p:sp>
        <p:nvSpPr>
          <p:cNvPr id="31749" name="Text Box 5"/>
          <p:cNvSpPr txBox="1">
            <a:spLocks noChangeArrowheads="1"/>
          </p:cNvSpPr>
          <p:nvPr/>
        </p:nvSpPr>
        <p:spPr bwMode="auto">
          <a:xfrm>
            <a:off x="609600" y="5318125"/>
            <a:ext cx="152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1900" b="0"/>
              <a:t>EFFECTS?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2667000" y="4800600"/>
            <a:ext cx="6019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900" b="0">
                <a:solidFill>
                  <a:schemeClr val="tx1"/>
                </a:solidFill>
              </a:rPr>
              <a:t>1. Disenfranchised certain leading Confederates.</a:t>
            </a:r>
          </a:p>
        </p:txBody>
      </p:sp>
      <p:sp>
        <p:nvSpPr>
          <p:cNvPr id="31752" name="Line 8"/>
          <p:cNvSpPr>
            <a:spLocks noChangeShapeType="1"/>
          </p:cNvSpPr>
          <p:nvPr/>
        </p:nvSpPr>
        <p:spPr bwMode="auto">
          <a:xfrm flipV="1">
            <a:off x="2057400" y="5029200"/>
            <a:ext cx="609600" cy="381000"/>
          </a:xfrm>
          <a:prstGeom prst="line">
            <a:avLst/>
          </a:prstGeom>
          <a:noFill/>
          <a:ln w="28575">
            <a:solidFill>
              <a:srgbClr val="D30A05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3" name="Line 9"/>
          <p:cNvSpPr>
            <a:spLocks noChangeShapeType="1"/>
          </p:cNvSpPr>
          <p:nvPr/>
        </p:nvSpPr>
        <p:spPr bwMode="auto">
          <a:xfrm>
            <a:off x="2057400" y="5638800"/>
            <a:ext cx="609600" cy="457200"/>
          </a:xfrm>
          <a:prstGeom prst="line">
            <a:avLst/>
          </a:prstGeom>
          <a:noFill/>
          <a:ln w="28575">
            <a:solidFill>
              <a:srgbClr val="D30A05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2667000" y="5181600"/>
            <a:ext cx="60198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900" b="0">
                <a:solidFill>
                  <a:schemeClr val="tx1"/>
                </a:solidFill>
              </a:rPr>
              <a:t>2. Pardoned planter aristocrats brought them back </a:t>
            </a:r>
            <a:br>
              <a:rPr lang="en-US" sz="1900" b="0">
                <a:solidFill>
                  <a:schemeClr val="tx1"/>
                </a:solidFill>
              </a:rPr>
            </a:br>
            <a:r>
              <a:rPr lang="en-US" sz="1900" b="0">
                <a:solidFill>
                  <a:schemeClr val="tx1"/>
                </a:solidFill>
              </a:rPr>
              <a:t>   to political power to control state organizations.</a:t>
            </a: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2667000" y="5867400"/>
            <a:ext cx="60198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1900" b="0">
                <a:solidFill>
                  <a:schemeClr val="tx1"/>
                </a:solidFill>
              </a:rPr>
              <a:t>3. Republicans were outraged that planter elite </a:t>
            </a:r>
            <a:br>
              <a:rPr lang="en-US" sz="1900" b="0">
                <a:solidFill>
                  <a:schemeClr val="tx1"/>
                </a:solidFill>
              </a:rPr>
            </a:br>
            <a:r>
              <a:rPr lang="en-US" sz="1900" b="0">
                <a:solidFill>
                  <a:schemeClr val="tx1"/>
                </a:solidFill>
              </a:rPr>
              <a:t>   were back in power in the South!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/>
      <p:bldP spid="31750" grpId="0"/>
      <p:bldP spid="31752" grpId="0" animBg="1"/>
      <p:bldP spid="31753" grpId="0" animBg="1"/>
      <p:bldP spid="31755" grpId="0"/>
      <p:bldP spid="317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457200" y="304800"/>
            <a:ext cx="830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en-US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381000" y="381000"/>
            <a:ext cx="8382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D30A05"/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4600" dirty="0">
                <a:solidFill>
                  <a:srgbClr val="EFE34B"/>
                </a:solidFill>
                <a:latin typeface="Insula" pitchFamily="66" charset="0"/>
              </a:rPr>
              <a:t>Growing Northern Alarm!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219200" y="1447800"/>
            <a:ext cx="701040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74675" indent="-574675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3200" b="0">
                <a:solidFill>
                  <a:schemeClr val="tx1"/>
                </a:solidFill>
              </a:rPr>
              <a:t>Many Southern state constitutions fell short of minimum requirements.   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1219200" y="3124200"/>
            <a:ext cx="7010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74675" indent="-574675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3200" b="0">
                <a:solidFill>
                  <a:schemeClr val="tx1"/>
                </a:solidFill>
              </a:rPr>
              <a:t>Johnson granted 13,500 special pardons.   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1219200" y="4373563"/>
            <a:ext cx="6858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574675" indent="-574675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Char char="«"/>
            </a:pPr>
            <a:r>
              <a:rPr lang="en-US" sz="3200" b="0">
                <a:solidFill>
                  <a:schemeClr val="tx1"/>
                </a:solidFill>
              </a:rPr>
              <a:t>Revival of southern defiance.</a:t>
            </a:r>
            <a:endParaRPr lang="en-US" sz="3200" b="0"/>
          </a:p>
        </p:txBody>
      </p:sp>
      <p:sp>
        <p:nvSpPr>
          <p:cNvPr id="32775" name="Line 7"/>
          <p:cNvSpPr>
            <a:spLocks noChangeShapeType="1"/>
          </p:cNvSpPr>
          <p:nvPr/>
        </p:nvSpPr>
        <p:spPr bwMode="auto">
          <a:xfrm>
            <a:off x="4648200" y="4953000"/>
            <a:ext cx="0" cy="762000"/>
          </a:xfrm>
          <a:prstGeom prst="line">
            <a:avLst/>
          </a:prstGeom>
          <a:noFill/>
          <a:ln w="76200">
            <a:solidFill>
              <a:srgbClr val="D30A05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2514600" y="5715000"/>
            <a:ext cx="4267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Clr>
                <a:srgbClr val="D30A05"/>
              </a:buClr>
              <a:buFont typeface="Wingdings" pitchFamily="2" charset="2"/>
              <a:buNone/>
            </a:pPr>
            <a:r>
              <a:rPr lang="en-US" sz="2000" b="1" dirty="0">
                <a:solidFill>
                  <a:schemeClr val="bg1"/>
                </a:solidFill>
                <a:latin typeface="Optimum" pitchFamily="2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</a:rPr>
              <a:t>BLACK CODES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5" dur="10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  <p:bldP spid="32773" grpId="0"/>
      <p:bldP spid="32774" grpId="0"/>
      <p:bldP spid="32775" grpId="0" animBg="1"/>
      <p:bldP spid="3277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206</TotalTime>
  <Words>341</Words>
  <Application>Microsoft Office PowerPoint</Application>
  <PresentationFormat>On-screen Show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Module</vt:lpstr>
      <vt:lpstr>Reconstruction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Reconstruction</dc:title>
  <dc:creator>Alex</dc:creator>
  <cp:lastModifiedBy>Alex</cp:lastModifiedBy>
  <cp:revision>12</cp:revision>
  <dcterms:created xsi:type="dcterms:W3CDTF">2011-12-31T21:46:25Z</dcterms:created>
  <dcterms:modified xsi:type="dcterms:W3CDTF">2012-01-01T17:06:02Z</dcterms:modified>
</cp:coreProperties>
</file>