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92" r:id="rId2"/>
    <p:sldMasterId id="2147483706" r:id="rId3"/>
  </p:sldMasterIdLst>
  <p:notesMasterIdLst>
    <p:notesMasterId r:id="rId18"/>
  </p:notesMasterIdLst>
  <p:sldIdLst>
    <p:sldId id="291" r:id="rId4"/>
    <p:sldId id="259" r:id="rId5"/>
    <p:sldId id="263" r:id="rId6"/>
    <p:sldId id="265" r:id="rId7"/>
    <p:sldId id="264" r:id="rId8"/>
    <p:sldId id="266" r:id="rId9"/>
    <p:sldId id="284" r:id="rId10"/>
    <p:sldId id="288" r:id="rId11"/>
    <p:sldId id="283" r:id="rId12"/>
    <p:sldId id="289" r:id="rId13"/>
    <p:sldId id="281" r:id="rId14"/>
    <p:sldId id="285" r:id="rId15"/>
    <p:sldId id="290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300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79" autoAdjust="0"/>
  </p:normalViewPr>
  <p:slideViewPr>
    <p:cSldViewPr>
      <p:cViewPr>
        <p:scale>
          <a:sx n="75" d="100"/>
          <a:sy n="75" d="100"/>
        </p:scale>
        <p:origin x="-1018" y="82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1E70EA03-B3C5-4ACA-8B9A-74D71C9947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BB70E-D681-4C5B-A97C-98A62C490090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A1DDC-0447-4A6C-808D-923FFC9D3D0D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A84101-A020-4FB0-A211-80DF24D52683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E6B92-B930-49D2-8EB1-3D2075323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0D4996-F43C-4D81-858C-0EDDFBBF8F96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72A906-7763-4016-BFFE-A42A609698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3B61F3-EB9B-4C1D-BF14-0589D1957645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B05B6-EEBC-4B40-B933-326E918799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3593B7-51D4-4033-930A-BB7672E2E178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507B50-8616-4483-96C4-1DC365DC1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3F8D3-C608-428A-8CBD-6D6A03F940EB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68583-3FD8-4512-B440-7315A93A5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A3BE14-D8F4-427B-A926-0065A05A1F78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8AD1A-626C-4ABB-894B-1C3C64EF1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27D40-022F-4E89-8BEF-0A77B8E9EAEA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8A567-FC07-470B-BB9B-8C44D3800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AC50D-7363-44BA-B4E5-1474B0054B30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E949AB-B35A-4E55-97BD-08AE8C4EC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8886B-EA66-4AD4-B666-7ED03B24FF91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1D3FE5-B1FD-472B-B042-F651BE9DB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AC713B-28AC-4DF6-B9EB-154E625A1449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43B03E-7CA4-4CF0-8EB1-31922838D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1F8A1-93D1-429E-94A4-F473AFC3C3A8}" type="datetime1">
              <a:rPr lang="en-US" smtClean="0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6D23D-F56F-4EB0-9352-A5B8FCFC22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A1DDC-0447-4A6C-808D-923FFC9D3D0D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A84101-A020-4FB0-A211-80DF24D52683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E6B92-B930-49D2-8EB1-3D207532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0D4996-F43C-4D81-858C-0EDDFBBF8F96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72A906-7763-4016-BFFE-A42A60969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3B61F3-EB9B-4C1D-BF14-0589D1957645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B05B6-EEBC-4B40-B933-326E91879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3593B7-51D4-4033-930A-BB7672E2E178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507B50-8616-4483-96C4-1DC365DC1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3F8D3-C608-428A-8CBD-6D6A03F940EB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68583-3FD8-4512-B440-7315A93A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A3BE14-D8F4-427B-A926-0065A05A1F78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8AD1A-626C-4ABB-894B-1C3C64EF1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27D40-022F-4E89-8BEF-0A77B8E9EAEA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8A567-FC07-470B-BB9B-8C44D380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AC50D-7363-44BA-B4E5-1474B0054B30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E949AB-B35A-4E55-97BD-08AE8C4EC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8886B-EA66-4AD4-B666-7ED03B24FF91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1D3FE5-B1FD-472B-B042-F651BE9DB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AC713B-28AC-4DF6-B9EB-154E625A1449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43B03E-7CA4-4CF0-8EB1-31922838D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1F8A1-93D1-429E-94A4-F473AFC3C3A8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6D23D-F56F-4EB0-9352-A5B8FCFC2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696200" y="6016625"/>
            <a:ext cx="5334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7F7F7F"/>
                </a:solidFill>
                <a:latin typeface="Candara" pitchFamily="-107" charset="0"/>
              </a:defRPr>
            </a:lvl1pPr>
          </a:lstStyle>
          <a:p>
            <a:pPr>
              <a:defRPr/>
            </a:pPr>
            <a:fld id="{62D56CA9-6CBD-498C-A540-0846817C3D43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  <a:latin typeface="Candara" pitchFamily="-107" charset="0"/>
              </a:defRPr>
            </a:lvl1pPr>
          </a:lstStyle>
          <a:p>
            <a:pPr>
              <a:defRPr/>
            </a:pPr>
            <a:fld id="{D08C2810-15E0-4C1E-8E7E-4B3D7E20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696200" y="6016625"/>
            <a:ext cx="5334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Wingdings" pitchFamily="-107" charset="2"/>
        <a:buChar char=""/>
        <a:defRPr sz="2400" kern="1200">
          <a:solidFill>
            <a:srgbClr val="40404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sz="22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sz="20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7F7F7F"/>
                </a:solidFill>
                <a:latin typeface="Candara" pitchFamily="-107" charset="0"/>
              </a:defRPr>
            </a:lvl1pPr>
          </a:lstStyle>
          <a:p>
            <a:pPr>
              <a:defRPr/>
            </a:pPr>
            <a:fld id="{62D56CA9-6CBD-498C-A540-0846817C3D43}" type="datetime1">
              <a:rPr lang="en-US"/>
              <a:pPr>
                <a:defRPr/>
              </a:pPr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  <a:latin typeface="Candara" pitchFamily="-107" charset="0"/>
              </a:defRPr>
            </a:lvl1pPr>
          </a:lstStyle>
          <a:p>
            <a:pPr>
              <a:defRPr/>
            </a:pPr>
            <a:fld id="{D08C2810-15E0-4C1E-8E7E-4B3D7E20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7696200" y="6016625"/>
            <a:ext cx="5334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Wingdings" pitchFamily="-107" charset="2"/>
        <a:buChar char=""/>
        <a:defRPr sz="2400" kern="1200">
          <a:solidFill>
            <a:srgbClr val="40404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sz="22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sz="20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" pitchFamily="-107" charset="2"/>
        <a:buChar char="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West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AIM: What were the results of Mining and Railroads on America?</a:t>
            </a:r>
          </a:p>
          <a:p>
            <a:endParaRPr lang="en-US" b="1" dirty="0"/>
          </a:p>
          <a:p>
            <a:r>
              <a:rPr lang="en-US" b="1" dirty="0" smtClean="0"/>
              <a:t>Do Now:  What was America’s expansion from sea to shining sea </a:t>
            </a:r>
            <a:br>
              <a:rPr lang="en-US" b="1" dirty="0" smtClean="0"/>
            </a:br>
            <a:r>
              <a:rPr lang="en-US" b="1" dirty="0" smtClean="0"/>
              <a:t>                 called?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586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Manifest Destiny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hapter18_606"/>
          <p:cNvPicPr>
            <a:picLocks noChangeAspect="1" noChangeArrowheads="1"/>
          </p:cNvPicPr>
          <p:nvPr/>
        </p:nvPicPr>
        <p:blipFill>
          <a:blip r:embed="rId2" cstate="print"/>
          <a:srcRect l="53496" t="5400" r="877"/>
          <a:stretch>
            <a:fillRect/>
          </a:stretch>
        </p:blipFill>
        <p:spPr bwMode="auto">
          <a:xfrm>
            <a:off x="4610100" y="1143000"/>
            <a:ext cx="3924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hapter18_606"/>
          <p:cNvPicPr>
            <a:picLocks noChangeAspect="1" noChangeArrowheads="1"/>
          </p:cNvPicPr>
          <p:nvPr/>
        </p:nvPicPr>
        <p:blipFill>
          <a:blip r:embed="rId2" cstate="print"/>
          <a:srcRect l="877" r="53496"/>
          <a:stretch>
            <a:fillRect/>
          </a:stretch>
        </p:blipFill>
        <p:spPr bwMode="auto">
          <a:xfrm>
            <a:off x="547688" y="1143000"/>
            <a:ext cx="37099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hapter18_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533400"/>
            <a:ext cx="756285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hapter18_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52450"/>
            <a:ext cx="594360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hapter18_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17563"/>
            <a:ext cx="8121650" cy="48212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086600" cy="1099297"/>
          </a:xfrm>
        </p:spPr>
        <p:txBody>
          <a:bodyPr/>
          <a:lstStyle/>
          <a:p>
            <a:r>
              <a:rPr lang="en-US" dirty="0" err="1" smtClean="0"/>
              <a:t>Classwork</a:t>
            </a:r>
            <a:r>
              <a:rPr lang="en-US" dirty="0" smtClean="0"/>
              <a:t>/Homework: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paragraph of the effects of the railroads and mining on the American West. (5 – 6 Sentences)</a:t>
            </a:r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274638"/>
            <a:ext cx="7272338" cy="639762"/>
          </a:xfrm>
          <a:noFill/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Miners, Ranchers, and Railroads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3657600"/>
            <a:ext cx="8077200" cy="29718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99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As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more settlers moved West, mining, ranching, and railroads soon transformed the western landscape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.</a:t>
            </a:r>
            <a:endParaRPr lang="en-US" sz="20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endParaRPr lang="en-US" sz="20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3300"/>
                </a:solidFill>
                <a:latin typeface="Verdana" pitchFamily="34" charset="0"/>
              </a:rPr>
              <a:t>A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mining boom brought growth to the West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.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demand for cattle created a short-lived Cattle Kingdom on the Great Plains.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East and West were connected by the transcontinental railroad.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815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0" y="1066800"/>
            <a:ext cx="3505200" cy="5410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Cowboys were workers who took care of ranchers’ cattle.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They borrowed many techniques from vaqueros, who were Mexican ranch hands. 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One of their most important duties was the </a:t>
            </a:r>
            <a:r>
              <a:rPr lang="en-US" b="1" dirty="0">
                <a:solidFill>
                  <a:srgbClr val="003300"/>
                </a:solidFill>
                <a:latin typeface="Verdana" pitchFamily="34" charset="0"/>
              </a:rPr>
              <a:t>cattle drive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.</a:t>
            </a:r>
          </a:p>
          <a:p>
            <a:pPr marL="685800" lvl="1" indent="-228600">
              <a:spcBef>
                <a:spcPct val="50000"/>
              </a:spcBef>
              <a:buFont typeface="Verdana" pitchFamily="34" charset="0"/>
              <a:buChar char="–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The </a:t>
            </a:r>
            <a:r>
              <a:rPr lang="en-US" b="1" dirty="0">
                <a:solidFill>
                  <a:srgbClr val="003300"/>
                </a:solidFill>
                <a:latin typeface="Verdana" pitchFamily="34" charset="0"/>
              </a:rPr>
              <a:t>Chisholm Trail 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was a popular route for cattle drives.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Life in cattle towns was often rough and violent.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533400"/>
          </a:xfrm>
          <a:noFill/>
          <a:ln/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Cowboys &amp; Cattle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733073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274638"/>
            <a:ext cx="7272338" cy="715962"/>
          </a:xfrm>
          <a:noFill/>
          <a:ln/>
        </p:spPr>
        <p:txBody>
          <a:bodyPr/>
          <a:lstStyle/>
          <a:p>
            <a:r>
              <a:rPr lang="en-US" sz="5400" dirty="0"/>
              <a:t>The Great Race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429000" y="1219200"/>
            <a:ext cx="5410200" cy="4724400"/>
          </a:xfrm>
          <a:solidFill>
            <a:srgbClr val="FFFF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In the race to complete a </a:t>
            </a:r>
            <a:r>
              <a:rPr lang="en-US" sz="2000" b="1" dirty="0">
                <a:solidFill>
                  <a:srgbClr val="C00000"/>
                </a:solidFill>
              </a:rPr>
              <a:t>transcontinental railroad</a:t>
            </a:r>
            <a:r>
              <a:rPr lang="en-US" sz="2000" dirty="0">
                <a:solidFill>
                  <a:srgbClr val="003300"/>
                </a:solidFill>
              </a:rPr>
              <a:t>, the Central Pacific started in San Francisco and worked east, and the Union Pacific started in Omaha and worked west.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Large numbers of </a:t>
            </a:r>
            <a:r>
              <a:rPr lang="en-US" sz="2000" b="1" dirty="0">
                <a:solidFill>
                  <a:srgbClr val="C00000"/>
                </a:solidFill>
              </a:rPr>
              <a:t>Irish and Chinese immigrants worked on the railroads.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Geography and weather posed many challenges</a:t>
            </a:r>
            <a:r>
              <a:rPr lang="en-US" sz="2000" dirty="0">
                <a:solidFill>
                  <a:srgbClr val="003300"/>
                </a:solidFill>
              </a:rPr>
              <a:t> to building the railroads.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On May 10, 1869, the railroad lines met and joined the two tracks with a golden spike at Promontory, Utah</a:t>
            </a:r>
            <a:r>
              <a:rPr lang="en-US" sz="2000" dirty="0">
                <a:solidFill>
                  <a:srgbClr val="00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00"/>
                </a:solidFill>
              </a:rPr>
              <a:t>Companies continued building railroads throughout the West.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143250" cy="314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  <a:noFill/>
          <a:ln/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East </a:t>
            </a:r>
            <a:r>
              <a:rPr lang="en-US" sz="2400" dirty="0">
                <a:solidFill>
                  <a:srgbClr val="C00000"/>
                </a:solidFill>
              </a:rPr>
              <a:t>and West were connected by the transcontinental railroad.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0"/>
            <a:ext cx="8077200" cy="3124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</a:pPr>
            <a:r>
              <a:rPr lang="en-US" sz="2000" dirty="0">
                <a:solidFill>
                  <a:srgbClr val="003300"/>
                </a:solidFill>
              </a:rPr>
              <a:t>The growth of the West created a need for communication across the country.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dirty="0">
                <a:solidFill>
                  <a:srgbClr val="003300"/>
                </a:solidFill>
              </a:rPr>
              <a:t>The </a:t>
            </a:r>
            <a:r>
              <a:rPr lang="en-US" sz="2000" b="1" dirty="0">
                <a:solidFill>
                  <a:srgbClr val="003300"/>
                </a:solidFill>
              </a:rPr>
              <a:t>Pony Express</a:t>
            </a:r>
            <a:r>
              <a:rPr lang="en-US" sz="2000" dirty="0">
                <a:solidFill>
                  <a:srgbClr val="003300"/>
                </a:solidFill>
              </a:rPr>
              <a:t> carried messages on a route 2,000 miles long.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dirty="0">
                <a:solidFill>
                  <a:srgbClr val="003300"/>
                </a:solidFill>
              </a:rPr>
              <a:t>Telegraph lines put the Pony Express out of business.</a:t>
            </a:r>
          </a:p>
          <a:p>
            <a:pPr>
              <a:spcBef>
                <a:spcPct val="30000"/>
              </a:spcBef>
            </a:pPr>
            <a:r>
              <a:rPr lang="en-US" sz="2000" dirty="0">
                <a:solidFill>
                  <a:srgbClr val="003300"/>
                </a:solidFill>
              </a:rPr>
              <a:t>Demand for a </a:t>
            </a:r>
            <a:r>
              <a:rPr lang="en-US" sz="2000" b="1" dirty="0">
                <a:solidFill>
                  <a:srgbClr val="003300"/>
                </a:solidFill>
              </a:rPr>
              <a:t>transcontinental railroad</a:t>
            </a:r>
            <a:r>
              <a:rPr lang="en-US" sz="2000" dirty="0">
                <a:solidFill>
                  <a:srgbClr val="003300"/>
                </a:solidFill>
              </a:rPr>
              <a:t> grew.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dirty="0">
                <a:solidFill>
                  <a:srgbClr val="003300"/>
                </a:solidFill>
              </a:rPr>
              <a:t>Congress passed the Pacific Railway Acts of 1862 and 1864, giving railroad companies loans and land grants. 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dirty="0">
                <a:solidFill>
                  <a:srgbClr val="003300"/>
                </a:solidFill>
              </a:rPr>
              <a:t>The railroads agreed to carry </a:t>
            </a:r>
            <a:r>
              <a:rPr lang="en-US" sz="2000" dirty="0" smtClean="0">
                <a:solidFill>
                  <a:srgbClr val="003300"/>
                </a:solidFill>
              </a:rPr>
              <a:t>mail </a:t>
            </a:r>
            <a:r>
              <a:rPr lang="en-US" sz="2000" dirty="0">
                <a:solidFill>
                  <a:srgbClr val="003300"/>
                </a:solidFill>
              </a:rPr>
              <a:t>and troops at a lower cost.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153400" cy="587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Growth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3633788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b="1">
                <a:solidFill>
                  <a:srgbClr val="FFFF99"/>
                </a:solidFill>
                <a:latin typeface="Verdana" pitchFamily="34" charset="0"/>
              </a:rPr>
              <a:t>Panic of 1873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928813"/>
            <a:ext cx="7620000" cy="15192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Economic growth and population in the West increased.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Railroads provided better transportation for people and goods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They also encouraged people to move west.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Railroads became one of the country’s biggest industries.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4116388"/>
            <a:ext cx="7620000" cy="168433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Railroad speculation increased.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The collapse of railroad owner Jay Cooke’s banking firm helped start the Panic of 1873.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Many small western railroads were deeply in debt by the 1880s.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Railroad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582863"/>
            <a:ext cx="160338" cy="160337"/>
          </a:xfrm>
          <a:prstGeom prst="rect">
            <a:avLst/>
          </a:prstGeom>
          <a:noFill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8006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 autoUpdateAnimBg="0"/>
      <p:bldP spid="19460" grpId="0" animBg="1"/>
      <p:bldP spid="19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apter18_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4505325"/>
          </a:xfrm>
          <a:prstGeom prst="rect">
            <a:avLst/>
          </a:prstGeom>
          <a:noFill/>
        </p:spPr>
      </p:pic>
      <p:sp>
        <p:nvSpPr>
          <p:cNvPr id="4301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hapter18_601"/>
          <p:cNvPicPr>
            <a:picLocks noChangeAspect="1" noChangeArrowheads="1"/>
          </p:cNvPicPr>
          <p:nvPr/>
        </p:nvPicPr>
        <p:blipFill>
          <a:blip r:embed="rId2" cstate="print"/>
          <a:srcRect l="877" r="877"/>
          <a:stretch>
            <a:fillRect/>
          </a:stretch>
        </p:blipFill>
        <p:spPr bwMode="auto">
          <a:xfrm>
            <a:off x="685800" y="990600"/>
            <a:ext cx="7683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apter18_590"/>
          <p:cNvPicPr>
            <a:picLocks noChangeAspect="1" noChangeArrowheads="1"/>
          </p:cNvPicPr>
          <p:nvPr/>
        </p:nvPicPr>
        <p:blipFill>
          <a:blip r:embed="rId2" cstate="print"/>
          <a:srcRect r="876"/>
          <a:stretch>
            <a:fillRect/>
          </a:stretch>
        </p:blipFill>
        <p:spPr bwMode="auto">
          <a:xfrm>
            <a:off x="657225" y="762000"/>
            <a:ext cx="776128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66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Book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hoto Book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419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Photo Book</vt:lpstr>
      <vt:lpstr>1_Photo Book</vt:lpstr>
      <vt:lpstr>Building the West</vt:lpstr>
      <vt:lpstr>Miners, Ranchers, and Railroads</vt:lpstr>
      <vt:lpstr>Cowboys &amp; Cattle</vt:lpstr>
      <vt:lpstr>The Great Race</vt:lpstr>
      <vt:lpstr>East and West were connected by the transcontinental railroad.</vt:lpstr>
      <vt:lpstr>Results of the Railroad</vt:lpstr>
      <vt:lpstr>Slide 7</vt:lpstr>
      <vt:lpstr>Slide 8</vt:lpstr>
      <vt:lpstr>Slide 9</vt:lpstr>
      <vt:lpstr>Slide 10</vt:lpstr>
      <vt:lpstr>Slide 11</vt:lpstr>
      <vt:lpstr>Slide 12</vt:lpstr>
      <vt:lpstr>Slide 13</vt:lpstr>
      <vt:lpstr>Classwork/Homework:</vt:lpstr>
    </vt:vector>
  </TitlesOfParts>
  <Company>Harcourt,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Alex</cp:lastModifiedBy>
  <cp:revision>55</cp:revision>
  <cp:lastPrinted>2005-02-01T16:21:45Z</cp:lastPrinted>
  <dcterms:created xsi:type="dcterms:W3CDTF">2005-01-20T18:32:35Z</dcterms:created>
  <dcterms:modified xsi:type="dcterms:W3CDTF">2012-02-13T00:24:10Z</dcterms:modified>
</cp:coreProperties>
</file>