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61" r:id="rId3"/>
    <p:sldId id="258" r:id="rId4"/>
    <p:sldId id="259" r:id="rId5"/>
    <p:sldId id="260" r:id="rId6"/>
    <p:sldId id="257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597" autoAdjust="0"/>
    <p:restoredTop sz="94638" autoAdjust="0"/>
  </p:normalViewPr>
  <p:slideViewPr>
    <p:cSldViewPr>
      <p:cViewPr varScale="1">
        <p:scale>
          <a:sx n="86" d="100"/>
          <a:sy n="86" d="100"/>
        </p:scale>
        <p:origin x="-1488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4" y="1323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8FB51E95-9454-48C2-BCFD-42FD035672CC}" type="datetimeFigureOut">
              <a:rPr lang="en-US"/>
              <a:pPr/>
              <a:t>10/19/2015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3C6D7EA4-17F2-4FF9-85D6-7280803AE420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fld id="{B0D98F67-423F-4075-9376-293AAF554753}" type="slidenum">
              <a:rPr lang="en-US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fld id="{13D56F95-CB24-4A01-9342-F76CE86399D4}" type="slidenum">
              <a:rPr lang="en-US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fld id="{8A338938-1F31-4DC0-AE0D-9706DBE9F9A1}" type="slidenum">
              <a:rPr lang="en-US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fld id="{4A3A99B5-6A24-41B9-8124-FAC30573D064}" type="slidenum">
              <a:rPr lang="en-US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fld id="{8555E2DB-9A16-40A7-83A4-D613BEA2DF99}" type="slidenum">
              <a:rPr lang="en-US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fld id="{2B4F59EE-D467-4886-9065-5B969081EE98}" type="slidenum">
              <a:rPr lang="en-US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fld id="{2CEFFA01-FF51-45B4-9714-827A5939E854}" type="slidenum">
              <a:rPr lang="en-US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fld id="{2EF3936F-33A6-40E4-8715-148754626691}" type="slidenum">
              <a:rPr lang="en-US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70F0C88-7212-4C22-9468-667BA15CA512}" type="datetimeFigureOut">
              <a:rPr lang="en-US"/>
              <a:pPr/>
              <a:t>10/19/2015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0CADE7-C00E-4F28-BE99-959D18B026A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randomBar dir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BA5627B-C84D-44DD-891A-C3A24575FA62}" type="datetimeFigureOut">
              <a:rPr lang="en-US"/>
              <a:pPr/>
              <a:t>10/19/2015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BAE43F-F8E9-4917-9956-35C0DD92856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randomBar dir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19987E9-8415-49EA-B718-9C37B0711163}" type="datetimeFigureOut">
              <a:rPr lang="en-US"/>
              <a:pPr/>
              <a:t>10/19/2015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A15D737-5A64-47EB-92C9-24CC68C4835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randomBar dir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EA37C91-3FB7-414D-9493-04CB9AC21882}" type="datetimeFigureOut">
              <a:rPr lang="en-US"/>
              <a:pPr/>
              <a:t>10/19/2015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FBDB29-B82C-4AC1-9282-EE1A98F28C9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randomBar dir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A6F0372-72C4-40AF-9290-618AF6293892}" type="datetimeFigureOut">
              <a:rPr lang="en-US"/>
              <a:pPr/>
              <a:t>10/19/2015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A8A083-429E-4E70-BB97-9E4A4B77A1E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randomBar dir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2232997-0DF1-483A-947A-7C80B19C4491}" type="datetimeFigureOut">
              <a:rPr lang="en-US"/>
              <a:pPr/>
              <a:t>10/19/2015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A161C9-5D4D-41A4-80AD-BC572E0F3E8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randomBar dir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16E47C3-96D8-4860-9809-AD3721BA75EC}" type="datetimeFigureOut">
              <a:rPr lang="en-US"/>
              <a:pPr/>
              <a:t>10/19/2015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25EBAE-6CD7-49CF-B234-E6CCEBAD74A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randomBar dir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01C94A0-80FA-4FA6-89F9-C14348F01B35}" type="datetimeFigureOut">
              <a:rPr lang="en-US"/>
              <a:pPr/>
              <a:t>10/19/2015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67802F-CB39-41D1-9E58-7420D8363A4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randomBar dir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E9713A0-56CF-4CA4-A1EA-EC3E971D9720}" type="datetimeFigureOut">
              <a:rPr lang="en-US"/>
              <a:pPr/>
              <a:t>10/19/2015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4001B9-81B1-4FAC-8951-C6A65294CC2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randomBar dir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94E6121-3E9D-4589-B694-25FBB2C50BF1}" type="datetimeFigureOut">
              <a:rPr lang="en-US"/>
              <a:pPr/>
              <a:t>10/19/2015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859EC60-28CE-4D63-A525-944A56ECBA2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randomBar dir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AD9E8FA-8679-49DA-821C-04FE9A537B4C}" type="datetimeFigureOut">
              <a:rPr lang="en-US"/>
              <a:pPr/>
              <a:t>10/19/2015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AAE263-8D50-49BF-8AD7-4EF1137A2D4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randomBar dir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000040"/>
            </a:gs>
            <a:gs pos="20000">
              <a:srgbClr val="000040"/>
            </a:gs>
            <a:gs pos="31000">
              <a:srgbClr val="000000"/>
            </a:gs>
            <a:gs pos="50000">
              <a:srgbClr val="400040"/>
            </a:gs>
            <a:gs pos="75000">
              <a:srgbClr val="8F0040"/>
            </a:gs>
            <a:gs pos="89999">
              <a:srgbClr val="F27300"/>
            </a:gs>
            <a:gs pos="100000">
              <a:srgbClr val="FFBF00"/>
            </a:gs>
          </a:gsLst>
          <a:lin ang="135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D87EA572-0EBE-47FD-BDC4-ABAD38A97CDA}" type="datetimeFigureOut">
              <a:rPr lang="en-US"/>
              <a:pPr/>
              <a:t>10/19/2015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41FFFF3B-21C0-4DB9-8F6B-F86A28A3BC12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randomBar dir="vert"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0"/>
            <a:ext cx="7772400" cy="14478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6600" b="1" dirty="0" err="1" smtClean="0">
                <a:solidFill>
                  <a:schemeClr val="bg1">
                    <a:lumMod val="85000"/>
                  </a:schemeClr>
                </a:solidFill>
              </a:rPr>
              <a:t>SOAPSTone</a:t>
            </a:r>
            <a:endParaRPr lang="en-US" sz="6600" b="1" dirty="0" smtClean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971800" y="1447800"/>
            <a:ext cx="6400800" cy="36576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Speaker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Occasion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Audience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Purpose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Subject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Tone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715000" y="6324600"/>
            <a:ext cx="3429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>
                    <a:lumMod val="95000"/>
                  </a:schemeClr>
                </a:solidFill>
              </a:rPr>
              <a:t>Mr. Ott – Park East 2015-16</a:t>
            </a:r>
            <a:endParaRPr lang="en-US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2053" name="AutoShape 5" descr="https://s-media-cache-ak0.pinimg.com/736x/9e/a3/af/9ea3aff83e0395c7dd9f6f1bdb14e5d1.jpg"/>
          <p:cNvSpPr>
            <a:spLocks noChangeAspect="1" noChangeArrowheads="1"/>
          </p:cNvSpPr>
          <p:nvPr/>
        </p:nvSpPr>
        <p:spPr bwMode="auto">
          <a:xfrm>
            <a:off x="155575" y="-2057400"/>
            <a:ext cx="2857500" cy="42862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2055" name="Picture 7" descr="https://s-media-cache-ak0.pinimg.com/736x/9e/a3/af/9ea3aff83e0395c7dd9f6f1bdb14e5d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8600" y="1219200"/>
            <a:ext cx="3556000" cy="5334000"/>
          </a:xfrm>
          <a:prstGeom prst="rect">
            <a:avLst/>
          </a:prstGeom>
          <a:noFill/>
        </p:spPr>
      </p:pic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219200"/>
            <a:ext cx="7772400" cy="1470025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6600" dirty="0" err="1" smtClean="0">
                <a:solidFill>
                  <a:srgbClr val="FFC000"/>
                </a:solidFill>
              </a:rPr>
              <a:t>S</a:t>
            </a:r>
            <a:r>
              <a:rPr lang="en-US" sz="6600" dirty="0" err="1" smtClean="0">
                <a:solidFill>
                  <a:schemeClr val="bg1">
                    <a:lumMod val="85000"/>
                  </a:schemeClr>
                </a:solidFill>
              </a:rPr>
              <a:t>OAPSTone</a:t>
            </a:r>
            <a:endParaRPr lang="en-US" sz="6600" dirty="0" smtClean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667000"/>
            <a:ext cx="6400800" cy="3657600"/>
          </a:xfrm>
        </p:spPr>
        <p:txBody>
          <a:bodyPr>
            <a:normAutofit/>
          </a:bodyPr>
          <a:lstStyle/>
          <a:p>
            <a:pPr eaLnBrk="1" hangingPunct="1"/>
            <a:r>
              <a:rPr lang="en-US" sz="5400" dirty="0" smtClean="0">
                <a:solidFill>
                  <a:srgbClr val="FFC000"/>
                </a:solidFill>
                <a:cs typeface="Arial" charset="0"/>
              </a:rPr>
              <a:t>Speaker</a:t>
            </a:r>
          </a:p>
          <a:p>
            <a:pPr eaLnBrk="1" hangingPunct="1"/>
            <a:r>
              <a:rPr lang="en-US" b="1" dirty="0" smtClean="0">
                <a:solidFill>
                  <a:srgbClr val="FFC000"/>
                </a:solidFill>
              </a:rPr>
              <a:t>The voice that tells the story</a:t>
            </a:r>
            <a:r>
              <a:rPr lang="en-US" b="1" dirty="0" smtClean="0">
                <a:solidFill>
                  <a:srgbClr val="FFC000"/>
                </a:solidFill>
              </a:rPr>
              <a:t>.</a:t>
            </a:r>
          </a:p>
          <a:p>
            <a:pPr eaLnBrk="1" hangingPunct="1"/>
            <a:endParaRPr lang="en-US" b="1" dirty="0" smtClean="0">
              <a:solidFill>
                <a:srgbClr val="FFC000"/>
              </a:solidFill>
            </a:endParaRPr>
          </a:p>
          <a:p>
            <a:pPr eaLnBrk="1" hangingPunct="1"/>
            <a:endParaRPr lang="en-US" sz="1200" dirty="0" smtClean="0">
              <a:solidFill>
                <a:schemeClr val="bg2"/>
              </a:solidFill>
            </a:endParaRPr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219200"/>
            <a:ext cx="7772400" cy="1470025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6600" dirty="0" err="1" smtClean="0">
                <a:solidFill>
                  <a:schemeClr val="bg1">
                    <a:lumMod val="85000"/>
                  </a:schemeClr>
                </a:solidFill>
              </a:rPr>
              <a:t>S</a:t>
            </a:r>
            <a:r>
              <a:rPr lang="en-US" sz="6600" dirty="0" err="1" smtClean="0">
                <a:solidFill>
                  <a:srgbClr val="FFC000"/>
                </a:solidFill>
              </a:rPr>
              <a:t>O</a:t>
            </a:r>
            <a:r>
              <a:rPr lang="en-US" sz="6600" dirty="0" err="1" smtClean="0">
                <a:solidFill>
                  <a:schemeClr val="bg1">
                    <a:lumMod val="85000"/>
                  </a:schemeClr>
                </a:solidFill>
              </a:rPr>
              <a:t>APSTone</a:t>
            </a:r>
            <a:endParaRPr lang="en-US" sz="6600" dirty="0" smtClean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4099" name="Subtitle 2"/>
          <p:cNvSpPr>
            <a:spLocks noGrp="1"/>
          </p:cNvSpPr>
          <p:nvPr>
            <p:ph type="subTitle" idx="1"/>
          </p:nvPr>
        </p:nvSpPr>
        <p:spPr>
          <a:xfrm>
            <a:off x="1371600" y="2667000"/>
            <a:ext cx="6400800" cy="3657600"/>
          </a:xfrm>
        </p:spPr>
        <p:txBody>
          <a:bodyPr/>
          <a:lstStyle/>
          <a:p>
            <a:pPr eaLnBrk="1" hangingPunct="1"/>
            <a:r>
              <a:rPr lang="en-US" sz="5400" dirty="0" smtClean="0">
                <a:solidFill>
                  <a:srgbClr val="FFC000"/>
                </a:solidFill>
                <a:cs typeface="Arial" charset="0"/>
              </a:rPr>
              <a:t>Occasion</a:t>
            </a:r>
            <a:br>
              <a:rPr lang="en-US" sz="5400" dirty="0" smtClean="0">
                <a:solidFill>
                  <a:srgbClr val="FFC000"/>
                </a:solidFill>
                <a:cs typeface="Arial" charset="0"/>
              </a:rPr>
            </a:br>
            <a:r>
              <a:rPr lang="en-US" dirty="0" smtClean="0">
                <a:solidFill>
                  <a:srgbClr val="FFC000"/>
                </a:solidFill>
                <a:cs typeface="Arial" charset="0"/>
              </a:rPr>
              <a:t>(aka </a:t>
            </a:r>
            <a:r>
              <a:rPr lang="en-US" i="1" dirty="0" smtClean="0">
                <a:solidFill>
                  <a:srgbClr val="FFC000"/>
                </a:solidFill>
                <a:cs typeface="Arial" charset="0"/>
              </a:rPr>
              <a:t>Context</a:t>
            </a:r>
            <a:r>
              <a:rPr lang="en-US" dirty="0" smtClean="0">
                <a:solidFill>
                  <a:srgbClr val="FFC000"/>
                </a:solidFill>
                <a:cs typeface="Arial" charset="0"/>
              </a:rPr>
              <a:t>)</a:t>
            </a:r>
          </a:p>
          <a:p>
            <a:pPr eaLnBrk="1" hangingPunct="1"/>
            <a:r>
              <a:rPr lang="en-US" sz="2800" b="1" dirty="0" smtClean="0">
                <a:solidFill>
                  <a:srgbClr val="FFC000"/>
                </a:solidFill>
              </a:rPr>
              <a:t>The time and the place of the piece; the context that prompted the writing</a:t>
            </a:r>
            <a:r>
              <a:rPr lang="en-US" sz="2800" dirty="0" smtClean="0">
                <a:solidFill>
                  <a:srgbClr val="FFC000"/>
                </a:solidFill>
              </a:rPr>
              <a:t>.</a:t>
            </a:r>
            <a:endParaRPr lang="en-US" sz="2800" dirty="0" smtClean="0">
              <a:solidFill>
                <a:srgbClr val="FFC000"/>
              </a:solidFill>
            </a:endParaRPr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219200"/>
            <a:ext cx="7772400" cy="1470025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6600" dirty="0" err="1" smtClean="0">
                <a:solidFill>
                  <a:schemeClr val="bg1">
                    <a:lumMod val="85000"/>
                  </a:schemeClr>
                </a:solidFill>
              </a:rPr>
              <a:t>SO</a:t>
            </a:r>
            <a:r>
              <a:rPr lang="en-US" sz="6600" dirty="0" err="1" smtClean="0">
                <a:solidFill>
                  <a:srgbClr val="FFC000"/>
                </a:solidFill>
              </a:rPr>
              <a:t>A</a:t>
            </a:r>
            <a:r>
              <a:rPr lang="en-US" sz="6600" dirty="0" err="1" smtClean="0">
                <a:solidFill>
                  <a:schemeClr val="bg1">
                    <a:lumMod val="85000"/>
                  </a:schemeClr>
                </a:solidFill>
              </a:rPr>
              <a:t>PSTone</a:t>
            </a:r>
            <a:endParaRPr lang="en-US" sz="6600" dirty="0" smtClean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2667000"/>
            <a:ext cx="7620000" cy="3657600"/>
          </a:xfrm>
        </p:spPr>
        <p:txBody>
          <a:bodyPr>
            <a:normAutofit/>
          </a:bodyPr>
          <a:lstStyle/>
          <a:p>
            <a:pPr eaLnBrk="1" hangingPunct="1"/>
            <a:r>
              <a:rPr lang="en-US" sz="5400" dirty="0" smtClean="0">
                <a:solidFill>
                  <a:srgbClr val="FFC000"/>
                </a:solidFill>
                <a:cs typeface="Arial" charset="0"/>
              </a:rPr>
              <a:t>Audience</a:t>
            </a:r>
          </a:p>
          <a:p>
            <a:pPr eaLnBrk="1" hangingPunct="1"/>
            <a:r>
              <a:rPr lang="en-US" sz="2700" b="1" dirty="0" smtClean="0">
                <a:solidFill>
                  <a:srgbClr val="FFC000"/>
                </a:solidFill>
              </a:rPr>
              <a:t>The group of readers to whom this piece is directed</a:t>
            </a:r>
            <a:r>
              <a:rPr lang="en-US" sz="2700" b="1" dirty="0" smtClean="0">
                <a:solidFill>
                  <a:srgbClr val="FFC000"/>
                </a:solidFill>
              </a:rPr>
              <a:t>.</a:t>
            </a:r>
          </a:p>
          <a:p>
            <a:pPr eaLnBrk="1" hangingPunct="1"/>
            <a:r>
              <a:rPr lang="en-US" sz="2700" b="1" dirty="0" smtClean="0">
                <a:solidFill>
                  <a:srgbClr val="00B050"/>
                </a:solidFill>
              </a:rPr>
              <a:t>BE CAREFUL: Secondary Text Audience is usually the General Public</a:t>
            </a:r>
            <a:endParaRPr lang="en-US" sz="1200" dirty="0" smtClean="0">
              <a:solidFill>
                <a:srgbClr val="00B050"/>
              </a:solidFill>
            </a:endParaRPr>
          </a:p>
          <a:p>
            <a:pPr eaLnBrk="1" hangingPunct="1"/>
            <a:r>
              <a:rPr lang="en-US" sz="1200" dirty="0" smtClean="0">
                <a:solidFill>
                  <a:srgbClr val="898989"/>
                </a:solidFill>
              </a:rPr>
              <a:t/>
            </a:r>
            <a:br>
              <a:rPr lang="en-US" sz="1200" dirty="0" smtClean="0">
                <a:solidFill>
                  <a:srgbClr val="898989"/>
                </a:solidFill>
              </a:rPr>
            </a:br>
            <a:endParaRPr lang="en-US" sz="1200" dirty="0" smtClean="0">
              <a:solidFill>
                <a:srgbClr val="FFC000"/>
              </a:solidFill>
            </a:endParaRPr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219200"/>
            <a:ext cx="7772400" cy="1470025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6600" dirty="0" err="1" smtClean="0">
                <a:solidFill>
                  <a:schemeClr val="bg1">
                    <a:lumMod val="85000"/>
                  </a:schemeClr>
                </a:solidFill>
              </a:rPr>
              <a:t>SOA</a:t>
            </a:r>
            <a:r>
              <a:rPr lang="en-US" sz="6600" dirty="0" err="1" smtClean="0">
                <a:solidFill>
                  <a:srgbClr val="FFC000"/>
                </a:solidFill>
              </a:rPr>
              <a:t>P</a:t>
            </a:r>
            <a:r>
              <a:rPr lang="en-US" sz="6600" dirty="0" err="1" smtClean="0">
                <a:solidFill>
                  <a:schemeClr val="bg1">
                    <a:lumMod val="85000"/>
                  </a:schemeClr>
                </a:solidFill>
              </a:rPr>
              <a:t>STone</a:t>
            </a:r>
            <a:endParaRPr lang="en-US" sz="6600" dirty="0" smtClean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6800" y="2667000"/>
            <a:ext cx="7086600" cy="3657600"/>
          </a:xfrm>
        </p:spPr>
        <p:txBody>
          <a:bodyPr>
            <a:normAutofit/>
          </a:bodyPr>
          <a:lstStyle/>
          <a:p>
            <a:pPr eaLnBrk="1" hangingPunct="1"/>
            <a:r>
              <a:rPr lang="en-US" sz="5400" dirty="0" smtClean="0">
                <a:solidFill>
                  <a:srgbClr val="FFC000"/>
                </a:solidFill>
                <a:cs typeface="Arial" charset="0"/>
              </a:rPr>
              <a:t>Purpose</a:t>
            </a:r>
          </a:p>
          <a:p>
            <a:pPr eaLnBrk="1" hangingPunct="1"/>
            <a:r>
              <a:rPr lang="en-US" b="1" dirty="0" smtClean="0">
                <a:solidFill>
                  <a:srgbClr val="FFC000"/>
                </a:solidFill>
              </a:rPr>
              <a:t>The reason behind the text</a:t>
            </a:r>
            <a:r>
              <a:rPr lang="en-US" b="1" dirty="0" smtClean="0">
                <a:solidFill>
                  <a:srgbClr val="FFC000"/>
                </a:solidFill>
              </a:rPr>
              <a:t>.</a:t>
            </a:r>
            <a:endParaRPr lang="en-US" sz="1200" dirty="0" smtClean="0">
              <a:solidFill>
                <a:schemeClr val="bg2"/>
              </a:solidFill>
            </a:endParaRPr>
          </a:p>
          <a:p>
            <a:pPr eaLnBrk="1" hangingPunct="1"/>
            <a:r>
              <a:rPr lang="en-US" dirty="0" smtClean="0">
                <a:solidFill>
                  <a:srgbClr val="00B050"/>
                </a:solidFill>
              </a:rPr>
              <a:t>They ask themselves, "What do I want my audience to think or do as a result of reading my text?" </a:t>
            </a:r>
            <a:r>
              <a:rPr lang="en-US" sz="1200" dirty="0" smtClean="0">
                <a:solidFill>
                  <a:srgbClr val="898989"/>
                </a:solidFill>
              </a:rPr>
              <a:t/>
            </a:r>
            <a:br>
              <a:rPr lang="en-US" sz="1200" dirty="0" smtClean="0">
                <a:solidFill>
                  <a:srgbClr val="898989"/>
                </a:solidFill>
              </a:rPr>
            </a:br>
            <a:endParaRPr lang="en-US" sz="1200" dirty="0" smtClean="0">
              <a:solidFill>
                <a:srgbClr val="FFC000"/>
              </a:solidFill>
            </a:endParaRPr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219200"/>
            <a:ext cx="7772400" cy="1470025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6600" dirty="0" err="1" smtClean="0">
                <a:solidFill>
                  <a:schemeClr val="bg1">
                    <a:lumMod val="85000"/>
                  </a:schemeClr>
                </a:solidFill>
              </a:rPr>
              <a:t>SOAP</a:t>
            </a:r>
            <a:r>
              <a:rPr lang="en-US" sz="6600" dirty="0" err="1" smtClean="0">
                <a:solidFill>
                  <a:srgbClr val="FFC000"/>
                </a:solidFill>
              </a:rPr>
              <a:t>S</a:t>
            </a:r>
            <a:r>
              <a:rPr lang="en-US" sz="6600" dirty="0" err="1" smtClean="0">
                <a:solidFill>
                  <a:schemeClr val="bg1">
                    <a:lumMod val="85000"/>
                  </a:schemeClr>
                </a:solidFill>
              </a:rPr>
              <a:t>Tone</a:t>
            </a:r>
            <a:endParaRPr lang="en-US" sz="6600" dirty="0" smtClean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667000"/>
            <a:ext cx="6400800" cy="3657600"/>
          </a:xfrm>
        </p:spPr>
        <p:txBody>
          <a:bodyPr>
            <a:normAutofit/>
          </a:bodyPr>
          <a:lstStyle/>
          <a:p>
            <a:pPr eaLnBrk="1" hangingPunct="1"/>
            <a:r>
              <a:rPr lang="en-US" sz="5400" dirty="0" smtClean="0">
                <a:solidFill>
                  <a:srgbClr val="FFC000"/>
                </a:solidFill>
                <a:cs typeface="Arial" charset="0"/>
              </a:rPr>
              <a:t>Subject</a:t>
            </a:r>
          </a:p>
          <a:p>
            <a:pPr eaLnBrk="1" hangingPunct="1"/>
            <a:r>
              <a:rPr lang="en-US" b="1" dirty="0" smtClean="0">
                <a:solidFill>
                  <a:srgbClr val="FFC000"/>
                </a:solidFill>
              </a:rPr>
              <a:t>The central </a:t>
            </a:r>
            <a:r>
              <a:rPr lang="en-US" b="1" dirty="0" smtClean="0">
                <a:solidFill>
                  <a:srgbClr val="FFC000"/>
                </a:solidFill>
              </a:rPr>
              <a:t>topic</a:t>
            </a:r>
            <a:r>
              <a:rPr lang="en-US" b="1" dirty="0" smtClean="0">
                <a:solidFill>
                  <a:srgbClr val="FFC000"/>
                </a:solidFill>
              </a:rPr>
              <a:t> </a:t>
            </a:r>
            <a:r>
              <a:rPr lang="en-US" b="1" dirty="0" smtClean="0">
                <a:solidFill>
                  <a:srgbClr val="FFC000"/>
                </a:solidFill>
              </a:rPr>
              <a:t>or main idea.</a:t>
            </a:r>
            <a:endParaRPr lang="en-US" b="1" dirty="0" smtClean="0">
              <a:solidFill>
                <a:srgbClr val="FFC000"/>
              </a:solidFill>
            </a:endParaRPr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219200"/>
            <a:ext cx="7772400" cy="1470025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6600" dirty="0" err="1" smtClean="0">
                <a:solidFill>
                  <a:schemeClr val="bg1">
                    <a:lumMod val="85000"/>
                  </a:schemeClr>
                </a:solidFill>
              </a:rPr>
              <a:t>SOAPS</a:t>
            </a:r>
            <a:r>
              <a:rPr lang="en-US" sz="6600" dirty="0" err="1" smtClean="0">
                <a:solidFill>
                  <a:srgbClr val="FFC000"/>
                </a:solidFill>
              </a:rPr>
              <a:t>Tone</a:t>
            </a:r>
            <a:endParaRPr lang="en-US" sz="6600" dirty="0" smtClean="0">
              <a:solidFill>
                <a:srgbClr val="FFC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800" y="2667000"/>
            <a:ext cx="8686800" cy="3657600"/>
          </a:xfrm>
        </p:spPr>
        <p:txBody>
          <a:bodyPr>
            <a:normAutofit fontScale="92500"/>
          </a:bodyPr>
          <a:lstStyle/>
          <a:p>
            <a:pPr eaLnBrk="1" hangingPunct="1"/>
            <a:r>
              <a:rPr lang="en-US" sz="5400" dirty="0" smtClean="0">
                <a:solidFill>
                  <a:srgbClr val="FFC000"/>
                </a:solidFill>
                <a:cs typeface="Arial" charset="0"/>
              </a:rPr>
              <a:t>Tone</a:t>
            </a:r>
          </a:p>
          <a:p>
            <a:pPr eaLnBrk="1" hangingPunct="1"/>
            <a:r>
              <a:rPr lang="en-US" b="1" dirty="0" smtClean="0">
                <a:solidFill>
                  <a:srgbClr val="FFC000"/>
                </a:solidFill>
              </a:rPr>
              <a:t>The attitude of the author.</a:t>
            </a:r>
            <a:r>
              <a:rPr lang="en-US" dirty="0" smtClean="0">
                <a:solidFill>
                  <a:srgbClr val="FFC000"/>
                </a:solidFill>
              </a:rPr>
              <a:t> </a:t>
            </a:r>
          </a:p>
          <a:p>
            <a:pPr eaLnBrk="1" hangingPunct="1"/>
            <a:endParaRPr lang="en-US" sz="1200" dirty="0" smtClean="0">
              <a:solidFill>
                <a:schemeClr val="bg2"/>
              </a:solidFill>
            </a:endParaRPr>
          </a:p>
          <a:p>
            <a:pPr algn="l" eaLnBrk="1" hangingPunct="1"/>
            <a:r>
              <a:rPr lang="en-US" sz="2400" dirty="0" smtClean="0">
                <a:solidFill>
                  <a:srgbClr val="00B050"/>
                </a:solidFill>
              </a:rPr>
              <a:t>With the written word, it is </a:t>
            </a:r>
            <a:r>
              <a:rPr lang="en-US" sz="2400" b="1" dirty="0" smtClean="0">
                <a:solidFill>
                  <a:srgbClr val="00B050"/>
                </a:solidFill>
              </a:rPr>
              <a:t>tone</a:t>
            </a:r>
            <a:r>
              <a:rPr lang="en-US" sz="2400" dirty="0" smtClean="0">
                <a:solidFill>
                  <a:srgbClr val="00B050"/>
                </a:solidFill>
              </a:rPr>
              <a:t> that extends meaning beyond the literal, and authors must convey this tone in their                   </a:t>
            </a:r>
          </a:p>
          <a:p>
            <a:pPr algn="l" eaLnBrk="1" hangingPunct="1">
              <a:buFont typeface="Arial" pitchFamily="34" charset="0"/>
              <a:buChar char="•"/>
            </a:pPr>
            <a:r>
              <a:rPr lang="en-US" sz="2400" dirty="0" smtClean="0">
                <a:solidFill>
                  <a:srgbClr val="00B050"/>
                </a:solidFill>
              </a:rPr>
              <a:t>  </a:t>
            </a:r>
            <a:r>
              <a:rPr lang="en-US" sz="2400" dirty="0" smtClean="0">
                <a:solidFill>
                  <a:srgbClr val="00B050"/>
                </a:solidFill>
              </a:rPr>
              <a:t>diction </a:t>
            </a:r>
            <a:r>
              <a:rPr lang="en-US" sz="2400" dirty="0" smtClean="0">
                <a:solidFill>
                  <a:srgbClr val="00B050"/>
                </a:solidFill>
              </a:rPr>
              <a:t>(choice of words)</a:t>
            </a:r>
          </a:p>
          <a:p>
            <a:pPr algn="l" eaLnBrk="1" hangingPunct="1">
              <a:buFont typeface="Arial" pitchFamily="34" charset="0"/>
              <a:buChar char="•"/>
            </a:pPr>
            <a:r>
              <a:rPr lang="en-US" sz="2400" dirty="0" smtClean="0">
                <a:solidFill>
                  <a:srgbClr val="00B050"/>
                </a:solidFill>
              </a:rPr>
              <a:t>  syntax </a:t>
            </a:r>
            <a:r>
              <a:rPr lang="en-US" sz="2400" dirty="0" smtClean="0">
                <a:solidFill>
                  <a:srgbClr val="00B050"/>
                </a:solidFill>
              </a:rPr>
              <a:t>(sentence construction)</a:t>
            </a:r>
          </a:p>
          <a:p>
            <a:pPr algn="l" eaLnBrk="1" hangingPunct="1">
              <a:buFont typeface="Arial" pitchFamily="34" charset="0"/>
              <a:buChar char="•"/>
            </a:pPr>
            <a:r>
              <a:rPr lang="en-US" sz="2400" dirty="0" smtClean="0">
                <a:solidFill>
                  <a:srgbClr val="00B050"/>
                </a:solidFill>
              </a:rPr>
              <a:t>  </a:t>
            </a:r>
            <a:r>
              <a:rPr lang="en-US" sz="2400" dirty="0" smtClean="0">
                <a:solidFill>
                  <a:srgbClr val="00B050"/>
                </a:solidFill>
              </a:rPr>
              <a:t>imagery (metaphors, similes, and other types of figurative language). </a:t>
            </a:r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219200"/>
            <a:ext cx="7772400" cy="1470025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6600" dirty="0" err="1" smtClean="0">
                <a:solidFill>
                  <a:schemeClr val="bg1">
                    <a:lumMod val="85000"/>
                  </a:schemeClr>
                </a:solidFill>
              </a:rPr>
              <a:t>SOAPS</a:t>
            </a:r>
            <a:r>
              <a:rPr lang="en-US" sz="6600" dirty="0" err="1" smtClean="0">
                <a:solidFill>
                  <a:srgbClr val="FFC000"/>
                </a:solidFill>
              </a:rPr>
              <a:t>Tone</a:t>
            </a:r>
            <a:endParaRPr lang="en-US" sz="6600" dirty="0" smtClean="0">
              <a:solidFill>
                <a:srgbClr val="FFC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2362200"/>
            <a:ext cx="7467600" cy="3962400"/>
          </a:xfrm>
        </p:spPr>
        <p:txBody>
          <a:bodyPr>
            <a:normAutofit/>
          </a:bodyPr>
          <a:lstStyle/>
          <a:p>
            <a:pPr eaLnBrk="1" hangingPunct="1"/>
            <a:r>
              <a:rPr lang="en-US" sz="1200" dirty="0" smtClean="0">
                <a:solidFill>
                  <a:schemeClr val="bg2"/>
                </a:solidFill>
                <a:cs typeface="Arial" charset="0"/>
              </a:rPr>
              <a:t>More about</a:t>
            </a:r>
          </a:p>
          <a:p>
            <a:pPr eaLnBrk="1" hangingPunct="1"/>
            <a:r>
              <a:rPr lang="en-US" sz="5400" dirty="0" smtClean="0">
                <a:solidFill>
                  <a:srgbClr val="FFC000"/>
                </a:solidFill>
                <a:cs typeface="Arial" charset="0"/>
              </a:rPr>
              <a:t>Tone</a:t>
            </a:r>
          </a:p>
          <a:p>
            <a:pPr eaLnBrk="1" hangingPunct="1"/>
            <a:r>
              <a:rPr lang="en-US" sz="2400" dirty="0" smtClean="0">
                <a:solidFill>
                  <a:srgbClr val="FAC090"/>
                </a:solidFill>
              </a:rPr>
              <a:t>Tone is the author’s/narrator’s attitude toward the subject</a:t>
            </a:r>
            <a:r>
              <a:rPr lang="en-US" sz="2400" dirty="0" smtClean="0">
                <a:solidFill>
                  <a:srgbClr val="FAC090"/>
                </a:solidFill>
              </a:rPr>
              <a:t>. It’s not about mood, but rather his reasons why </a:t>
            </a:r>
          </a:p>
          <a:p>
            <a:pPr eaLnBrk="1" hangingPunct="1"/>
            <a:r>
              <a:rPr lang="en-US" sz="2400" dirty="0" smtClean="0">
                <a:solidFill>
                  <a:srgbClr val="FAC090"/>
                </a:solidFill>
              </a:rPr>
              <a:t>he/she wrote the document.  </a:t>
            </a:r>
            <a:endParaRPr lang="en-US" sz="2400" dirty="0" smtClean="0">
              <a:solidFill>
                <a:srgbClr val="FAC090"/>
              </a:solidFill>
            </a:endParaRPr>
          </a:p>
          <a:p>
            <a:pPr eaLnBrk="1" hangingPunct="1"/>
            <a:endParaRPr lang="en-US" sz="1200" dirty="0" smtClean="0">
              <a:solidFill>
                <a:schemeClr val="bg2"/>
              </a:solidFill>
            </a:endParaRPr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462</TotalTime>
  <Words>183</Words>
  <Application>Microsoft Office PowerPoint</Application>
  <PresentationFormat>On-screen Show (4:3)</PresentationFormat>
  <Paragraphs>47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SOAPSTone</vt:lpstr>
      <vt:lpstr>SOAPSTone</vt:lpstr>
      <vt:lpstr>SOAPSTone</vt:lpstr>
      <vt:lpstr>SOAPSTone</vt:lpstr>
      <vt:lpstr>SOAPSTone</vt:lpstr>
      <vt:lpstr>SOAPSTone</vt:lpstr>
      <vt:lpstr>SOAPSTone</vt:lpstr>
      <vt:lpstr>SOAPSTone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SOAPSTone</dc:title>
  <dc:creator>Frankie</dc:creator>
  <cp:lastModifiedBy>Tokio Marine Management</cp:lastModifiedBy>
  <cp:revision>45</cp:revision>
  <dcterms:created xsi:type="dcterms:W3CDTF">2010-11-06T18:07:12Z</dcterms:created>
  <dcterms:modified xsi:type="dcterms:W3CDTF">2015-10-19T23:18:25Z</dcterms:modified>
</cp:coreProperties>
</file>