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81" r:id="rId5"/>
    <p:sldId id="279" r:id="rId6"/>
    <p:sldId id="267" r:id="rId7"/>
    <p:sldId id="265" r:id="rId8"/>
    <p:sldId id="280" r:id="rId9"/>
    <p:sldId id="261" r:id="rId10"/>
    <p:sldId id="260" r:id="rId11"/>
    <p:sldId id="277" r:id="rId12"/>
    <p:sldId id="278" r:id="rId13"/>
    <p:sldId id="275" r:id="rId14"/>
    <p:sldId id="273" r:id="rId15"/>
    <p:sldId id="272" r:id="rId16"/>
    <p:sldId id="271" r:id="rId17"/>
    <p:sldId id="27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C5165C-D9A8-4F3C-B643-7D1B2310690D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E420EF-E773-4867-929F-6B717F118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Possible anecdote: The Kuomintang changed the name of Peking/Beijing to Peiping (or Beiping) in 1928.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92DFB-4907-4318-89BD-637F5A7115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420EF-E773-4867-929F-6B717F118F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4E00790-F89F-4AF4-976E-804AD788E63C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95FF0-680A-4A62-AD57-B3734433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72FD-3D1D-4385-8C62-65046BF34582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0AB8-3F98-4DEF-AE42-F6F0D76B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6983-9720-4533-82B7-55AD14D12FC7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146B-0299-435C-A0B8-5C98C962B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B845-551A-4FA0-B49F-9D95AD160E39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4215-EB88-44CD-BC7E-B6F04A6D7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0BA6-C6F7-464A-BAD0-C04B0C87A7C1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626F-EC53-4997-8BF2-708D877E7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6A2E-8D49-472D-8D9C-EE66E1A00D19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6C06-A8E1-40BD-9690-0332D218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2090-BF8A-463B-86FB-E44F8D5E9D91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B81B0DC-65B2-4E4E-8916-DF7ACBBE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E3C5-5FD0-41FF-8939-10A339829554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9858-A724-460A-89A5-434D5FA33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47B5-921F-417D-AA8E-7F58BFB93DBB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FC95-1F08-4DBF-8365-817C2164C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831878D-59EB-4F51-BA37-A0A90BF0CBDC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6982FF3-347C-435A-8751-B2E29053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9CDA8C9-7C6E-44C4-8AA0-134281FE0FCD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44DBEEF1-151C-47D3-8925-369DA6466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6BFC2AE-E6DB-43BE-8206-4C88F95FD0F5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0153334-0380-41DB-A605-C8BDD048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>
    <p:random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56F5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F958B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Documents%20and%20Settings\Alex\Desktop\Imperialism%20-%20BETA%202010-11\Imperialism%20China\55daysforeignrule.wmv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Documents%20and%20Settings\Alex\Desktop\Imperialism%20-%20BETA%202010-11\Imperialism%20China\55%20Days%20at%20Peking%20(1963).wm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P_Administrator\Local Settings\Temporary Internet Files\Content.IE5\6CJWCZQH\MPj042760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0"/>
            <a:ext cx="8686800" cy="761999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Imperialism in China</a:t>
            </a:r>
            <a:endParaRPr lang="en-US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6553200"/>
            <a:ext cx="8062912" cy="3048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© Student Handouts, Inc.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www.studenthandouts.com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AIM: How did China react to foreign influence and control?</a:t>
            </a:r>
          </a:p>
          <a:p>
            <a:r>
              <a:rPr lang="en-US" sz="2400" dirty="0" smtClean="0"/>
              <a:t>Do Now: how would imperialism affect people under colonial rule?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9342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Fall of the Qing (Manchu) Dynasty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72000"/>
          </a:xfrm>
        </p:spPr>
        <p:txBody>
          <a:bodyPr/>
          <a:lstStyle/>
          <a:p>
            <a:r>
              <a:rPr lang="en-US" sz="2800" dirty="0" smtClean="0">
                <a:latin typeface="Arial Rounded MT Bold" pitchFamily="34" charset="0"/>
              </a:rPr>
              <a:t>Empress Dowager </a:t>
            </a:r>
            <a:r>
              <a:rPr lang="en-US" sz="2800" dirty="0" err="1" smtClean="0">
                <a:latin typeface="Arial Rounded MT Bold" pitchFamily="34" charset="0"/>
              </a:rPr>
              <a:t>Cixi</a:t>
            </a:r>
            <a:r>
              <a:rPr lang="en-US" sz="2800" dirty="0" smtClean="0">
                <a:latin typeface="Arial Rounded MT Bold" pitchFamily="34" charset="0"/>
              </a:rPr>
              <a:t> (1835-1908)</a:t>
            </a:r>
          </a:p>
          <a:p>
            <a:pPr lvl="1"/>
            <a:r>
              <a:rPr lang="en-US" sz="2400" i="1" dirty="0" smtClean="0">
                <a:latin typeface="Arial Rounded MT Bold" pitchFamily="34" charset="0"/>
              </a:rPr>
              <a:t>De facto</a:t>
            </a:r>
            <a:r>
              <a:rPr lang="en-US" sz="2400" dirty="0" smtClean="0">
                <a:latin typeface="Arial Rounded MT Bold" pitchFamily="34" charset="0"/>
              </a:rPr>
              <a:t> Chinese monarch (1861-1908)</a:t>
            </a: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“Make me unhappy for a day and I will make you unhappy for a lifetime.”</a:t>
            </a: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Conservative and 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anti-foreign</a:t>
            </a: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Blamed by many Chinese for foreign imperialist power in China</a:t>
            </a:r>
          </a:p>
        </p:txBody>
      </p:sp>
      <p:pic>
        <p:nvPicPr>
          <p:cNvPr id="20485" name="Picture 2" descr="http://upload.wikimedia.org/wikipedia/commons/1/17/The_Qing_Dynasty_Cixi_Imperial_Dowager_Empress_of_China_On_Throne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885187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75506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Fall of the Qing (Manchu) Dynasty</a:t>
            </a:r>
            <a:endParaRPr lang="en-US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781800" cy="6019800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 Rounded MT Bold" pitchFamily="34" charset="0"/>
              </a:rPr>
              <a:t>Emperor </a:t>
            </a:r>
            <a:r>
              <a:rPr lang="en-US" sz="2800" dirty="0" err="1" smtClean="0">
                <a:latin typeface="Arial Rounded MT Bold" pitchFamily="34" charset="0"/>
              </a:rPr>
              <a:t>Puyi</a:t>
            </a:r>
            <a:r>
              <a:rPr lang="en-US" sz="2800" dirty="0" smtClean="0">
                <a:latin typeface="Arial Rounded MT Bold" pitchFamily="34" charset="0"/>
              </a:rPr>
              <a:t> – 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the “Last Emperor”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Lived 1906-1967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Ruled China 1908-1912, and 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as a puppet for 12 days in 1917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Puppet emperor of Manchukuo (Japanese-ruled Manchuria)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1932-1945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Spent ten years in a Soviet prison 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after WWII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Lived a quiet life as a regular citizen 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in communist China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Died of disease during the Cultural Revolution (1967)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1509" name="Picture 2" descr="File:1922 Pu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3200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934200" cy="8755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Republican Revolution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432117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Sun </a:t>
            </a:r>
            <a:r>
              <a:rPr lang="en-US" b="1" dirty="0" err="1" smtClean="0">
                <a:solidFill>
                  <a:srgbClr val="FFC000"/>
                </a:solidFill>
              </a:rPr>
              <a:t>Yat-sen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(Sun </a:t>
            </a:r>
            <a:r>
              <a:rPr lang="en-US" dirty="0" err="1" smtClean="0"/>
              <a:t>Yixian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Founded  Nationalist party</a:t>
            </a:r>
          </a:p>
          <a:p>
            <a:pPr lvl="2"/>
            <a:r>
              <a:rPr lang="en-US" dirty="0" smtClean="0"/>
              <a:t>Overthrew Manchu</a:t>
            </a:r>
            <a:br>
              <a:rPr lang="en-US" dirty="0" smtClean="0"/>
            </a:br>
            <a:r>
              <a:rPr lang="en-US" dirty="0" smtClean="0"/>
              <a:t>(Qing) dynasty</a:t>
            </a:r>
          </a:p>
          <a:p>
            <a:pPr lvl="2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a republic</a:t>
            </a:r>
          </a:p>
        </p:txBody>
      </p:sp>
      <p:pic>
        <p:nvPicPr>
          <p:cNvPr id="22533" name="Picture 2" descr="Sun Yat-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90600"/>
            <a:ext cx="3528907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4" descr="&quot;Blue Sky with a White Sun&quot;, the party emblem of the Kuominta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447800" y="6324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latin typeface="Century Gothic" pitchFamily="34" charset="0"/>
              </a:rPr>
              <a:t>Nationalist party </a:t>
            </a:r>
            <a:r>
              <a:rPr lang="en-US" b="1" i="1" dirty="0">
                <a:latin typeface="Century Gothic" pitchFamily="34" charset="0"/>
              </a:rPr>
              <a:t>symbol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Three Principles of the People</a:t>
            </a:r>
            <a:endParaRPr lang="en-US" b="1" i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975225"/>
          </a:xfrm>
        </p:spPr>
        <p:txBody>
          <a:bodyPr/>
          <a:lstStyle/>
          <a:p>
            <a:r>
              <a:rPr lang="en-US" dirty="0" smtClean="0"/>
              <a:t>Book published by Sun </a:t>
            </a:r>
            <a:r>
              <a:rPr lang="en-US" dirty="0" err="1" smtClean="0"/>
              <a:t>Yat-sen</a:t>
            </a:r>
            <a:r>
              <a:rPr lang="en-US" dirty="0" smtClean="0"/>
              <a:t> before his death in 1925</a:t>
            </a:r>
          </a:p>
          <a:p>
            <a:pPr marL="952500" lvl="1" indent="-514350">
              <a:buFont typeface="Century Gothic" pitchFamily="34" charset="0"/>
              <a:buAutoNum type="arabicPeriod"/>
            </a:pPr>
            <a:r>
              <a:rPr lang="en-US" b="1" dirty="0" smtClean="0"/>
              <a:t>Principle of </a:t>
            </a:r>
            <a:r>
              <a:rPr lang="en-US" b="1" dirty="0" err="1" smtClean="0"/>
              <a:t>Mínquán</a:t>
            </a:r>
            <a:endParaRPr lang="en-US" b="1" dirty="0" smtClean="0"/>
          </a:p>
          <a:p>
            <a:pPr marL="1236663" lvl="2" indent="-514350"/>
            <a:r>
              <a:rPr lang="en-US" dirty="0" smtClean="0"/>
              <a:t>Democracy – the people are sovereign</a:t>
            </a:r>
          </a:p>
          <a:p>
            <a:pPr marL="952500" lvl="1" indent="-514350">
              <a:buFont typeface="Century Gothic" pitchFamily="34" charset="0"/>
              <a:buAutoNum type="arabicPeriod"/>
            </a:pPr>
            <a:r>
              <a:rPr lang="en-US" b="1" dirty="0" smtClean="0"/>
              <a:t>Principle of </a:t>
            </a:r>
            <a:r>
              <a:rPr lang="en-US" b="1" dirty="0" err="1" smtClean="0"/>
              <a:t>Mínzú</a:t>
            </a:r>
            <a:endParaRPr lang="en-US" b="1" dirty="0" smtClean="0"/>
          </a:p>
          <a:p>
            <a:pPr marL="1236663" lvl="2" indent="-514350"/>
            <a:r>
              <a:rPr lang="en-US" dirty="0" smtClean="0"/>
              <a:t>Nationalism – an end to foreign imperialism</a:t>
            </a:r>
          </a:p>
          <a:p>
            <a:pPr marL="952500" lvl="1" indent="-514350">
              <a:buFont typeface="Century Gothic" pitchFamily="34" charset="0"/>
              <a:buAutoNum type="arabicPeriod"/>
            </a:pPr>
            <a:r>
              <a:rPr lang="en-US" b="1" dirty="0" smtClean="0"/>
              <a:t>Principle of </a:t>
            </a:r>
            <a:r>
              <a:rPr lang="en-US" b="1" dirty="0" err="1" smtClean="0"/>
              <a:t>Mínshēng</a:t>
            </a:r>
            <a:endParaRPr lang="en-US" b="1" dirty="0" smtClean="0"/>
          </a:p>
          <a:p>
            <a:pPr marL="1236663" lvl="2" indent="-514350"/>
            <a:r>
              <a:rPr lang="en-US" dirty="0" smtClean="0"/>
              <a:t>Livelihood – economic development, industrialization, land reform, and social welfare – elements of progressivism and socialism</a:t>
            </a:r>
          </a:p>
        </p:txBody>
      </p:sp>
      <p:pic>
        <p:nvPicPr>
          <p:cNvPr id="25604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2025" y="0"/>
            <a:ext cx="1831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Growth of Communism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appealed for Russian (Soviet) aid following the Versailles Conference</a:t>
            </a:r>
          </a:p>
          <a:p>
            <a:pPr lvl="1"/>
            <a:r>
              <a:rPr lang="en-US" dirty="0" smtClean="0"/>
              <a:t>1921-1925 – China received advisors, arms,  communist propaganda, and loans</a:t>
            </a:r>
          </a:p>
          <a:p>
            <a:pPr lvl="1"/>
            <a:r>
              <a:rPr lang="en-US" dirty="0" smtClean="0"/>
              <a:t>Russia revoked its imperialist rights in China</a:t>
            </a:r>
          </a:p>
        </p:txBody>
      </p:sp>
      <p:pic>
        <p:nvPicPr>
          <p:cNvPr id="26629" name="Picture 2" descr="File:Flag of the Republic of China 1912-1928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00600"/>
            <a:ext cx="2744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943600" y="6172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latin typeface="Century Gothic" pitchFamily="34" charset="0"/>
              </a:rPr>
              <a:t>Chinese flag, 1912-1928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77724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Nationalist Party Splits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Right wing</a:t>
            </a:r>
          </a:p>
          <a:p>
            <a:pPr lvl="1"/>
            <a:r>
              <a:rPr lang="en-US" dirty="0" smtClean="0"/>
              <a:t>Business people</a:t>
            </a:r>
          </a:p>
          <a:p>
            <a:pPr lvl="1"/>
            <a:r>
              <a:rPr lang="en-US" dirty="0" smtClean="0"/>
              <a:t>Politicians</a:t>
            </a:r>
          </a:p>
          <a:p>
            <a:r>
              <a:rPr lang="en-US" dirty="0" smtClean="0"/>
              <a:t>Left wing</a:t>
            </a:r>
          </a:p>
          <a:p>
            <a:pPr lvl="1"/>
            <a:r>
              <a:rPr lang="en-US" dirty="0" smtClean="0"/>
              <a:t>Communists</a:t>
            </a:r>
          </a:p>
          <a:p>
            <a:pPr lvl="1"/>
            <a:r>
              <a:rPr lang="en-US" dirty="0" smtClean="0"/>
              <a:t>Intellectuals</a:t>
            </a:r>
          </a:p>
          <a:p>
            <a:pPr lvl="1"/>
            <a:r>
              <a:rPr lang="en-US" dirty="0" smtClean="0"/>
              <a:t>Radicals</a:t>
            </a:r>
          </a:p>
          <a:p>
            <a:pPr lvl="1"/>
            <a:r>
              <a:rPr lang="en-US" dirty="0" smtClean="0"/>
              <a:t>Students</a:t>
            </a:r>
          </a:p>
        </p:txBody>
      </p:sp>
      <p:pic>
        <p:nvPicPr>
          <p:cNvPr id="27653" name="Picture 2" descr="File:Naval Jack of the Republic of Chin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4572000" cy="30464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7338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Nationalist Revolution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229600" cy="4572000"/>
          </a:xfrm>
        </p:spPr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succeeded by </a:t>
            </a:r>
            <a:br>
              <a:rPr lang="en-US" dirty="0" smtClean="0"/>
            </a:br>
            <a:r>
              <a:rPr lang="en-US" b="1" dirty="0" smtClean="0">
                <a:solidFill>
                  <a:srgbClr val="FFC000"/>
                </a:solidFill>
              </a:rPr>
              <a:t>Chiang Kai-shek</a:t>
            </a:r>
          </a:p>
          <a:p>
            <a:r>
              <a:rPr lang="en-US" dirty="0" smtClean="0"/>
              <a:t>Communists expelled by Kuomintang</a:t>
            </a:r>
          </a:p>
          <a:p>
            <a:r>
              <a:rPr lang="en-US" dirty="0" smtClean="0"/>
              <a:t>1926-1928 – war to control the warlords</a:t>
            </a:r>
          </a:p>
          <a:p>
            <a:r>
              <a:rPr lang="en-US" dirty="0" smtClean="0"/>
              <a:t>Capital moved from Peiping (a.k.a. Peking, today’s Beijing) to Nanking (Nanjing)</a:t>
            </a:r>
          </a:p>
        </p:txBody>
      </p:sp>
      <p:pic>
        <p:nvPicPr>
          <p:cNvPr id="28677" name="Picture 2" descr="File:Nj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533400"/>
            <a:ext cx="336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3276600" y="152400"/>
            <a:ext cx="563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i="1" dirty="0">
                <a:latin typeface="Century Gothic" pitchFamily="34" charset="0"/>
              </a:rPr>
              <a:t>Presidential Palace  under Kuomintang Government in Nanjing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69342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Civil War in China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1927-1932 and 1933-1937 – </a:t>
            </a:r>
            <a:br>
              <a:rPr lang="en-US" dirty="0" smtClean="0"/>
            </a:br>
            <a:r>
              <a:rPr lang="en-US" b="1" dirty="0" smtClean="0">
                <a:solidFill>
                  <a:srgbClr val="FFC000"/>
                </a:solidFill>
              </a:rPr>
              <a:t>war between Communists and Nationalists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Communists – </a:t>
            </a:r>
            <a:r>
              <a:rPr lang="en-US" b="1" dirty="0" smtClean="0">
                <a:solidFill>
                  <a:srgbClr val="FFC000"/>
                </a:solidFill>
              </a:rPr>
              <a:t>Mao </a:t>
            </a:r>
            <a:r>
              <a:rPr lang="en-US" b="1" dirty="0" err="1" smtClean="0">
                <a:solidFill>
                  <a:srgbClr val="FFC000"/>
                </a:solidFill>
              </a:rPr>
              <a:t>Tse-tung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(Mao Zedong)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Nationalists –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Chiang Kai-shek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War halted 1932-1933 and 1937-1945 to fight Japanese aggression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Communists</a:t>
            </a:r>
            <a:r>
              <a:rPr lang="en-US" dirty="0" smtClean="0"/>
              <a:t> were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victorious in 1949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Nationalists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retreated</a:t>
            </a:r>
            <a:r>
              <a:rPr lang="en-US" dirty="0" smtClean="0"/>
              <a:t> to Formosa (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r>
              <a:rPr lang="en-US" dirty="0" smtClean="0"/>
              <a:t>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imperialism in China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Hong Kong returned to China in 1997</a:t>
            </a:r>
            <a:endParaRPr lang="en-US" dirty="0"/>
          </a:p>
        </p:txBody>
      </p:sp>
      <p:pic>
        <p:nvPicPr>
          <p:cNvPr id="29700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831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Early Contacts with Europeans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914400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– Portuguese traded  for silk and tea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Portuguese followed by the Dutch and English </a:t>
            </a:r>
          </a:p>
        </p:txBody>
      </p:sp>
      <p:pic>
        <p:nvPicPr>
          <p:cNvPr id="10245" name="Picture 5" descr="C:\Documents and Settings\HP_Administrator\Local Settings\Temporary Internet Files\Content.IE5\6CJWCZQH\MPj016434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9622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First Opium War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(1839-1842)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458200" cy="474662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British brought opium from India to Canton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Many Chinese became addicts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Chinese emperor forbade opium imports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War between British and Chinese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Treaty of Nanking (1842)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Four additional British ports in China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Amoy, </a:t>
            </a:r>
            <a:r>
              <a:rPr lang="en-US" dirty="0" err="1" smtClean="0"/>
              <a:t>Ningpo</a:t>
            </a:r>
            <a:r>
              <a:rPr lang="en-US" dirty="0" smtClean="0"/>
              <a:t>, Foochow, Shanghai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British control over Hong Kong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100 year lease – Ended in 1997</a:t>
            </a:r>
          </a:p>
        </p:txBody>
      </p:sp>
      <p:pic>
        <p:nvPicPr>
          <p:cNvPr id="12292" name="Picture 4" descr="C:\Documents and Settings\HP_Administrator\Local Settings\Temporary Internet Files\Content.IE5\RTZ6GFT0\MCj04045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603375" cy="16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Documents and Settings\HP_Administrator\Local Settings\Temporary Internet Files\Content.IE5\TF3ANGHO\MCj040448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0"/>
            <a:ext cx="12319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Imperialism in China</a:t>
            </a:r>
            <a:endParaRPr lang="en-US" sz="4400" b="1" dirty="0"/>
          </a:p>
        </p:txBody>
      </p:sp>
      <p:pic>
        <p:nvPicPr>
          <p:cNvPr id="5" name="55daysforeignru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609600"/>
            <a:ext cx="6875585" cy="3886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162800" cy="63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 Westerners </a:t>
            </a:r>
            <a:b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 China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546225"/>
          </a:xfrm>
        </p:spPr>
        <p:txBody>
          <a:bodyPr/>
          <a:lstStyle/>
          <a:p>
            <a:r>
              <a:rPr lang="en-US" dirty="0" smtClean="0"/>
              <a:t>Belgium, France, Holland (Netherlands), Portugal, Prussia (Germany), United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9342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More Foreign Control </a:t>
            </a:r>
            <a:b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 China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Vietnam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Merged into French Indo-China (1883)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Burma (Myanmar)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Annexed by British (1886)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Formosa (Taiwan)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Attacked and taken by Japanese (1895)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Korea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Annexed by Japanese (1910)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Manchuria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Concessions to Japanese (1910)</a:t>
            </a:r>
            <a:endParaRPr lang="en-US" dirty="0"/>
          </a:p>
        </p:txBody>
      </p:sp>
      <p:pic>
        <p:nvPicPr>
          <p:cNvPr id="15365" name="Picture 2" descr="C:\Documents and Settings\HP_Administrator\Local Settings\Temporary Internet Files\Content.IE5\TF3ANGHO\MCj0404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0"/>
            <a:ext cx="1844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HP_Administrator\Local Settings\Temporary Internet Files\Content.IE5\RTZ6GFT0\MCj040444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7875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694944" cy="6400800"/>
          </a:xfrm>
        </p:spPr>
        <p:txBody>
          <a:bodyPr/>
          <a:lstStyle/>
          <a:p>
            <a:r>
              <a:rPr lang="en-US" b="1" dirty="0" smtClean="0"/>
              <a:t>55 Days at Peking  (1953)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276600"/>
            <a:ext cx="7333488" cy="3352800"/>
          </a:xfrm>
        </p:spPr>
        <p:txBody>
          <a:bodyPr/>
          <a:lstStyle/>
          <a:p>
            <a:r>
              <a:rPr lang="en-US" sz="2000" b="1" dirty="0" smtClean="0"/>
              <a:t>Continually frustrated with foreigners taking China’s wealth and westernization, some Chinese rebel against foreign influence. This was known as the Boxer Rebellion.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This clip shows the Empress Dowager </a:t>
            </a:r>
            <a:r>
              <a:rPr lang="en-US" sz="2000" b="1" dirty="0" err="1" smtClean="0"/>
              <a:t>Cixi</a:t>
            </a:r>
            <a:r>
              <a:rPr lang="en-US" sz="2000" b="1" dirty="0" smtClean="0"/>
              <a:t>  with Sir Arthur Robinson of Britain expressing China’s feelings towards foreign influence.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Take special note of the use of metaphors such as the cow comparing it to China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5" name="55 Days at Peking (1963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0600" y="304800"/>
            <a:ext cx="7753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934200" cy="91440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Boxer Rebellion (1900)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638800" cy="4975225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Arial Rounded MT Bold" pitchFamily="34" charset="0"/>
              </a:rPr>
              <a:t>Chinese people resented foreign influence and power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Called “Boxers” by Westerners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 Rounded MT Bold" pitchFamily="34" charset="0"/>
              </a:rPr>
              <a:t>Demanded that foreigners leave China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>
                <a:latin typeface="Arial Rounded MT Bold" pitchFamily="34" charset="0"/>
              </a:rPr>
              <a:t>Killed circa 300 and 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vandalized foreign property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 Rounded MT Bold" pitchFamily="34" charset="0"/>
              </a:rPr>
              <a:t>European imperialists</a:t>
            </a:r>
            <a:r>
              <a:rPr lang="en-US" sz="2400" dirty="0" smtClean="0">
                <a:latin typeface="Arial Rounded MT Bold" pitchFamily="34" charset="0"/>
              </a:rPr>
              <a:t>, Americans, and Japanese </a:t>
            </a:r>
            <a:r>
              <a:rPr lang="en-US" sz="2400" dirty="0" smtClean="0">
                <a:solidFill>
                  <a:srgbClr val="FFC000"/>
                </a:solidFill>
                <a:latin typeface="Arial Rounded MT Bold" pitchFamily="34" charset="0"/>
              </a:rPr>
              <a:t>put down the rebellion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Arial Rounded MT Bold" pitchFamily="34" charset="0"/>
              </a:rPr>
              <a:t>China paid $333,000,000 in damages and had to permit military forces in Peking (Beijing)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37106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33800"/>
            <a:ext cx="3333750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mperialism in China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arly Contacts with European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First Opium War&amp;#x0D;&amp;#x0A;(1839-1842)&amp;quot;&quot;/&gt;&lt;property id=&quot;20307&quot; value=&quot;268&quot;/&gt;&lt;/object&gt;&lt;object type=&quot;3&quot; unique_id=&quot;10006&quot;&gt;&lt;property id=&quot;20148&quot; value=&quot;5&quot;/&gt;&lt;property id=&quot;20300&quot; value=&quot;Slide 5&quot;/&gt;&lt;property id=&quot;20307&quot; value=&quot;279&quot;/&gt;&lt;/object&gt;&lt;object type=&quot;3&quot; unique_id=&quot;10007&quot;&gt;&lt;property id=&quot;20148&quot; value=&quot;5&quot;/&gt;&lt;property id=&quot;20300&quot; value=&quot;Slide 6 - &amp;quot;Other  Westerners &amp;#x0D;&amp;#x0A;in China&amp;quot;&quot;/&gt;&lt;property id=&quot;20307&quot; value=&quot;267&quot;/&gt;&lt;/object&gt;&lt;object type=&quot;3&quot; unique_id=&quot;10008&quot;&gt;&lt;property id=&quot;20148&quot; value=&quot;5&quot;/&gt;&lt;property id=&quot;20300&quot; value=&quot;Slide 7 - &amp;quot;More Foreign Control &amp;#x0D;&amp;#x0A;of China&amp;quot;&quot;/&gt;&lt;property id=&quot;20307&quot; value=&quot;265&quot;/&gt;&lt;/object&gt;&lt;object type=&quot;3&quot; unique_id=&quot;10009&quot;&gt;&lt;property id=&quot;20148&quot; value=&quot;5&quot;/&gt;&lt;property id=&quot;20300&quot; value=&quot;Slide 9 - &amp;quot;Boxer Rebellion (1900)&amp;quot;&quot;/&gt;&lt;property id=&quot;20307&quot; value=&quot;261&quot;/&gt;&lt;/object&gt;&lt;object type=&quot;3&quot; unique_id=&quot;10010&quot;&gt;&lt;property id=&quot;20148&quot; value=&quot;5&quot;/&gt;&lt;property id=&quot;20300&quot; value=&quot;Slide 10 - &amp;quot;Fall of the Qing (Manchu) Dynasty&amp;quot;&quot;/&gt;&lt;property id=&quot;20307&quot; value=&quot;260&quot;/&gt;&lt;/object&gt;&lt;object type=&quot;3&quot; unique_id=&quot;10011&quot;&gt;&lt;property id=&quot;20148&quot; value=&quot;5&quot;/&gt;&lt;property id=&quot;20300&quot; value=&quot;Slide 11 - &amp;quot;Fall of the Qing (Manchu) Dynasty&amp;quot;&quot;/&gt;&lt;property id=&quot;20307&quot; value=&quot;277&quot;/&gt;&lt;/object&gt;&lt;object type=&quot;3&quot; unique_id=&quot;10012&quot;&gt;&lt;property id=&quot;20148&quot; value=&quot;5&quot;/&gt;&lt;property id=&quot;20300&quot; value=&quot;Slide 12 - &amp;quot;Republican Revolution&amp;quot;&quot;/&gt;&lt;property id=&quot;20307&quot; value=&quot;278&quot;/&gt;&lt;/object&gt;&lt;object type=&quot;3&quot; unique_id=&quot;10015&quot;&gt;&lt;property id=&quot;20148&quot; value=&quot;5&quot;/&gt;&lt;property id=&quot;20300&quot; value=&quot;Slide 13 - &amp;quot;Three Principles of the People&amp;quot;&quot;/&gt;&lt;property id=&quot;20307&quot; value=&quot;275&quot;/&gt;&lt;/object&gt;&lt;object type=&quot;3&quot; unique_id=&quot;10016&quot;&gt;&lt;property id=&quot;20148&quot; value=&quot;5&quot;/&gt;&lt;property id=&quot;20300&quot; value=&quot;Slide 14 - &amp;quot;Growth of Communism&amp;quot;&quot;/&gt;&lt;property id=&quot;20307&quot; value=&quot;273&quot;/&gt;&lt;/object&gt;&lt;object type=&quot;3&quot; unique_id=&quot;10017&quot;&gt;&lt;property id=&quot;20148&quot; value=&quot;5&quot;/&gt;&lt;property id=&quot;20300&quot; value=&quot;Slide 15 - &amp;quot;The Nationalist Party Splits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Nationalist Revolution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Civil War in China&amp;quot;&quot;/&gt;&lt;property id=&quot;20307&quot; value=&quot;270&quot;/&gt;&lt;/object&gt;&lt;object type=&quot;3&quot; unique_id=&quot;10058&quot;&gt;&lt;property id=&quot;20148&quot; value=&quot;5&quot;/&gt;&lt;property id=&quot;20300&quot; value=&quot;Slide 8 - &amp;quot;55 Days at Peking  (1953)&amp;quot;&quot;/&gt;&lt;property id=&quot;20307&quot; value=&quot;280&quot;/&gt;&lt;/object&gt;&lt;object type=&quot;3&quot; unique_id=&quot;10078&quot;&gt;&lt;property id=&quot;20148&quot; value=&quot;5&quot;/&gt;&lt;property id=&quot;20300&quot; value=&quot;Slide 4 - &amp;quot;Imperialism in China&amp;quot;&quot;/&gt;&lt;property id=&quot;20307&quot; value=&quot;281&quot;/&gt;&lt;/object&gt;&lt;/object&gt;&lt;object type=&quot;8&quot; unique_id=&quot;1004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374</TotalTime>
  <Words>501</Words>
  <Application>Microsoft Office PowerPoint</Application>
  <PresentationFormat>On-screen Show (4:3)</PresentationFormat>
  <Paragraphs>121</Paragraphs>
  <Slides>17</Slides>
  <Notes>17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Imperialism in China</vt:lpstr>
      <vt:lpstr>Early Contacts with Europeans</vt:lpstr>
      <vt:lpstr>First Opium War (1839-1842)</vt:lpstr>
      <vt:lpstr>Imperialism in China</vt:lpstr>
      <vt:lpstr>Slide 5</vt:lpstr>
      <vt:lpstr>Other  Westerners  in China</vt:lpstr>
      <vt:lpstr>More Foreign Control  of China</vt:lpstr>
      <vt:lpstr>55 Days at Peking  (1953)</vt:lpstr>
      <vt:lpstr>Boxer Rebellion (1900)</vt:lpstr>
      <vt:lpstr>Fall of the Qing (Manchu) Dynasty</vt:lpstr>
      <vt:lpstr>Fall of the Qing (Manchu) Dynasty</vt:lpstr>
      <vt:lpstr>Republican Revolution</vt:lpstr>
      <vt:lpstr>Three Principles of the People</vt:lpstr>
      <vt:lpstr>Growth of Communism</vt:lpstr>
      <vt:lpstr>The Nationalist Party Splits</vt:lpstr>
      <vt:lpstr>Nationalist Revolution</vt:lpstr>
      <vt:lpstr>Civil War in China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China PowerPoint Presentation</dc:title>
  <dc:subject>World History - Global Studies</dc:subject>
  <dc:creator>Student Handouts, Inc.</dc:creator>
  <cp:lastModifiedBy> </cp:lastModifiedBy>
  <cp:revision>39</cp:revision>
  <dcterms:created xsi:type="dcterms:W3CDTF">2009-04-08T01:36:32Z</dcterms:created>
  <dcterms:modified xsi:type="dcterms:W3CDTF">2011-04-21T15:44:03Z</dcterms:modified>
</cp:coreProperties>
</file>