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317" r:id="rId2"/>
    <p:sldId id="348" r:id="rId3"/>
    <p:sldId id="349" r:id="rId4"/>
    <p:sldId id="400" r:id="rId5"/>
    <p:sldId id="393" r:id="rId6"/>
    <p:sldId id="385" r:id="rId7"/>
    <p:sldId id="383" r:id="rId8"/>
    <p:sldId id="394" r:id="rId9"/>
    <p:sldId id="395" r:id="rId10"/>
    <p:sldId id="386" r:id="rId11"/>
    <p:sldId id="396" r:id="rId12"/>
    <p:sldId id="389" r:id="rId13"/>
    <p:sldId id="387" r:id="rId14"/>
    <p:sldId id="392" r:id="rId15"/>
    <p:sldId id="398" r:id="rId16"/>
    <p:sldId id="390" r:id="rId17"/>
    <p:sldId id="399" r:id="rId18"/>
    <p:sldId id="388" r:id="rId19"/>
    <p:sldId id="350" r:id="rId20"/>
    <p:sldId id="391" r:id="rId21"/>
    <p:sldId id="331" r:id="rId22"/>
  </p:sldIdLst>
  <p:sldSz cx="9144000" cy="6858000" type="screen4x3"/>
  <p:notesSz cx="7315200" cy="9601200"/>
  <p:embeddedFontLst>
    <p:embeddedFont>
      <p:font typeface="Showcard Gothic" pitchFamily="82" charset="0"/>
      <p:regular r:id="rId25"/>
    </p:embeddedFont>
    <p:embeddedFont>
      <p:font typeface="Arial Black" pitchFamily="34" charset="0"/>
      <p:regular r:id="rId26"/>
    </p:embeddedFont>
    <p:embeddedFont>
      <p:font typeface="Brush Script MT" pitchFamily="66" charset="0"/>
      <p:italic r:id="rId27"/>
    </p:embeddedFont>
    <p:embeddedFont>
      <p:font typeface="Perpetua Titling MT" pitchFamily="18" charset="0"/>
      <p:regular r:id="rId28"/>
      <p:bold r:id="rId29"/>
    </p:embeddedFont>
    <p:embeddedFont>
      <p:font typeface="PencilBox" pitchFamily="2" charset="0"/>
      <p:regular r:id="rId30"/>
    </p:embeddedFont>
    <p:embeddedFont>
      <p:font typeface="Georgia" pitchFamily="18" charset="0"/>
      <p:regular r:id="rId31"/>
      <p:bold r:id="rId32"/>
      <p:italic r:id="rId33"/>
      <p:boldItalic r:id="rId3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DDDDDD"/>
    <a:srgbClr val="996600"/>
    <a:srgbClr val="996633"/>
    <a:srgbClr val="FF0000"/>
    <a:srgbClr val="FF9966"/>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varScale="1">
        <p:scale>
          <a:sx n="70" d="100"/>
          <a:sy n="70" d="100"/>
        </p:scale>
        <p:origin x="-11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632">
              <a:defRPr sz="1300"/>
            </a:lvl1pPr>
          </a:lstStyle>
          <a:p>
            <a:endParaRPr lang="en-US"/>
          </a:p>
        </p:txBody>
      </p:sp>
      <p:sp>
        <p:nvSpPr>
          <p:cNvPr id="184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632">
              <a:defRPr sz="1300"/>
            </a:lvl1pPr>
          </a:lstStyle>
          <a:p>
            <a:endParaRPr lang="en-US"/>
          </a:p>
        </p:txBody>
      </p:sp>
      <p:sp>
        <p:nvSpPr>
          <p:cNvPr id="18436" name="Rectangle 4"/>
          <p:cNvSpPr>
            <a:spLocks noGrp="1" noChangeArrowheads="1"/>
          </p:cNvSpPr>
          <p:nvPr>
            <p:ph type="ftr" sz="quarter" idx="2"/>
          </p:nvPr>
        </p:nvSpPr>
        <p:spPr bwMode="auto">
          <a:xfrm>
            <a:off x="0" y="9120190"/>
            <a:ext cx="3170238" cy="47942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632">
              <a:defRPr sz="1300"/>
            </a:lvl1pPr>
          </a:lstStyle>
          <a:p>
            <a:endParaRPr lang="en-US"/>
          </a:p>
        </p:txBody>
      </p:sp>
      <p:sp>
        <p:nvSpPr>
          <p:cNvPr id="18437" name="Rectangle 5"/>
          <p:cNvSpPr>
            <a:spLocks noGrp="1" noChangeArrowheads="1"/>
          </p:cNvSpPr>
          <p:nvPr>
            <p:ph type="sldNum" sz="quarter" idx="3"/>
          </p:nvPr>
        </p:nvSpPr>
        <p:spPr bwMode="auto">
          <a:xfrm>
            <a:off x="4143375" y="9120190"/>
            <a:ext cx="3170238" cy="47942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632">
              <a:defRPr sz="1300"/>
            </a:lvl1pPr>
          </a:lstStyle>
          <a:p>
            <a:fld id="{7E989699-AE51-4798-A78A-70B3859DE7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632">
              <a:defRPr sz="1300"/>
            </a:lvl1pPr>
          </a:lstStyle>
          <a:p>
            <a:endParaRPr lang="en-US"/>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632">
              <a:defRPr sz="1300"/>
            </a:lvl1pPr>
          </a:lstStyle>
          <a:p>
            <a:endParaRPr lang="en-US"/>
          </a:p>
        </p:txBody>
      </p:sp>
      <p:sp>
        <p:nvSpPr>
          <p:cNvPr id="17412"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731840" y="4560891"/>
            <a:ext cx="5851525" cy="4319587"/>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9120190"/>
            <a:ext cx="3170238" cy="47942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632">
              <a:defRPr sz="1300"/>
            </a:lvl1pPr>
          </a:lstStyle>
          <a:p>
            <a:endParaRPr lang="en-US"/>
          </a:p>
        </p:txBody>
      </p:sp>
      <p:sp>
        <p:nvSpPr>
          <p:cNvPr id="17415" name="Rectangle 7"/>
          <p:cNvSpPr>
            <a:spLocks noGrp="1" noChangeArrowheads="1"/>
          </p:cNvSpPr>
          <p:nvPr>
            <p:ph type="sldNum" sz="quarter" idx="5"/>
          </p:nvPr>
        </p:nvSpPr>
        <p:spPr bwMode="auto">
          <a:xfrm>
            <a:off x="4143375" y="9120190"/>
            <a:ext cx="3170238" cy="47942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632">
              <a:defRPr sz="1300"/>
            </a:lvl1pPr>
          </a:lstStyle>
          <a:p>
            <a:fld id="{BF72671B-64FD-45A5-9E3F-BF7D9CEB06E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95CCC-489E-4249-8217-8BC73704E31D}" type="slidenum">
              <a:rPr lang="en-US"/>
              <a:pPr/>
              <a:t>1</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2671B-64FD-45A5-9E3F-BF7D9CEB06E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47A278-B9CF-4984-8243-A9FBA9B9257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6AEEFF-C156-4D65-863E-86AFFAD7EFA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D87A25-EE91-4676-969B-C8B5AD18076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7B8AF1-1A31-4312-A483-62DFAB608D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00C7C2-3574-44A5-931C-A75FF33DFF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D0C1EE-88D4-417B-BC02-BAC7E98172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D9DA95-4680-4182-90EC-82D1ADF2D45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6A02A4-2FAC-4BB7-B24D-F605EC6863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0D7F28-571F-445C-ABC2-7E128475222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31A5A1-D7D7-40E3-ACD8-BC6287E9D1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458A44-C307-4A5A-B6FF-A36DD34165B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478FFF-0420-4FE0-9FF9-FEC8A9D530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Alex\Desktop\Slavery\johnbrownsong.wav"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waynet.org/nonprofit/images/LeviCoffin/garrett640.jpg" TargetMode="External"/><Relationship Id="rId7" Type="http://schemas.openxmlformats.org/officeDocument/2006/relationships/hyperlink" Target="http://www.waynet.org/nonprofit/images/LeviCoffin/Well-vertical480.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www.waynet.org/nonprofit/images/LeviCoffin/wagon640.jpg"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823" name="Picture 63" descr="escape"/>
          <p:cNvPicPr>
            <a:picLocks noChangeAspect="1" noChangeArrowheads="1"/>
          </p:cNvPicPr>
          <p:nvPr/>
        </p:nvPicPr>
        <p:blipFill>
          <a:blip r:embed="rId4"/>
          <a:srcRect b="10344"/>
          <a:stretch>
            <a:fillRect/>
          </a:stretch>
        </p:blipFill>
        <p:spPr bwMode="auto">
          <a:xfrm>
            <a:off x="-63500" y="-76200"/>
            <a:ext cx="9307513" cy="6934200"/>
          </a:xfrm>
          <a:prstGeom prst="rect">
            <a:avLst/>
          </a:prstGeom>
          <a:noFill/>
        </p:spPr>
      </p:pic>
      <p:sp>
        <p:nvSpPr>
          <p:cNvPr id="117768" name="WordArt 8"/>
          <p:cNvSpPr>
            <a:spLocks noChangeArrowheads="1" noChangeShapeType="1" noTextEdit="1"/>
          </p:cNvSpPr>
          <p:nvPr/>
        </p:nvSpPr>
        <p:spPr bwMode="auto">
          <a:xfrm>
            <a:off x="187325" y="174625"/>
            <a:ext cx="3533775" cy="838200"/>
          </a:xfrm>
          <a:prstGeom prst="rect">
            <a:avLst/>
          </a:prstGeom>
        </p:spPr>
        <p:txBody>
          <a:bodyPr wrap="none" fromWordArt="1">
            <a:prstTxWarp prst="textSlantUp">
              <a:avLst>
                <a:gd name="adj" fmla="val 12880"/>
              </a:avLst>
            </a:prstTxWarp>
          </a:bodyPr>
          <a:lstStyle/>
          <a:p>
            <a:pPr algn="ctr"/>
            <a:endParaRPr lang="en-US" sz="3600" kern="10" dirty="0">
              <a:ln w="57150">
                <a:solidFill>
                  <a:schemeClr val="tx1"/>
                </a:solidFill>
                <a:round/>
                <a:headEnd/>
                <a:tailEnd/>
              </a:ln>
              <a:gradFill rotWithShape="1">
                <a:gsLst>
                  <a:gs pos="0">
                    <a:srgbClr val="FF0000"/>
                  </a:gs>
                  <a:gs pos="100000">
                    <a:srgbClr val="FFFF00"/>
                  </a:gs>
                </a:gsLst>
                <a:lin ang="5400000" scaled="1"/>
              </a:gradFill>
              <a:effectLst>
                <a:outerShdw dist="246589" dir="2070511" algn="ctr" rotWithShape="0">
                  <a:schemeClr val="tx1"/>
                </a:outerShdw>
              </a:effectLst>
              <a:latin typeface="Showcard Gothic"/>
            </a:endParaRPr>
          </a:p>
        </p:txBody>
      </p:sp>
      <p:sp>
        <p:nvSpPr>
          <p:cNvPr id="117774" name="WordArt 14"/>
          <p:cNvSpPr>
            <a:spLocks noChangeArrowheads="1" noChangeShapeType="1" noTextEdit="1"/>
          </p:cNvSpPr>
          <p:nvPr/>
        </p:nvSpPr>
        <p:spPr bwMode="auto">
          <a:xfrm>
            <a:off x="103188" y="966788"/>
            <a:ext cx="8626475" cy="1200150"/>
          </a:xfrm>
          <a:prstGeom prst="rect">
            <a:avLst/>
          </a:prstGeom>
          <a:noFill/>
        </p:spPr>
        <p:txBody>
          <a:bodyPr wrap="none" fromWordArt="1">
            <a:prstTxWarp prst="textSlantUp">
              <a:avLst>
                <a:gd name="adj" fmla="val 27514"/>
              </a:avLst>
            </a:prstTxWarp>
          </a:bodyPr>
          <a:lstStyle/>
          <a:p>
            <a:pPr algn="ctr"/>
            <a:r>
              <a:rPr lang="en-US" sz="3600" b="1" kern="10" dirty="0">
                <a:ln w="57150">
                  <a:solidFill>
                    <a:schemeClr val="tx1"/>
                  </a:solidFill>
                  <a:round/>
                  <a:headEnd/>
                  <a:tailEnd/>
                </a:ln>
                <a:gradFill rotWithShape="1">
                  <a:gsLst>
                    <a:gs pos="0">
                      <a:srgbClr val="FF0000"/>
                    </a:gs>
                    <a:gs pos="100000">
                      <a:srgbClr val="FFFF00"/>
                    </a:gs>
                  </a:gsLst>
                  <a:lin ang="5400000" scaled="1"/>
                </a:gradFill>
                <a:effectLst>
                  <a:outerShdw dist="117088" dir="2436078" algn="ctr" rotWithShape="0">
                    <a:schemeClr val="tx1"/>
                  </a:outerShdw>
                </a:effectLst>
                <a:latin typeface="Showcard Gothic"/>
              </a:rPr>
              <a:t>ABOLITION AND THE        </a:t>
            </a:r>
          </a:p>
        </p:txBody>
      </p:sp>
      <p:sp>
        <p:nvSpPr>
          <p:cNvPr id="117776" name="WordArt 16"/>
          <p:cNvSpPr>
            <a:spLocks noChangeArrowheads="1" noChangeShapeType="1" noTextEdit="1"/>
          </p:cNvSpPr>
          <p:nvPr/>
        </p:nvSpPr>
        <p:spPr bwMode="auto">
          <a:xfrm>
            <a:off x="5410200" y="6248400"/>
            <a:ext cx="3505200" cy="457200"/>
          </a:xfrm>
          <a:prstGeom prst="rect">
            <a:avLst/>
          </a:prstGeom>
        </p:spPr>
        <p:txBody>
          <a:bodyPr wrap="none" fromWordArt="1">
            <a:prstTxWarp prst="textSlantUp">
              <a:avLst>
                <a:gd name="adj" fmla="val 23264"/>
              </a:avLst>
            </a:prstTxWarp>
          </a:bodyPr>
          <a:lstStyle/>
          <a:p>
            <a:pPr algn="ctr"/>
            <a:endParaRPr lang="en-US" sz="3600" kern="10" dirty="0">
              <a:ln w="28575">
                <a:solidFill>
                  <a:schemeClr val="tx1"/>
                </a:solidFill>
                <a:round/>
                <a:headEnd/>
                <a:tailEnd/>
              </a:ln>
              <a:gradFill rotWithShape="1">
                <a:gsLst>
                  <a:gs pos="0">
                    <a:srgbClr val="FFFF00"/>
                  </a:gs>
                  <a:gs pos="100000">
                    <a:srgbClr val="FF0000"/>
                  </a:gs>
                </a:gsLst>
                <a:lin ang="5400000" scaled="1"/>
              </a:gradFill>
              <a:effectLst>
                <a:outerShdw dist="53882" dir="2700000" algn="ctr" rotWithShape="0">
                  <a:schemeClr val="tx1"/>
                </a:outerShdw>
              </a:effectLst>
              <a:latin typeface="Showcard Gothic"/>
            </a:endParaRPr>
          </a:p>
        </p:txBody>
      </p:sp>
      <p:sp>
        <p:nvSpPr>
          <p:cNvPr id="117810" name="WordArt 50"/>
          <p:cNvSpPr>
            <a:spLocks noChangeArrowheads="1" noChangeShapeType="1" noTextEdit="1"/>
          </p:cNvSpPr>
          <p:nvPr/>
        </p:nvSpPr>
        <p:spPr bwMode="auto">
          <a:xfrm>
            <a:off x="446088" y="2038350"/>
            <a:ext cx="8513762" cy="1200150"/>
          </a:xfrm>
          <a:prstGeom prst="rect">
            <a:avLst/>
          </a:prstGeom>
        </p:spPr>
        <p:txBody>
          <a:bodyPr wrap="none" fromWordArt="1">
            <a:prstTxWarp prst="textSlantUp">
              <a:avLst>
                <a:gd name="adj" fmla="val 27514"/>
              </a:avLst>
            </a:prstTxWarp>
          </a:bodyPr>
          <a:lstStyle/>
          <a:p>
            <a:pPr algn="ctr"/>
            <a:r>
              <a:rPr lang="en-US" sz="3600" b="1" kern="10" dirty="0">
                <a:ln w="57150">
                  <a:solidFill>
                    <a:schemeClr val="tx1"/>
                  </a:solidFill>
                  <a:round/>
                  <a:headEnd/>
                  <a:tailEnd/>
                </a:ln>
                <a:gradFill rotWithShape="1">
                  <a:gsLst>
                    <a:gs pos="0">
                      <a:srgbClr val="FF0000"/>
                    </a:gs>
                    <a:gs pos="50000">
                      <a:srgbClr val="FFFF00"/>
                    </a:gs>
                    <a:gs pos="100000">
                      <a:srgbClr val="FF0000"/>
                    </a:gs>
                  </a:gsLst>
                  <a:lin ang="5400000" scaled="1"/>
                </a:gradFill>
                <a:effectLst>
                  <a:outerShdw dist="117088" dir="2436078" algn="ctr" rotWithShape="0">
                    <a:schemeClr val="tx1"/>
                  </a:outerShdw>
                </a:effectLst>
                <a:latin typeface="Showcard Gothic"/>
              </a:rPr>
              <a:t>UNDERGROUND RAILROAD</a:t>
            </a:r>
          </a:p>
        </p:txBody>
      </p:sp>
      <p:pic>
        <p:nvPicPr>
          <p:cNvPr id="7" name="johnbrownsong.wav">
            <a:hlinkClick r:id="" action="ppaction://media"/>
          </p:cNvPr>
          <p:cNvPicPr>
            <a:picLocks noRot="1" noChangeAspect="1"/>
          </p:cNvPicPr>
          <p:nvPr>
            <a:audioFile r:link="rId1"/>
          </p:nvPr>
        </p:nvPicPr>
        <p:blipFill>
          <a:blip r:embed="rId5"/>
          <a:stretch>
            <a:fillRect/>
          </a:stretch>
        </p:blipFill>
        <p:spPr>
          <a:xfrm>
            <a:off x="8636758" y="24679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4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44" name="Picture 8"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l="1350" r="-423" b="11940"/>
          <a:stretch>
            <a:fillRect/>
          </a:stretch>
        </p:blipFill>
        <p:spPr bwMode="auto">
          <a:xfrm>
            <a:off x="0" y="-88900"/>
            <a:ext cx="9315450" cy="6946900"/>
          </a:xfrm>
          <a:prstGeom prst="rect">
            <a:avLst/>
          </a:prstGeom>
          <a:noFill/>
        </p:spPr>
      </p:pic>
      <p:sp>
        <p:nvSpPr>
          <p:cNvPr id="577539" name="Text Box 3"/>
          <p:cNvSpPr txBox="1">
            <a:spLocks noChangeArrowheads="1"/>
          </p:cNvSpPr>
          <p:nvPr/>
        </p:nvSpPr>
        <p:spPr bwMode="auto">
          <a:xfrm>
            <a:off x="235613" y="0"/>
            <a:ext cx="6683802" cy="830997"/>
          </a:xfrm>
          <a:prstGeom prst="rect">
            <a:avLst/>
          </a:prstGeom>
          <a:noFill/>
          <a:ln w="9525">
            <a:noFill/>
            <a:miter lim="800000"/>
            <a:headEnd/>
            <a:tailEnd/>
          </a:ln>
          <a:effectLst/>
        </p:spPr>
        <p:txBody>
          <a:bodyPr wrap="square">
            <a:spAutoFit/>
          </a:bodyPr>
          <a:lstStyle/>
          <a:p>
            <a:r>
              <a:rPr lang="en-US" sz="4400" dirty="0">
                <a:latin typeface="Arial Black" pitchFamily="34" charset="0"/>
              </a:rPr>
              <a:t>SOJOURNER </a:t>
            </a:r>
            <a:r>
              <a:rPr lang="en-US" sz="4400" dirty="0" smtClean="0">
                <a:latin typeface="Arial Black" pitchFamily="34" charset="0"/>
              </a:rPr>
              <a:t>TRUTH:</a:t>
            </a:r>
            <a:r>
              <a:rPr lang="en-US" sz="4800" dirty="0" smtClean="0">
                <a:latin typeface="Arial Black" pitchFamily="34" charset="0"/>
              </a:rPr>
              <a:t> </a:t>
            </a:r>
            <a:endParaRPr lang="en-US" sz="4800" dirty="0">
              <a:latin typeface="+mj-lt"/>
            </a:endParaRPr>
          </a:p>
        </p:txBody>
      </p:sp>
      <p:pic>
        <p:nvPicPr>
          <p:cNvPr id="577546" name="Picture 10" descr="people_sojourner_truth_detroit-public-library_208x300"/>
          <p:cNvPicPr>
            <a:picLocks noChangeAspect="1" noChangeArrowheads="1"/>
          </p:cNvPicPr>
          <p:nvPr/>
        </p:nvPicPr>
        <p:blipFill>
          <a:blip r:embed="rId4"/>
          <a:srcRect/>
          <a:stretch>
            <a:fillRect/>
          </a:stretch>
        </p:blipFill>
        <p:spPr bwMode="auto">
          <a:xfrm>
            <a:off x="311909" y="894284"/>
            <a:ext cx="3567113" cy="5145087"/>
          </a:xfrm>
          <a:prstGeom prst="rect">
            <a:avLst/>
          </a:prstGeom>
          <a:ln>
            <a:noFill/>
          </a:ln>
          <a:effectLst>
            <a:softEdge rad="112500"/>
          </a:effectLst>
        </p:spPr>
      </p:pic>
      <p:sp>
        <p:nvSpPr>
          <p:cNvPr id="577547" name="Text Box 11"/>
          <p:cNvSpPr txBox="1">
            <a:spLocks noChangeArrowheads="1"/>
          </p:cNvSpPr>
          <p:nvPr/>
        </p:nvSpPr>
        <p:spPr bwMode="auto">
          <a:xfrm>
            <a:off x="312217" y="5697940"/>
            <a:ext cx="3932237" cy="914400"/>
          </a:xfrm>
          <a:prstGeom prst="rect">
            <a:avLst/>
          </a:prstGeom>
          <a:noFill/>
          <a:ln w="9525">
            <a:noFill/>
            <a:miter lim="800000"/>
            <a:headEnd/>
            <a:tailEnd/>
          </a:ln>
          <a:effectLst/>
        </p:spPr>
        <p:txBody>
          <a:bodyPr>
            <a:spAutoFit/>
          </a:bodyPr>
          <a:lstStyle/>
          <a:p>
            <a:r>
              <a:rPr lang="en-US" sz="5400" b="1" dirty="0">
                <a:latin typeface="Brush Script MT" pitchFamily="66" charset="0"/>
              </a:rPr>
              <a:t>Sojourner Truth</a:t>
            </a:r>
          </a:p>
        </p:txBody>
      </p:sp>
      <p:sp>
        <p:nvSpPr>
          <p:cNvPr id="8" name="Rectangle 7"/>
          <p:cNvSpPr/>
          <p:nvPr/>
        </p:nvSpPr>
        <p:spPr>
          <a:xfrm>
            <a:off x="4142096" y="1329604"/>
            <a:ext cx="4572000" cy="2123658"/>
          </a:xfrm>
          <a:prstGeom prst="rect">
            <a:avLst/>
          </a:prstGeom>
        </p:spPr>
        <p:txBody>
          <a:bodyPr>
            <a:spAutoFit/>
          </a:bodyPr>
          <a:lstStyle/>
          <a:p>
            <a:r>
              <a:rPr lang="en-US" sz="4400" dirty="0" smtClean="0"/>
              <a:t>Ex-slave, she </a:t>
            </a:r>
            <a:br>
              <a:rPr lang="en-US" sz="4400" dirty="0" smtClean="0"/>
            </a:br>
            <a:r>
              <a:rPr lang="en-US" sz="4400" dirty="0" smtClean="0"/>
              <a:t>was a speaker </a:t>
            </a:r>
            <a:br>
              <a:rPr lang="en-US" sz="4400" dirty="0" smtClean="0"/>
            </a:br>
            <a:r>
              <a:rPr lang="en-US" sz="4400" dirty="0" smtClean="0"/>
              <a:t>against slavery</a:t>
            </a:r>
            <a:endParaRPr lang="en-US" sz="4400" dirty="0"/>
          </a:p>
        </p:txBody>
      </p:sp>
      <p:sp>
        <p:nvSpPr>
          <p:cNvPr id="9" name="Rectangle 8"/>
          <p:cNvSpPr/>
          <p:nvPr/>
        </p:nvSpPr>
        <p:spPr>
          <a:xfrm>
            <a:off x="1103859" y="6324895"/>
            <a:ext cx="2159566" cy="369332"/>
          </a:xfrm>
          <a:prstGeom prst="rect">
            <a:avLst/>
          </a:prstGeom>
        </p:spPr>
        <p:txBody>
          <a:bodyPr wrap="none">
            <a:spAutoFit/>
          </a:bodyPr>
          <a:lstStyle/>
          <a:p>
            <a:r>
              <a:rPr lang="en-US" b="1" dirty="0" smtClean="0"/>
              <a:t>Isabella </a:t>
            </a:r>
            <a:r>
              <a:rPr lang="en-US" b="1" dirty="0" err="1" smtClean="0"/>
              <a:t>Baumfree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1090" name="Text Box 2"/>
          <p:cNvSpPr txBox="1">
            <a:spLocks noChangeArrowheads="1"/>
          </p:cNvSpPr>
          <p:nvPr/>
        </p:nvSpPr>
        <p:spPr bwMode="auto">
          <a:xfrm>
            <a:off x="5334688" y="1530706"/>
            <a:ext cx="3317993" cy="3140075"/>
          </a:xfrm>
          <a:prstGeom prst="rect">
            <a:avLst/>
          </a:prstGeom>
          <a:noFill/>
          <a:ln w="9525">
            <a:noFill/>
            <a:miter lim="800000"/>
            <a:headEnd/>
            <a:tailEnd/>
          </a:ln>
          <a:effectLst/>
        </p:spPr>
        <p:txBody>
          <a:bodyPr wrap="square">
            <a:spAutoFit/>
          </a:bodyPr>
          <a:lstStyle/>
          <a:p>
            <a:pPr algn="ctr"/>
            <a:r>
              <a:rPr lang="en-US" sz="4000" dirty="0">
                <a:solidFill>
                  <a:schemeClr val="bg1"/>
                </a:solidFill>
                <a:latin typeface="Perpetua Titling MT" pitchFamily="18" charset="0"/>
              </a:rPr>
              <a:t>Sojourner Truth</a:t>
            </a:r>
          </a:p>
          <a:p>
            <a:pPr algn="ctr"/>
            <a:r>
              <a:rPr lang="en-US" sz="4000" dirty="0">
                <a:solidFill>
                  <a:schemeClr val="bg1"/>
                </a:solidFill>
                <a:latin typeface="Perpetua Titling MT" pitchFamily="18" charset="0"/>
              </a:rPr>
              <a:t>and </a:t>
            </a:r>
          </a:p>
          <a:p>
            <a:pPr algn="ctr"/>
            <a:r>
              <a:rPr lang="en-US" sz="4000" dirty="0">
                <a:solidFill>
                  <a:schemeClr val="bg1"/>
                </a:solidFill>
                <a:latin typeface="Perpetua Titling MT" pitchFamily="18" charset="0"/>
              </a:rPr>
              <a:t>Abraham Lincoln</a:t>
            </a:r>
          </a:p>
        </p:txBody>
      </p:sp>
      <p:pic>
        <p:nvPicPr>
          <p:cNvPr id="601094" name="Picture 6" descr="Image, Source: b&amp;w film copy neg."/>
          <p:cNvPicPr>
            <a:picLocks noChangeAspect="1" noChangeArrowheads="1"/>
          </p:cNvPicPr>
          <p:nvPr/>
        </p:nvPicPr>
        <p:blipFill>
          <a:blip r:embed="rId3"/>
          <a:srcRect l="12160" t="4506" r="8722" b="5495"/>
          <a:stretch>
            <a:fillRect/>
          </a:stretch>
        </p:blipFill>
        <p:spPr bwMode="auto">
          <a:xfrm>
            <a:off x="236538" y="228600"/>
            <a:ext cx="4529137" cy="64150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3924" name="Picture 4"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srcRect/>
          <a:stretch>
            <a:fillRect/>
          </a:stretch>
        </p:blipFill>
        <p:spPr bwMode="auto">
          <a:xfrm>
            <a:off x="-238125" y="-144463"/>
            <a:ext cx="9496425" cy="71691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9" name="Picture 9"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l="1350" r="-423" b="11940"/>
          <a:stretch>
            <a:fillRect/>
          </a:stretch>
        </p:blipFill>
        <p:spPr bwMode="auto">
          <a:xfrm>
            <a:off x="0" y="-88900"/>
            <a:ext cx="9315450" cy="6946900"/>
          </a:xfrm>
          <a:prstGeom prst="rect">
            <a:avLst/>
          </a:prstGeom>
          <a:noFill/>
        </p:spPr>
      </p:pic>
      <p:sp>
        <p:nvSpPr>
          <p:cNvPr id="578563" name="Text Box 3"/>
          <p:cNvSpPr txBox="1">
            <a:spLocks noChangeArrowheads="1"/>
          </p:cNvSpPr>
          <p:nvPr/>
        </p:nvSpPr>
        <p:spPr bwMode="auto">
          <a:xfrm>
            <a:off x="0" y="0"/>
            <a:ext cx="8794750" cy="4462760"/>
          </a:xfrm>
          <a:prstGeom prst="rect">
            <a:avLst/>
          </a:prstGeom>
          <a:noFill/>
          <a:ln w="9525">
            <a:noFill/>
            <a:miter lim="800000"/>
            <a:headEnd/>
            <a:tailEnd/>
          </a:ln>
          <a:effectLst/>
        </p:spPr>
        <p:txBody>
          <a:bodyPr>
            <a:spAutoFit/>
          </a:bodyPr>
          <a:lstStyle/>
          <a:p>
            <a:r>
              <a:rPr lang="en-US" sz="4400" dirty="0">
                <a:latin typeface="Arial Black" pitchFamily="34" charset="0"/>
              </a:rPr>
              <a:t>UNDERGROUND </a:t>
            </a:r>
            <a:r>
              <a:rPr lang="en-US" sz="4400" dirty="0" smtClean="0">
                <a:latin typeface="Arial Black" pitchFamily="34" charset="0"/>
              </a:rPr>
              <a:t>RAILROAD:</a:t>
            </a:r>
            <a:r>
              <a:rPr lang="en-US" sz="4800" dirty="0" smtClean="0">
                <a:latin typeface="Arial Black" pitchFamily="34" charset="0"/>
              </a:rPr>
              <a:t/>
            </a:r>
            <a:br>
              <a:rPr lang="en-US" sz="4800" dirty="0" smtClean="0">
                <a:latin typeface="Arial Black" pitchFamily="34" charset="0"/>
              </a:rPr>
            </a:br>
            <a:r>
              <a:rPr lang="en-US" sz="4800" dirty="0" smtClean="0">
                <a:latin typeface="+mj-lt"/>
              </a:rPr>
              <a:t>A </a:t>
            </a:r>
            <a:r>
              <a:rPr lang="en-US" sz="4800" dirty="0">
                <a:latin typeface="+mj-lt"/>
              </a:rPr>
              <a:t>network of people </a:t>
            </a:r>
            <a:r>
              <a:rPr lang="en-US" sz="4800" dirty="0" smtClean="0">
                <a:latin typeface="+mj-lt"/>
              </a:rPr>
              <a:t/>
            </a:r>
            <a:br>
              <a:rPr lang="en-US" sz="4800" dirty="0" smtClean="0">
                <a:latin typeface="+mj-lt"/>
              </a:rPr>
            </a:br>
            <a:r>
              <a:rPr lang="en-US" sz="4800" dirty="0" smtClean="0">
                <a:latin typeface="+mj-lt"/>
              </a:rPr>
              <a:t>that helped runaway </a:t>
            </a:r>
            <a:br>
              <a:rPr lang="en-US" sz="4800" dirty="0" smtClean="0">
                <a:latin typeface="+mj-lt"/>
              </a:rPr>
            </a:br>
            <a:r>
              <a:rPr lang="en-US" sz="4800" dirty="0" smtClean="0">
                <a:latin typeface="+mj-lt"/>
              </a:rPr>
              <a:t>slaves reach freedom </a:t>
            </a:r>
            <a:br>
              <a:rPr lang="en-US" sz="4800" dirty="0" smtClean="0">
                <a:latin typeface="+mj-lt"/>
              </a:rPr>
            </a:br>
            <a:r>
              <a:rPr lang="en-US" sz="4800" dirty="0" smtClean="0">
                <a:latin typeface="+mj-lt"/>
              </a:rPr>
              <a:t>in the North</a:t>
            </a:r>
          </a:p>
          <a:p>
            <a:endParaRPr lang="en-US" sz="4800" dirty="0">
              <a:latin typeface="Arial Black" pitchFamily="34" charset="0"/>
            </a:endParaRPr>
          </a:p>
        </p:txBody>
      </p:sp>
      <p:pic>
        <p:nvPicPr>
          <p:cNvPr id="578572" name="Picture 12" descr="lantern"/>
          <p:cNvPicPr>
            <a:picLocks noChangeAspect="1" noChangeArrowheads="1"/>
          </p:cNvPicPr>
          <p:nvPr/>
        </p:nvPicPr>
        <p:blipFill>
          <a:blip r:embed="rId4">
            <a:clrChange>
              <a:clrFrom>
                <a:srgbClr val="300000"/>
              </a:clrFrom>
              <a:clrTo>
                <a:srgbClr val="300000">
                  <a:alpha val="0"/>
                </a:srgbClr>
              </a:clrTo>
            </a:clrChange>
          </a:blip>
          <a:srcRect l="7523" t="15134" r="21141" b="3575"/>
          <a:stretch>
            <a:fillRect/>
          </a:stretch>
        </p:blipFill>
        <p:spPr bwMode="auto">
          <a:xfrm>
            <a:off x="6046089" y="1378424"/>
            <a:ext cx="2893194" cy="39975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196850" y="90488"/>
            <a:ext cx="8202613" cy="769441"/>
          </a:xfrm>
          <a:prstGeom prst="rect">
            <a:avLst/>
          </a:prstGeom>
          <a:noFill/>
          <a:ln w="9525">
            <a:noFill/>
            <a:miter lim="800000"/>
            <a:headEnd/>
            <a:tailEnd/>
          </a:ln>
          <a:effectLst/>
        </p:spPr>
        <p:txBody>
          <a:bodyPr>
            <a:spAutoFit/>
          </a:bodyPr>
          <a:lstStyle/>
          <a:p>
            <a:r>
              <a:rPr lang="en-US" sz="4400" dirty="0">
                <a:solidFill>
                  <a:schemeClr val="bg1"/>
                </a:solidFill>
                <a:latin typeface="PencilBox" pitchFamily="2" charset="0"/>
              </a:rPr>
              <a:t>THE </a:t>
            </a:r>
            <a:r>
              <a:rPr lang="en-US" sz="4400" dirty="0" smtClean="0">
                <a:solidFill>
                  <a:schemeClr val="bg1"/>
                </a:solidFill>
                <a:latin typeface="PencilBox" pitchFamily="2" charset="0"/>
              </a:rPr>
              <a:t> UNDERGROUND  RAILROAD</a:t>
            </a:r>
            <a:endParaRPr lang="en-US" sz="4400" dirty="0">
              <a:solidFill>
                <a:schemeClr val="bg1"/>
              </a:solidFill>
              <a:latin typeface="PencilBox" pitchFamily="2" charset="0"/>
            </a:endParaRPr>
          </a:p>
        </p:txBody>
      </p:sp>
      <p:pic>
        <p:nvPicPr>
          <p:cNvPr id="596997" name="Picture 5" descr="map16"/>
          <p:cNvPicPr>
            <a:picLocks noChangeAspect="1" noChangeArrowheads="1"/>
          </p:cNvPicPr>
          <p:nvPr/>
        </p:nvPicPr>
        <p:blipFill>
          <a:blip r:embed="rId3"/>
          <a:srcRect/>
          <a:stretch>
            <a:fillRect/>
          </a:stretch>
        </p:blipFill>
        <p:spPr bwMode="auto">
          <a:xfrm>
            <a:off x="0" y="754063"/>
            <a:ext cx="9143999" cy="61039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3143" name="Picture 7" descr="Hidden Room - Click for larger view.">
            <a:hlinkClick r:id="rId3"/>
          </p:cNvPr>
          <p:cNvPicPr>
            <a:picLocks noChangeAspect="1" noChangeArrowheads="1"/>
          </p:cNvPicPr>
          <p:nvPr/>
        </p:nvPicPr>
        <p:blipFill>
          <a:blip r:embed="rId4"/>
          <a:srcRect l="1604" t="8372" r="3630" b="4910"/>
          <a:stretch>
            <a:fillRect/>
          </a:stretch>
        </p:blipFill>
        <p:spPr bwMode="auto">
          <a:xfrm>
            <a:off x="3727450" y="882650"/>
            <a:ext cx="4598988" cy="3148013"/>
          </a:xfrm>
          <a:prstGeom prst="rect">
            <a:avLst/>
          </a:prstGeom>
          <a:noFill/>
          <a:ln w="76200">
            <a:solidFill>
              <a:srgbClr val="FF0000"/>
            </a:solidFill>
            <a:miter lim="800000"/>
            <a:headEnd/>
            <a:tailEnd/>
          </a:ln>
        </p:spPr>
      </p:pic>
      <p:sp>
        <p:nvSpPr>
          <p:cNvPr id="603138" name="Text Box 2"/>
          <p:cNvSpPr txBox="1">
            <a:spLocks noChangeArrowheads="1"/>
          </p:cNvSpPr>
          <p:nvPr/>
        </p:nvSpPr>
        <p:spPr bwMode="auto">
          <a:xfrm>
            <a:off x="0" y="90488"/>
            <a:ext cx="9144000" cy="523220"/>
          </a:xfrm>
          <a:prstGeom prst="rect">
            <a:avLst/>
          </a:prstGeom>
          <a:noFill/>
          <a:ln w="9525">
            <a:noFill/>
            <a:miter lim="800000"/>
            <a:headEnd/>
            <a:tailEnd/>
          </a:ln>
          <a:effectLst/>
        </p:spPr>
        <p:txBody>
          <a:bodyPr>
            <a:spAutoFit/>
          </a:bodyPr>
          <a:lstStyle/>
          <a:p>
            <a:pPr algn="ctr"/>
            <a:r>
              <a:rPr lang="en-US" sz="2800" dirty="0">
                <a:solidFill>
                  <a:schemeClr val="bg1"/>
                </a:solidFill>
                <a:latin typeface="Georgia" pitchFamily="18" charset="0"/>
              </a:rPr>
              <a:t>THE UNDERGROUND RAILROAD – hiding places</a:t>
            </a:r>
          </a:p>
        </p:txBody>
      </p:sp>
      <p:pic>
        <p:nvPicPr>
          <p:cNvPr id="603141" name="Picture 5" descr="Wagon with hiding place.  Click for larger view.">
            <a:hlinkClick r:id="rId5"/>
          </p:cNvPr>
          <p:cNvPicPr>
            <a:picLocks noChangeAspect="1" noChangeArrowheads="1"/>
          </p:cNvPicPr>
          <p:nvPr/>
        </p:nvPicPr>
        <p:blipFill>
          <a:blip r:embed="rId6">
            <a:clrChange>
              <a:clrFrom>
                <a:srgbClr val="FFFFFF"/>
              </a:clrFrom>
              <a:clrTo>
                <a:srgbClr val="FFFFFF">
                  <a:alpha val="0"/>
                </a:srgbClr>
              </a:clrTo>
            </a:clrChange>
          </a:blip>
          <a:srcRect l="2109" r="3383" b="3497"/>
          <a:stretch>
            <a:fillRect/>
          </a:stretch>
        </p:blipFill>
        <p:spPr bwMode="auto">
          <a:xfrm>
            <a:off x="409433" y="2184874"/>
            <a:ext cx="4427537" cy="3805238"/>
          </a:xfrm>
          <a:prstGeom prst="rect">
            <a:avLst/>
          </a:prstGeom>
          <a:noFill/>
          <a:ln w="76200">
            <a:solidFill>
              <a:srgbClr val="FF0000"/>
            </a:solidFill>
            <a:miter lim="800000"/>
            <a:headEnd/>
            <a:tailEnd/>
          </a:ln>
        </p:spPr>
      </p:pic>
      <p:pic>
        <p:nvPicPr>
          <p:cNvPr id="603145" name="Picture 9" descr="Hidden well in basement. - Click for larger view.">
            <a:hlinkClick r:id="rId7"/>
          </p:cNvPr>
          <p:cNvPicPr>
            <a:picLocks noChangeAspect="1" noChangeArrowheads="1"/>
          </p:cNvPicPr>
          <p:nvPr/>
        </p:nvPicPr>
        <p:blipFill>
          <a:blip r:embed="rId8"/>
          <a:srcRect l="3265" t="1118" r="3877" b="24181"/>
          <a:stretch>
            <a:fillRect/>
          </a:stretch>
        </p:blipFill>
        <p:spPr bwMode="auto">
          <a:xfrm>
            <a:off x="6486525" y="3524250"/>
            <a:ext cx="2341563" cy="3206750"/>
          </a:xfrm>
          <a:prstGeom prst="rect">
            <a:avLst/>
          </a:prstGeom>
          <a:noFill/>
          <a:ln w="76200">
            <a:solidFill>
              <a:srgbClr val="FF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4948" name="Picture 4"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srcRect/>
          <a:stretch>
            <a:fillRect/>
          </a:stretch>
        </p:blipFill>
        <p:spPr bwMode="auto">
          <a:xfrm>
            <a:off x="-15875" y="-269875"/>
            <a:ext cx="9385300" cy="7874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4164" name="Picture 4" descr="underground_railroad"/>
          <p:cNvPicPr>
            <a:picLocks noChangeAspect="1" noChangeArrowheads="1"/>
          </p:cNvPicPr>
          <p:nvPr/>
        </p:nvPicPr>
        <p:blipFill>
          <a:blip r:embed="rId3"/>
          <a:srcRect/>
          <a:stretch>
            <a:fillRect/>
          </a:stretch>
        </p:blipFill>
        <p:spPr bwMode="auto">
          <a:xfrm>
            <a:off x="-142875" y="317500"/>
            <a:ext cx="9458325" cy="61483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2900" name="Picture 4"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srcRect t="11790"/>
          <a:stretch>
            <a:fillRect/>
          </a:stretch>
        </p:blipFill>
        <p:spPr bwMode="auto">
          <a:xfrm>
            <a:off x="-38100" y="0"/>
            <a:ext cx="9420225" cy="69246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803" name="Picture 1043"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l="1350" r="-423" b="11940"/>
          <a:stretch>
            <a:fillRect/>
          </a:stretch>
        </p:blipFill>
        <p:spPr bwMode="auto">
          <a:xfrm>
            <a:off x="-12700" y="-50800"/>
            <a:ext cx="9315450" cy="6946900"/>
          </a:xfrm>
          <a:prstGeom prst="rect">
            <a:avLst/>
          </a:prstGeom>
          <a:noFill/>
        </p:spPr>
      </p:pic>
      <p:sp>
        <p:nvSpPr>
          <p:cNvPr id="502788" name="Text Box 1028"/>
          <p:cNvSpPr txBox="1">
            <a:spLocks noChangeArrowheads="1"/>
          </p:cNvSpPr>
          <p:nvPr/>
        </p:nvSpPr>
        <p:spPr bwMode="auto">
          <a:xfrm>
            <a:off x="0" y="189173"/>
            <a:ext cx="8804275" cy="5262979"/>
          </a:xfrm>
          <a:prstGeom prst="rect">
            <a:avLst/>
          </a:prstGeom>
          <a:noFill/>
          <a:ln w="9525">
            <a:noFill/>
            <a:miter lim="800000"/>
            <a:headEnd/>
            <a:tailEnd/>
          </a:ln>
          <a:effectLst/>
        </p:spPr>
        <p:txBody>
          <a:bodyPr>
            <a:spAutoFit/>
          </a:bodyPr>
          <a:lstStyle/>
          <a:p>
            <a:r>
              <a:rPr lang="en-US" sz="4800" dirty="0">
                <a:latin typeface="Arial Black" pitchFamily="34" charset="0"/>
              </a:rPr>
              <a:t>HARRIET </a:t>
            </a:r>
            <a:r>
              <a:rPr lang="en-US" sz="4800" dirty="0" smtClean="0">
                <a:latin typeface="Arial Black" pitchFamily="34" charset="0"/>
              </a:rPr>
              <a:t>TUBMAN:</a:t>
            </a:r>
            <a:br>
              <a:rPr lang="en-US" sz="4800" dirty="0" smtClean="0">
                <a:latin typeface="Arial Black" pitchFamily="34" charset="0"/>
              </a:rPr>
            </a:br>
            <a:r>
              <a:rPr lang="en-US" sz="4800" dirty="0" smtClean="0">
                <a:latin typeface="+mj-lt"/>
              </a:rPr>
              <a:t>A former </a:t>
            </a:r>
            <a:r>
              <a:rPr lang="en-US" sz="4800" dirty="0">
                <a:latin typeface="+mj-lt"/>
              </a:rPr>
              <a:t>slave who </a:t>
            </a:r>
            <a:r>
              <a:rPr lang="en-US" sz="4800" dirty="0" smtClean="0">
                <a:latin typeface="+mj-lt"/>
              </a:rPr>
              <a:t>helped large numbers of slaves to freedom through </a:t>
            </a:r>
            <a:br>
              <a:rPr lang="en-US" sz="4800" dirty="0" smtClean="0">
                <a:latin typeface="+mj-lt"/>
              </a:rPr>
            </a:br>
            <a:r>
              <a:rPr lang="en-US" sz="4800" dirty="0" smtClean="0">
                <a:latin typeface="+mj-lt"/>
              </a:rPr>
              <a:t>the underground </a:t>
            </a:r>
            <a:br>
              <a:rPr lang="en-US" sz="4800" dirty="0" smtClean="0">
                <a:latin typeface="+mj-lt"/>
              </a:rPr>
            </a:br>
            <a:r>
              <a:rPr lang="en-US" sz="4800" dirty="0" smtClean="0">
                <a:latin typeface="+mj-lt"/>
              </a:rPr>
              <a:t>railroad</a:t>
            </a:r>
          </a:p>
          <a:p>
            <a:endParaRPr lang="en-US" sz="4800" dirty="0">
              <a:latin typeface="Arial Black" pitchFamily="34" charset="0"/>
            </a:endParaRPr>
          </a:p>
        </p:txBody>
      </p:sp>
      <p:pic>
        <p:nvPicPr>
          <p:cNvPr id="502806" name="Picture 1046" descr="harriet"/>
          <p:cNvPicPr>
            <a:picLocks noChangeAspect="1" noChangeArrowheads="1"/>
          </p:cNvPicPr>
          <p:nvPr/>
        </p:nvPicPr>
        <p:blipFill>
          <a:blip r:embed="rId4"/>
          <a:srcRect/>
          <a:stretch>
            <a:fillRect/>
          </a:stretch>
        </p:blipFill>
        <p:spPr bwMode="auto">
          <a:xfrm>
            <a:off x="5766108" y="2508297"/>
            <a:ext cx="2608262" cy="3556000"/>
          </a:xfrm>
          <a:prstGeom prst="rect">
            <a:avLst/>
          </a:prstGeom>
          <a:ln>
            <a:noFill/>
          </a:ln>
          <a:effectLst>
            <a:softEdge rad="112500"/>
          </a:effectLst>
        </p:spPr>
      </p:pic>
      <p:sp>
        <p:nvSpPr>
          <p:cNvPr id="502807" name="Text Box 1047"/>
          <p:cNvSpPr txBox="1">
            <a:spLocks noChangeArrowheads="1"/>
          </p:cNvSpPr>
          <p:nvPr/>
        </p:nvSpPr>
        <p:spPr bwMode="auto">
          <a:xfrm>
            <a:off x="5650221" y="6156325"/>
            <a:ext cx="2878138" cy="701675"/>
          </a:xfrm>
          <a:prstGeom prst="rect">
            <a:avLst/>
          </a:prstGeom>
          <a:noFill/>
          <a:ln w="9525">
            <a:noFill/>
            <a:miter lim="800000"/>
            <a:headEnd/>
            <a:tailEnd/>
          </a:ln>
          <a:effectLst/>
        </p:spPr>
        <p:txBody>
          <a:bodyPr wrap="none">
            <a:spAutoFit/>
          </a:bodyPr>
          <a:lstStyle/>
          <a:p>
            <a:r>
              <a:rPr lang="en-US" sz="4000" b="1" dirty="0">
                <a:latin typeface="Brush Script MT" pitchFamily="66" charset="0"/>
              </a:rPr>
              <a:t>Harriet Tubman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5" name="Picture 25"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b="7553"/>
          <a:stretch>
            <a:fillRect/>
          </a:stretch>
        </p:blipFill>
        <p:spPr bwMode="auto">
          <a:xfrm>
            <a:off x="0" y="0"/>
            <a:ext cx="9402763" cy="7292975"/>
          </a:xfrm>
          <a:prstGeom prst="rect">
            <a:avLst/>
          </a:prstGeom>
          <a:noFill/>
        </p:spPr>
      </p:pic>
      <p:sp>
        <p:nvSpPr>
          <p:cNvPr id="491524" name="Text Box 4"/>
          <p:cNvSpPr txBox="1">
            <a:spLocks noChangeArrowheads="1"/>
          </p:cNvSpPr>
          <p:nvPr/>
        </p:nvSpPr>
        <p:spPr bwMode="auto">
          <a:xfrm>
            <a:off x="252745" y="200972"/>
            <a:ext cx="8602662" cy="830997"/>
          </a:xfrm>
          <a:prstGeom prst="rect">
            <a:avLst/>
          </a:prstGeom>
          <a:noFill/>
          <a:ln w="9525">
            <a:noFill/>
            <a:miter lim="800000"/>
            <a:headEnd/>
            <a:tailEnd/>
          </a:ln>
          <a:effectLst/>
        </p:spPr>
        <p:txBody>
          <a:bodyPr>
            <a:spAutoFit/>
          </a:bodyPr>
          <a:lstStyle/>
          <a:p>
            <a:r>
              <a:rPr lang="en-US" sz="4800" dirty="0" smtClean="0">
                <a:latin typeface="Arial Black" pitchFamily="34" charset="0"/>
              </a:rPr>
              <a:t>ABOLITION:</a:t>
            </a:r>
            <a:endParaRPr lang="en-US" sz="4800" dirty="0">
              <a:latin typeface="+mj-lt"/>
            </a:endParaRPr>
          </a:p>
        </p:txBody>
      </p:sp>
      <p:pic>
        <p:nvPicPr>
          <p:cNvPr id="491546" name="Picture 26" descr="IN00597_"/>
          <p:cNvPicPr>
            <a:picLocks noChangeAspect="1" noChangeArrowheads="1"/>
          </p:cNvPicPr>
          <p:nvPr/>
        </p:nvPicPr>
        <p:blipFill>
          <a:blip r:embed="rId4"/>
          <a:srcRect/>
          <a:stretch>
            <a:fillRect/>
          </a:stretch>
        </p:blipFill>
        <p:spPr bwMode="auto">
          <a:xfrm>
            <a:off x="5459104" y="300249"/>
            <a:ext cx="2647666" cy="1651855"/>
          </a:xfrm>
          <a:prstGeom prst="rect">
            <a:avLst/>
          </a:prstGeom>
          <a:noFill/>
        </p:spPr>
      </p:pic>
      <p:pic>
        <p:nvPicPr>
          <p:cNvPr id="1026" name="Picture 2"/>
          <p:cNvPicPr>
            <a:picLocks noChangeAspect="1" noChangeArrowheads="1"/>
          </p:cNvPicPr>
          <p:nvPr/>
        </p:nvPicPr>
        <p:blipFill>
          <a:blip r:embed="rId5"/>
          <a:srcRect/>
          <a:stretch>
            <a:fillRect/>
          </a:stretch>
        </p:blipFill>
        <p:spPr bwMode="auto">
          <a:xfrm>
            <a:off x="5039115" y="2239339"/>
            <a:ext cx="3799869" cy="437951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6"/>
          <a:srcRect/>
          <a:stretch>
            <a:fillRect/>
          </a:stretch>
        </p:blipFill>
        <p:spPr bwMode="auto">
          <a:xfrm>
            <a:off x="264265" y="2227279"/>
            <a:ext cx="4195194" cy="486399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93427" y="1017728"/>
            <a:ext cx="4572000" cy="1200329"/>
          </a:xfrm>
          <a:prstGeom prst="rect">
            <a:avLst/>
          </a:prstGeom>
        </p:spPr>
        <p:txBody>
          <a:bodyPr>
            <a:spAutoFit/>
          </a:bodyPr>
          <a:lstStyle/>
          <a:p>
            <a:r>
              <a:rPr lang="en-US" sz="3600" dirty="0" smtClean="0"/>
              <a:t>The movement to </a:t>
            </a:r>
            <a:br>
              <a:rPr lang="en-US" sz="3600" dirty="0" smtClean="0"/>
            </a:br>
            <a:r>
              <a:rPr lang="en-US" sz="3600" dirty="0" smtClean="0"/>
              <a:t>end slavery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5974" name="Picture 6" descr="tubman%20poster"/>
          <p:cNvPicPr>
            <a:picLocks noChangeAspect="1" noChangeArrowheads="1"/>
          </p:cNvPicPr>
          <p:nvPr/>
        </p:nvPicPr>
        <p:blipFill>
          <a:blip r:embed="rId3"/>
          <a:srcRect/>
          <a:stretch>
            <a:fillRect/>
          </a:stretch>
        </p:blipFill>
        <p:spPr bwMode="auto">
          <a:xfrm>
            <a:off x="-31750" y="-31750"/>
            <a:ext cx="9361488" cy="72691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80" name="Picture 20"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srcRect/>
          <a:stretch>
            <a:fillRect/>
          </a:stretch>
        </p:blipFill>
        <p:spPr bwMode="auto">
          <a:xfrm>
            <a:off x="-127000" y="-63500"/>
            <a:ext cx="9359900" cy="7059613"/>
          </a:xfrm>
          <a:prstGeom prst="rect">
            <a:avLst/>
          </a:prstGeom>
          <a:noFill/>
        </p:spPr>
      </p:pic>
      <p:sp>
        <p:nvSpPr>
          <p:cNvPr id="424963" name="WordArt 3"/>
          <p:cNvSpPr>
            <a:spLocks noChangeArrowheads="1" noChangeShapeType="1" noTextEdit="1"/>
          </p:cNvSpPr>
          <p:nvPr/>
        </p:nvSpPr>
        <p:spPr bwMode="auto">
          <a:xfrm>
            <a:off x="441325" y="442913"/>
            <a:ext cx="3276600" cy="1200150"/>
          </a:xfrm>
          <a:prstGeom prst="rect">
            <a:avLst/>
          </a:prstGeom>
        </p:spPr>
        <p:txBody>
          <a:bodyPr wrap="none" fromWordArt="1">
            <a:prstTxWarp prst="textSlantUp">
              <a:avLst>
                <a:gd name="adj" fmla="val 32056"/>
              </a:avLst>
            </a:prstTxWarp>
          </a:bodyPr>
          <a:lstStyle/>
          <a:p>
            <a:pPr algn="ctr"/>
            <a:r>
              <a:rPr lang="en-US" sz="3600" b="1" kern="10">
                <a:ln w="57150">
                  <a:solidFill>
                    <a:schemeClr val="tx1"/>
                  </a:solidFill>
                  <a:round/>
                  <a:headEnd/>
                  <a:tailEnd/>
                </a:ln>
                <a:gradFill rotWithShape="1">
                  <a:gsLst>
                    <a:gs pos="0">
                      <a:srgbClr val="FF0000"/>
                    </a:gs>
                    <a:gs pos="100000">
                      <a:srgbClr val="FFFF00"/>
                    </a:gs>
                  </a:gsLst>
                  <a:lin ang="5400000" scaled="1"/>
                </a:gradFill>
                <a:effectLst>
                  <a:outerShdw dist="53882" dir="2700000" algn="ctr" rotWithShape="0">
                    <a:schemeClr val="tx1"/>
                  </a:outerShdw>
                </a:effectLst>
                <a:latin typeface="Showcard Gothic"/>
              </a:rPr>
              <a:t>THE</a:t>
            </a:r>
          </a:p>
        </p:txBody>
      </p:sp>
      <p:sp>
        <p:nvSpPr>
          <p:cNvPr id="424964" name="WordArt 4"/>
          <p:cNvSpPr>
            <a:spLocks noChangeArrowheads="1" noChangeShapeType="1" noTextEdit="1"/>
          </p:cNvSpPr>
          <p:nvPr/>
        </p:nvSpPr>
        <p:spPr bwMode="auto">
          <a:xfrm>
            <a:off x="1830388" y="1338263"/>
            <a:ext cx="2895600" cy="1200150"/>
          </a:xfrm>
          <a:prstGeom prst="rect">
            <a:avLst/>
          </a:prstGeom>
        </p:spPr>
        <p:txBody>
          <a:bodyPr wrap="none" fromWordArt="1">
            <a:prstTxWarp prst="textSlantUp">
              <a:avLst>
                <a:gd name="adj" fmla="val 32056"/>
              </a:avLst>
            </a:prstTxWarp>
          </a:bodyPr>
          <a:lstStyle/>
          <a:p>
            <a:pPr algn="ctr"/>
            <a:r>
              <a:rPr lang="en-US" sz="3600" b="1" kern="10" dirty="0">
                <a:ln w="57150">
                  <a:solidFill>
                    <a:schemeClr val="tx1"/>
                  </a:solidFill>
                  <a:round/>
                  <a:headEnd/>
                  <a:tailEnd/>
                </a:ln>
                <a:gradFill rotWithShape="1">
                  <a:gsLst>
                    <a:gs pos="0">
                      <a:srgbClr val="FF0000"/>
                    </a:gs>
                    <a:gs pos="100000">
                      <a:srgbClr val="FFFF00"/>
                    </a:gs>
                  </a:gsLst>
                  <a:lin ang="5400000" scaled="1"/>
                </a:gradFill>
                <a:effectLst>
                  <a:outerShdw dist="53882" dir="2700000" algn="ctr" rotWithShape="0">
                    <a:schemeClr val="tx1"/>
                  </a:outerShdw>
                </a:effectLst>
                <a:latin typeface="Showcard Gothic"/>
              </a:rPr>
              <a:t>END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1" name="Picture 21"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l="1350" r="-423" b="11940"/>
          <a:stretch>
            <a:fillRect/>
          </a:stretch>
        </p:blipFill>
        <p:spPr bwMode="auto">
          <a:xfrm>
            <a:off x="0" y="-88900"/>
            <a:ext cx="9315450" cy="6946900"/>
          </a:xfrm>
          <a:prstGeom prst="rect">
            <a:avLst/>
          </a:prstGeom>
          <a:noFill/>
        </p:spPr>
      </p:pic>
      <p:sp>
        <p:nvSpPr>
          <p:cNvPr id="501764" name="Text Box 4"/>
          <p:cNvSpPr txBox="1">
            <a:spLocks noChangeArrowheads="1"/>
          </p:cNvSpPr>
          <p:nvPr/>
        </p:nvSpPr>
        <p:spPr bwMode="auto">
          <a:xfrm>
            <a:off x="0" y="204716"/>
            <a:ext cx="8543499" cy="707886"/>
          </a:xfrm>
          <a:prstGeom prst="rect">
            <a:avLst/>
          </a:prstGeom>
          <a:noFill/>
          <a:ln w="9525">
            <a:noFill/>
            <a:miter lim="800000"/>
            <a:headEnd/>
            <a:tailEnd/>
          </a:ln>
          <a:effectLst/>
        </p:spPr>
        <p:txBody>
          <a:bodyPr wrap="square">
            <a:spAutoFit/>
          </a:bodyPr>
          <a:lstStyle/>
          <a:p>
            <a:r>
              <a:rPr lang="en-US" sz="4000" dirty="0" smtClean="0">
                <a:latin typeface="Arial Black" pitchFamily="34" charset="0"/>
              </a:rPr>
              <a:t>JOHN BROWN</a:t>
            </a:r>
            <a:endParaRPr lang="en-US" sz="4000" u="sng" dirty="0">
              <a:latin typeface="+mj-lt"/>
            </a:endParaRPr>
          </a:p>
        </p:txBody>
      </p:sp>
      <p:sp>
        <p:nvSpPr>
          <p:cNvPr id="501784" name="Text Box 24"/>
          <p:cNvSpPr txBox="1">
            <a:spLocks noChangeArrowheads="1"/>
          </p:cNvSpPr>
          <p:nvPr/>
        </p:nvSpPr>
        <p:spPr bwMode="auto">
          <a:xfrm>
            <a:off x="327547" y="5132885"/>
            <a:ext cx="3111690" cy="579438"/>
          </a:xfrm>
          <a:prstGeom prst="rect">
            <a:avLst/>
          </a:prstGeom>
          <a:noFill/>
          <a:ln w="9525">
            <a:noFill/>
            <a:miter lim="800000"/>
            <a:headEnd/>
            <a:tailEnd/>
          </a:ln>
          <a:effectLst/>
        </p:spPr>
        <p:txBody>
          <a:bodyPr wrap="square">
            <a:spAutoFit/>
          </a:bodyPr>
          <a:lstStyle/>
          <a:p>
            <a:pPr algn="ctr"/>
            <a:r>
              <a:rPr lang="en-US" sz="3200" b="1" dirty="0" smtClean="0">
                <a:latin typeface="Brush Script MT" pitchFamily="66" charset="0"/>
              </a:rPr>
              <a:t>John Brown</a:t>
            </a:r>
            <a:endParaRPr lang="en-US" sz="3200" b="1" dirty="0">
              <a:latin typeface="Brush Script MT" pitchFamily="66" charset="0"/>
            </a:endParaRPr>
          </a:p>
        </p:txBody>
      </p:sp>
      <p:pic>
        <p:nvPicPr>
          <p:cNvPr id="3074" name="Picture 2"/>
          <p:cNvPicPr>
            <a:picLocks noChangeAspect="1" noChangeArrowheads="1"/>
          </p:cNvPicPr>
          <p:nvPr/>
        </p:nvPicPr>
        <p:blipFill>
          <a:blip r:embed="rId4"/>
          <a:srcRect/>
          <a:stretch>
            <a:fillRect/>
          </a:stretch>
        </p:blipFill>
        <p:spPr bwMode="auto">
          <a:xfrm>
            <a:off x="183250" y="1090943"/>
            <a:ext cx="3324225" cy="3935199"/>
          </a:xfrm>
          <a:prstGeom prst="rect">
            <a:avLst/>
          </a:prstGeom>
          <a:ln>
            <a:noFill/>
          </a:ln>
          <a:effectLst>
            <a:softEdge rad="112500"/>
          </a:effectLst>
        </p:spPr>
      </p:pic>
      <p:sp>
        <p:nvSpPr>
          <p:cNvPr id="10" name="Rectangle 9"/>
          <p:cNvSpPr/>
          <p:nvPr/>
        </p:nvSpPr>
        <p:spPr>
          <a:xfrm>
            <a:off x="1129929" y="5591750"/>
            <a:ext cx="1402948" cy="369332"/>
          </a:xfrm>
          <a:prstGeom prst="rect">
            <a:avLst/>
          </a:prstGeom>
        </p:spPr>
        <p:txBody>
          <a:bodyPr wrap="none">
            <a:spAutoFit/>
          </a:bodyPr>
          <a:lstStyle/>
          <a:p>
            <a:r>
              <a:rPr lang="en-US" b="1" dirty="0" smtClean="0"/>
              <a:t>1800 –1859</a:t>
            </a:r>
            <a:endParaRPr lang="en-US" b="1" dirty="0"/>
          </a:p>
        </p:txBody>
      </p:sp>
      <p:sp>
        <p:nvSpPr>
          <p:cNvPr id="11" name="TextBox 10"/>
          <p:cNvSpPr txBox="1"/>
          <p:nvPr/>
        </p:nvSpPr>
        <p:spPr>
          <a:xfrm>
            <a:off x="3534771" y="900752"/>
            <a:ext cx="5609230" cy="1938992"/>
          </a:xfrm>
          <a:prstGeom prst="rect">
            <a:avLst/>
          </a:prstGeom>
          <a:noFill/>
        </p:spPr>
        <p:txBody>
          <a:bodyPr wrap="square" rtlCol="0">
            <a:spAutoFit/>
          </a:bodyPr>
          <a:lstStyle/>
          <a:p>
            <a:pPr>
              <a:buFont typeface="Arial" pitchFamily="34" charset="0"/>
              <a:buChar char="•"/>
            </a:pPr>
            <a:r>
              <a:rPr lang="en-US" sz="2400" dirty="0" smtClean="0"/>
              <a:t>  Promoted Uprising to Stop Slavery</a:t>
            </a:r>
          </a:p>
          <a:p>
            <a:pPr>
              <a:buFont typeface="Arial" pitchFamily="34" charset="0"/>
              <a:buChar char="•"/>
            </a:pPr>
            <a:r>
              <a:rPr lang="en-US" sz="2400" dirty="0" smtClean="0"/>
              <a:t> “Bleeding Kansas” 1854 - 1858</a:t>
            </a:r>
          </a:p>
          <a:p>
            <a:pPr>
              <a:buFont typeface="Arial" pitchFamily="34" charset="0"/>
              <a:buChar char="•"/>
            </a:pPr>
            <a:r>
              <a:rPr lang="en-US" sz="2400" dirty="0" smtClean="0"/>
              <a:t>  Harper’s Ferry Raid – Federal Armory</a:t>
            </a:r>
          </a:p>
          <a:p>
            <a:pPr>
              <a:buFont typeface="Arial" pitchFamily="34" charset="0"/>
              <a:buChar char="•"/>
            </a:pPr>
            <a:r>
              <a:rPr lang="en-US" sz="2400" dirty="0" smtClean="0"/>
              <a:t>  Caught, Tried, Convicted, Hanged  </a:t>
            </a:r>
            <a:br>
              <a:rPr lang="en-US" sz="2400" dirty="0" smtClean="0"/>
            </a:br>
            <a:r>
              <a:rPr lang="en-US" sz="2400" dirty="0" smtClean="0"/>
              <a:t>   Dec 1859</a:t>
            </a:r>
          </a:p>
        </p:txBody>
      </p:sp>
      <p:pic>
        <p:nvPicPr>
          <p:cNvPr id="3075" name="Picture 3"/>
          <p:cNvPicPr>
            <a:picLocks noChangeAspect="1" noChangeArrowheads="1"/>
          </p:cNvPicPr>
          <p:nvPr/>
        </p:nvPicPr>
        <p:blipFill>
          <a:blip r:embed="rId5"/>
          <a:srcRect/>
          <a:stretch>
            <a:fillRect/>
          </a:stretch>
        </p:blipFill>
        <p:spPr bwMode="auto">
          <a:xfrm>
            <a:off x="5537294" y="2655131"/>
            <a:ext cx="3333750" cy="2257425"/>
          </a:xfrm>
          <a:prstGeom prst="rect">
            <a:avLst/>
          </a:prstGeom>
          <a:ln>
            <a:noFill/>
          </a:ln>
          <a:effectLst>
            <a:softEdge rad="112500"/>
          </a:effectLst>
        </p:spPr>
      </p:pic>
      <p:sp>
        <p:nvSpPr>
          <p:cNvPr id="14" name="Rectangle 13"/>
          <p:cNvSpPr/>
          <p:nvPr/>
        </p:nvSpPr>
        <p:spPr>
          <a:xfrm>
            <a:off x="3568889" y="5240151"/>
            <a:ext cx="5575111" cy="1200329"/>
          </a:xfrm>
          <a:prstGeom prst="rect">
            <a:avLst/>
          </a:prstGeom>
        </p:spPr>
        <p:txBody>
          <a:bodyPr wrap="square">
            <a:spAutoFit/>
          </a:bodyPr>
          <a:lstStyle/>
          <a:p>
            <a:r>
              <a:rPr lang="en-US" dirty="0" smtClean="0"/>
              <a:t>"I, John Brown, am now quite certain that the crimes of this guilty land will never be purged away but with blood. I had, as I now think, vainly flattered myself that without very much bloodshed it might be done."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1000"/>
                                        <p:tgtEl>
                                          <p:spTgt spid="11">
                                            <p:txEl>
                                              <p:pRg st="3" end="3"/>
                                            </p:txEl>
                                          </p:spTgt>
                                        </p:tgtEl>
                                      </p:cBhvr>
                                    </p:animEffect>
                                    <p:anim calcmode="lin" valueType="num">
                                      <p:cBhvr>
                                        <p:cTn id="2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1" name="Picture 21"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l="1350" r="-423" b="11940"/>
          <a:stretch>
            <a:fillRect/>
          </a:stretch>
        </p:blipFill>
        <p:spPr bwMode="auto">
          <a:xfrm>
            <a:off x="0" y="0"/>
            <a:ext cx="9315450" cy="6946900"/>
          </a:xfrm>
          <a:prstGeom prst="rect">
            <a:avLst/>
          </a:prstGeom>
          <a:noFill/>
        </p:spPr>
      </p:pic>
      <p:sp>
        <p:nvSpPr>
          <p:cNvPr id="501764" name="Text Box 4"/>
          <p:cNvSpPr txBox="1">
            <a:spLocks noChangeArrowheads="1"/>
          </p:cNvSpPr>
          <p:nvPr/>
        </p:nvSpPr>
        <p:spPr bwMode="auto">
          <a:xfrm>
            <a:off x="0" y="204716"/>
            <a:ext cx="8543499" cy="707886"/>
          </a:xfrm>
          <a:prstGeom prst="rect">
            <a:avLst/>
          </a:prstGeom>
          <a:noFill/>
          <a:ln w="9525">
            <a:noFill/>
            <a:miter lim="800000"/>
            <a:headEnd/>
            <a:tailEnd/>
          </a:ln>
          <a:effectLst/>
        </p:spPr>
        <p:txBody>
          <a:bodyPr wrap="square">
            <a:spAutoFit/>
          </a:bodyPr>
          <a:lstStyle/>
          <a:p>
            <a:r>
              <a:rPr lang="en-US" sz="4000" dirty="0">
                <a:latin typeface="Arial Black" pitchFamily="34" charset="0"/>
              </a:rPr>
              <a:t>WILLIAM LLOYD </a:t>
            </a:r>
            <a:r>
              <a:rPr lang="en-US" sz="4000" dirty="0" smtClean="0">
                <a:latin typeface="Arial Black" pitchFamily="34" charset="0"/>
              </a:rPr>
              <a:t>GARRISON </a:t>
            </a:r>
            <a:endParaRPr lang="en-US" sz="4000" u="sng" dirty="0">
              <a:latin typeface="+mj-lt"/>
            </a:endParaRPr>
          </a:p>
        </p:txBody>
      </p:sp>
      <p:pic>
        <p:nvPicPr>
          <p:cNvPr id="501783" name="Picture 23" descr="biggarris"/>
          <p:cNvPicPr>
            <a:picLocks noChangeAspect="1" noChangeArrowheads="1"/>
          </p:cNvPicPr>
          <p:nvPr/>
        </p:nvPicPr>
        <p:blipFill>
          <a:blip r:embed="rId4"/>
          <a:srcRect l="15286" t="7887" r="9590" b="6897"/>
          <a:stretch>
            <a:fillRect/>
          </a:stretch>
        </p:blipFill>
        <p:spPr bwMode="auto">
          <a:xfrm>
            <a:off x="5334000" y="895350"/>
            <a:ext cx="3370263" cy="4648200"/>
          </a:xfrm>
          <a:prstGeom prst="rect">
            <a:avLst/>
          </a:prstGeom>
          <a:ln>
            <a:noFill/>
          </a:ln>
          <a:effectLst>
            <a:softEdge rad="112500"/>
          </a:effectLst>
        </p:spPr>
      </p:pic>
      <p:sp>
        <p:nvSpPr>
          <p:cNvPr id="501784" name="Text Box 24"/>
          <p:cNvSpPr txBox="1">
            <a:spLocks noChangeArrowheads="1"/>
          </p:cNvSpPr>
          <p:nvPr/>
        </p:nvSpPr>
        <p:spPr bwMode="auto">
          <a:xfrm>
            <a:off x="5340350" y="5651500"/>
            <a:ext cx="3803650" cy="579438"/>
          </a:xfrm>
          <a:prstGeom prst="rect">
            <a:avLst/>
          </a:prstGeom>
          <a:noFill/>
          <a:ln w="9525">
            <a:noFill/>
            <a:miter lim="800000"/>
            <a:headEnd/>
            <a:tailEnd/>
          </a:ln>
          <a:effectLst/>
        </p:spPr>
        <p:txBody>
          <a:bodyPr>
            <a:spAutoFit/>
          </a:bodyPr>
          <a:lstStyle/>
          <a:p>
            <a:r>
              <a:rPr lang="en-US" sz="3200" b="1">
                <a:latin typeface="Brush Script MT" pitchFamily="66" charset="0"/>
              </a:rPr>
              <a:t>William Lloyd Garrison</a:t>
            </a:r>
          </a:p>
        </p:txBody>
      </p:sp>
      <p:sp>
        <p:nvSpPr>
          <p:cNvPr id="8" name="Rectangle 7"/>
          <p:cNvSpPr/>
          <p:nvPr/>
        </p:nvSpPr>
        <p:spPr>
          <a:xfrm>
            <a:off x="170597" y="1002058"/>
            <a:ext cx="4572000" cy="2554545"/>
          </a:xfrm>
          <a:prstGeom prst="rect">
            <a:avLst/>
          </a:prstGeom>
        </p:spPr>
        <p:txBody>
          <a:bodyPr>
            <a:spAutoFit/>
          </a:bodyPr>
          <a:lstStyle/>
          <a:p>
            <a:r>
              <a:rPr lang="en-US" sz="4000" dirty="0" smtClean="0"/>
              <a:t>Abolitionist who publishes a newspaper called </a:t>
            </a:r>
            <a:br>
              <a:rPr lang="en-US" sz="4000" dirty="0" smtClean="0"/>
            </a:br>
            <a:r>
              <a:rPr lang="en-US" sz="4000" u="sng" dirty="0" smtClean="0"/>
              <a:t>The Liberator</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018" name="Picture 2"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l="1350" r="-423" b="11940"/>
          <a:stretch>
            <a:fillRect/>
          </a:stretch>
        </p:blipFill>
        <p:spPr bwMode="auto">
          <a:xfrm>
            <a:off x="0" y="-88900"/>
            <a:ext cx="9315450" cy="6946900"/>
          </a:xfrm>
          <a:prstGeom prst="rect">
            <a:avLst/>
          </a:prstGeom>
          <a:noFill/>
        </p:spPr>
      </p:pic>
      <p:sp>
        <p:nvSpPr>
          <p:cNvPr id="598020" name="Text Box 4"/>
          <p:cNvSpPr txBox="1">
            <a:spLocks noChangeArrowheads="1"/>
          </p:cNvSpPr>
          <p:nvPr/>
        </p:nvSpPr>
        <p:spPr bwMode="auto">
          <a:xfrm>
            <a:off x="165100" y="232012"/>
            <a:ext cx="8978900" cy="4339650"/>
          </a:xfrm>
          <a:prstGeom prst="rect">
            <a:avLst/>
          </a:prstGeom>
          <a:noFill/>
          <a:ln w="9525">
            <a:noFill/>
            <a:miter lim="800000"/>
            <a:headEnd/>
            <a:tailEnd/>
          </a:ln>
          <a:effectLst/>
        </p:spPr>
        <p:txBody>
          <a:bodyPr wrap="square">
            <a:spAutoFit/>
          </a:bodyPr>
          <a:lstStyle/>
          <a:p>
            <a:r>
              <a:rPr lang="en-US" sz="4800" dirty="0">
                <a:latin typeface="Arial Black" pitchFamily="34" charset="0"/>
              </a:rPr>
              <a:t>The Liberator was printed in Boston</a:t>
            </a:r>
          </a:p>
          <a:p>
            <a:endParaRPr lang="en-US" sz="4800" dirty="0">
              <a:latin typeface="Arial Black" pitchFamily="34" charset="0"/>
            </a:endParaRPr>
          </a:p>
          <a:p>
            <a:endParaRPr lang="en-US" sz="4800" dirty="0">
              <a:latin typeface="Arial Black" pitchFamily="34" charset="0"/>
            </a:endParaRPr>
          </a:p>
          <a:p>
            <a:endParaRPr lang="en-US" sz="3600" dirty="0">
              <a:latin typeface="Arial Black" pitchFamily="34" charset="0"/>
            </a:endParaRPr>
          </a:p>
          <a:p>
            <a:endParaRPr lang="en-US" sz="4800" dirty="0">
              <a:latin typeface="Arial Black" pitchFamily="34" charset="0"/>
            </a:endParaRPr>
          </a:p>
        </p:txBody>
      </p:sp>
      <p:pic>
        <p:nvPicPr>
          <p:cNvPr id="598023" name="Picture 7" descr="libera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04008" y="1507201"/>
            <a:ext cx="4646612" cy="5064125"/>
          </a:xfrm>
          <a:prstGeom prst="rect">
            <a:avLst/>
          </a:prstGeom>
          <a:noFill/>
        </p:spPr>
      </p:pic>
      <p:sp>
        <p:nvSpPr>
          <p:cNvPr id="598024" name="Rectangle 8"/>
          <p:cNvSpPr>
            <a:spLocks noChangeArrowheads="1"/>
          </p:cNvSpPr>
          <p:nvPr/>
        </p:nvSpPr>
        <p:spPr bwMode="auto">
          <a:xfrm>
            <a:off x="179080" y="1940233"/>
            <a:ext cx="4291013" cy="2554545"/>
          </a:xfrm>
          <a:prstGeom prst="rect">
            <a:avLst/>
          </a:prstGeom>
          <a:noFill/>
          <a:ln w="9525">
            <a:noFill/>
            <a:miter lim="800000"/>
            <a:headEnd/>
            <a:tailEnd/>
          </a:ln>
          <a:effectLst/>
        </p:spPr>
        <p:txBody>
          <a:bodyPr>
            <a:spAutoFit/>
          </a:bodyPr>
          <a:lstStyle/>
          <a:p>
            <a:r>
              <a:rPr lang="en-US" sz="4000" dirty="0">
                <a:latin typeface="+mn-lt"/>
              </a:rPr>
              <a:t>Spread the word of the abolition movement in the North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21" name="Picture 9"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l="1350" r="-423" b="11940"/>
          <a:stretch>
            <a:fillRect/>
          </a:stretch>
        </p:blipFill>
        <p:spPr bwMode="auto">
          <a:xfrm>
            <a:off x="-12700" y="-50800"/>
            <a:ext cx="9315450" cy="6946900"/>
          </a:xfrm>
          <a:prstGeom prst="rect">
            <a:avLst/>
          </a:prstGeom>
          <a:noFill/>
        </p:spPr>
      </p:pic>
      <p:sp>
        <p:nvSpPr>
          <p:cNvPr id="576515" name="Text Box 3"/>
          <p:cNvSpPr txBox="1">
            <a:spLocks noChangeArrowheads="1"/>
          </p:cNvSpPr>
          <p:nvPr/>
        </p:nvSpPr>
        <p:spPr bwMode="auto">
          <a:xfrm>
            <a:off x="0" y="169176"/>
            <a:ext cx="4905375" cy="5016758"/>
          </a:xfrm>
          <a:prstGeom prst="rect">
            <a:avLst/>
          </a:prstGeom>
          <a:noFill/>
          <a:ln w="9525">
            <a:noFill/>
            <a:miter lim="800000"/>
            <a:headEnd/>
            <a:tailEnd/>
          </a:ln>
          <a:effectLst/>
        </p:spPr>
        <p:txBody>
          <a:bodyPr>
            <a:spAutoFit/>
          </a:bodyPr>
          <a:lstStyle/>
          <a:p>
            <a:r>
              <a:rPr lang="en-US" sz="4800" dirty="0">
                <a:latin typeface="Arial Black" pitchFamily="34" charset="0"/>
              </a:rPr>
              <a:t>FREDERICK DOUGLASS – </a:t>
            </a:r>
            <a:r>
              <a:rPr lang="en-US" sz="4400" dirty="0" smtClean="0">
                <a:latin typeface="+mj-lt"/>
              </a:rPr>
              <a:t>Ex-slave </a:t>
            </a:r>
            <a:r>
              <a:rPr lang="en-US" sz="4400" dirty="0">
                <a:latin typeface="+mj-lt"/>
              </a:rPr>
              <a:t>who </a:t>
            </a:r>
            <a:r>
              <a:rPr lang="en-US" sz="4400" dirty="0" smtClean="0">
                <a:latin typeface="+mj-lt"/>
              </a:rPr>
              <a:t/>
            </a:r>
            <a:br>
              <a:rPr lang="en-US" sz="4400" dirty="0" smtClean="0">
                <a:latin typeface="+mj-lt"/>
              </a:rPr>
            </a:br>
            <a:r>
              <a:rPr lang="en-US" sz="4400" dirty="0" smtClean="0">
                <a:latin typeface="+mj-lt"/>
              </a:rPr>
              <a:t>was </a:t>
            </a:r>
            <a:r>
              <a:rPr lang="en-US" sz="4400" dirty="0">
                <a:latin typeface="+mj-lt"/>
              </a:rPr>
              <a:t>an emotional and </a:t>
            </a:r>
            <a:r>
              <a:rPr lang="en-US" sz="4400" dirty="0" smtClean="0">
                <a:latin typeface="+mj-lt"/>
              </a:rPr>
              <a:t>charismatic </a:t>
            </a:r>
            <a:r>
              <a:rPr lang="en-US" sz="4400" dirty="0">
                <a:latin typeface="+mj-lt"/>
              </a:rPr>
              <a:t>abolitionist speaker</a:t>
            </a:r>
            <a:endParaRPr lang="en-US" sz="4800" dirty="0">
              <a:latin typeface="+mj-lt"/>
            </a:endParaRPr>
          </a:p>
        </p:txBody>
      </p:sp>
      <p:pic>
        <p:nvPicPr>
          <p:cNvPr id="576523" name="Picture 11" descr="page20"/>
          <p:cNvPicPr>
            <a:picLocks noChangeAspect="1" noChangeArrowheads="1"/>
          </p:cNvPicPr>
          <p:nvPr/>
        </p:nvPicPr>
        <p:blipFill>
          <a:blip r:embed="rId4"/>
          <a:srcRect/>
          <a:stretch>
            <a:fillRect/>
          </a:stretch>
        </p:blipFill>
        <p:spPr bwMode="auto">
          <a:xfrm>
            <a:off x="5045075" y="421659"/>
            <a:ext cx="3711575" cy="5522913"/>
          </a:xfrm>
          <a:prstGeom prst="rect">
            <a:avLst/>
          </a:prstGeom>
          <a:ln>
            <a:noFill/>
          </a:ln>
          <a:effectLst>
            <a:softEdge rad="112500"/>
          </a:effectLst>
        </p:spPr>
      </p:pic>
      <p:sp>
        <p:nvSpPr>
          <p:cNvPr id="576524" name="Text Box 12"/>
          <p:cNvSpPr txBox="1">
            <a:spLocks noChangeArrowheads="1"/>
          </p:cNvSpPr>
          <p:nvPr/>
        </p:nvSpPr>
        <p:spPr bwMode="auto">
          <a:xfrm>
            <a:off x="5018088" y="5970588"/>
            <a:ext cx="3727450" cy="762000"/>
          </a:xfrm>
          <a:prstGeom prst="rect">
            <a:avLst/>
          </a:prstGeom>
          <a:noFill/>
          <a:ln w="9525">
            <a:noFill/>
            <a:miter lim="800000"/>
            <a:headEnd/>
            <a:tailEnd/>
          </a:ln>
          <a:effectLst/>
        </p:spPr>
        <p:txBody>
          <a:bodyPr>
            <a:spAutoFit/>
          </a:bodyPr>
          <a:lstStyle/>
          <a:p>
            <a:pPr algn="ctr"/>
            <a:r>
              <a:rPr lang="en-US" sz="4400" b="1">
                <a:latin typeface="Brush Script MT" pitchFamily="66" charset="0"/>
              </a:rPr>
              <a:t>Frederick Douglass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5258" name="Picture 10" descr="frederickdouglas"/>
          <p:cNvPicPr>
            <a:picLocks noChangeAspect="1" noChangeArrowheads="1"/>
          </p:cNvPicPr>
          <p:nvPr/>
        </p:nvPicPr>
        <p:blipFill>
          <a:blip r:embed="rId3"/>
          <a:srcRect/>
          <a:stretch>
            <a:fillRect/>
          </a:stretch>
        </p:blipFill>
        <p:spPr bwMode="auto">
          <a:xfrm>
            <a:off x="2111372" y="272955"/>
            <a:ext cx="4540372" cy="63939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042" name="Picture 2" descr="An original painting by artist Janice Northcutt Huse. Janice is well known for her Underground Railroad and Gullah painting series. Both series were part of the traveling Smithsonian exhibit, Before Freedom Came: African-American Life in the Antebellum South. They also have been part of The Crowning &amp; Celebration of Achievement of African Heritage Values since 2000. As such, these paintings are touring 110 cities in 57 countries (e.g., Australia, France, Japan, Korea, Switzerland) over the next 10 years. A print of Safe for Now painting from the Underground Railroad series hangs at the Harriet Tubman home in Auburn, N.Y. Janice's new World Trade Center series is also receiving widespread acclaim."/>
          <p:cNvPicPr>
            <a:picLocks noChangeAspect="1" noChangeArrowheads="1"/>
          </p:cNvPicPr>
          <p:nvPr/>
        </p:nvPicPr>
        <p:blipFill>
          <a:blip r:embed="rId3">
            <a:lum bright="70000" contrast="-70000"/>
          </a:blip>
          <a:srcRect l="1350" r="-423" b="11940"/>
          <a:stretch>
            <a:fillRect/>
          </a:stretch>
        </p:blipFill>
        <p:spPr bwMode="auto">
          <a:xfrm>
            <a:off x="0" y="0"/>
            <a:ext cx="9315450" cy="6946900"/>
          </a:xfrm>
          <a:prstGeom prst="rect">
            <a:avLst/>
          </a:prstGeom>
          <a:noFill/>
        </p:spPr>
      </p:pic>
      <p:sp>
        <p:nvSpPr>
          <p:cNvPr id="599044" name="Text Box 4"/>
          <p:cNvSpPr txBox="1">
            <a:spLocks noChangeArrowheads="1"/>
          </p:cNvSpPr>
          <p:nvPr/>
        </p:nvSpPr>
        <p:spPr bwMode="auto">
          <a:xfrm>
            <a:off x="204717" y="418058"/>
            <a:ext cx="5213445" cy="2554545"/>
          </a:xfrm>
          <a:prstGeom prst="rect">
            <a:avLst/>
          </a:prstGeom>
          <a:noFill/>
          <a:ln w="9525">
            <a:noFill/>
            <a:miter lim="800000"/>
            <a:headEnd/>
            <a:tailEnd/>
          </a:ln>
          <a:effectLst/>
        </p:spPr>
        <p:txBody>
          <a:bodyPr wrap="square">
            <a:spAutoFit/>
          </a:bodyPr>
          <a:lstStyle/>
          <a:p>
            <a:r>
              <a:rPr lang="en-US" sz="4000" dirty="0">
                <a:latin typeface="+mj-lt"/>
              </a:rPr>
              <a:t>Published a biography of his life to prove he was once a slave and was now a free man </a:t>
            </a:r>
          </a:p>
        </p:txBody>
      </p:sp>
      <p:pic>
        <p:nvPicPr>
          <p:cNvPr id="599047" name="Picture 7" descr="frederick_douglas_north_star"/>
          <p:cNvPicPr>
            <a:picLocks noChangeAspect="1" noChangeArrowheads="1"/>
          </p:cNvPicPr>
          <p:nvPr/>
        </p:nvPicPr>
        <p:blipFill>
          <a:blip r:embed="rId4"/>
          <a:srcRect l="4608" r="8258"/>
          <a:stretch>
            <a:fillRect/>
          </a:stretch>
        </p:blipFill>
        <p:spPr bwMode="auto">
          <a:xfrm>
            <a:off x="1420015" y="3411940"/>
            <a:ext cx="2735870" cy="2354239"/>
          </a:xfrm>
          <a:prstGeom prst="rect">
            <a:avLst/>
          </a:prstGeom>
          <a:ln>
            <a:noFill/>
          </a:ln>
          <a:effectLst>
            <a:softEdge rad="112500"/>
          </a:effectLst>
        </p:spPr>
      </p:pic>
      <p:pic>
        <p:nvPicPr>
          <p:cNvPr id="2050" name="Picture 2"/>
          <p:cNvPicPr>
            <a:picLocks noChangeAspect="1" noChangeArrowheads="1"/>
          </p:cNvPicPr>
          <p:nvPr/>
        </p:nvPicPr>
        <p:blipFill>
          <a:blip r:embed="rId5"/>
          <a:srcRect/>
          <a:stretch>
            <a:fillRect/>
          </a:stretch>
        </p:blipFill>
        <p:spPr bwMode="auto">
          <a:xfrm>
            <a:off x="5470025" y="1591243"/>
            <a:ext cx="3387371" cy="4557073"/>
          </a:xfrm>
          <a:prstGeom prst="rect">
            <a:avLst/>
          </a:prstGeom>
          <a:noFill/>
          <a:ln w="9525">
            <a:noFill/>
            <a:miter lim="800000"/>
            <a:headEnd/>
            <a:tailEnd/>
          </a:ln>
          <a:effectLst/>
        </p:spPr>
      </p:pic>
      <p:sp>
        <p:nvSpPr>
          <p:cNvPr id="8" name="TextBox 7"/>
          <p:cNvSpPr txBox="1"/>
          <p:nvPr/>
        </p:nvSpPr>
        <p:spPr>
          <a:xfrm>
            <a:off x="6018662" y="928048"/>
            <a:ext cx="2388357" cy="369332"/>
          </a:xfrm>
          <a:prstGeom prst="rect">
            <a:avLst/>
          </a:prstGeom>
          <a:noFill/>
        </p:spPr>
        <p:txBody>
          <a:bodyPr wrap="square" rtlCol="0">
            <a:spAutoFit/>
          </a:bodyPr>
          <a:lstStyle/>
          <a:p>
            <a:pPr algn="ctr"/>
            <a:r>
              <a:rPr lang="en-US" b="1" dirty="0" smtClean="0"/>
              <a:t>1851 - Newspaper</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0068" name="Picture 4" descr="fd"/>
          <p:cNvPicPr>
            <a:picLocks noChangeAspect="1" noChangeArrowheads="1"/>
          </p:cNvPicPr>
          <p:nvPr/>
        </p:nvPicPr>
        <p:blipFill>
          <a:blip r:embed="rId3"/>
          <a:srcRect/>
          <a:stretch>
            <a:fillRect/>
          </a:stretch>
        </p:blipFill>
        <p:spPr bwMode="auto">
          <a:xfrm>
            <a:off x="-125413" y="-150813"/>
            <a:ext cx="9332913" cy="73723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4512</TotalTime>
  <Words>205</Words>
  <Application>Microsoft PowerPoint</Application>
  <PresentationFormat>On-screen Show (4:3)</PresentationFormat>
  <Paragraphs>58</Paragraphs>
  <Slides>21</Slides>
  <Notes>21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Showcard Gothic</vt:lpstr>
      <vt:lpstr>Arial Black</vt:lpstr>
      <vt:lpstr>Brush Script MT</vt:lpstr>
      <vt:lpstr>Perpetua Titling MT</vt:lpstr>
      <vt:lpstr>PencilBox</vt:lpstr>
      <vt:lpstr>Georgia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Langhorst</dc:creator>
  <cp:lastModifiedBy> </cp:lastModifiedBy>
  <cp:revision>178</cp:revision>
  <dcterms:created xsi:type="dcterms:W3CDTF">2002-10-13T19:58:58Z</dcterms:created>
  <dcterms:modified xsi:type="dcterms:W3CDTF">2008-04-25T20:00:51Z</dcterms:modified>
</cp:coreProperties>
</file>