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58" r:id="rId5"/>
    <p:sldId id="335" r:id="rId6"/>
    <p:sldId id="336" r:id="rId7"/>
    <p:sldId id="337" r:id="rId8"/>
    <p:sldId id="338" r:id="rId9"/>
    <p:sldId id="339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893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4ACDB4-642F-4F82-9C8D-2DC384BF8F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BB06E6-7341-4F07-8285-8B35565B99C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CC4456-0E88-4EB2-8FDA-8240F984B54A}" type="datetimeFigureOut">
              <a:rPr lang="en-US" smtClean="0"/>
              <a:t>11/5/2019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C88C94-6E7C-4506-82BE-23DAD04DC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A5C082-911A-46EA-8DF6-A63F9F9E0A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086C9-2826-46AE-BD8E-F12CB3F9C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103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E9994-CBF9-4364-B2D1-761774B9F53C}" type="datetimeFigureOut">
              <a:rPr lang="en-US" smtClean="0"/>
              <a:t>11/5/2019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D0BC5-116C-42CF-8B28-245F66D506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818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E62B5-0727-4FE1-B35D-4CC400F0421B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30329-BDC0-4E94-85A6-029919402EA5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72B49-901F-4A06-A293-97E642D291F1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B8AC0-DF40-478D-AC66-7E53B92DC39D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0704E-628F-4B07-B462-FEAA60A43C6F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F3892-6A72-4732-B216-4C6AC1274CD7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B02B0-6B64-4F60-8B09-8996E3F912FC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F3EBD-7946-447F-81B7-F8E13B1E0F65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10E91673-9338-481D-B5F9-C19B4D8B220D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29E9A-D780-446F-844A-BE267EEAD3AE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7C910-909F-4D24-AD23-A62C7BD67FC7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A83216-DF3C-46DB-A40A-96FF3C606000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20A9-03EA-4B84-88A6-300F0BD51786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7BD0E-0FCD-4324-A628-FDB0CB3327DA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EC9E-8B9A-41EE-9BA7-24325F3A2FA7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4F5E6-D73A-4AD2-857F-AF5620C48E9C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6E721-8DEF-49EB-A280-ECA7ED0AF9E9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47E68-D1AB-47D2-8C40-7F44C00C5B87}" type="datetime1">
              <a:rPr lang="en-US" smtClean="0"/>
              <a:t>11/5/2019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eometric abstract image">
            <a:extLst>
              <a:ext uri="{FF2B5EF4-FFF2-40B4-BE49-F238E27FC236}">
                <a16:creationId xmlns:a16="http://schemas.microsoft.com/office/drawing/2014/main" id="{1F6EA444-CCD5-43A4-848C-62DE7C63DDF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360" r="9091" b="10360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6AF5ED-FC20-4831-8454-D57E6A498B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02274" y="4277922"/>
            <a:ext cx="6294783" cy="940240"/>
          </a:xfrm>
        </p:spPr>
        <p:txBody>
          <a:bodyPr>
            <a:normAutofit/>
          </a:bodyPr>
          <a:lstStyle/>
          <a:p>
            <a:r>
              <a:rPr lang="en-US" sz="4000" dirty="0"/>
              <a:t>The French Revolution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29664F-1730-4E16-9129-9C058466E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240969" y="5149071"/>
            <a:ext cx="8133478" cy="406566"/>
          </a:xfrm>
        </p:spPr>
        <p:txBody>
          <a:bodyPr>
            <a:normAutofit/>
          </a:bodyPr>
          <a:lstStyle/>
          <a:p>
            <a:r>
              <a:rPr lang="en-US" sz="1800" dirty="0"/>
              <a:t>1789-1799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F16D5C-7F62-449A-8945-CC082CDE4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1005" y="3038317"/>
            <a:ext cx="6074667" cy="34194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6C31A4-5E47-4BA1-AAB9-EC21734C327C}"/>
              </a:ext>
            </a:extLst>
          </p:cNvPr>
          <p:cNvSpPr txBox="1"/>
          <p:nvPr/>
        </p:nvSpPr>
        <p:spPr>
          <a:xfrm>
            <a:off x="185530" y="424070"/>
            <a:ext cx="99523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Do Now:  Define Revolution in your notebooks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Are revolutions always violent?</a:t>
            </a:r>
          </a:p>
        </p:txBody>
      </p:sp>
    </p:spTree>
    <p:extLst>
      <p:ext uri="{BB962C8B-B14F-4D97-AF65-F5344CB8AC3E}">
        <p14:creationId xmlns:p14="http://schemas.microsoft.com/office/powerpoint/2010/main" val="1017681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2" name="Rectangle 71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FDF349-B4ED-4B46-89D0-6CCB5684D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623325"/>
            <a:ext cx="5041629" cy="1080938"/>
          </a:xfrm>
        </p:spPr>
        <p:txBody>
          <a:bodyPr>
            <a:normAutofit/>
          </a:bodyPr>
          <a:lstStyle/>
          <a:p>
            <a:r>
              <a:rPr lang="en-US" dirty="0"/>
              <a:t>Vocabulary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  <p:pic>
        <p:nvPicPr>
          <p:cNvPr id="10" name="Picture 9" descr="geometric abstract image">
            <a:extLst>
              <a:ext uri="{FF2B5EF4-FFF2-40B4-BE49-F238E27FC236}">
                <a16:creationId xmlns:a16="http://schemas.microsoft.com/office/drawing/2014/main" id="{3B093CFC-D141-4494-87B6-0CE4A579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63" r="24720" b="1"/>
          <a:stretch/>
        </p:blipFill>
        <p:spPr>
          <a:xfrm>
            <a:off x="7886700" y="10"/>
            <a:ext cx="43021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938DA-620A-4CBC-BBE9-7431181FE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466" y="2101096"/>
            <a:ext cx="11526230" cy="475522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Levied – to impose, or to put on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Taxes – revenue (funds) collected by the government from the people 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Censorship – to silence the voice of an individual or group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Warrant – a piece of paper to charge someone of a crime or to arrest them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Arbitrarily – without cause at anytime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Discontent – dissatisfied, unhappy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Clergy – members of the hierarchy of a church (RCC, or Protestant Church)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Nobility – The land owning class, also might have been given title such as lord, prince, </a:t>
            </a:r>
            <a:r>
              <a:rPr lang="en-US" sz="2000" dirty="0" err="1"/>
              <a:t>etc</a:t>
            </a:r>
            <a:r>
              <a:rPr lang="en-US" sz="2000" dirty="0"/>
              <a:t> by the monarch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Mare – a female horse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Symmetry – similar parts usually opposite to each other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Attribute – feature or characteristic </a:t>
            </a:r>
          </a:p>
        </p:txBody>
      </p:sp>
    </p:spTree>
    <p:extLst>
      <p:ext uri="{BB962C8B-B14F-4D97-AF65-F5344CB8AC3E}">
        <p14:creationId xmlns:p14="http://schemas.microsoft.com/office/powerpoint/2010/main" val="3446443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B7FB4-15CB-4A9F-82B3-278049277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 #1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8D1D4-0783-43FE-80F7-DD1F2A8B1A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dirty="0"/>
              <a:t>1. Students will have 7-8 minutes for Document #1</a:t>
            </a:r>
          </a:p>
          <a:p>
            <a:pPr algn="l"/>
            <a:r>
              <a:rPr lang="en-US" dirty="0"/>
              <a:t>2. Students will work on Document #1 in their pairs and individually completing </a:t>
            </a:r>
            <a:br>
              <a:rPr lang="en-US" dirty="0"/>
            </a:br>
            <a:r>
              <a:rPr lang="en-US" dirty="0"/>
              <a:t>    the question as well as PERSIA analysis.</a:t>
            </a:r>
          </a:p>
          <a:p>
            <a:pPr algn="l"/>
            <a:r>
              <a:rPr lang="en-US" dirty="0"/>
              <a:t>3. Students will share their answers with each other. </a:t>
            </a:r>
          </a:p>
          <a:p>
            <a:pPr algn="l"/>
            <a:r>
              <a:rPr lang="en-US" dirty="0"/>
              <a:t>4. Students will share answers with class.</a:t>
            </a:r>
          </a:p>
        </p:txBody>
      </p:sp>
    </p:spTree>
    <p:extLst>
      <p:ext uri="{BB962C8B-B14F-4D97-AF65-F5344CB8AC3E}">
        <p14:creationId xmlns:p14="http://schemas.microsoft.com/office/powerpoint/2010/main" val="1347017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B7FB4-15CB-4A9F-82B3-278049277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 #2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8D1D4-0783-43FE-80F7-DD1F2A8B1A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dirty="0"/>
              <a:t>1. Students will have 8-10 minutes for Document #2</a:t>
            </a:r>
          </a:p>
          <a:p>
            <a:pPr algn="l"/>
            <a:r>
              <a:rPr lang="en-US" dirty="0"/>
              <a:t>2. Students will work on document #2 in their pairs and individually completing </a:t>
            </a:r>
            <a:br>
              <a:rPr lang="en-US" dirty="0"/>
            </a:br>
            <a:r>
              <a:rPr lang="en-US" dirty="0"/>
              <a:t>    the question as well as a HAPPY analysis.</a:t>
            </a:r>
          </a:p>
          <a:p>
            <a:pPr algn="l"/>
            <a:r>
              <a:rPr lang="en-US" dirty="0"/>
              <a:t>3. Students will share their answers with each other. </a:t>
            </a:r>
          </a:p>
          <a:p>
            <a:pPr algn="l"/>
            <a:r>
              <a:rPr lang="en-US" dirty="0"/>
              <a:t>4. Students will share answers with class.</a:t>
            </a:r>
          </a:p>
        </p:txBody>
      </p:sp>
    </p:spTree>
    <p:extLst>
      <p:ext uri="{BB962C8B-B14F-4D97-AF65-F5344CB8AC3E}">
        <p14:creationId xmlns:p14="http://schemas.microsoft.com/office/powerpoint/2010/main" val="4154252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B7FB4-15CB-4A9F-82B3-278049277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Extension:   Document #3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8D1D4-0783-43FE-80F7-DD1F2A8B1A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l"/>
            <a:r>
              <a:rPr lang="en-US" dirty="0"/>
              <a:t>1. Students will have 4-5 minutes for Document #3</a:t>
            </a:r>
          </a:p>
          <a:p>
            <a:pPr algn="l"/>
            <a:r>
              <a:rPr lang="en-US" dirty="0"/>
              <a:t>2. Students will work on document #2 in their pairs and individually completing </a:t>
            </a:r>
            <a:br>
              <a:rPr lang="en-US" dirty="0"/>
            </a:br>
            <a:r>
              <a:rPr lang="en-US" dirty="0"/>
              <a:t>    the question as well as a PERSIA analysis.</a:t>
            </a:r>
          </a:p>
          <a:p>
            <a:pPr algn="l"/>
            <a:r>
              <a:rPr lang="en-US" dirty="0"/>
              <a:t>3. Students will share their answers with each other. </a:t>
            </a:r>
          </a:p>
          <a:p>
            <a:pPr algn="l"/>
            <a:r>
              <a:rPr lang="en-US" dirty="0"/>
              <a:t>4. Students will share answers with class.</a:t>
            </a:r>
          </a:p>
        </p:txBody>
      </p:sp>
    </p:spTree>
    <p:extLst>
      <p:ext uri="{BB962C8B-B14F-4D97-AF65-F5344CB8AC3E}">
        <p14:creationId xmlns:p14="http://schemas.microsoft.com/office/powerpoint/2010/main" val="1679161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B7FB4-15CB-4A9F-82B3-278049277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B8D1D4-0783-43FE-80F7-DD1F2A8B1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487" y="259216"/>
            <a:ext cx="9613860" cy="6598783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4000" dirty="0"/>
              <a:t>Create a structured paragraph of the Historical Context of the </a:t>
            </a:r>
            <a:br>
              <a:rPr lang="en-US" sz="4000" dirty="0"/>
            </a:br>
            <a:r>
              <a:rPr lang="en-US" sz="4000" dirty="0"/>
              <a:t>Causes of the French Revolution  </a:t>
            </a:r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endParaRPr lang="en-US" sz="2800" dirty="0"/>
          </a:p>
          <a:p>
            <a:pPr algn="l"/>
            <a:r>
              <a:rPr lang="en-US" sz="2800" dirty="0"/>
              <a:t>Due Tomorrow at beginning of class.</a:t>
            </a:r>
          </a:p>
          <a:p>
            <a:pPr algn="l"/>
            <a:br>
              <a:rPr lang="en-US" sz="2800" dirty="0"/>
            </a:br>
            <a:r>
              <a:rPr lang="en-US" sz="2800" dirty="0"/>
              <a:t>We will share-out selected paragraphs and discuss. </a:t>
            </a:r>
          </a:p>
        </p:txBody>
      </p:sp>
    </p:spTree>
    <p:extLst>
      <p:ext uri="{BB962C8B-B14F-4D97-AF65-F5344CB8AC3E}">
        <p14:creationId xmlns:p14="http://schemas.microsoft.com/office/powerpoint/2010/main" val="64145697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0B8658-DE86-42E1-9D01-970FE6B6ABA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A913FBCD-4DF7-4ECF-9257-7B99D54993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14B9E1-7F97-4662-8FB1-AC5A81D5A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Berlin design</Template>
  <TotalTime>0</TotalTime>
  <Words>236</Words>
  <Application>Microsoft Office PowerPoint</Application>
  <PresentationFormat>Widescreen</PresentationFormat>
  <Paragraphs>43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Trebuchet MS</vt:lpstr>
      <vt:lpstr>Berlin</vt:lpstr>
      <vt:lpstr>The French Revolution</vt:lpstr>
      <vt:lpstr>Vocabulary</vt:lpstr>
      <vt:lpstr>Document #1</vt:lpstr>
      <vt:lpstr>Document #2</vt:lpstr>
      <vt:lpstr>Extension:   Document #3</vt:lpstr>
      <vt:lpstr>Assignment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2019-11-06T02:28:47Z</dcterms:created>
  <dcterms:modified xsi:type="dcterms:W3CDTF">2019-11-06T02:58:23Z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