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Default Extension="wav" ContentType="audio/wav"/>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89" r:id="rId2"/>
    <p:sldId id="290" r:id="rId3"/>
    <p:sldId id="360" r:id="rId4"/>
    <p:sldId id="303" r:id="rId5"/>
    <p:sldId id="291"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4" r:id="rId53"/>
    <p:sldId id="358" r:id="rId54"/>
    <p:sldId id="304" r:id="rId55"/>
    <p:sldId id="292" r:id="rId56"/>
    <p:sldId id="293" r:id="rId57"/>
    <p:sldId id="298" r:id="rId58"/>
    <p:sldId id="297" r:id="rId59"/>
    <p:sldId id="288" r:id="rId60"/>
    <p:sldId id="260" r:id="rId61"/>
    <p:sldId id="273" r:id="rId62"/>
    <p:sldId id="286" r:id="rId63"/>
    <p:sldId id="261" r:id="rId64"/>
    <p:sldId id="280" r:id="rId65"/>
    <p:sldId id="258" r:id="rId66"/>
    <p:sldId id="262" r:id="rId67"/>
    <p:sldId id="263" r:id="rId68"/>
    <p:sldId id="265" r:id="rId69"/>
    <p:sldId id="267" r:id="rId70"/>
    <p:sldId id="284" r:id="rId71"/>
    <p:sldId id="359" r:id="rId72"/>
    <p:sldId id="268" r:id="rId73"/>
    <p:sldId id="272" r:id="rId74"/>
    <p:sldId id="285" r:id="rId75"/>
    <p:sldId id="281" r:id="rId76"/>
    <p:sldId id="282" r:id="rId77"/>
    <p:sldId id="269" r:id="rId78"/>
    <p:sldId id="274" r:id="rId79"/>
  </p:sldIdLst>
  <p:sldSz cx="9144000" cy="6858000" type="screen4x3"/>
  <p:notesSz cx="6858000" cy="9144000"/>
  <p:custDataLst>
    <p:tags r:id="rId81"/>
  </p:custDataLst>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CC3300"/>
    <a:srgbClr val="FFFFCC"/>
    <a:srgbClr val="FF3399"/>
    <a:srgbClr val="99FF33"/>
  </p:clrMru>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60" autoAdjust="0"/>
    <p:restoredTop sz="90640" autoAdjust="0"/>
  </p:normalViewPr>
  <p:slideViewPr>
    <p:cSldViewPr>
      <p:cViewPr varScale="1">
        <p:scale>
          <a:sx n="64" d="100"/>
          <a:sy n="64" d="100"/>
        </p:scale>
        <p:origin x="-49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B4A33D-292A-48EA-A235-569A2E12CF1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ED847-793C-4D0E-8F5F-F1A299EB6C6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58D37-285B-4328-971D-C39E2F21E3CD}" type="slidenum">
              <a:rPr lang="en-US"/>
              <a:pPr/>
              <a:t>10</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6FF269-214E-4F8A-8D76-D709E56D2B16}" type="slidenum">
              <a:rPr lang="en-US"/>
              <a:pPr/>
              <a:t>11</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1600F-D721-4013-B7A2-78800A3F1C91}" type="slidenum">
              <a:rPr lang="en-US"/>
              <a:pPr/>
              <a:t>12</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20CB0-E657-4BAC-A55C-E99CD29E16CE}" type="slidenum">
              <a:rPr lang="en-US"/>
              <a:pPr/>
              <a:t>13</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68362-FEC0-4D6B-99E0-F8547CBD4F67}" type="slidenum">
              <a:rPr lang="en-US"/>
              <a:pPr/>
              <a:t>14</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35BA1-7AD2-4636-91CD-CCB706CDBDA9}" type="slidenum">
              <a:rPr lang="en-US"/>
              <a:pPr/>
              <a:t>15</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48696-47B2-4506-9F41-FCA67BAFFFBF}" type="slidenum">
              <a:rPr lang="en-US"/>
              <a:pPr/>
              <a:t>16</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276615-90EE-4F3D-85C8-93F31CA59D6F}" type="slidenum">
              <a:rPr lang="en-US"/>
              <a:pPr/>
              <a:t>17</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B8F8B5-78EC-4CD7-BA36-E276D38D5FFE}" type="slidenum">
              <a:rPr lang="en-US"/>
              <a:pPr/>
              <a:t>18</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149DA0-1587-4011-A18E-3E5222710035}" type="slidenum">
              <a:rPr lang="en-US"/>
              <a:pPr/>
              <a:t>19</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ED847-793C-4D0E-8F5F-F1A299EB6C6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0168D-32D0-4102-AD16-25691AFB76A9}" type="slidenum">
              <a:rPr lang="en-US"/>
              <a:pPr/>
              <a:t>20</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23D13-5E41-43CF-8BD1-1932A200C69C}" type="slidenum">
              <a:rPr lang="en-US"/>
              <a:pPr/>
              <a:t>21</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F5CDD-D9AE-4858-9B1D-E9C292FED658}" type="slidenum">
              <a:rPr lang="en-US"/>
              <a:pPr/>
              <a:t>22</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80AD1-CBD1-4A43-91A8-F31A54144F05}" type="slidenum">
              <a:rPr lang="en-US"/>
              <a:pPr/>
              <a:t>23</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5BC98-06CB-4268-BF25-BE4F60DB5BC3}" type="slidenum">
              <a:rPr lang="en-US"/>
              <a:pPr/>
              <a:t>24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270D5A-0F6D-4505-82F9-AA4953E0E1C3}" type="slidenum">
              <a:rPr lang="en-US"/>
              <a:pPr/>
              <a:t>25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426CC3-47FA-45BC-8D8D-8BA7FF715D7E}" type="slidenum">
              <a:rPr lang="en-US"/>
              <a:pPr/>
              <a:t>26</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CFCD2-6FDA-47E6-978E-EAD441BE9AEC}" type="slidenum">
              <a:rPr lang="en-US"/>
              <a:pPr/>
              <a:t>27</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A86BF9-A72D-49D6-9C7A-B41F59C69589}" type="slidenum">
              <a:rPr lang="en-US"/>
              <a:pPr/>
              <a:t>28</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6B100-8475-42C8-AF0E-A4D2AD61BD86}" type="slidenum">
              <a:rPr lang="en-US"/>
              <a:pPr/>
              <a:t>29</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8B4A33D-292A-48EA-A235-569A2E12CF1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8864A-E1B7-4B90-BA67-9F37FCB1894B}" type="slidenum">
              <a:rPr lang="en-US"/>
              <a:pPr/>
              <a:t>30</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546B5-3D7D-43E2-935C-341FA81681EE}" type="slidenum">
              <a:rPr lang="en-US"/>
              <a:pPr/>
              <a:t>31</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783C5-1EC8-45FD-B049-7DD1F5EFD480}" type="slidenum">
              <a:rPr lang="en-US"/>
              <a:pPr/>
              <a:t>32</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88704F-E226-428E-9EB5-041F68D2AD53}" type="slidenum">
              <a:rPr lang="en-US"/>
              <a:pPr/>
              <a:t>33</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02AB9-899A-4405-9327-6D81AAB92C2F}" type="slidenum">
              <a:rPr lang="en-US"/>
              <a:pPr/>
              <a:t>34</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911EB-DBDE-4079-8D3D-CB60864A22E8}" type="slidenum">
              <a:rPr lang="en-US"/>
              <a:pPr/>
              <a:t>35</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BAFCE-BC7F-4744-8A04-B107C4D5A55E}" type="slidenum">
              <a:rPr lang="en-US"/>
              <a:pPr/>
              <a:t>36</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3E76E-1455-4D4A-93C8-EE93EB04A555}" type="slidenum">
              <a:rPr lang="en-US"/>
              <a:pPr/>
              <a:t>37</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8BD83-C8DD-437E-864B-16DE3B0139CD}" type="slidenum">
              <a:rPr lang="en-US"/>
              <a:pPr/>
              <a:t>38</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3821E-1616-4332-93D3-97CF484AEBD5}" type="slidenum">
              <a:rPr lang="en-US"/>
              <a:pPr/>
              <a:t>39</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8B4A33D-292A-48EA-A235-569A2E12CF1B}"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BE10C-4E08-4239-838E-4057113196C2}" type="slidenum">
              <a:rPr lang="en-US"/>
              <a:pPr/>
              <a:t>40</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2DE6F-E445-4174-8CC5-151BB8254F9C}" type="slidenum">
              <a:rPr lang="en-US"/>
              <a:pPr/>
              <a:t>41</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5C574-1114-4149-BC98-0FEA88E1DE40}" type="slidenum">
              <a:rPr lang="en-US"/>
              <a:pPr/>
              <a:t>42</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0B986-B877-4E20-8FCE-98833C6289A9}" type="slidenum">
              <a:rPr lang="en-US"/>
              <a:pPr/>
              <a:t>43</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915AE-45BE-4E21-9F08-6ED2B2417EA2}" type="slidenum">
              <a:rPr lang="en-US"/>
              <a:pPr/>
              <a:t>44</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906AF9-E7B4-401D-B7EE-09573AB8DF8B}" type="slidenum">
              <a:rPr lang="en-US"/>
              <a:pPr/>
              <a:t>45</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66EAB-124A-45E3-8997-5EF1BDF1F4F7}" type="slidenum">
              <a:rPr lang="en-US"/>
              <a:pPr/>
              <a:t>46</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84076C-2F37-40CD-9570-65041A299E5E}" type="slidenum">
              <a:rPr lang="en-US"/>
              <a:pPr/>
              <a:t>47</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375FC-270B-4CAB-A7D5-46011021066C}" type="slidenum">
              <a:rPr lang="en-US"/>
              <a:pPr/>
              <a:t>48</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501E1-5D0A-452B-A989-88FF4B3767E0}" type="slidenum">
              <a:rPr lang="en-US"/>
              <a:pPr/>
              <a:t>49</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50194-467C-43C7-AC49-B4AAE63D30F6}" type="slidenum">
              <a:rPr lang="en-US"/>
              <a:pPr/>
              <a:t>5</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As we learned, the United States, Canada and other Western European nations formed a military alliance called NATO, where they pledged to help each other if one country was attacked.  In response the USSR set up their military alliance of their satellite states to counter NATO. We have said that the Cold War was not a traditional war, but instead a period of heightened tension and hostility between the two superpowers.  What measures do you think were taken by each side to ensure them victory in case of an attack? </a:t>
            </a:r>
          </a:p>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E2DD3-430E-47DB-A36F-0A162FB2FCFC}" type="slidenum">
              <a:rPr lang="en-US"/>
              <a:pPr/>
              <a:t>50</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E9BB7-BF1D-4798-B505-700C691544C4}" type="slidenum">
              <a:rPr lang="en-US"/>
              <a:pPr/>
              <a:t>51</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5A6B90-6A5D-4760-9B9B-2F5A2D36AEE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5A6B90-6A5D-4760-9B9B-2F5A2D36AEE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8B4A33D-292A-48EA-A235-569A2E12CF1B}"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E1296-F7D4-4B98-A5B4-74F9EF674F6A}" type="slidenum">
              <a:rPr lang="en-US"/>
              <a:pPr/>
              <a:t>55</a:t>
            </a:fld>
            <a:endParaRPr lang="en-US"/>
          </a:p>
        </p:txBody>
      </p:sp>
      <p:sp>
        <p:nvSpPr>
          <p:cNvPr id="7170" name="Rectangle 1026"/>
          <p:cNvSpPr>
            <a:spLocks noGrp="1" noRot="1" noChangeAspect="1" noChangeArrowheads="1" noTextEdit="1"/>
          </p:cNvSpPr>
          <p:nvPr>
            <p:ph type="sldImg"/>
          </p:nvPr>
        </p:nvSpPr>
        <p:spPr>
          <a:ln/>
        </p:spPr>
      </p:sp>
      <p:sp>
        <p:nvSpPr>
          <p:cNvPr id="7171" name="Rectangle 1027"/>
          <p:cNvSpPr>
            <a:spLocks noGrp="1" noChangeArrowheads="1"/>
          </p:cNvSpPr>
          <p:nvPr>
            <p:ph type="body" idx="1"/>
          </p:nvPr>
        </p:nvSpPr>
        <p:spPr/>
        <p:txBody>
          <a:bodyPr/>
          <a:lstStyle/>
          <a:p>
            <a:pPr algn="ctr"/>
            <a:r>
              <a:rPr lang="en-US"/>
              <a:t>Cold War propaganda poster warning </a:t>
            </a:r>
            <a:br>
              <a:rPr lang="en-US"/>
            </a:br>
            <a:r>
              <a:rPr lang="en-US"/>
              <a:t>of Sviet-backed encroachment </a:t>
            </a:r>
            <a:br>
              <a:rPr lang="en-US"/>
            </a:br>
            <a:r>
              <a:rPr lang="en-US"/>
              <a:t>in the Phillippines</a:t>
            </a:r>
            <a:br>
              <a:rPr lang="en-US"/>
            </a:br>
            <a:endParaRPr lang="en-US"/>
          </a:p>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ED847-793C-4D0E-8F5F-F1A299EB6C6C}"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F4166-8034-4DBC-BFDD-C0D284C6FD4C}" type="slidenum">
              <a:rPr lang="en-US"/>
              <a:pPr/>
              <a:t>57</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To end WWII with Japan, the United States unleashed two atomic bombs on Hiroshima and Nagasaki.  Four years later the Soviet Union tested their first nuclear weapon.</a:t>
            </a:r>
          </a:p>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ED847-793C-4D0E-8F5F-F1A299EB6C6C}"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ED847-793C-4D0E-8F5F-F1A299EB6C6C}"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B0867B-42BF-406B-89AB-2EE3C41A2E76}" type="slidenum">
              <a:rPr lang="en-US"/>
              <a:pPr/>
              <a:t>6</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7664BF8A-7946-40AB-9D54-F858E49416A4}" type="slidenum">
              <a:rPr lang="en-US"/>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04A8243-2A6C-4880-A119-95558BB13498}" type="slidenum">
              <a:rPr lang="en-US"/>
              <a:pPr/>
              <a:t>61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solidFill>
                  <a:srgbClr val="000000"/>
                </a:solidFill>
                <a:latin typeface="Arial" pitchFamily="34" charset="0"/>
                <a:cs typeface="Arial" pitchFamily="34" charset="0"/>
              </a:rPr>
              <a:t>In 1946, one year after the end of the World War II the Soviet Military administration begun to safeguard the demarcation lines of the Soviet sectors to the West.</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  </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Traveling between all sectors of Germany was restricted and an "Interzonenpass" (Inter-zone passport) was required to travel from one sector to another. The Interzonenpass was 30 days valid and travellers had to apply for that pass at the authorities which could refuse the application. Crossing the border between East and West Germany without permission was possible but became more and more dangerous.</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Thousands of East German citizen had escaped to the West over the borders between East and West Germany, East Germany and Berlin and within Berlin.</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  </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On May 26, 1952 the East German government decided to close the border and to build up a frontier area between East and West Germany and between West Berlin and East Germany.</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After May 26, 1952 there was only one quite safe way to escape to the West: Berlin.</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Although many border crossing points were closed in Berlin and controls at the border happened, it was quite easy to leave the Eastern sector of Berlin to the Western sector. Many East German citizen went to Berlin, bought a S-Bahn (suburban train) or U-Bahn (subway) ticket  and left East Berlin.</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  </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On August 13, 1961 the East German government decided to close the 'last gap' in the border to West Berlin and the Berlin Wall was build up.</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East German citizen were not allowed to leave the country without permission. </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However, during the first days many people could escape through the border but day by day it became more dangerous.</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At the beginning people tried to climb over the Wall or the fences, they jumped out of the houses which were in the border area or tunnels were build to escape. During the first days several people lost their live or were killed by the Eastern border guard .</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Günter Litwin was the first victim who was shot down by East German border guard in Berlin on August 24, 1961.</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  </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171 people were killed or died attempting to escape at the Berlin Wall between August 13, 1961 and November 9, 1989.</a:t>
            </a:r>
            <a:br>
              <a:rPr lang="en-US" smtClean="0">
                <a:solidFill>
                  <a:srgbClr val="000000"/>
                </a:solidFill>
                <a:latin typeface="Arial" pitchFamily="34" charset="0"/>
                <a:cs typeface="Arial" pitchFamily="34" charset="0"/>
              </a:rPr>
            </a:br>
            <a:r>
              <a:rPr lang="en-US" smtClean="0">
                <a:solidFill>
                  <a:srgbClr val="000000"/>
                </a:solidFill>
                <a:latin typeface="Arial" pitchFamily="34" charset="0"/>
                <a:cs typeface="Arial" pitchFamily="34" charset="0"/>
              </a:rPr>
              <a:t>   </a:t>
            </a:r>
            <a:endParaRPr lang="en-US" smtClean="0"/>
          </a:p>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8B4A33D-292A-48EA-A235-569A2E12CF1B}"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BCC5798-AA8E-43DC-8C2E-7D8CC6B060C9}" type="slidenum">
              <a:rPr lang="en-US"/>
              <a:pPr/>
              <a:t>63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Hungarian people revolted for the removal of USSR troops, full national independence</a:t>
            </a:r>
          </a:p>
          <a:p>
            <a:pPr eaLnBrk="1" hangingPunct="1"/>
            <a:r>
              <a:rPr lang="en-US" smtClean="0"/>
              <a:t>Imre Nagy became head of government and appointed non-communists to his cabinet; he announced Hungary’s removal from the Warsaw pact and their neutrality in the Cold War.  Khrushchev responded by sending in troops to suppress the Hungarian freedom fighters- thousands were killed or deported to Siberia; almost 200,000 fled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8F1EC74-FF0C-4C61-870A-5B11B834B8B0}" type="slidenum">
              <a:rPr lang="en-US"/>
              <a:pPr/>
              <a:t>65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b="1" smtClean="0"/>
              <a:t>B</a:t>
            </a:r>
            <a:r>
              <a:rPr lang="en-US" smtClean="0"/>
              <a:t>ill Sanders transforms Leonid Brezhnev into a vulture to commemorate the one-year anniversary of the Soviet invasion of Czechoslovakia. On August 20-21, 1968, troops from the Soviet Union and four Warsaw Pact countries entered Czechoslovakia, crushing efforts to democratize the country. Before the invasion was over, as many as 200,000 troops were deployed in and around the capital of Prague, journalistic and artistic freedoms were rolled back, many governmental reforms were rescinded. The so-called "Prague spring" was over. One year later, Czechs protested the anniversary of the event they labeled "the Day of Shame" by participating in work stoppages and a one-day economic boycott. As many as 50,000 Czechs gathered in St. Wenceslas Square in Prague. </a:t>
            </a:r>
          </a:p>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CB1AC8E-DB32-462D-8732-5C31162D4287}" type="slidenum">
              <a:rPr lang="en-US"/>
              <a:pPr/>
              <a:t>66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1930’s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99314B-07CA-4CD2-9BB0-587E10A65432}" type="slidenum">
              <a:rPr lang="en-US"/>
              <a:pPr/>
              <a:t>67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A94395D2-D1EF-4C57-9721-12134E699E85}" type="slidenum">
              <a:rPr lang="en-US"/>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100A0FC4-2CD5-49A1-AE88-23B313E3CAF6}" type="slidenum">
              <a:rPr lang="en-US"/>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smtClean="0"/>
          </a:p>
        </p:txBody>
      </p:sp>
      <p:sp>
        <p:nvSpPr>
          <p:cNvPr id="47108" name="Slide Number Placeholder 3"/>
          <p:cNvSpPr>
            <a:spLocks noGrp="1"/>
          </p:cNvSpPr>
          <p:nvPr>
            <p:ph type="sldNum" sz="quarter" idx="5"/>
          </p:nvPr>
        </p:nvSpPr>
        <p:spPr>
          <a:noFill/>
        </p:spPr>
        <p:txBody>
          <a:bodyPr/>
          <a:lstStyle/>
          <a:p>
            <a:fld id="{08593FA9-45B5-4C35-8F1A-22FF48520B16}" type="slidenum">
              <a:rPr lang="en-US"/>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61BAA-1031-438C-B119-71B16914F5E9}" type="slidenum">
              <a:rPr lang="en-US"/>
              <a:pPr/>
              <a:t>7</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8B4A33D-292A-48EA-A235-569A2E12CF1B}" type="slidenum">
              <a:rPr lang="en-US" smtClean="0"/>
              <a:pPr>
                <a:defRPr/>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4B511D18-4E26-4824-A120-710A9D111979}" type="slidenum">
              <a:rPr lang="en-US"/>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87926ED5-C6B9-4909-82B0-0AAB62D27A5F}" type="slidenum">
              <a:rPr lang="en-US"/>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p>
        </p:txBody>
      </p:sp>
      <p:sp>
        <p:nvSpPr>
          <p:cNvPr id="45060" name="Slide Number Placeholder 3"/>
          <p:cNvSpPr>
            <a:spLocks noGrp="1"/>
          </p:cNvSpPr>
          <p:nvPr>
            <p:ph type="sldNum" sz="quarter" idx="5"/>
          </p:nvPr>
        </p:nvSpPr>
        <p:spPr>
          <a:noFill/>
        </p:spPr>
        <p:txBody>
          <a:bodyPr/>
          <a:lstStyle/>
          <a:p>
            <a:fld id="{115DEDAF-3A25-4623-86CF-6874E8F19E25}" type="slidenum">
              <a:rPr lang="en-US"/>
              <a:pPr/>
              <a:t>74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smtClean="0"/>
          </a:p>
        </p:txBody>
      </p:sp>
      <p:sp>
        <p:nvSpPr>
          <p:cNvPr id="46084" name="Slide Number Placeholder 3"/>
          <p:cNvSpPr>
            <a:spLocks noGrp="1"/>
          </p:cNvSpPr>
          <p:nvPr>
            <p:ph type="sldNum" sz="quarter" idx="5"/>
          </p:nvPr>
        </p:nvSpPr>
        <p:spPr>
          <a:noFill/>
        </p:spPr>
        <p:txBody>
          <a:bodyPr/>
          <a:lstStyle/>
          <a:p>
            <a:fld id="{54803C04-9C68-441B-8484-01F9C7248494}" type="slidenum">
              <a:rPr lang="en-US"/>
              <a:pPr/>
              <a:t>75</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smtClean="0"/>
          </a:p>
        </p:txBody>
      </p:sp>
      <p:sp>
        <p:nvSpPr>
          <p:cNvPr id="48132" name="Slide Number Placeholder 3"/>
          <p:cNvSpPr>
            <a:spLocks noGrp="1"/>
          </p:cNvSpPr>
          <p:nvPr>
            <p:ph type="sldNum" sz="quarter" idx="5"/>
          </p:nvPr>
        </p:nvSpPr>
        <p:spPr>
          <a:noFill/>
        </p:spPr>
        <p:txBody>
          <a:bodyPr/>
          <a:lstStyle/>
          <a:p>
            <a:fld id="{8736EEB2-D501-40CA-93EA-1ABC7237EAD8}" type="slidenum">
              <a:rPr lang="en-US"/>
              <a:pPr/>
              <a:t>76</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smtClean="0"/>
          </a:p>
        </p:txBody>
      </p:sp>
      <p:sp>
        <p:nvSpPr>
          <p:cNvPr id="49156" name="Slide Number Placeholder 3"/>
          <p:cNvSpPr>
            <a:spLocks noGrp="1"/>
          </p:cNvSpPr>
          <p:nvPr>
            <p:ph type="sldNum" sz="quarter" idx="5"/>
          </p:nvPr>
        </p:nvSpPr>
        <p:spPr>
          <a:noFill/>
        </p:spPr>
        <p:txBody>
          <a:bodyPr/>
          <a:lstStyle/>
          <a:p>
            <a:fld id="{3E7E468B-83FF-46FB-9B22-F9537EDD4F17}" type="slidenum">
              <a:rPr lang="en-US"/>
              <a:pPr/>
              <a:t>77</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noFill/>
        </p:spPr>
        <p:txBody>
          <a:bodyPr/>
          <a:lstStyle/>
          <a:p>
            <a:fld id="{4592E871-1623-4E2C-8EFA-66E493FD04CE}" type="slidenum">
              <a:rPr lang="en-US"/>
              <a:pPr/>
              <a:t>78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F6C19F-886A-4CA3-9E49-DDFE1E7A518B}" type="slidenum">
              <a:rPr lang="en-US"/>
              <a:pPr/>
              <a:t>8</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B4ECE-9287-4992-BE01-E3A0C47B4E64}" type="slidenum">
              <a:rPr lang="en-US"/>
              <a:pPr/>
              <a:t>9</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09C993-5F18-4C6D-9BCE-7077A077CA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5E1A93-40DA-4529-8DCC-F870724E8A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33981F-0624-466D-B328-B16EB25A28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B1A037-2A01-4E86-A012-D7FAB02046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306EC5-0F17-4BB0-92CC-5D807C5F1A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26F0D1-1EF5-4999-99ED-7005DFD8FA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7FCBE8-A1EB-4006-85E9-6FD8BC80D8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C47355-EFB8-48F0-AF79-42B34F0293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D8E712-CA52-457D-9A35-A4051CA0D0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65428D-D70B-41F4-A845-215C0086D2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B59521-F5AA-4D83-827D-C469DCF4F44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8BCCBDC-71BE-46F7-B336-D672D9141F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slide" Target="slide1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10.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file:///C:\Documents%20and%20Settings\Alex\Desktop\Cold%20War%20-%20BETA%202010-11\Two%20Tribes%20-%20Cold%20War%20Opening.wmv"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8.png"/><Relationship Id="rId7" Type="http://schemas.openxmlformats.org/officeDocument/2006/relationships/slide" Target="slide18.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1.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2.jpeg"/><Relationship Id="rId9" Type="http://schemas.openxmlformats.org/officeDocument/2006/relationships/image" Target="../media/image23.png"/><Relationship Id="rId14" Type="http://schemas.openxmlformats.org/officeDocument/2006/relationships/image" Target="../media/image28.png"/></Relationships>
</file>

<file path=ppt/slides/_rels/slide5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9.xml"/><Relationship Id="rId7"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ideo" Target="file:///C:\Documents%20and%20Settings\Alex\Desktop\Cold%20War%20-%20BETA%202010-11\The_History_of_Nato.wmv" TargetMode="Externa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42.png"/><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slide" Target="slide46.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ideo" Target="file:///C:\Documents%20and%20Settings\Alex\Desktop\Cold%20War%20-%20BETA%202010-11\Reagan_at_Brandenburg_Gate_-_tear_down_this_wall.wmv" TargetMode="External"/><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ideo" Target="file:///C:\Documents%20and%20Settings\Alex\Desktop\Cold%20War%20-%20BETA%202010-11\Wendy_s_Commercial_-_Soviet_Fashion_Show.wmv" TargetMode="External"/><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ideo" Target="file:///C:\Documents%20and%20Settings\Alex\Desktop\Cold%20War%20-%20BETA%202010-11\The_Day_After_Attack_Segment.wmv" TargetMode="External"/><Relationship Id="rId4" Type="http://schemas.openxmlformats.org/officeDocument/2006/relationships/image" Target="../media/image62.png"/></Relationships>
</file>

<file path=ppt/slides/_rels/slide7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ideo" Target="file:///C:\Documents%20and%20Settings\Alex\Desktop\Cold%20War%20-%20BETA%202010-11\Reagan_at_Brandenburg_Gate_-_tear_down_this_wall.wmv" TargetMode="External"/><Relationship Id="rId4" Type="http://schemas.openxmlformats.org/officeDocument/2006/relationships/image" Target="../media/image65.png"/></Relationships>
</file>

<file path=ppt/slides/_rels/slide7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5"/>
          <p:cNvSpPr>
            <a:spLocks noChangeArrowheads="1" noChangeShapeType="1" noTextEdit="1"/>
          </p:cNvSpPr>
          <p:nvPr/>
        </p:nvSpPr>
        <p:spPr bwMode="auto">
          <a:xfrm rot="20801109">
            <a:off x="1199343" y="752402"/>
            <a:ext cx="8773130" cy="2175036"/>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1050" kern="10" dirty="0" smtClean="0">
                <a:ln w="9525">
                  <a:round/>
                  <a:headEnd/>
                  <a:tailEnd/>
                </a:ln>
                <a:gradFill rotWithShape="0">
                  <a:gsLst>
                    <a:gs pos="0">
                      <a:srgbClr val="707070"/>
                    </a:gs>
                    <a:gs pos="50000">
                      <a:srgbClr val="FFFFFF"/>
                    </a:gs>
                    <a:gs pos="100000">
                      <a:srgbClr val="707070"/>
                    </a:gs>
                  </a:gsLst>
                  <a:lin ang="2700000" scaled="1"/>
                </a:gradFill>
                <a:latin typeface="Impact"/>
              </a:rPr>
              <a:t>The </a:t>
            </a:r>
            <a:r>
              <a:rPr lang="en-US" sz="1050" kern="10" dirty="0" smtClean="0">
                <a:ln w="9525">
                  <a:round/>
                  <a:headEnd/>
                  <a:tailEnd/>
                </a:ln>
                <a:solidFill>
                  <a:schemeClr val="accent2">
                    <a:lumMod val="60000"/>
                    <a:lumOff val="40000"/>
                  </a:schemeClr>
                </a:solidFill>
                <a:latin typeface="Impact"/>
              </a:rPr>
              <a:t>Cold </a:t>
            </a:r>
            <a:r>
              <a:rPr lang="en-US" sz="1050" kern="10" dirty="0">
                <a:ln w="9525">
                  <a:round/>
                  <a:headEnd/>
                  <a:tailEnd/>
                </a:ln>
                <a:gradFill rotWithShape="0">
                  <a:gsLst>
                    <a:gs pos="0">
                      <a:srgbClr val="707070"/>
                    </a:gs>
                    <a:gs pos="50000">
                      <a:srgbClr val="FFFFFF"/>
                    </a:gs>
                    <a:gs pos="100000">
                      <a:srgbClr val="707070"/>
                    </a:gs>
                  </a:gsLst>
                  <a:lin ang="2700000" scaled="1"/>
                </a:gradFill>
                <a:latin typeface="Impact"/>
              </a:rPr>
              <a:t>War</a:t>
            </a:r>
          </a:p>
        </p:txBody>
      </p:sp>
      <p:sp>
        <p:nvSpPr>
          <p:cNvPr id="4" name="TextBox 3"/>
          <p:cNvSpPr txBox="1"/>
          <p:nvPr/>
        </p:nvSpPr>
        <p:spPr>
          <a:xfrm>
            <a:off x="6096000" y="3276600"/>
            <a:ext cx="3048000" cy="3046988"/>
          </a:xfrm>
          <a:prstGeom prst="rect">
            <a:avLst/>
          </a:prstGeom>
          <a:noFill/>
        </p:spPr>
        <p:txBody>
          <a:bodyPr wrap="square" rtlCol="0">
            <a:spAutoFit/>
          </a:bodyPr>
          <a:lstStyle/>
          <a:p>
            <a:pPr algn="l"/>
            <a:r>
              <a:rPr lang="en-US" dirty="0" smtClean="0">
                <a:solidFill>
                  <a:schemeClr val="bg1"/>
                </a:solidFill>
              </a:rPr>
              <a:t>AIM: How did the Cold War affect the world from 1945-1991 and does it still affect the world today?</a:t>
            </a:r>
          </a:p>
          <a:p>
            <a:pPr algn="l"/>
            <a:endParaRPr lang="en-US" dirty="0" smtClean="0">
              <a:solidFill>
                <a:schemeClr val="bg1"/>
              </a:solidFill>
            </a:endParaRPr>
          </a:p>
          <a:p>
            <a:pPr algn="l"/>
            <a:r>
              <a:rPr lang="en-US" dirty="0" smtClean="0">
                <a:solidFill>
                  <a:schemeClr val="bg1"/>
                </a:solidFill>
              </a:rPr>
              <a:t>Do Now: </a:t>
            </a:r>
            <a:r>
              <a:rPr lang="en-US" dirty="0" smtClean="0">
                <a:solidFill>
                  <a:schemeClr val="bg1"/>
                </a:solidFill>
              </a:rPr>
              <a:t/>
            </a:r>
            <a:br>
              <a:rPr lang="en-US" dirty="0" smtClean="0">
                <a:solidFill>
                  <a:schemeClr val="bg1"/>
                </a:solidFill>
              </a:rPr>
            </a:br>
            <a:r>
              <a:rPr lang="en-US" dirty="0" smtClean="0">
                <a:solidFill>
                  <a:schemeClr val="bg1"/>
                </a:solidFill>
              </a:rPr>
              <a:t>Cold </a:t>
            </a:r>
            <a:r>
              <a:rPr lang="en-US" dirty="0" smtClean="0">
                <a:solidFill>
                  <a:schemeClr val="bg1"/>
                </a:solidFill>
              </a:rPr>
              <a:t>War worksheet</a:t>
            </a:r>
            <a:endParaRPr lang="en-US"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228600" y="2819400"/>
            <a:ext cx="5715000" cy="3886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90115"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1947</a:t>
            </a:r>
          </a:p>
        </p:txBody>
      </p:sp>
      <p:pic>
        <p:nvPicPr>
          <p:cNvPr id="90116"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90117"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90118"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90119"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90120" name="Picture 8" descr="Tank1"/>
          <p:cNvPicPr>
            <a:picLocks noChangeAspect="1" noChangeArrowheads="1"/>
          </p:cNvPicPr>
          <p:nvPr/>
        </p:nvPicPr>
        <p:blipFill>
          <a:blip r:embed="rId4" cstate="print"/>
          <a:srcRect/>
          <a:stretch>
            <a:fillRect/>
          </a:stretch>
        </p:blipFill>
        <p:spPr bwMode="auto">
          <a:xfrm>
            <a:off x="5562600" y="4876800"/>
            <a:ext cx="314325" cy="153988"/>
          </a:xfrm>
          <a:prstGeom prst="rect">
            <a:avLst/>
          </a:prstGeom>
          <a:noFill/>
        </p:spPr>
      </p:pic>
      <p:pic>
        <p:nvPicPr>
          <p:cNvPr id="90121"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90122" name="Picture 10" descr="Tank1"/>
          <p:cNvPicPr>
            <a:picLocks noChangeAspect="1" noChangeArrowheads="1"/>
          </p:cNvPicPr>
          <p:nvPr/>
        </p:nvPicPr>
        <p:blipFill>
          <a:blip r:embed="rId4" cstate="print"/>
          <a:srcRect/>
          <a:stretch>
            <a:fillRect/>
          </a:stretch>
        </p:blipFill>
        <p:spPr bwMode="auto">
          <a:xfrm>
            <a:off x="6324600" y="4572000"/>
            <a:ext cx="314325" cy="153988"/>
          </a:xfrm>
          <a:prstGeom prst="rect">
            <a:avLst/>
          </a:prstGeom>
          <a:noFill/>
        </p:spPr>
      </p:pic>
      <p:pic>
        <p:nvPicPr>
          <p:cNvPr id="90123"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90124"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90125"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90126"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90127"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90128"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Tree>
  </p:cSld>
  <p:clrMapOvr>
    <a:masterClrMapping/>
  </p:clrMapOvr>
  <p:transition advClick="0" advTm="5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70" name="Picture 18"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49154" name="Text Box 2"/>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49156"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49157"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49158"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49159"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49160" name="Picture 8" descr="Tank1"/>
          <p:cNvPicPr>
            <a:picLocks noChangeAspect="1" noChangeArrowheads="1"/>
          </p:cNvPicPr>
          <p:nvPr/>
        </p:nvPicPr>
        <p:blipFill>
          <a:blip r:embed="rId4" cstate="print"/>
          <a:srcRect/>
          <a:stretch>
            <a:fillRect/>
          </a:stretch>
        </p:blipFill>
        <p:spPr bwMode="auto">
          <a:xfrm>
            <a:off x="5562600" y="4800600"/>
            <a:ext cx="314325" cy="153988"/>
          </a:xfrm>
          <a:prstGeom prst="rect">
            <a:avLst/>
          </a:prstGeom>
          <a:noFill/>
        </p:spPr>
      </p:pic>
      <p:pic>
        <p:nvPicPr>
          <p:cNvPr id="49161"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49162" name="Picture 10" descr="Tank1"/>
          <p:cNvPicPr>
            <a:picLocks noChangeAspect="1" noChangeArrowheads="1"/>
          </p:cNvPicPr>
          <p:nvPr/>
        </p:nvPicPr>
        <p:blipFill>
          <a:blip r:embed="rId4" cstate="print"/>
          <a:srcRect/>
          <a:stretch>
            <a:fillRect/>
          </a:stretch>
        </p:blipFill>
        <p:spPr bwMode="auto">
          <a:xfrm>
            <a:off x="6248400" y="4572000"/>
            <a:ext cx="314325" cy="153988"/>
          </a:xfrm>
          <a:prstGeom prst="rect">
            <a:avLst/>
          </a:prstGeom>
          <a:noFill/>
        </p:spPr>
      </p:pic>
      <p:pic>
        <p:nvPicPr>
          <p:cNvPr id="49163"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49164"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49165"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49166"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49167"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49168"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49171" name="AutoShape 19"/>
          <p:cNvSpPr>
            <a:spLocks noChangeArrowheads="1"/>
          </p:cNvSpPr>
          <p:nvPr/>
        </p:nvSpPr>
        <p:spPr bwMode="auto">
          <a:xfrm>
            <a:off x="0" y="2057400"/>
            <a:ext cx="2362200" cy="1143000"/>
          </a:xfrm>
          <a:prstGeom prst="wedgeRectCallout">
            <a:avLst>
              <a:gd name="adj1" fmla="val 183333"/>
              <a:gd name="adj2" fmla="val 173889"/>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Communist Coup in Czechoslovakia</a:t>
            </a:r>
          </a:p>
        </p:txBody>
      </p:sp>
    </p:spTree>
  </p:cSld>
  <p:clrMapOvr>
    <a:masterClrMapping/>
  </p:clrMapOvr>
  <p:transition advClick="0" advTm="5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73731"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73732"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73733"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73734"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73735"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73736" name="Picture 8" descr="Tank1"/>
          <p:cNvPicPr>
            <a:picLocks noChangeAspect="1" noChangeArrowheads="1"/>
          </p:cNvPicPr>
          <p:nvPr/>
        </p:nvPicPr>
        <p:blipFill>
          <a:blip r:embed="rId4" cstate="print"/>
          <a:srcRect/>
          <a:stretch>
            <a:fillRect/>
          </a:stretch>
        </p:blipFill>
        <p:spPr bwMode="auto">
          <a:xfrm>
            <a:off x="5562600" y="4724400"/>
            <a:ext cx="314325" cy="153988"/>
          </a:xfrm>
          <a:prstGeom prst="rect">
            <a:avLst/>
          </a:prstGeom>
          <a:noFill/>
        </p:spPr>
      </p:pic>
      <p:pic>
        <p:nvPicPr>
          <p:cNvPr id="73737"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73738" name="Picture 10" descr="Tank1"/>
          <p:cNvPicPr>
            <a:picLocks noChangeAspect="1" noChangeArrowheads="1"/>
          </p:cNvPicPr>
          <p:nvPr/>
        </p:nvPicPr>
        <p:blipFill>
          <a:blip r:embed="rId4" cstate="print"/>
          <a:srcRect/>
          <a:stretch>
            <a:fillRect/>
          </a:stretch>
        </p:blipFill>
        <p:spPr bwMode="auto">
          <a:xfrm>
            <a:off x="6172200" y="4646613"/>
            <a:ext cx="314325" cy="153987"/>
          </a:xfrm>
          <a:prstGeom prst="rect">
            <a:avLst/>
          </a:prstGeom>
          <a:noFill/>
        </p:spPr>
      </p:pic>
      <p:pic>
        <p:nvPicPr>
          <p:cNvPr id="73739"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73740"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73741"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73742"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73743"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73744"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73745" name="AutoShape 17"/>
          <p:cNvSpPr>
            <a:spLocks noChangeArrowheads="1"/>
          </p:cNvSpPr>
          <p:nvPr/>
        </p:nvSpPr>
        <p:spPr bwMode="auto">
          <a:xfrm>
            <a:off x="0" y="2057400"/>
            <a:ext cx="2362200" cy="1143000"/>
          </a:xfrm>
          <a:prstGeom prst="wedgeRectCallout">
            <a:avLst>
              <a:gd name="adj1" fmla="val 183333"/>
              <a:gd name="adj2" fmla="val 173889"/>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Communist Coup in Czechoslovakia</a:t>
            </a:r>
          </a:p>
        </p:txBody>
      </p:sp>
    </p:spTree>
  </p:cSld>
  <p:clrMapOvr>
    <a:masterClrMapping/>
  </p:clrMapOvr>
  <p:transition advClick="0" advTm="5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75779"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75780"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75781"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75782"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75783"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75784" name="Picture 8" descr="Tank1"/>
          <p:cNvPicPr>
            <a:picLocks noChangeAspect="1" noChangeArrowheads="1"/>
          </p:cNvPicPr>
          <p:nvPr/>
        </p:nvPicPr>
        <p:blipFill>
          <a:blip r:embed="rId4" cstate="print"/>
          <a:srcRect/>
          <a:stretch>
            <a:fillRect/>
          </a:stretch>
        </p:blipFill>
        <p:spPr bwMode="auto">
          <a:xfrm>
            <a:off x="5486400" y="4648200"/>
            <a:ext cx="314325" cy="153988"/>
          </a:xfrm>
          <a:prstGeom prst="rect">
            <a:avLst/>
          </a:prstGeom>
          <a:noFill/>
        </p:spPr>
      </p:pic>
      <p:pic>
        <p:nvPicPr>
          <p:cNvPr id="75785"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75786" name="Picture 10" descr="Tank1"/>
          <p:cNvPicPr>
            <a:picLocks noChangeAspect="1" noChangeArrowheads="1"/>
          </p:cNvPicPr>
          <p:nvPr/>
        </p:nvPicPr>
        <p:blipFill>
          <a:blip r:embed="rId4" cstate="print"/>
          <a:srcRect/>
          <a:stretch>
            <a:fillRect/>
          </a:stretch>
        </p:blipFill>
        <p:spPr bwMode="auto">
          <a:xfrm>
            <a:off x="6096000" y="4722813"/>
            <a:ext cx="314325" cy="153987"/>
          </a:xfrm>
          <a:prstGeom prst="rect">
            <a:avLst/>
          </a:prstGeom>
          <a:noFill/>
        </p:spPr>
      </p:pic>
      <p:pic>
        <p:nvPicPr>
          <p:cNvPr id="75787"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75788"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75789"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75790"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75791"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75792"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75793" name="AutoShape 17"/>
          <p:cNvSpPr>
            <a:spLocks noChangeArrowheads="1"/>
          </p:cNvSpPr>
          <p:nvPr/>
        </p:nvSpPr>
        <p:spPr bwMode="auto">
          <a:xfrm>
            <a:off x="0" y="2057400"/>
            <a:ext cx="2362200" cy="1143000"/>
          </a:xfrm>
          <a:prstGeom prst="wedgeRectCallout">
            <a:avLst>
              <a:gd name="adj1" fmla="val 183333"/>
              <a:gd name="adj2" fmla="val 173889"/>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Communist Coup in Czechoslovakia</a:t>
            </a:r>
          </a:p>
        </p:txBody>
      </p:sp>
    </p:spTree>
  </p:cSld>
  <p:clrMapOvr>
    <a:masterClrMapping/>
  </p:clrMapOvr>
  <p:transition advClick="0" advTm="5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77827"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77828"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77829"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77830"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77831"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77832" name="Picture 8" descr="Tank1"/>
          <p:cNvPicPr>
            <a:picLocks noChangeAspect="1" noChangeArrowheads="1"/>
          </p:cNvPicPr>
          <p:nvPr/>
        </p:nvPicPr>
        <p:blipFill>
          <a:blip r:embed="rId4" cstate="print"/>
          <a:srcRect/>
          <a:stretch>
            <a:fillRect/>
          </a:stretch>
        </p:blipFill>
        <p:spPr bwMode="auto">
          <a:xfrm>
            <a:off x="5410200" y="4572000"/>
            <a:ext cx="314325" cy="153988"/>
          </a:xfrm>
          <a:prstGeom prst="rect">
            <a:avLst/>
          </a:prstGeom>
          <a:noFill/>
        </p:spPr>
      </p:pic>
      <p:pic>
        <p:nvPicPr>
          <p:cNvPr id="77833"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77834" name="Picture 10" descr="Tank1"/>
          <p:cNvPicPr>
            <a:picLocks noChangeAspect="1" noChangeArrowheads="1"/>
          </p:cNvPicPr>
          <p:nvPr/>
        </p:nvPicPr>
        <p:blipFill>
          <a:blip r:embed="rId4" cstate="print"/>
          <a:srcRect/>
          <a:stretch>
            <a:fillRect/>
          </a:stretch>
        </p:blipFill>
        <p:spPr bwMode="auto">
          <a:xfrm>
            <a:off x="5943600" y="4799013"/>
            <a:ext cx="314325" cy="153987"/>
          </a:xfrm>
          <a:prstGeom prst="rect">
            <a:avLst/>
          </a:prstGeom>
          <a:noFill/>
        </p:spPr>
      </p:pic>
      <p:pic>
        <p:nvPicPr>
          <p:cNvPr id="77835"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77836"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77837"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77838"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77839"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77840"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77841" name="AutoShape 17"/>
          <p:cNvSpPr>
            <a:spLocks noChangeArrowheads="1"/>
          </p:cNvSpPr>
          <p:nvPr/>
        </p:nvSpPr>
        <p:spPr bwMode="auto">
          <a:xfrm>
            <a:off x="0" y="2057400"/>
            <a:ext cx="2362200" cy="1143000"/>
          </a:xfrm>
          <a:prstGeom prst="wedgeRectCallout">
            <a:avLst>
              <a:gd name="adj1" fmla="val 183333"/>
              <a:gd name="adj2" fmla="val 173889"/>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Communist Coup in Czechoslovakia</a:t>
            </a:r>
          </a:p>
        </p:txBody>
      </p:sp>
    </p:spTree>
  </p:cSld>
  <p:clrMapOvr>
    <a:masterClrMapping/>
  </p:clrMapOvr>
  <p:transition advClick="0" advTm="5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79875"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79876"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79877"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79878"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79879"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79880"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79881"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79882" name="Picture 10" descr="Tank1"/>
          <p:cNvPicPr>
            <a:picLocks noChangeAspect="1" noChangeArrowheads="1"/>
          </p:cNvPicPr>
          <p:nvPr/>
        </p:nvPicPr>
        <p:blipFill>
          <a:blip r:embed="rId4" cstate="print"/>
          <a:srcRect/>
          <a:stretch>
            <a:fillRect/>
          </a:stretch>
        </p:blipFill>
        <p:spPr bwMode="auto">
          <a:xfrm>
            <a:off x="5791200" y="4875213"/>
            <a:ext cx="314325" cy="153987"/>
          </a:xfrm>
          <a:prstGeom prst="rect">
            <a:avLst/>
          </a:prstGeom>
          <a:noFill/>
        </p:spPr>
      </p:pic>
      <p:pic>
        <p:nvPicPr>
          <p:cNvPr id="79883"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79884"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79885"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79886"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79887"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79888"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Tree>
  </p:cSld>
  <p:clrMapOvr>
    <a:masterClrMapping/>
  </p:clrMapOvr>
  <p:transition advClick="0" advTm="5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86019"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86020"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86021"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86022"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86023"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86024"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86025"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86026" name="Picture 10" descr="Tank1"/>
          <p:cNvPicPr>
            <a:picLocks noChangeAspect="1" noChangeArrowheads="1"/>
          </p:cNvPicPr>
          <p:nvPr/>
        </p:nvPicPr>
        <p:blipFill>
          <a:blip r:embed="rId4" cstate="print"/>
          <a:srcRect/>
          <a:stretch>
            <a:fillRect/>
          </a:stretch>
        </p:blipFill>
        <p:spPr bwMode="auto">
          <a:xfrm>
            <a:off x="5791200" y="4875213"/>
            <a:ext cx="314325" cy="153987"/>
          </a:xfrm>
          <a:prstGeom prst="rect">
            <a:avLst/>
          </a:prstGeom>
          <a:noFill/>
        </p:spPr>
      </p:pic>
      <p:pic>
        <p:nvPicPr>
          <p:cNvPr id="86027"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86028"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86029"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86030"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86031"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86032"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Tree>
  </p:cSld>
  <p:clrMapOvr>
    <a:masterClrMapping/>
  </p:clrMapOvr>
  <p:transition advClick="0" advTm="5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110595"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110596"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10597"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10598"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10599"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10600"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10601"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10602" name="Picture 10" descr="Tank1"/>
          <p:cNvPicPr>
            <a:picLocks noChangeAspect="1" noChangeArrowheads="1"/>
          </p:cNvPicPr>
          <p:nvPr/>
        </p:nvPicPr>
        <p:blipFill>
          <a:blip r:embed="rId4" cstate="print"/>
          <a:srcRect/>
          <a:stretch>
            <a:fillRect/>
          </a:stretch>
        </p:blipFill>
        <p:spPr bwMode="auto">
          <a:xfrm>
            <a:off x="5791200" y="4875213"/>
            <a:ext cx="314325" cy="153987"/>
          </a:xfrm>
          <a:prstGeom prst="rect">
            <a:avLst/>
          </a:prstGeom>
          <a:noFill/>
        </p:spPr>
      </p:pic>
      <p:pic>
        <p:nvPicPr>
          <p:cNvPr id="110603"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10604"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10605"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10606"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10607"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10608"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110609" name="AutoShape 17"/>
          <p:cNvSpPr>
            <a:spLocks noChangeArrowheads="1"/>
          </p:cNvSpPr>
          <p:nvPr/>
        </p:nvSpPr>
        <p:spPr bwMode="auto">
          <a:xfrm>
            <a:off x="152400" y="2057400"/>
            <a:ext cx="2514600" cy="1143000"/>
          </a:xfrm>
          <a:prstGeom prst="wedgeRectCallout">
            <a:avLst>
              <a:gd name="adj1" fmla="val 140718"/>
              <a:gd name="adj2" fmla="val 122083"/>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June 1948: The Berlin Airlift Begins</a:t>
            </a:r>
          </a:p>
        </p:txBody>
      </p:sp>
    </p:spTree>
  </p:cSld>
  <p:clrMapOvr>
    <a:masterClrMapping/>
  </p:clrMapOvr>
  <p:transition advClick="0" advTm="5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114691"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114692"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14693"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14694"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14695"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14696"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14697"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14698" name="Picture 10" descr="Tank1"/>
          <p:cNvPicPr>
            <a:picLocks noChangeAspect="1" noChangeArrowheads="1"/>
          </p:cNvPicPr>
          <p:nvPr/>
        </p:nvPicPr>
        <p:blipFill>
          <a:blip r:embed="rId4" cstate="print"/>
          <a:srcRect/>
          <a:stretch>
            <a:fillRect/>
          </a:stretch>
        </p:blipFill>
        <p:spPr bwMode="auto">
          <a:xfrm>
            <a:off x="5791200" y="4875213"/>
            <a:ext cx="314325" cy="153987"/>
          </a:xfrm>
          <a:prstGeom prst="rect">
            <a:avLst/>
          </a:prstGeom>
          <a:noFill/>
        </p:spPr>
      </p:pic>
      <p:pic>
        <p:nvPicPr>
          <p:cNvPr id="114699"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14700"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14701"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14702"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14703"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14704"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114705" name="AutoShape 17"/>
          <p:cNvSpPr>
            <a:spLocks noChangeArrowheads="1"/>
          </p:cNvSpPr>
          <p:nvPr/>
        </p:nvSpPr>
        <p:spPr bwMode="auto">
          <a:xfrm>
            <a:off x="152400" y="2057400"/>
            <a:ext cx="2514600" cy="1143000"/>
          </a:xfrm>
          <a:prstGeom prst="wedgeRectCallout">
            <a:avLst>
              <a:gd name="adj1" fmla="val 140718"/>
              <a:gd name="adj2" fmla="val 122083"/>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June 1948: The Berlin Airlift Begins</a:t>
            </a:r>
          </a:p>
        </p:txBody>
      </p:sp>
      <p:pic>
        <p:nvPicPr>
          <p:cNvPr id="114706" name="Picture 18" descr="Plane"/>
          <p:cNvPicPr>
            <a:picLocks noChangeAspect="1" noChangeArrowheads="1"/>
          </p:cNvPicPr>
          <p:nvPr/>
        </p:nvPicPr>
        <p:blipFill>
          <a:blip r:embed="rId5" cstate="print"/>
          <a:srcRect/>
          <a:stretch>
            <a:fillRect/>
          </a:stretch>
        </p:blipFill>
        <p:spPr bwMode="auto">
          <a:xfrm>
            <a:off x="4191000" y="4343400"/>
            <a:ext cx="257175" cy="338138"/>
          </a:xfrm>
          <a:prstGeom prst="rect">
            <a:avLst/>
          </a:prstGeom>
          <a:noFill/>
        </p:spPr>
      </p:pic>
    </p:spTree>
  </p:cSld>
  <p:clrMapOvr>
    <a:masterClrMapping/>
  </p:clrMapOvr>
  <p:transition advClick="0" advTm="5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116739"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116740"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16741"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16742"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16743"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16744"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16745"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16746" name="Picture 10" descr="Tank1"/>
          <p:cNvPicPr>
            <a:picLocks noChangeAspect="1" noChangeArrowheads="1"/>
          </p:cNvPicPr>
          <p:nvPr/>
        </p:nvPicPr>
        <p:blipFill>
          <a:blip r:embed="rId4" cstate="print"/>
          <a:srcRect/>
          <a:stretch>
            <a:fillRect/>
          </a:stretch>
        </p:blipFill>
        <p:spPr bwMode="auto">
          <a:xfrm>
            <a:off x="5791200" y="4875213"/>
            <a:ext cx="314325" cy="153987"/>
          </a:xfrm>
          <a:prstGeom prst="rect">
            <a:avLst/>
          </a:prstGeom>
          <a:noFill/>
        </p:spPr>
      </p:pic>
      <p:pic>
        <p:nvPicPr>
          <p:cNvPr id="116747"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16748"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16749"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16750"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16751"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16752"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116753" name="AutoShape 17"/>
          <p:cNvSpPr>
            <a:spLocks noChangeArrowheads="1"/>
          </p:cNvSpPr>
          <p:nvPr/>
        </p:nvSpPr>
        <p:spPr bwMode="auto">
          <a:xfrm>
            <a:off x="152400" y="2057400"/>
            <a:ext cx="2514600" cy="1143000"/>
          </a:xfrm>
          <a:prstGeom prst="wedgeRectCallout">
            <a:avLst>
              <a:gd name="adj1" fmla="val 140718"/>
              <a:gd name="adj2" fmla="val 122083"/>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June 1948: The Berlin Airlift Begins</a:t>
            </a:r>
          </a:p>
        </p:txBody>
      </p:sp>
      <p:pic>
        <p:nvPicPr>
          <p:cNvPr id="116754" name="Picture 18" descr="Plane"/>
          <p:cNvPicPr>
            <a:picLocks noChangeAspect="1" noChangeArrowheads="1"/>
          </p:cNvPicPr>
          <p:nvPr/>
        </p:nvPicPr>
        <p:blipFill>
          <a:blip r:embed="rId5" cstate="print"/>
          <a:srcRect/>
          <a:stretch>
            <a:fillRect/>
          </a:stretch>
        </p:blipFill>
        <p:spPr bwMode="auto">
          <a:xfrm>
            <a:off x="4238625" y="4267200"/>
            <a:ext cx="257175" cy="338138"/>
          </a:xfrm>
          <a:prstGeom prst="rect">
            <a:avLst/>
          </a:prstGeom>
          <a:noFill/>
        </p:spPr>
      </p:pic>
    </p:spTree>
  </p:cSld>
  <p:clrMapOvr>
    <a:masterClrMapping/>
  </p:clrMapOvr>
  <p:transition advClick="0" advTm="5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st-and.ac.uk/academic/history/modhist/hons/superpowers.gif"/>
          <p:cNvPicPr>
            <a:picLocks noChangeAspect="1" noChangeArrowheads="1"/>
          </p:cNvPicPr>
          <p:nvPr/>
        </p:nvPicPr>
        <p:blipFill>
          <a:blip r:embed="rId3" cstate="print"/>
          <a:srcRect/>
          <a:stretch>
            <a:fillRect/>
          </a:stretch>
        </p:blipFill>
        <p:spPr bwMode="auto">
          <a:xfrm>
            <a:off x="2057400" y="381000"/>
            <a:ext cx="4852988" cy="3878263"/>
          </a:xfrm>
          <a:prstGeom prst="rect">
            <a:avLst/>
          </a:prstGeom>
          <a:noFill/>
          <a:ln w="19050">
            <a:solidFill>
              <a:srgbClr val="000000"/>
            </a:solidFill>
            <a:miter lim="800000"/>
            <a:headEnd/>
            <a:tailEnd/>
          </a:ln>
        </p:spPr>
      </p:pic>
      <p:sp>
        <p:nvSpPr>
          <p:cNvPr id="14339" name="WordArt 3"/>
          <p:cNvSpPr>
            <a:spLocks noChangeArrowheads="1" noChangeShapeType="1" noTextEdit="1"/>
          </p:cNvSpPr>
          <p:nvPr/>
        </p:nvSpPr>
        <p:spPr bwMode="auto">
          <a:xfrm>
            <a:off x="685800" y="4343400"/>
            <a:ext cx="7543800" cy="1066800"/>
          </a:xfrm>
          <a:prstGeom prst="rect">
            <a:avLst/>
          </a:prstGeom>
        </p:spPr>
        <p:txBody>
          <a:bodyPr wrap="none" fromWordArt="1">
            <a:prstTxWarp prst="textPlain">
              <a:avLst>
                <a:gd name="adj" fmla="val 50000"/>
              </a:avLst>
            </a:prstTxWarp>
          </a:bodyPr>
          <a:lstStyle/>
          <a:p>
            <a:pPr algn="ctr"/>
            <a:r>
              <a:rPr lang="en-US" sz="3600" kern="10" dirty="0">
                <a:ln w="19050">
                  <a:solidFill>
                    <a:schemeClr val="tx1"/>
                  </a:solidFill>
                  <a:round/>
                  <a:headEnd/>
                  <a:tailEnd/>
                </a:ln>
                <a:solidFill>
                  <a:schemeClr val="bg1"/>
                </a:solidFill>
                <a:effectLst>
                  <a:outerShdw dist="35921" dir="2700000" algn="ctr" rotWithShape="0">
                    <a:srgbClr val="990000"/>
                  </a:outerShdw>
                </a:effectLst>
                <a:latin typeface="Impact"/>
              </a:rPr>
              <a:t>THE TWO SUPERPOWERS</a:t>
            </a:r>
          </a:p>
        </p:txBody>
      </p:sp>
      <p:sp>
        <p:nvSpPr>
          <p:cNvPr id="14340" name="WordArt 4"/>
          <p:cNvSpPr>
            <a:spLocks noChangeArrowheads="1" noChangeShapeType="1" noTextEdit="1"/>
          </p:cNvSpPr>
          <p:nvPr/>
        </p:nvSpPr>
        <p:spPr bwMode="auto">
          <a:xfrm>
            <a:off x="2971800" y="5638800"/>
            <a:ext cx="3048000" cy="571500"/>
          </a:xfrm>
          <a:prstGeom prst="rect">
            <a:avLst/>
          </a:prstGeom>
        </p:spPr>
        <p:txBody>
          <a:bodyPr wrap="none" fromWordArt="1">
            <a:prstTxWarp prst="textPlain">
              <a:avLst>
                <a:gd name="adj" fmla="val 50000"/>
              </a:avLst>
            </a:prstTxWarp>
          </a:bodyPr>
          <a:lstStyle/>
          <a:p>
            <a:pPr algn="ctr"/>
            <a:r>
              <a:rPr lang="en-US" sz="3600" kern="10" dirty="0">
                <a:ln w="19050">
                  <a:solidFill>
                    <a:schemeClr val="tx1"/>
                  </a:solidFill>
                  <a:round/>
                  <a:headEnd/>
                  <a:tailEnd/>
                </a:ln>
                <a:solidFill>
                  <a:srgbClr val="FF3300"/>
                </a:solidFill>
                <a:effectLst>
                  <a:outerShdw dist="35921" dir="2700000" algn="ctr" rotWithShape="0">
                    <a:srgbClr val="990000"/>
                  </a:outerShdw>
                </a:effectLst>
                <a:latin typeface="Impact"/>
              </a:rPr>
              <a:t>U</a:t>
            </a:r>
            <a:r>
              <a:rPr lang="en-US" sz="3600" kern="10" dirty="0">
                <a:ln w="19050">
                  <a:solidFill>
                    <a:schemeClr val="tx1"/>
                  </a:solidFill>
                  <a:round/>
                  <a:headEnd/>
                  <a:tailEnd/>
                </a:ln>
                <a:effectLst>
                  <a:outerShdw dist="35921" dir="2700000" algn="ctr" rotWithShape="0">
                    <a:srgbClr val="990000"/>
                  </a:outerShdw>
                </a:effectLst>
                <a:latin typeface="Impact"/>
              </a:rPr>
              <a:t>.</a:t>
            </a:r>
            <a:r>
              <a:rPr lang="en-US" sz="3600" kern="10" dirty="0">
                <a:ln w="19050">
                  <a:solidFill>
                    <a:schemeClr val="tx1"/>
                  </a:solidFill>
                  <a:round/>
                  <a:headEnd/>
                  <a:tailEnd/>
                </a:ln>
                <a:solidFill>
                  <a:schemeClr val="bg1"/>
                </a:solidFill>
                <a:effectLst>
                  <a:outerShdw dist="35921" dir="2700000" algn="ctr" rotWithShape="0">
                    <a:srgbClr val="990000"/>
                  </a:outerShdw>
                </a:effectLst>
                <a:latin typeface="Impact"/>
              </a:rPr>
              <a:t>S</a:t>
            </a:r>
            <a:r>
              <a:rPr lang="en-US" sz="3600" kern="10" dirty="0">
                <a:ln w="19050">
                  <a:solidFill>
                    <a:schemeClr val="tx1"/>
                  </a:solidFill>
                  <a:round/>
                  <a:headEnd/>
                  <a:tailEnd/>
                </a:ln>
                <a:effectLst>
                  <a:outerShdw dist="35921" dir="2700000" algn="ctr" rotWithShape="0">
                    <a:srgbClr val="990000"/>
                  </a:outerShdw>
                </a:effectLst>
                <a:latin typeface="Impact"/>
              </a:rPr>
              <a:t>.</a:t>
            </a:r>
            <a:r>
              <a:rPr lang="en-US" sz="3600" kern="10" dirty="0">
                <a:ln w="19050">
                  <a:solidFill>
                    <a:schemeClr val="tx1"/>
                  </a:solidFill>
                  <a:round/>
                  <a:headEnd/>
                  <a:tailEnd/>
                </a:ln>
                <a:solidFill>
                  <a:schemeClr val="accent2"/>
                </a:solidFill>
                <a:effectLst>
                  <a:outerShdw dist="35921" dir="2700000" algn="ctr" rotWithShape="0">
                    <a:srgbClr val="990000"/>
                  </a:outerShdw>
                </a:effectLst>
                <a:latin typeface="Impact"/>
              </a:rPr>
              <a:t> </a:t>
            </a:r>
            <a:r>
              <a:rPr lang="en-US" sz="3600" kern="10" dirty="0" smtClean="0">
                <a:ln w="19050">
                  <a:solidFill>
                    <a:schemeClr val="tx1"/>
                  </a:solidFill>
                  <a:round/>
                  <a:headEnd/>
                  <a:tailEnd/>
                </a:ln>
                <a:solidFill>
                  <a:schemeClr val="accent2"/>
                </a:solidFill>
                <a:effectLst>
                  <a:outerShdw dist="35921" dir="2700000" algn="ctr" rotWithShape="0">
                    <a:srgbClr val="990000"/>
                  </a:outerShdw>
                </a:effectLst>
                <a:latin typeface="Impact"/>
              </a:rPr>
              <a:t>A.  </a:t>
            </a:r>
            <a:r>
              <a:rPr lang="en-US" sz="3600" kern="10" dirty="0" err="1">
                <a:ln w="19050">
                  <a:solidFill>
                    <a:schemeClr val="tx1"/>
                  </a:solidFill>
                  <a:round/>
                  <a:headEnd/>
                  <a:tailEnd/>
                </a:ln>
                <a:solidFill>
                  <a:schemeClr val="bg1">
                    <a:lumMod val="65000"/>
                  </a:schemeClr>
                </a:solidFill>
                <a:effectLst>
                  <a:outerShdw dist="35921" dir="2700000" algn="ctr" rotWithShape="0">
                    <a:srgbClr val="990000"/>
                  </a:outerShdw>
                </a:effectLst>
                <a:latin typeface="Impact"/>
              </a:rPr>
              <a:t>vs</a:t>
            </a:r>
            <a:r>
              <a:rPr lang="en-US" sz="3600" kern="10" dirty="0">
                <a:ln w="19050">
                  <a:solidFill>
                    <a:schemeClr val="tx1"/>
                  </a:solidFill>
                  <a:round/>
                  <a:headEnd/>
                  <a:tailEnd/>
                </a:ln>
                <a:solidFill>
                  <a:schemeClr val="bg1">
                    <a:lumMod val="65000"/>
                  </a:schemeClr>
                </a:solidFill>
                <a:effectLst>
                  <a:outerShdw dist="35921" dir="2700000" algn="ctr" rotWithShape="0">
                    <a:srgbClr val="990000"/>
                  </a:outerShdw>
                </a:effectLst>
                <a:latin typeface="Impact"/>
              </a:rPr>
              <a:t> </a:t>
            </a:r>
            <a:r>
              <a:rPr lang="en-US" sz="3600" kern="10" dirty="0">
                <a:ln w="19050">
                  <a:solidFill>
                    <a:schemeClr val="tx1"/>
                  </a:solidFill>
                  <a:round/>
                  <a:headEnd/>
                  <a:tailEnd/>
                </a:ln>
                <a:effectLst>
                  <a:outerShdw dist="35921" dir="2700000" algn="ctr" rotWithShape="0">
                    <a:srgbClr val="990000"/>
                  </a:outerShdw>
                </a:effectLst>
                <a:latin typeface="Impact"/>
              </a:rPr>
              <a:t> </a:t>
            </a:r>
            <a:r>
              <a:rPr lang="en-US" sz="3600" kern="10" dirty="0">
                <a:ln w="19050">
                  <a:solidFill>
                    <a:schemeClr val="tx1"/>
                  </a:solidFill>
                  <a:round/>
                  <a:headEnd/>
                  <a:tailEnd/>
                </a:ln>
                <a:solidFill>
                  <a:srgbClr val="FF0000"/>
                </a:solidFill>
                <a:effectLst>
                  <a:outerShdw dist="35921" dir="2700000" algn="ctr" rotWithShape="0">
                    <a:srgbClr val="990000"/>
                  </a:outerShdw>
                </a:effectLst>
                <a:latin typeface="Impact"/>
              </a:rPr>
              <a:t>U.S.S.R.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 calcmode="lin" valueType="num">
                                      <p:cBhvr>
                                        <p:cTn id="12" dur="1000" fill="hold"/>
                                        <p:tgtEl>
                                          <p:spTgt spid="14339"/>
                                        </p:tgtEl>
                                        <p:attrNameLst>
                                          <p:attrName>ppt_w</p:attrName>
                                        </p:attrNameLst>
                                      </p:cBhvr>
                                      <p:tavLst>
                                        <p:tav tm="0">
                                          <p:val>
                                            <p:fltVal val="0"/>
                                          </p:val>
                                        </p:tav>
                                        <p:tav tm="100000">
                                          <p:val>
                                            <p:strVal val="#ppt_w"/>
                                          </p:val>
                                        </p:tav>
                                      </p:tavLst>
                                    </p:anim>
                                    <p:anim calcmode="lin" valueType="num">
                                      <p:cBhvr>
                                        <p:cTn id="13" dur="1000" fill="hold"/>
                                        <p:tgtEl>
                                          <p:spTgt spid="14339"/>
                                        </p:tgtEl>
                                        <p:attrNameLst>
                                          <p:attrName>ppt_h</p:attrName>
                                        </p:attrNameLst>
                                      </p:cBhvr>
                                      <p:tavLst>
                                        <p:tav tm="0">
                                          <p:val>
                                            <p:fltVal val="0"/>
                                          </p:val>
                                        </p:tav>
                                        <p:tav tm="100000">
                                          <p:val>
                                            <p:strVal val="#ppt_h"/>
                                          </p:val>
                                        </p:tav>
                                      </p:tavLst>
                                    </p:anim>
                                    <p:anim calcmode="lin" valueType="num">
                                      <p:cBhvr>
                                        <p:cTn id="14" dur="1000" fill="hold"/>
                                        <p:tgtEl>
                                          <p:spTgt spid="1433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43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14340"/>
                                        </p:tgtEl>
                                        <p:attrNameLst>
                                          <p:attrName>style.visibility</p:attrName>
                                        </p:attrNameLst>
                                      </p:cBhvr>
                                      <p:to>
                                        <p:strVal val="visible"/>
                                      </p:to>
                                    </p:set>
                                    <p:anim to="" calcmode="lin" valueType="num">
                                      <p:cBhvr>
                                        <p:cTn id="20" dur="1" fill="hold"/>
                                        <p:tgtEl>
                                          <p:spTgt spid="143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118787"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118788"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18789"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18790"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18791"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18792"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18793"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18794" name="Picture 10" descr="Tank1"/>
          <p:cNvPicPr>
            <a:picLocks noChangeAspect="1" noChangeArrowheads="1"/>
          </p:cNvPicPr>
          <p:nvPr/>
        </p:nvPicPr>
        <p:blipFill>
          <a:blip r:embed="rId4" cstate="print"/>
          <a:srcRect/>
          <a:stretch>
            <a:fillRect/>
          </a:stretch>
        </p:blipFill>
        <p:spPr bwMode="auto">
          <a:xfrm>
            <a:off x="5791200" y="4875213"/>
            <a:ext cx="314325" cy="153987"/>
          </a:xfrm>
          <a:prstGeom prst="rect">
            <a:avLst/>
          </a:prstGeom>
          <a:noFill/>
        </p:spPr>
      </p:pic>
      <p:pic>
        <p:nvPicPr>
          <p:cNvPr id="118795"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18796"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18797"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18798"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18799"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18800"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118801" name="AutoShape 17"/>
          <p:cNvSpPr>
            <a:spLocks noChangeArrowheads="1"/>
          </p:cNvSpPr>
          <p:nvPr/>
        </p:nvSpPr>
        <p:spPr bwMode="auto">
          <a:xfrm>
            <a:off x="152400" y="2057400"/>
            <a:ext cx="2514600" cy="1143000"/>
          </a:xfrm>
          <a:prstGeom prst="wedgeRectCallout">
            <a:avLst>
              <a:gd name="adj1" fmla="val 140718"/>
              <a:gd name="adj2" fmla="val 122083"/>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June 1948: The Berlin Airlift Begins</a:t>
            </a:r>
          </a:p>
        </p:txBody>
      </p:sp>
      <p:pic>
        <p:nvPicPr>
          <p:cNvPr id="118802" name="Picture 18" descr="Plane"/>
          <p:cNvPicPr>
            <a:picLocks noChangeAspect="1" noChangeArrowheads="1"/>
          </p:cNvPicPr>
          <p:nvPr/>
        </p:nvPicPr>
        <p:blipFill>
          <a:blip r:embed="rId5" cstate="print"/>
          <a:srcRect/>
          <a:stretch>
            <a:fillRect/>
          </a:stretch>
        </p:blipFill>
        <p:spPr bwMode="auto">
          <a:xfrm>
            <a:off x="4314825" y="4191000"/>
            <a:ext cx="257175" cy="338138"/>
          </a:xfrm>
          <a:prstGeom prst="rect">
            <a:avLst/>
          </a:prstGeom>
          <a:noFill/>
        </p:spPr>
      </p:pic>
    </p:spTree>
  </p:cSld>
  <p:clrMapOvr>
    <a:masterClrMapping/>
  </p:clrMapOvr>
  <p:transition advClick="0" advTm="5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120835"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120836"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20837"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20838"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20839"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20840"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20841"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20842" name="Picture 10" descr="Tank1"/>
          <p:cNvPicPr>
            <a:picLocks noChangeAspect="1" noChangeArrowheads="1"/>
          </p:cNvPicPr>
          <p:nvPr/>
        </p:nvPicPr>
        <p:blipFill>
          <a:blip r:embed="rId4" cstate="print"/>
          <a:srcRect/>
          <a:stretch>
            <a:fillRect/>
          </a:stretch>
        </p:blipFill>
        <p:spPr bwMode="auto">
          <a:xfrm>
            <a:off x="5791200" y="4875213"/>
            <a:ext cx="314325" cy="153987"/>
          </a:xfrm>
          <a:prstGeom prst="rect">
            <a:avLst/>
          </a:prstGeom>
          <a:noFill/>
        </p:spPr>
      </p:pic>
      <p:pic>
        <p:nvPicPr>
          <p:cNvPr id="120843"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20844"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20845"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20846"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20847"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20848"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120849" name="AutoShape 17"/>
          <p:cNvSpPr>
            <a:spLocks noChangeArrowheads="1"/>
          </p:cNvSpPr>
          <p:nvPr/>
        </p:nvSpPr>
        <p:spPr bwMode="auto">
          <a:xfrm>
            <a:off x="152400" y="2057400"/>
            <a:ext cx="2514600" cy="1143000"/>
          </a:xfrm>
          <a:prstGeom prst="wedgeRectCallout">
            <a:avLst>
              <a:gd name="adj1" fmla="val 140718"/>
              <a:gd name="adj2" fmla="val 122083"/>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June 1948: The Berlin Airlift Begins</a:t>
            </a:r>
          </a:p>
        </p:txBody>
      </p:sp>
      <p:pic>
        <p:nvPicPr>
          <p:cNvPr id="120850" name="Picture 18" descr="Plane"/>
          <p:cNvPicPr>
            <a:picLocks noChangeAspect="1" noChangeArrowheads="1"/>
          </p:cNvPicPr>
          <p:nvPr/>
        </p:nvPicPr>
        <p:blipFill>
          <a:blip r:embed="rId5" cstate="print"/>
          <a:srcRect/>
          <a:stretch>
            <a:fillRect/>
          </a:stretch>
        </p:blipFill>
        <p:spPr bwMode="auto">
          <a:xfrm>
            <a:off x="4391025" y="4114800"/>
            <a:ext cx="257175" cy="338138"/>
          </a:xfrm>
          <a:prstGeom prst="rect">
            <a:avLst/>
          </a:prstGeom>
          <a:noFill/>
        </p:spPr>
      </p:pic>
    </p:spTree>
  </p:cSld>
  <p:clrMapOvr>
    <a:masterClrMapping/>
  </p:clrMapOvr>
  <p:transition advClick="0" advTm="5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122883"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122884"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22885"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22886"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22887"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22888"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22889"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22890" name="Picture 10" descr="Tank1"/>
          <p:cNvPicPr>
            <a:picLocks noChangeAspect="1" noChangeArrowheads="1"/>
          </p:cNvPicPr>
          <p:nvPr/>
        </p:nvPicPr>
        <p:blipFill>
          <a:blip r:embed="rId4" cstate="print"/>
          <a:srcRect/>
          <a:stretch>
            <a:fillRect/>
          </a:stretch>
        </p:blipFill>
        <p:spPr bwMode="auto">
          <a:xfrm>
            <a:off x="5791200" y="4875213"/>
            <a:ext cx="314325" cy="153987"/>
          </a:xfrm>
          <a:prstGeom prst="rect">
            <a:avLst/>
          </a:prstGeom>
          <a:noFill/>
        </p:spPr>
      </p:pic>
      <p:pic>
        <p:nvPicPr>
          <p:cNvPr id="122891"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22892"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22893"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22894"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22895"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22896"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122897" name="AutoShape 17"/>
          <p:cNvSpPr>
            <a:spLocks noChangeArrowheads="1"/>
          </p:cNvSpPr>
          <p:nvPr/>
        </p:nvSpPr>
        <p:spPr bwMode="auto">
          <a:xfrm>
            <a:off x="152400" y="2057400"/>
            <a:ext cx="2514600" cy="1143000"/>
          </a:xfrm>
          <a:prstGeom prst="wedgeRectCallout">
            <a:avLst>
              <a:gd name="adj1" fmla="val 140718"/>
              <a:gd name="adj2" fmla="val 122083"/>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June 1948: The Berlin Airlift Begins</a:t>
            </a:r>
          </a:p>
        </p:txBody>
      </p:sp>
      <p:pic>
        <p:nvPicPr>
          <p:cNvPr id="122898" name="Picture 18" descr="Plane"/>
          <p:cNvPicPr>
            <a:picLocks noChangeAspect="1" noChangeArrowheads="1"/>
          </p:cNvPicPr>
          <p:nvPr/>
        </p:nvPicPr>
        <p:blipFill>
          <a:blip r:embed="rId5" cstate="print"/>
          <a:srcRect/>
          <a:stretch>
            <a:fillRect/>
          </a:stretch>
        </p:blipFill>
        <p:spPr bwMode="auto">
          <a:xfrm>
            <a:off x="4467225" y="4038600"/>
            <a:ext cx="257175" cy="338138"/>
          </a:xfrm>
          <a:prstGeom prst="rect">
            <a:avLst/>
          </a:prstGeom>
          <a:noFill/>
        </p:spPr>
      </p:pic>
    </p:spTree>
  </p:cSld>
  <p:clrMapOvr>
    <a:masterClrMapping/>
  </p:clrMapOvr>
  <p:transition advClick="0" advTm="5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124931"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124932"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24933"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24934"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24935"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24936"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24937"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24938" name="Picture 10" descr="Tank1"/>
          <p:cNvPicPr>
            <a:picLocks noChangeAspect="1" noChangeArrowheads="1"/>
          </p:cNvPicPr>
          <p:nvPr/>
        </p:nvPicPr>
        <p:blipFill>
          <a:blip r:embed="rId4" cstate="print"/>
          <a:srcRect/>
          <a:stretch>
            <a:fillRect/>
          </a:stretch>
        </p:blipFill>
        <p:spPr bwMode="auto">
          <a:xfrm>
            <a:off x="5791200" y="4875213"/>
            <a:ext cx="314325" cy="153987"/>
          </a:xfrm>
          <a:prstGeom prst="rect">
            <a:avLst/>
          </a:prstGeom>
          <a:noFill/>
        </p:spPr>
      </p:pic>
      <p:pic>
        <p:nvPicPr>
          <p:cNvPr id="124939"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24940"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24941"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24942"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24943"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24944"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124945" name="AutoShape 17"/>
          <p:cNvSpPr>
            <a:spLocks noChangeArrowheads="1"/>
          </p:cNvSpPr>
          <p:nvPr/>
        </p:nvSpPr>
        <p:spPr bwMode="auto">
          <a:xfrm>
            <a:off x="152400" y="2057400"/>
            <a:ext cx="2514600" cy="1143000"/>
          </a:xfrm>
          <a:prstGeom prst="wedgeRectCallout">
            <a:avLst>
              <a:gd name="adj1" fmla="val 140718"/>
              <a:gd name="adj2" fmla="val 122083"/>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June 1948: The Berlin Airlift Begins</a:t>
            </a:r>
          </a:p>
        </p:txBody>
      </p:sp>
      <p:pic>
        <p:nvPicPr>
          <p:cNvPr id="124946" name="Picture 18" descr="Plane"/>
          <p:cNvPicPr>
            <a:picLocks noChangeAspect="1" noChangeArrowheads="1"/>
          </p:cNvPicPr>
          <p:nvPr/>
        </p:nvPicPr>
        <p:blipFill>
          <a:blip r:embed="rId5" cstate="print"/>
          <a:srcRect/>
          <a:stretch>
            <a:fillRect/>
          </a:stretch>
        </p:blipFill>
        <p:spPr bwMode="auto">
          <a:xfrm>
            <a:off x="4619625" y="4038600"/>
            <a:ext cx="257175" cy="338138"/>
          </a:xfrm>
          <a:prstGeom prst="rect">
            <a:avLst/>
          </a:prstGeom>
          <a:noFill/>
        </p:spPr>
      </p:pic>
    </p:spTree>
  </p:cSld>
  <p:clrMapOvr>
    <a:masterClrMapping/>
  </p:clrMapOvr>
  <p:transition advClick="0" advTm="5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126979"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126980"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26981"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26982"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26983"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26984"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26985"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26986" name="Picture 10" descr="Tank1"/>
          <p:cNvPicPr>
            <a:picLocks noChangeAspect="1" noChangeArrowheads="1"/>
          </p:cNvPicPr>
          <p:nvPr/>
        </p:nvPicPr>
        <p:blipFill>
          <a:blip r:embed="rId4" cstate="print"/>
          <a:srcRect/>
          <a:stretch>
            <a:fillRect/>
          </a:stretch>
        </p:blipFill>
        <p:spPr bwMode="auto">
          <a:xfrm>
            <a:off x="5791200" y="4875213"/>
            <a:ext cx="314325" cy="153987"/>
          </a:xfrm>
          <a:prstGeom prst="rect">
            <a:avLst/>
          </a:prstGeom>
          <a:noFill/>
        </p:spPr>
      </p:pic>
      <p:pic>
        <p:nvPicPr>
          <p:cNvPr id="126987"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26988"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26989"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26990"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26991"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26992"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126993" name="AutoShape 17"/>
          <p:cNvSpPr>
            <a:spLocks noChangeArrowheads="1"/>
          </p:cNvSpPr>
          <p:nvPr/>
        </p:nvSpPr>
        <p:spPr bwMode="auto">
          <a:xfrm>
            <a:off x="152400" y="2057400"/>
            <a:ext cx="2514600" cy="1143000"/>
          </a:xfrm>
          <a:prstGeom prst="wedgeRectCallout">
            <a:avLst>
              <a:gd name="adj1" fmla="val 140718"/>
              <a:gd name="adj2" fmla="val 122083"/>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June 1948: The Berlin Airlift Begins</a:t>
            </a:r>
          </a:p>
        </p:txBody>
      </p:sp>
      <p:pic>
        <p:nvPicPr>
          <p:cNvPr id="126994" name="Picture 18" descr="Plane"/>
          <p:cNvPicPr>
            <a:picLocks noChangeAspect="1" noChangeArrowheads="1"/>
          </p:cNvPicPr>
          <p:nvPr/>
        </p:nvPicPr>
        <p:blipFill>
          <a:blip r:embed="rId5" cstate="print"/>
          <a:srcRect/>
          <a:stretch>
            <a:fillRect/>
          </a:stretch>
        </p:blipFill>
        <p:spPr bwMode="auto">
          <a:xfrm>
            <a:off x="4772025" y="4038600"/>
            <a:ext cx="257175" cy="338138"/>
          </a:xfrm>
          <a:prstGeom prst="rect">
            <a:avLst/>
          </a:prstGeom>
          <a:noFill/>
        </p:spPr>
      </p:pic>
    </p:spTree>
  </p:cSld>
  <p:clrMapOvr>
    <a:masterClrMapping/>
  </p:clrMapOvr>
  <p:transition advClick="0" advTm="5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129027"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129028"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29029"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29030"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29031"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29032"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29033"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29034" name="Picture 10" descr="Tank1"/>
          <p:cNvPicPr>
            <a:picLocks noChangeAspect="1" noChangeArrowheads="1"/>
          </p:cNvPicPr>
          <p:nvPr/>
        </p:nvPicPr>
        <p:blipFill>
          <a:blip r:embed="rId4" cstate="print"/>
          <a:srcRect/>
          <a:stretch>
            <a:fillRect/>
          </a:stretch>
        </p:blipFill>
        <p:spPr bwMode="auto">
          <a:xfrm>
            <a:off x="5791200" y="4875213"/>
            <a:ext cx="314325" cy="153987"/>
          </a:xfrm>
          <a:prstGeom prst="rect">
            <a:avLst/>
          </a:prstGeom>
          <a:noFill/>
        </p:spPr>
      </p:pic>
      <p:pic>
        <p:nvPicPr>
          <p:cNvPr id="129035"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29036"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29037"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29038"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29039"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29040"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129041" name="AutoShape 17"/>
          <p:cNvSpPr>
            <a:spLocks noChangeArrowheads="1"/>
          </p:cNvSpPr>
          <p:nvPr/>
        </p:nvSpPr>
        <p:spPr bwMode="auto">
          <a:xfrm>
            <a:off x="152400" y="2057400"/>
            <a:ext cx="2514600" cy="1143000"/>
          </a:xfrm>
          <a:prstGeom prst="wedgeRectCallout">
            <a:avLst>
              <a:gd name="adj1" fmla="val 140718"/>
              <a:gd name="adj2" fmla="val 122083"/>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June 1948: The Berlin Airlift Begins</a:t>
            </a:r>
          </a:p>
        </p:txBody>
      </p:sp>
      <p:pic>
        <p:nvPicPr>
          <p:cNvPr id="129042" name="Picture 18" descr="Plane"/>
          <p:cNvPicPr>
            <a:picLocks noChangeAspect="1" noChangeArrowheads="1"/>
          </p:cNvPicPr>
          <p:nvPr/>
        </p:nvPicPr>
        <p:blipFill>
          <a:blip r:embed="rId5" cstate="print"/>
          <a:srcRect/>
          <a:stretch>
            <a:fillRect/>
          </a:stretch>
        </p:blipFill>
        <p:spPr bwMode="auto">
          <a:xfrm>
            <a:off x="4924425" y="4038600"/>
            <a:ext cx="257175" cy="338138"/>
          </a:xfrm>
          <a:prstGeom prst="rect">
            <a:avLst/>
          </a:prstGeom>
          <a:noFill/>
        </p:spPr>
      </p:pic>
    </p:spTree>
  </p:cSld>
  <p:clrMapOvr>
    <a:masterClrMapping/>
  </p:clrMapOvr>
  <p:transition advClick="0" advTm="5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131075"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1948</a:t>
            </a:r>
          </a:p>
        </p:txBody>
      </p:sp>
      <p:pic>
        <p:nvPicPr>
          <p:cNvPr id="131076"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31077"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31078"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31079"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31080"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31081"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31082" name="Picture 10" descr="Tank1"/>
          <p:cNvPicPr>
            <a:picLocks noChangeAspect="1" noChangeArrowheads="1"/>
          </p:cNvPicPr>
          <p:nvPr/>
        </p:nvPicPr>
        <p:blipFill>
          <a:blip r:embed="rId4" cstate="print"/>
          <a:srcRect/>
          <a:stretch>
            <a:fillRect/>
          </a:stretch>
        </p:blipFill>
        <p:spPr bwMode="auto">
          <a:xfrm>
            <a:off x="5791200" y="4875213"/>
            <a:ext cx="314325" cy="153987"/>
          </a:xfrm>
          <a:prstGeom prst="rect">
            <a:avLst/>
          </a:prstGeom>
          <a:noFill/>
        </p:spPr>
      </p:pic>
      <p:pic>
        <p:nvPicPr>
          <p:cNvPr id="131083"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31084"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31085"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31086"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31087"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31088"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131091" name="AutoShape 19">
            <a:hlinkClick r:id="rId5" action="ppaction://hlinksldjump"/>
          </p:cNvPr>
          <p:cNvSpPr>
            <a:spLocks noChangeArrowheads="1"/>
          </p:cNvSpPr>
          <p:nvPr/>
        </p:nvSpPr>
        <p:spPr bwMode="auto">
          <a:xfrm>
            <a:off x="228600" y="2133600"/>
            <a:ext cx="2209800" cy="1524000"/>
          </a:xfrm>
          <a:prstGeom prst="wedgeRectCallout">
            <a:avLst>
              <a:gd name="adj1" fmla="val 195185"/>
              <a:gd name="adj2" fmla="val 162083"/>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Tito breaks from the Soviet Union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6" name="Picture 16" descr="Europe Map1"/>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92162" name="Text Box 2"/>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1949</a:t>
            </a:r>
          </a:p>
        </p:txBody>
      </p:sp>
      <p:pic>
        <p:nvPicPr>
          <p:cNvPr id="92163" name="Picture 3"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92164" name="Picture 4"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92165" name="Picture 5"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92166" name="Picture 6"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92167" name="Picture 7"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92168" name="Picture 8"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92169" name="Picture 9"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92170" name="Picture 10"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92171" name="Picture 11"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92172" name="Picture 12"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92173" name="Picture 13"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92174" name="Picture 14"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92175" name="Picture 15"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92177" name="AutoShape 17">
            <a:hlinkClick r:id="rId5" action="ppaction://hlinksldjump"/>
          </p:cNvPr>
          <p:cNvSpPr>
            <a:spLocks noChangeArrowheads="1"/>
          </p:cNvSpPr>
          <p:nvPr/>
        </p:nvSpPr>
        <p:spPr bwMode="auto">
          <a:xfrm>
            <a:off x="152400" y="1828800"/>
            <a:ext cx="2209800" cy="1600200"/>
          </a:xfrm>
          <a:prstGeom prst="wedgeRectCallout">
            <a:avLst>
              <a:gd name="adj1" fmla="val 121694"/>
              <a:gd name="adj2" fmla="val 94741"/>
            </a:avLst>
          </a:prstGeom>
          <a:solidFill>
            <a:schemeClr val="bg1"/>
          </a:solidFill>
          <a:ln w="9525">
            <a:solidFill>
              <a:schemeClr val="tx1"/>
            </a:solidFill>
            <a:miter lim="800000"/>
            <a:headEnd/>
            <a:tailEnd/>
          </a:ln>
          <a:effectLst/>
        </p:spPr>
        <p:txBody>
          <a:bodyPr anchor="ctr" anchorCtr="1"/>
          <a:lstStyle/>
          <a:p>
            <a:pPr algn="ctr"/>
            <a:r>
              <a:rPr lang="en-US" b="1">
                <a:latin typeface="Garamond" pitchFamily="18" charset="0"/>
              </a:rPr>
              <a:t>April 4, 1949: NATO founded</a:t>
            </a:r>
          </a:p>
        </p:txBody>
      </p:sp>
      <p:pic>
        <p:nvPicPr>
          <p:cNvPr id="92178" name="Picture 18" descr="Flag - NATO"/>
          <p:cNvPicPr>
            <a:picLocks noChangeAspect="1" noChangeArrowheads="1"/>
          </p:cNvPicPr>
          <p:nvPr/>
        </p:nvPicPr>
        <p:blipFill>
          <a:blip r:embed="rId6" cstate="print"/>
          <a:srcRect/>
          <a:stretch>
            <a:fillRect/>
          </a:stretch>
        </p:blipFill>
        <p:spPr bwMode="auto">
          <a:xfrm>
            <a:off x="533400" y="3581400"/>
            <a:ext cx="1390650" cy="1101725"/>
          </a:xfrm>
          <a:prstGeom prst="rect">
            <a:avLst/>
          </a:prstGeom>
          <a:noFill/>
        </p:spPr>
      </p:pic>
      <p:pic>
        <p:nvPicPr>
          <p:cNvPr id="92179" name="Picture 19" descr="Flag - US"/>
          <p:cNvPicPr>
            <a:picLocks noChangeAspect="1" noChangeArrowheads="1"/>
          </p:cNvPicPr>
          <p:nvPr/>
        </p:nvPicPr>
        <p:blipFill>
          <a:blip r:embed="rId7" cstate="print"/>
          <a:srcRect/>
          <a:stretch>
            <a:fillRect/>
          </a:stretch>
        </p:blipFill>
        <p:spPr bwMode="auto">
          <a:xfrm>
            <a:off x="685800" y="4800600"/>
            <a:ext cx="1066800" cy="722313"/>
          </a:xfrm>
          <a:prstGeom prst="rect">
            <a:avLst/>
          </a:prstGeom>
          <a:noFill/>
        </p:spPr>
      </p:pic>
      <p:pic>
        <p:nvPicPr>
          <p:cNvPr id="92180" name="Picture 20" descr="Flag - Canada"/>
          <p:cNvPicPr>
            <a:picLocks noChangeAspect="1" noChangeArrowheads="1"/>
          </p:cNvPicPr>
          <p:nvPr/>
        </p:nvPicPr>
        <p:blipFill>
          <a:blip r:embed="rId8" cstate="print"/>
          <a:srcRect/>
          <a:stretch>
            <a:fillRect/>
          </a:stretch>
        </p:blipFill>
        <p:spPr bwMode="auto">
          <a:xfrm>
            <a:off x="685800" y="5667375"/>
            <a:ext cx="1066800" cy="7334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96259"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1949</a:t>
            </a:r>
          </a:p>
        </p:txBody>
      </p:sp>
      <p:pic>
        <p:nvPicPr>
          <p:cNvPr id="96260"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96261"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96262"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96263"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96264"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96265"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96266"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96267"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96268"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96269"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96270"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96271"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96272"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
        <p:nvSpPr>
          <p:cNvPr id="96273" name="AutoShape 17">
            <a:hlinkClick r:id="rId5" action="ppaction://hlinksldjump"/>
          </p:cNvPr>
          <p:cNvSpPr>
            <a:spLocks noChangeArrowheads="1"/>
          </p:cNvSpPr>
          <p:nvPr/>
        </p:nvSpPr>
        <p:spPr bwMode="auto">
          <a:xfrm>
            <a:off x="228600" y="2133600"/>
            <a:ext cx="2133600" cy="1295400"/>
          </a:xfrm>
          <a:prstGeom prst="wedgeRectCallout">
            <a:avLst>
              <a:gd name="adj1" fmla="val 151713"/>
              <a:gd name="adj2" fmla="val 116912"/>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May 23, 1949: West Germany founded</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98307"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1949</a:t>
            </a:r>
          </a:p>
        </p:txBody>
      </p:sp>
      <p:pic>
        <p:nvPicPr>
          <p:cNvPr id="98308"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98309"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98310"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98311"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98312"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98313"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98314"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98315"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98316"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98317"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98318"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98319"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98320"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pic>
        <p:nvPicPr>
          <p:cNvPr id="98323" name="Picture 19"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98324" name="Picture 20"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98325" name="Picture 21"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98326" name="Picture 22"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98327" name="Picture 23"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98329" name="Picture 25"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98330" name="Picture 26"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98331" name="Picture 27"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
        <p:nvSpPr>
          <p:cNvPr id="98332" name="AutoShape 28"/>
          <p:cNvSpPr>
            <a:spLocks noChangeArrowheads="1"/>
          </p:cNvSpPr>
          <p:nvPr/>
        </p:nvSpPr>
        <p:spPr bwMode="auto">
          <a:xfrm>
            <a:off x="0" y="1524000"/>
            <a:ext cx="2438400" cy="1676400"/>
          </a:xfrm>
          <a:prstGeom prst="wedgeRectCallout">
            <a:avLst>
              <a:gd name="adj1" fmla="val 105208"/>
              <a:gd name="adj2" fmla="val 160417"/>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US deploys nuclear weapons to defend Western Europe</a:t>
            </a:r>
          </a:p>
        </p:txBody>
      </p:sp>
    </p:spTree>
  </p:cSld>
  <p:clrMapOvr>
    <a:masterClrMapping/>
  </p:clrMapOvr>
  <p:transition advClick="0" advTm="5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wo Tribes - Cold War Opening.wmv">
            <a:hlinkClick r:id="" action="ppaction://media"/>
          </p:cNvPr>
          <p:cNvPicPr>
            <a:picLocks noRot="1" noChangeAspect="1"/>
          </p:cNvPicPr>
          <p:nvPr>
            <a:videoFile r:link="rId1"/>
          </p:nvPr>
        </p:nvPicPr>
        <p:blipFill>
          <a:blip r:embed="rId4" cstate="print"/>
          <a:stretch>
            <a:fillRect/>
          </a:stretch>
        </p:blipFill>
        <p:spPr>
          <a:xfrm>
            <a:off x="1524000" y="1143000"/>
            <a:ext cx="6172200" cy="4629150"/>
          </a:xfrm>
          <a:prstGeom prst="rect">
            <a:avLst/>
          </a:prstGeom>
        </p:spPr>
      </p:pic>
      <p:sp>
        <p:nvSpPr>
          <p:cNvPr id="3" name="TextBox 2"/>
          <p:cNvSpPr txBox="1"/>
          <p:nvPr/>
        </p:nvSpPr>
        <p:spPr>
          <a:xfrm>
            <a:off x="0" y="5867400"/>
            <a:ext cx="9144000" cy="830997"/>
          </a:xfrm>
          <a:prstGeom prst="rect">
            <a:avLst/>
          </a:prstGeom>
          <a:noFill/>
        </p:spPr>
        <p:txBody>
          <a:bodyPr wrap="square" rtlCol="0">
            <a:spAutoFit/>
          </a:bodyPr>
          <a:lstStyle/>
          <a:p>
            <a:r>
              <a:rPr lang="en-US" dirty="0" smtClean="0">
                <a:solidFill>
                  <a:schemeClr val="bg1"/>
                </a:solidFill>
              </a:rPr>
              <a:t>Early 1980s – US President Ronald Reagan vs.  </a:t>
            </a:r>
            <a:br>
              <a:rPr lang="en-US" dirty="0" smtClean="0">
                <a:solidFill>
                  <a:schemeClr val="bg1"/>
                </a:solidFill>
              </a:rPr>
            </a:br>
            <a:r>
              <a:rPr lang="en-US" dirty="0" smtClean="0">
                <a:solidFill>
                  <a:schemeClr val="bg1"/>
                </a:solidFill>
              </a:rPr>
              <a:t>Soviet Union leader Leonid Brezhnev </a:t>
            </a:r>
            <a:endParaRPr lang="en-US" dirty="0">
              <a:solidFill>
                <a:schemeClr val="bg1"/>
              </a:solidFill>
            </a:endParaRPr>
          </a:p>
        </p:txBody>
      </p:sp>
      <p:sp>
        <p:nvSpPr>
          <p:cNvPr id="4" name="TextBox 3"/>
          <p:cNvSpPr txBox="1"/>
          <p:nvPr/>
        </p:nvSpPr>
        <p:spPr>
          <a:xfrm>
            <a:off x="914400" y="228600"/>
            <a:ext cx="7543800" cy="830997"/>
          </a:xfrm>
          <a:prstGeom prst="rect">
            <a:avLst/>
          </a:prstGeom>
          <a:noFill/>
        </p:spPr>
        <p:txBody>
          <a:bodyPr wrap="square" rtlCol="0">
            <a:spAutoFit/>
          </a:bodyPr>
          <a:lstStyle/>
          <a:p>
            <a:r>
              <a:rPr lang="en-US" dirty="0" smtClean="0">
                <a:solidFill>
                  <a:schemeClr val="bg1"/>
                </a:solidFill>
              </a:rPr>
              <a:t>MTV Video</a:t>
            </a:r>
          </a:p>
          <a:p>
            <a:r>
              <a:rPr lang="en-US" dirty="0" smtClean="0">
                <a:solidFill>
                  <a:schemeClr val="bg1"/>
                </a:solidFill>
              </a:rPr>
              <a:t>Two Tribes - Frankie Goes to Hollywood</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0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78179"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1949</a:t>
            </a:r>
          </a:p>
        </p:txBody>
      </p:sp>
      <p:pic>
        <p:nvPicPr>
          <p:cNvPr id="178180"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78181"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78182"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78183"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78184"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78185"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78186"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78187"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78188"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78189"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78190"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78191"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78192"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pic>
        <p:nvPicPr>
          <p:cNvPr id="178193"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78194"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78195"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78196"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78197"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78198"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78199"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78200"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
        <p:nvSpPr>
          <p:cNvPr id="178201" name="AutoShape 25"/>
          <p:cNvSpPr>
            <a:spLocks noChangeArrowheads="1"/>
          </p:cNvSpPr>
          <p:nvPr/>
        </p:nvSpPr>
        <p:spPr bwMode="auto">
          <a:xfrm>
            <a:off x="0" y="1524000"/>
            <a:ext cx="2438400" cy="1676400"/>
          </a:xfrm>
          <a:prstGeom prst="wedgeRectCallout">
            <a:avLst>
              <a:gd name="adj1" fmla="val 105208"/>
              <a:gd name="adj2" fmla="val 160417"/>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US deploys nuclear weapons to defend Western Europe</a:t>
            </a:r>
          </a:p>
        </p:txBody>
      </p:sp>
    </p:spTree>
  </p:cSld>
  <p:clrMapOvr>
    <a:masterClrMapping/>
  </p:clrMapOvr>
  <p:transition advClick="0" advTm="5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80227"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1949</a:t>
            </a:r>
          </a:p>
        </p:txBody>
      </p:sp>
      <p:pic>
        <p:nvPicPr>
          <p:cNvPr id="180228"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80229"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80230"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80231"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80232"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80233"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80234"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80235"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80236"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80237"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80238"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80239"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80240"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pic>
        <p:nvPicPr>
          <p:cNvPr id="180241"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80242"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80243"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80244"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80245"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80246"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80247"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80248"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
        <p:nvSpPr>
          <p:cNvPr id="180249" name="AutoShape 25"/>
          <p:cNvSpPr>
            <a:spLocks noChangeArrowheads="1"/>
          </p:cNvSpPr>
          <p:nvPr/>
        </p:nvSpPr>
        <p:spPr bwMode="auto">
          <a:xfrm>
            <a:off x="0" y="1524000"/>
            <a:ext cx="2438400" cy="1676400"/>
          </a:xfrm>
          <a:prstGeom prst="wedgeRectCallout">
            <a:avLst>
              <a:gd name="adj1" fmla="val 105208"/>
              <a:gd name="adj2" fmla="val 160417"/>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US deploys nuclear weapons to defend Western Europe</a:t>
            </a:r>
          </a:p>
        </p:txBody>
      </p:sp>
    </p:spTree>
  </p:cSld>
  <p:clrMapOvr>
    <a:masterClrMapping/>
  </p:clrMapOvr>
  <p:transition advClick="0" advTm="5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76131"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1949</a:t>
            </a:r>
          </a:p>
        </p:txBody>
      </p:sp>
      <p:pic>
        <p:nvPicPr>
          <p:cNvPr id="176132"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76133"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76134"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76135"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76136"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76137"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76138"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76139"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76140"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76141"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76142"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76143"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76144"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pic>
        <p:nvPicPr>
          <p:cNvPr id="176145"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76146"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76147"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76148"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76149"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76150"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76151"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76152"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
        <p:nvSpPr>
          <p:cNvPr id="176153" name="AutoShape 25"/>
          <p:cNvSpPr>
            <a:spLocks noChangeArrowheads="1"/>
          </p:cNvSpPr>
          <p:nvPr/>
        </p:nvSpPr>
        <p:spPr bwMode="auto">
          <a:xfrm>
            <a:off x="0" y="1524000"/>
            <a:ext cx="2438400" cy="1676400"/>
          </a:xfrm>
          <a:prstGeom prst="wedgeRectCallout">
            <a:avLst>
              <a:gd name="adj1" fmla="val 105208"/>
              <a:gd name="adj2" fmla="val 160417"/>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US deploys nuclear weapons to defend Western Europe</a:t>
            </a:r>
          </a:p>
        </p:txBody>
      </p:sp>
    </p:spTree>
  </p:cSld>
  <p:clrMapOvr>
    <a:masterClrMapping/>
  </p:clrMapOvr>
  <p:transition advClick="0" advTm="5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74083"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1949</a:t>
            </a:r>
          </a:p>
        </p:txBody>
      </p:sp>
      <p:pic>
        <p:nvPicPr>
          <p:cNvPr id="174084"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74085"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74086"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74087"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74088"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74089"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74090"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74091"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74092"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74093"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74094"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74095"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74096"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pic>
        <p:nvPicPr>
          <p:cNvPr id="174097"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74098"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74099"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74100"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74101"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74102"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74103"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74104"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
        <p:nvSpPr>
          <p:cNvPr id="174105" name="AutoShape 25"/>
          <p:cNvSpPr>
            <a:spLocks noChangeArrowheads="1"/>
          </p:cNvSpPr>
          <p:nvPr/>
        </p:nvSpPr>
        <p:spPr bwMode="auto">
          <a:xfrm>
            <a:off x="0" y="1524000"/>
            <a:ext cx="2438400" cy="1676400"/>
          </a:xfrm>
          <a:prstGeom prst="wedgeRectCallout">
            <a:avLst>
              <a:gd name="adj1" fmla="val 105208"/>
              <a:gd name="adj2" fmla="val 160417"/>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US deploys nuclear weapons to defend Western Europe</a:t>
            </a:r>
          </a:p>
        </p:txBody>
      </p:sp>
    </p:spTree>
  </p:cSld>
  <p:clrMapOvr>
    <a:masterClrMapping/>
  </p:clrMapOvr>
  <p:transition advClick="0" advTm="5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00355"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1950</a:t>
            </a:r>
          </a:p>
        </p:txBody>
      </p:sp>
      <p:pic>
        <p:nvPicPr>
          <p:cNvPr id="100356"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00357"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00358"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00359"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00360"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00361"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00362"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00363"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00364"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00365"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00366"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00367"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00368"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pic>
        <p:nvPicPr>
          <p:cNvPr id="100369"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00370"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00371"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00372"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00373"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00374"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00375"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00376"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Tree>
  </p:cSld>
  <p:clrMapOvr>
    <a:masterClrMapping/>
  </p:clrMapOvr>
  <p:transition advClick="0" advTm="5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02403"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1950</a:t>
            </a:r>
          </a:p>
        </p:txBody>
      </p:sp>
      <p:pic>
        <p:nvPicPr>
          <p:cNvPr id="102404"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02405"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02406"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02407"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02408"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02409"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02410"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02411"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02412"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02413"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02414"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02415"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02416"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pic>
        <p:nvPicPr>
          <p:cNvPr id="102417"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02418"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02419"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02420"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02421"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02422"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02423"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02424"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Tree>
  </p:cSld>
  <p:clrMapOvr>
    <a:masterClrMapping/>
  </p:clrMapOvr>
  <p:transition advClick="0" advTm="5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04451"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1951</a:t>
            </a:r>
          </a:p>
        </p:txBody>
      </p:sp>
      <p:pic>
        <p:nvPicPr>
          <p:cNvPr id="104452"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04453"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04454"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04455"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04456"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04457"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04458"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04459"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04460"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04461"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04462"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04463"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04464"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pic>
        <p:nvPicPr>
          <p:cNvPr id="104465"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04466"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04467"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04468"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04469"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04470"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04471"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04472"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Tree>
  </p:cSld>
  <p:clrMapOvr>
    <a:masterClrMapping/>
  </p:clrMapOvr>
  <p:transition advClick="0" advTm="5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06499"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1951</a:t>
            </a:r>
          </a:p>
        </p:txBody>
      </p:sp>
      <p:pic>
        <p:nvPicPr>
          <p:cNvPr id="106500"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106501"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06502"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106503"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106504"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06505"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06506"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06507"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06508"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106509"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106510"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106511"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106512"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pic>
        <p:nvPicPr>
          <p:cNvPr id="106513"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06514"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06515"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06516"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06517"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06518"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06519"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06520"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Tree>
  </p:cSld>
  <p:clrMapOvr>
    <a:masterClrMapping/>
  </p:clrMapOvr>
  <p:transition advClick="0" advTm="5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35171"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1952</a:t>
            </a:r>
          </a:p>
        </p:txBody>
      </p:sp>
      <p:pic>
        <p:nvPicPr>
          <p:cNvPr id="135172" name="Picture 4" descr="Tank1"/>
          <p:cNvPicPr>
            <a:picLocks noChangeAspect="1" noChangeArrowheads="1"/>
          </p:cNvPicPr>
          <p:nvPr/>
        </p:nvPicPr>
        <p:blipFill>
          <a:blip r:embed="rId4" cstate="print"/>
          <a:srcRect/>
          <a:stretch>
            <a:fillRect/>
          </a:stretch>
        </p:blipFill>
        <p:spPr bwMode="auto">
          <a:xfrm>
            <a:off x="6172200" y="3503613"/>
            <a:ext cx="314325" cy="153987"/>
          </a:xfrm>
          <a:prstGeom prst="rect">
            <a:avLst/>
          </a:prstGeom>
          <a:noFill/>
        </p:spPr>
      </p:pic>
      <p:pic>
        <p:nvPicPr>
          <p:cNvPr id="135173"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35174" name="Picture 6" descr="Tank1"/>
          <p:cNvPicPr>
            <a:picLocks noChangeAspect="1" noChangeArrowheads="1"/>
          </p:cNvPicPr>
          <p:nvPr/>
        </p:nvPicPr>
        <p:blipFill>
          <a:blip r:embed="rId4" cstate="print"/>
          <a:srcRect/>
          <a:stretch>
            <a:fillRect/>
          </a:stretch>
        </p:blipFill>
        <p:spPr bwMode="auto">
          <a:xfrm>
            <a:off x="6172200" y="4191000"/>
            <a:ext cx="314325" cy="153988"/>
          </a:xfrm>
          <a:prstGeom prst="rect">
            <a:avLst/>
          </a:prstGeom>
          <a:noFill/>
        </p:spPr>
      </p:pic>
      <p:pic>
        <p:nvPicPr>
          <p:cNvPr id="135175" name="Picture 7" descr="Tank1"/>
          <p:cNvPicPr>
            <a:picLocks noChangeAspect="1" noChangeArrowheads="1"/>
          </p:cNvPicPr>
          <p:nvPr/>
        </p:nvPicPr>
        <p:blipFill>
          <a:blip r:embed="rId4" cstate="print"/>
          <a:srcRect/>
          <a:stretch>
            <a:fillRect/>
          </a:stretch>
        </p:blipFill>
        <p:spPr bwMode="auto">
          <a:xfrm>
            <a:off x="6248400" y="3886200"/>
            <a:ext cx="314325" cy="153988"/>
          </a:xfrm>
          <a:prstGeom prst="rect">
            <a:avLst/>
          </a:prstGeom>
          <a:noFill/>
        </p:spPr>
      </p:pic>
      <p:pic>
        <p:nvPicPr>
          <p:cNvPr id="135176"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35177"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135178"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35179"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135180" name="Picture 12" descr="Tank1"/>
          <p:cNvPicPr>
            <a:picLocks noChangeAspect="1" noChangeArrowheads="1"/>
          </p:cNvPicPr>
          <p:nvPr/>
        </p:nvPicPr>
        <p:blipFill>
          <a:blip r:embed="rId4" cstate="print"/>
          <a:srcRect/>
          <a:stretch>
            <a:fillRect/>
          </a:stretch>
        </p:blipFill>
        <p:spPr bwMode="auto">
          <a:xfrm>
            <a:off x="6629400" y="4724400"/>
            <a:ext cx="314325" cy="153988"/>
          </a:xfrm>
          <a:prstGeom prst="rect">
            <a:avLst/>
          </a:prstGeom>
          <a:noFill/>
        </p:spPr>
      </p:pic>
      <p:pic>
        <p:nvPicPr>
          <p:cNvPr id="135181" name="Picture 13" descr="Tank1"/>
          <p:cNvPicPr>
            <a:picLocks noChangeAspect="1" noChangeArrowheads="1"/>
          </p:cNvPicPr>
          <p:nvPr/>
        </p:nvPicPr>
        <p:blipFill>
          <a:blip r:embed="rId4" cstate="print"/>
          <a:srcRect/>
          <a:stretch>
            <a:fillRect/>
          </a:stretch>
        </p:blipFill>
        <p:spPr bwMode="auto">
          <a:xfrm>
            <a:off x="7010400" y="2895600"/>
            <a:ext cx="314325" cy="153988"/>
          </a:xfrm>
          <a:prstGeom prst="rect">
            <a:avLst/>
          </a:prstGeom>
          <a:noFill/>
        </p:spPr>
      </p:pic>
      <p:pic>
        <p:nvPicPr>
          <p:cNvPr id="135182" name="Picture 14" descr="Tank1"/>
          <p:cNvPicPr>
            <a:picLocks noChangeAspect="1" noChangeArrowheads="1"/>
          </p:cNvPicPr>
          <p:nvPr/>
        </p:nvPicPr>
        <p:blipFill>
          <a:blip r:embed="rId4" cstate="print"/>
          <a:srcRect/>
          <a:stretch>
            <a:fillRect/>
          </a:stretch>
        </p:blipFill>
        <p:spPr bwMode="auto">
          <a:xfrm>
            <a:off x="7162800" y="3429000"/>
            <a:ext cx="314325" cy="153988"/>
          </a:xfrm>
          <a:prstGeom prst="rect">
            <a:avLst/>
          </a:prstGeom>
          <a:noFill/>
        </p:spPr>
      </p:pic>
      <p:pic>
        <p:nvPicPr>
          <p:cNvPr id="135183" name="Picture 15" descr="Tank1"/>
          <p:cNvPicPr>
            <a:picLocks noChangeAspect="1" noChangeArrowheads="1"/>
          </p:cNvPicPr>
          <p:nvPr/>
        </p:nvPicPr>
        <p:blipFill>
          <a:blip r:embed="rId4" cstate="print"/>
          <a:srcRect/>
          <a:stretch>
            <a:fillRect/>
          </a:stretch>
        </p:blipFill>
        <p:spPr bwMode="auto">
          <a:xfrm>
            <a:off x="7543800" y="3810000"/>
            <a:ext cx="314325" cy="153988"/>
          </a:xfrm>
          <a:prstGeom prst="rect">
            <a:avLst/>
          </a:prstGeom>
          <a:noFill/>
        </p:spPr>
      </p:pic>
      <p:pic>
        <p:nvPicPr>
          <p:cNvPr id="135184" name="Picture 16" descr="Tank1"/>
          <p:cNvPicPr>
            <a:picLocks noChangeAspect="1" noChangeArrowheads="1"/>
          </p:cNvPicPr>
          <p:nvPr/>
        </p:nvPicPr>
        <p:blipFill>
          <a:blip r:embed="rId4" cstate="print"/>
          <a:srcRect/>
          <a:stretch>
            <a:fillRect/>
          </a:stretch>
        </p:blipFill>
        <p:spPr bwMode="auto">
          <a:xfrm>
            <a:off x="7848600" y="4191000"/>
            <a:ext cx="314325" cy="153988"/>
          </a:xfrm>
          <a:prstGeom prst="rect">
            <a:avLst/>
          </a:prstGeom>
          <a:noFill/>
        </p:spPr>
      </p:pic>
      <p:pic>
        <p:nvPicPr>
          <p:cNvPr id="135185"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35186"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35187"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35188"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35189"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35190"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35191"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35192"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
        <p:nvSpPr>
          <p:cNvPr id="135193" name="AutoShape 25"/>
          <p:cNvSpPr>
            <a:spLocks noChangeArrowheads="1"/>
          </p:cNvSpPr>
          <p:nvPr/>
        </p:nvSpPr>
        <p:spPr bwMode="auto">
          <a:xfrm>
            <a:off x="304800" y="2286000"/>
            <a:ext cx="1981200" cy="1143000"/>
          </a:xfrm>
          <a:prstGeom prst="wedgeRectCallout">
            <a:avLst>
              <a:gd name="adj1" fmla="val 222116"/>
              <a:gd name="adj2" fmla="val 98750"/>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Communists take over Poland</a:t>
            </a:r>
          </a:p>
        </p:txBody>
      </p:sp>
    </p:spTree>
  </p:cSld>
  <p:clrMapOvr>
    <a:masterClrMapping/>
  </p:clrMapOvr>
  <p:transition advClick="0" advTm="5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37219"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1952</a:t>
            </a:r>
          </a:p>
        </p:txBody>
      </p:sp>
      <p:pic>
        <p:nvPicPr>
          <p:cNvPr id="137220" name="Picture 4" descr="Tank1"/>
          <p:cNvPicPr>
            <a:picLocks noChangeAspect="1" noChangeArrowheads="1"/>
          </p:cNvPicPr>
          <p:nvPr/>
        </p:nvPicPr>
        <p:blipFill>
          <a:blip r:embed="rId4" cstate="print"/>
          <a:srcRect/>
          <a:stretch>
            <a:fillRect/>
          </a:stretch>
        </p:blipFill>
        <p:spPr bwMode="auto">
          <a:xfrm>
            <a:off x="6172200" y="3503613"/>
            <a:ext cx="314325" cy="153987"/>
          </a:xfrm>
          <a:prstGeom prst="rect">
            <a:avLst/>
          </a:prstGeom>
          <a:noFill/>
        </p:spPr>
      </p:pic>
      <p:pic>
        <p:nvPicPr>
          <p:cNvPr id="137221"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37222" name="Picture 6" descr="Tank1"/>
          <p:cNvPicPr>
            <a:picLocks noChangeAspect="1" noChangeArrowheads="1"/>
          </p:cNvPicPr>
          <p:nvPr/>
        </p:nvPicPr>
        <p:blipFill>
          <a:blip r:embed="rId4" cstate="print"/>
          <a:srcRect/>
          <a:stretch>
            <a:fillRect/>
          </a:stretch>
        </p:blipFill>
        <p:spPr bwMode="auto">
          <a:xfrm>
            <a:off x="6019800" y="4191000"/>
            <a:ext cx="314325" cy="153988"/>
          </a:xfrm>
          <a:prstGeom prst="rect">
            <a:avLst/>
          </a:prstGeom>
          <a:noFill/>
        </p:spPr>
      </p:pic>
      <p:pic>
        <p:nvPicPr>
          <p:cNvPr id="137223" name="Picture 7" descr="Tank1"/>
          <p:cNvPicPr>
            <a:picLocks noChangeAspect="1" noChangeArrowheads="1"/>
          </p:cNvPicPr>
          <p:nvPr/>
        </p:nvPicPr>
        <p:blipFill>
          <a:blip r:embed="rId4" cstate="print"/>
          <a:srcRect/>
          <a:stretch>
            <a:fillRect/>
          </a:stretch>
        </p:blipFill>
        <p:spPr bwMode="auto">
          <a:xfrm>
            <a:off x="6096000" y="3886200"/>
            <a:ext cx="314325" cy="153988"/>
          </a:xfrm>
          <a:prstGeom prst="rect">
            <a:avLst/>
          </a:prstGeom>
          <a:noFill/>
        </p:spPr>
      </p:pic>
      <p:pic>
        <p:nvPicPr>
          <p:cNvPr id="137224"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37225" name="Picture 9" descr="Tank1"/>
          <p:cNvPicPr>
            <a:picLocks noChangeAspect="1" noChangeArrowheads="1"/>
          </p:cNvPicPr>
          <p:nvPr/>
        </p:nvPicPr>
        <p:blipFill>
          <a:blip r:embed="rId4" cstate="print"/>
          <a:srcRect/>
          <a:stretch>
            <a:fillRect/>
          </a:stretch>
        </p:blipFill>
        <p:spPr bwMode="auto">
          <a:xfrm>
            <a:off x="6172200" y="5486400"/>
            <a:ext cx="314325" cy="153988"/>
          </a:xfrm>
          <a:prstGeom prst="rect">
            <a:avLst/>
          </a:prstGeom>
          <a:noFill/>
        </p:spPr>
      </p:pic>
      <p:pic>
        <p:nvPicPr>
          <p:cNvPr id="137226"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37227" name="Picture 11" descr="Tank1"/>
          <p:cNvPicPr>
            <a:picLocks noChangeAspect="1" noChangeArrowheads="1"/>
          </p:cNvPicPr>
          <p:nvPr/>
        </p:nvPicPr>
        <p:blipFill>
          <a:blip r:embed="rId4" cstate="print"/>
          <a:srcRect/>
          <a:stretch>
            <a:fillRect/>
          </a:stretch>
        </p:blipFill>
        <p:spPr bwMode="auto">
          <a:xfrm>
            <a:off x="6172200" y="4953000"/>
            <a:ext cx="314325" cy="153988"/>
          </a:xfrm>
          <a:prstGeom prst="rect">
            <a:avLst/>
          </a:prstGeom>
          <a:noFill/>
        </p:spPr>
      </p:pic>
      <p:pic>
        <p:nvPicPr>
          <p:cNvPr id="137228" name="Picture 12" descr="Tank1"/>
          <p:cNvPicPr>
            <a:picLocks noChangeAspect="1" noChangeArrowheads="1"/>
          </p:cNvPicPr>
          <p:nvPr/>
        </p:nvPicPr>
        <p:blipFill>
          <a:blip r:embed="rId4" cstate="print"/>
          <a:srcRect/>
          <a:stretch>
            <a:fillRect/>
          </a:stretch>
        </p:blipFill>
        <p:spPr bwMode="auto">
          <a:xfrm>
            <a:off x="6553200" y="4648200"/>
            <a:ext cx="314325" cy="153988"/>
          </a:xfrm>
          <a:prstGeom prst="rect">
            <a:avLst/>
          </a:prstGeom>
          <a:noFill/>
        </p:spPr>
      </p:pic>
      <p:pic>
        <p:nvPicPr>
          <p:cNvPr id="137229" name="Picture 13" descr="Tank1"/>
          <p:cNvPicPr>
            <a:picLocks noChangeAspect="1" noChangeArrowheads="1"/>
          </p:cNvPicPr>
          <p:nvPr/>
        </p:nvPicPr>
        <p:blipFill>
          <a:blip r:embed="rId4" cstate="print"/>
          <a:srcRect/>
          <a:stretch>
            <a:fillRect/>
          </a:stretch>
        </p:blipFill>
        <p:spPr bwMode="auto">
          <a:xfrm>
            <a:off x="6934200" y="2970213"/>
            <a:ext cx="314325" cy="153987"/>
          </a:xfrm>
          <a:prstGeom prst="rect">
            <a:avLst/>
          </a:prstGeom>
          <a:noFill/>
        </p:spPr>
      </p:pic>
      <p:pic>
        <p:nvPicPr>
          <p:cNvPr id="137230" name="Picture 14" descr="Tank1"/>
          <p:cNvPicPr>
            <a:picLocks noChangeAspect="1" noChangeArrowheads="1"/>
          </p:cNvPicPr>
          <p:nvPr/>
        </p:nvPicPr>
        <p:blipFill>
          <a:blip r:embed="rId4" cstate="print"/>
          <a:srcRect/>
          <a:stretch>
            <a:fillRect/>
          </a:stretch>
        </p:blipFill>
        <p:spPr bwMode="auto">
          <a:xfrm>
            <a:off x="7010400" y="3429000"/>
            <a:ext cx="314325" cy="153988"/>
          </a:xfrm>
          <a:prstGeom prst="rect">
            <a:avLst/>
          </a:prstGeom>
          <a:noFill/>
        </p:spPr>
      </p:pic>
      <p:pic>
        <p:nvPicPr>
          <p:cNvPr id="137231" name="Picture 15" descr="Tank1"/>
          <p:cNvPicPr>
            <a:picLocks noChangeAspect="1" noChangeArrowheads="1"/>
          </p:cNvPicPr>
          <p:nvPr/>
        </p:nvPicPr>
        <p:blipFill>
          <a:blip r:embed="rId4" cstate="print"/>
          <a:srcRect/>
          <a:stretch>
            <a:fillRect/>
          </a:stretch>
        </p:blipFill>
        <p:spPr bwMode="auto">
          <a:xfrm>
            <a:off x="7391400" y="3810000"/>
            <a:ext cx="314325" cy="153988"/>
          </a:xfrm>
          <a:prstGeom prst="rect">
            <a:avLst/>
          </a:prstGeom>
          <a:noFill/>
        </p:spPr>
      </p:pic>
      <p:pic>
        <p:nvPicPr>
          <p:cNvPr id="137232" name="Picture 16" descr="Tank1"/>
          <p:cNvPicPr>
            <a:picLocks noChangeAspect="1" noChangeArrowheads="1"/>
          </p:cNvPicPr>
          <p:nvPr/>
        </p:nvPicPr>
        <p:blipFill>
          <a:blip r:embed="rId4" cstate="print"/>
          <a:srcRect/>
          <a:stretch>
            <a:fillRect/>
          </a:stretch>
        </p:blipFill>
        <p:spPr bwMode="auto">
          <a:xfrm>
            <a:off x="7696200" y="4191000"/>
            <a:ext cx="314325" cy="153988"/>
          </a:xfrm>
          <a:prstGeom prst="rect">
            <a:avLst/>
          </a:prstGeom>
          <a:noFill/>
        </p:spPr>
      </p:pic>
      <p:pic>
        <p:nvPicPr>
          <p:cNvPr id="137233"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37234"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37235"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37236"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37237"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37238"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37239"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37240"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
        <p:nvSpPr>
          <p:cNvPr id="137241" name="AutoShape 25"/>
          <p:cNvSpPr>
            <a:spLocks noChangeArrowheads="1"/>
          </p:cNvSpPr>
          <p:nvPr/>
        </p:nvSpPr>
        <p:spPr bwMode="auto">
          <a:xfrm>
            <a:off x="304800" y="2286000"/>
            <a:ext cx="1981200" cy="1143000"/>
          </a:xfrm>
          <a:prstGeom prst="wedgeRectCallout">
            <a:avLst>
              <a:gd name="adj1" fmla="val 222116"/>
              <a:gd name="adj2" fmla="val 98750"/>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Communists take over Poland</a:t>
            </a:r>
          </a:p>
        </p:txBody>
      </p:sp>
    </p:spTree>
  </p:cSld>
  <p:clrMapOvr>
    <a:masterClrMapping/>
  </p:clrMapOvr>
  <p:transition advClick="0" advTm="5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1676400"/>
          <a:ext cx="6858000" cy="4086480"/>
        </p:xfrm>
        <a:graphic>
          <a:graphicData uri="http://schemas.openxmlformats.org/drawingml/2006/table">
            <a:tbl>
              <a:tblPr>
                <a:tableStyleId>{7E9639D4-E3E2-4D34-9284-5A2195B3D0D7}</a:tableStyleId>
              </a:tblPr>
              <a:tblGrid>
                <a:gridCol w="3154680"/>
                <a:gridCol w="3703320"/>
              </a:tblGrid>
              <a:tr h="225851">
                <a:tc>
                  <a:txBody>
                    <a:bodyPr/>
                    <a:lstStyle/>
                    <a:p>
                      <a:pPr algn="ctr"/>
                      <a:r>
                        <a:rPr lang="en-US" sz="2400" b="1" dirty="0">
                          <a:solidFill>
                            <a:schemeClr val="bg1"/>
                          </a:solidFill>
                          <a:effectLst>
                            <a:outerShdw blurRad="38100" dist="38100" dir="2700000" algn="tl">
                              <a:srgbClr val="000000">
                                <a:alpha val="43137"/>
                              </a:srgbClr>
                            </a:outerShdw>
                          </a:effectLst>
                        </a:rPr>
                        <a:t>America</a:t>
                      </a:r>
                    </a:p>
                  </a:txBody>
                  <a:tcPr marL="49665" marR="49665" marT="49665" marB="49665" anchor="ctr">
                    <a:solidFill>
                      <a:schemeClr val="accent2"/>
                    </a:solidFill>
                  </a:tcPr>
                </a:tc>
                <a:tc>
                  <a:txBody>
                    <a:bodyPr/>
                    <a:lstStyle/>
                    <a:p>
                      <a:pPr algn="ctr"/>
                      <a:r>
                        <a:rPr lang="en-US" sz="2400" b="1" dirty="0">
                          <a:solidFill>
                            <a:schemeClr val="bg1"/>
                          </a:solidFill>
                          <a:effectLst>
                            <a:outerShdw blurRad="38100" dist="38100" dir="2700000" algn="tl">
                              <a:srgbClr val="000000">
                                <a:alpha val="43137"/>
                              </a:srgbClr>
                            </a:outerShdw>
                          </a:effectLst>
                        </a:rPr>
                        <a:t>Soviet Union</a:t>
                      </a:r>
                    </a:p>
                  </a:txBody>
                  <a:tcPr marL="49665" marR="49665" marT="49665" marB="49665" anchor="ctr">
                    <a:solidFill>
                      <a:srgbClr val="FF3300"/>
                    </a:solidFill>
                  </a:tcPr>
                </a:tc>
              </a:tr>
              <a:tr h="377825">
                <a:tc>
                  <a:txBody>
                    <a:bodyPr/>
                    <a:lstStyle/>
                    <a:p>
                      <a:pPr algn="ctr"/>
                      <a:r>
                        <a:rPr lang="en-US" sz="2400" dirty="0">
                          <a:solidFill>
                            <a:schemeClr val="bg1"/>
                          </a:solidFill>
                        </a:rPr>
                        <a:t>Free elections</a:t>
                      </a:r>
                    </a:p>
                  </a:txBody>
                  <a:tcPr marL="49665" marR="49665" marT="49665" marB="49665" anchor="ctr"/>
                </a:tc>
                <a:tc>
                  <a:txBody>
                    <a:bodyPr/>
                    <a:lstStyle/>
                    <a:p>
                      <a:pPr algn="ctr"/>
                      <a:r>
                        <a:rPr lang="en-US" sz="2400" dirty="0">
                          <a:solidFill>
                            <a:schemeClr val="bg1"/>
                          </a:solidFill>
                        </a:rPr>
                        <a:t>No elections or fixed</a:t>
                      </a:r>
                    </a:p>
                  </a:txBody>
                  <a:tcPr marL="49665" marR="49665" marT="49665" marB="49665" anchor="ctr"/>
                </a:tc>
              </a:tr>
              <a:tr h="377825">
                <a:tc>
                  <a:txBody>
                    <a:bodyPr/>
                    <a:lstStyle/>
                    <a:p>
                      <a:pPr algn="ctr"/>
                      <a:r>
                        <a:rPr lang="en-US" sz="2400" dirty="0">
                          <a:solidFill>
                            <a:schemeClr val="bg1"/>
                          </a:solidFill>
                        </a:rPr>
                        <a:t>Democratic</a:t>
                      </a:r>
                    </a:p>
                  </a:txBody>
                  <a:tcPr marL="49665" marR="49665" marT="49665" marB="49665" anchor="ctr"/>
                </a:tc>
                <a:tc>
                  <a:txBody>
                    <a:bodyPr/>
                    <a:lstStyle/>
                    <a:p>
                      <a:pPr algn="ctr"/>
                      <a:r>
                        <a:rPr lang="en-US" sz="2400" dirty="0">
                          <a:solidFill>
                            <a:schemeClr val="bg1"/>
                          </a:solidFill>
                        </a:rPr>
                        <a:t>Autocratic / Dictatorship</a:t>
                      </a:r>
                    </a:p>
                  </a:txBody>
                  <a:tcPr marL="49665" marR="49665" marT="49665" marB="49665" anchor="ctr"/>
                </a:tc>
              </a:tr>
              <a:tr h="225851">
                <a:tc>
                  <a:txBody>
                    <a:bodyPr/>
                    <a:lstStyle/>
                    <a:p>
                      <a:pPr algn="ctr"/>
                      <a:r>
                        <a:rPr lang="en-US" sz="2400" dirty="0">
                          <a:solidFill>
                            <a:schemeClr val="bg1"/>
                          </a:solidFill>
                        </a:rPr>
                        <a:t>Capitalist</a:t>
                      </a:r>
                    </a:p>
                  </a:txBody>
                  <a:tcPr marL="49665" marR="49665" marT="49665" marB="49665" anchor="ctr"/>
                </a:tc>
                <a:tc>
                  <a:txBody>
                    <a:bodyPr/>
                    <a:lstStyle/>
                    <a:p>
                      <a:pPr algn="ctr"/>
                      <a:r>
                        <a:rPr lang="en-US" sz="2400" dirty="0">
                          <a:solidFill>
                            <a:schemeClr val="bg1"/>
                          </a:solidFill>
                        </a:rPr>
                        <a:t>Communist</a:t>
                      </a:r>
                    </a:p>
                  </a:txBody>
                  <a:tcPr marL="49665" marR="49665" marT="49665" marB="49665" anchor="ctr"/>
                </a:tc>
              </a:tr>
              <a:tr h="377825">
                <a:tc>
                  <a:txBody>
                    <a:bodyPr/>
                    <a:lstStyle/>
                    <a:p>
                      <a:pPr algn="ctr"/>
                      <a:r>
                        <a:rPr lang="en-US" sz="2400" dirty="0">
                          <a:solidFill>
                            <a:schemeClr val="bg1"/>
                          </a:solidFill>
                        </a:rPr>
                        <a:t>‘Survival of the fittest’</a:t>
                      </a:r>
                    </a:p>
                  </a:txBody>
                  <a:tcPr marL="49665" marR="49665" marT="49665" marB="49665" anchor="ctr"/>
                </a:tc>
                <a:tc>
                  <a:txBody>
                    <a:bodyPr/>
                    <a:lstStyle/>
                    <a:p>
                      <a:pPr algn="ctr"/>
                      <a:r>
                        <a:rPr lang="en-US" sz="2400" dirty="0">
                          <a:solidFill>
                            <a:schemeClr val="bg1"/>
                          </a:solidFill>
                        </a:rPr>
                        <a:t>Everybody helps everybody</a:t>
                      </a:r>
                    </a:p>
                  </a:txBody>
                  <a:tcPr marL="49665" marR="49665" marT="49665" marB="49665" anchor="ctr"/>
                </a:tc>
              </a:tr>
              <a:tr h="377825">
                <a:tc>
                  <a:txBody>
                    <a:bodyPr/>
                    <a:lstStyle/>
                    <a:p>
                      <a:pPr algn="ctr"/>
                      <a:r>
                        <a:rPr lang="en-US" sz="2400" dirty="0">
                          <a:solidFill>
                            <a:schemeClr val="bg1"/>
                          </a:solidFill>
                        </a:rPr>
                        <a:t>Richest world power</a:t>
                      </a:r>
                    </a:p>
                  </a:txBody>
                  <a:tcPr marL="49665" marR="49665" marT="49665" marB="49665" anchor="ctr"/>
                </a:tc>
                <a:tc>
                  <a:txBody>
                    <a:bodyPr/>
                    <a:lstStyle/>
                    <a:p>
                      <a:pPr algn="ctr"/>
                      <a:r>
                        <a:rPr lang="en-US" sz="2400" dirty="0">
                          <a:solidFill>
                            <a:schemeClr val="bg1"/>
                          </a:solidFill>
                        </a:rPr>
                        <a:t>Poor economic base</a:t>
                      </a:r>
                    </a:p>
                  </a:txBody>
                  <a:tcPr marL="49665" marR="49665" marT="49665" marB="49665" anchor="ctr"/>
                </a:tc>
              </a:tr>
              <a:tr h="681773">
                <a:tc>
                  <a:txBody>
                    <a:bodyPr/>
                    <a:lstStyle/>
                    <a:p>
                      <a:pPr algn="ctr"/>
                      <a:r>
                        <a:rPr lang="en-US" sz="2400" dirty="0">
                          <a:solidFill>
                            <a:schemeClr val="bg1"/>
                          </a:solidFill>
                        </a:rPr>
                        <a:t>Personal freedom</a:t>
                      </a:r>
                    </a:p>
                  </a:txBody>
                  <a:tcPr marL="49665" marR="49665" marT="49665" marB="49665" anchor="ctr"/>
                </a:tc>
                <a:tc>
                  <a:txBody>
                    <a:bodyPr/>
                    <a:lstStyle/>
                    <a:p>
                      <a:pPr algn="ctr"/>
                      <a:r>
                        <a:rPr lang="en-US" sz="2400" dirty="0">
                          <a:solidFill>
                            <a:schemeClr val="bg1"/>
                          </a:solidFill>
                        </a:rPr>
                        <a:t>Society controlled by the NKVD (secret police)</a:t>
                      </a:r>
                    </a:p>
                  </a:txBody>
                  <a:tcPr marL="49665" marR="49665" marT="49665" marB="49665" anchor="ctr"/>
                </a:tc>
              </a:tr>
              <a:tr h="377825">
                <a:tc>
                  <a:txBody>
                    <a:bodyPr/>
                    <a:lstStyle/>
                    <a:p>
                      <a:pPr algn="ctr"/>
                      <a:r>
                        <a:rPr lang="en-US" sz="2400" dirty="0">
                          <a:solidFill>
                            <a:schemeClr val="bg1"/>
                          </a:solidFill>
                        </a:rPr>
                        <a:t>Freedom of the media</a:t>
                      </a:r>
                    </a:p>
                  </a:txBody>
                  <a:tcPr marL="49665" marR="49665" marT="49665" marB="49665" anchor="ctr"/>
                </a:tc>
                <a:tc>
                  <a:txBody>
                    <a:bodyPr/>
                    <a:lstStyle/>
                    <a:p>
                      <a:pPr algn="ctr"/>
                      <a:r>
                        <a:rPr lang="en-US" sz="2400" dirty="0">
                          <a:solidFill>
                            <a:schemeClr val="bg1"/>
                          </a:solidFill>
                        </a:rPr>
                        <a:t>Total censorship</a:t>
                      </a:r>
                    </a:p>
                  </a:txBody>
                  <a:tcPr marL="49665" marR="49665" marT="49665" marB="49665" anchor="ctr"/>
                </a:tc>
              </a:tr>
            </a:tbl>
          </a:graphicData>
        </a:graphic>
      </p:graphicFrame>
      <p:sp>
        <p:nvSpPr>
          <p:cNvPr id="66561" name="Rectangle 1"/>
          <p:cNvSpPr>
            <a:spLocks noChangeArrowheads="1"/>
          </p:cNvSpPr>
          <p:nvPr/>
        </p:nvSpPr>
        <p:spPr bwMode="auto">
          <a:xfrm>
            <a:off x="914400" y="381000"/>
            <a:ext cx="7085594" cy="1446550"/>
          </a:xfrm>
          <a:prstGeom prst="rect">
            <a:avLst/>
          </a:prstGeom>
          <a:noFill/>
          <a:ln w="28575" cap="flat" cmpd="sng">
            <a:noFill/>
            <a:prstDash val="solid"/>
            <a:miter lim="800000"/>
            <a:headEnd/>
            <a:tailEnd/>
          </a:ln>
          <a:effectLst>
            <a:outerShdw dist="35921" dir="2700000" algn="ctr" rotWithShape="0">
              <a:srgbClr val="990000"/>
            </a:outerShdw>
          </a:effec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pitchFamily="34" charset="0"/>
                <a:cs typeface="Arial" pitchFamily="34" charset="0"/>
              </a:rPr>
              <a:t>So why were these two super powers </a:t>
            </a:r>
            <a:br>
              <a:rPr kumimoji="0" lang="en-US" sz="3200" b="0" i="0" u="none" strike="noStrike" cap="none" normalizeH="0" baseline="0" dirty="0" smtClean="0">
                <a:ln>
                  <a:noFill/>
                </a:ln>
                <a:solidFill>
                  <a:schemeClr val="bg1"/>
                </a:solidFill>
                <a:effectLst/>
                <a:latin typeface="Arial" pitchFamily="34" charset="0"/>
                <a:cs typeface="Arial" pitchFamily="34" charset="0"/>
              </a:rPr>
            </a:br>
            <a:r>
              <a:rPr kumimoji="0" lang="en-US" sz="3200" b="0" i="0" u="none" strike="noStrike" cap="none" normalizeH="0" baseline="0" dirty="0" smtClean="0">
                <a:ln>
                  <a:noFill/>
                </a:ln>
                <a:solidFill>
                  <a:schemeClr val="bg1"/>
                </a:solidFill>
                <a:effectLst/>
                <a:latin typeface="Arial" pitchFamily="34" charset="0"/>
                <a:cs typeface="Arial" pitchFamily="34" charset="0"/>
              </a:rPr>
              <a:t>so distrustful of the other? </a:t>
            </a:r>
            <a:endParaRPr kumimoji="0" lang="en-US" sz="3200" b="0" i="0" u="none" strike="noStrike" cap="none" normalizeH="0" baseline="0" dirty="0" smtClean="0">
              <a:ln>
                <a:noFill/>
              </a:ln>
              <a:solidFill>
                <a:schemeClr val="bg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cxnSp>
        <p:nvCxnSpPr>
          <p:cNvPr id="5" name="Straight Connector 4"/>
          <p:cNvCxnSpPr/>
          <p:nvPr/>
        </p:nvCxnSpPr>
        <p:spPr bwMode="auto">
          <a:xfrm rot="5400000">
            <a:off x="1676400" y="3886200"/>
            <a:ext cx="4419600" cy="0"/>
          </a:xfrm>
          <a:prstGeom prst="line">
            <a:avLst/>
          </a:prstGeom>
          <a:solidFill>
            <a:schemeClr val="bg1"/>
          </a:solidFill>
          <a:ln w="28575" cap="flat" cmpd="sng" algn="ctr">
            <a:solidFill>
              <a:schemeClr val="bg1"/>
            </a:solidFill>
            <a:prstDash val="solid"/>
            <a:round/>
            <a:headEnd type="none" w="med" len="med"/>
            <a:tailEnd type="none" w="med" len="med"/>
          </a:ln>
          <a:effectLst>
            <a:outerShdw dist="35921" dir="2700000" algn="ctr" rotWithShape="0">
              <a:srgbClr val="990000"/>
            </a:outerShdw>
          </a:effectLst>
        </p:spPr>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39267"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1952</a:t>
            </a:r>
          </a:p>
        </p:txBody>
      </p:sp>
      <p:pic>
        <p:nvPicPr>
          <p:cNvPr id="139268" name="Picture 4" descr="Tank1"/>
          <p:cNvPicPr>
            <a:picLocks noChangeAspect="1" noChangeArrowheads="1"/>
          </p:cNvPicPr>
          <p:nvPr/>
        </p:nvPicPr>
        <p:blipFill>
          <a:blip r:embed="rId4" cstate="print"/>
          <a:srcRect/>
          <a:stretch>
            <a:fillRect/>
          </a:stretch>
        </p:blipFill>
        <p:spPr bwMode="auto">
          <a:xfrm>
            <a:off x="6172200" y="3503613"/>
            <a:ext cx="314325" cy="153987"/>
          </a:xfrm>
          <a:prstGeom prst="rect">
            <a:avLst/>
          </a:prstGeom>
          <a:noFill/>
        </p:spPr>
      </p:pic>
      <p:pic>
        <p:nvPicPr>
          <p:cNvPr id="139269"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39270" name="Picture 6" descr="Tank1"/>
          <p:cNvPicPr>
            <a:picLocks noChangeAspect="1" noChangeArrowheads="1"/>
          </p:cNvPicPr>
          <p:nvPr/>
        </p:nvPicPr>
        <p:blipFill>
          <a:blip r:embed="rId4" cstate="print"/>
          <a:srcRect/>
          <a:stretch>
            <a:fillRect/>
          </a:stretch>
        </p:blipFill>
        <p:spPr bwMode="auto">
          <a:xfrm>
            <a:off x="5867400" y="4191000"/>
            <a:ext cx="314325" cy="153988"/>
          </a:xfrm>
          <a:prstGeom prst="rect">
            <a:avLst/>
          </a:prstGeom>
          <a:noFill/>
        </p:spPr>
      </p:pic>
      <p:pic>
        <p:nvPicPr>
          <p:cNvPr id="139271" name="Picture 7" descr="Tank1"/>
          <p:cNvPicPr>
            <a:picLocks noChangeAspect="1" noChangeArrowheads="1"/>
          </p:cNvPicPr>
          <p:nvPr/>
        </p:nvPicPr>
        <p:blipFill>
          <a:blip r:embed="rId4" cstate="print"/>
          <a:srcRect/>
          <a:stretch>
            <a:fillRect/>
          </a:stretch>
        </p:blipFill>
        <p:spPr bwMode="auto">
          <a:xfrm>
            <a:off x="5943600" y="3886200"/>
            <a:ext cx="314325" cy="153988"/>
          </a:xfrm>
          <a:prstGeom prst="rect">
            <a:avLst/>
          </a:prstGeom>
          <a:noFill/>
        </p:spPr>
      </p:pic>
      <p:pic>
        <p:nvPicPr>
          <p:cNvPr id="139272"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39273" name="Picture 9" descr="Tank1"/>
          <p:cNvPicPr>
            <a:picLocks noChangeAspect="1" noChangeArrowheads="1"/>
          </p:cNvPicPr>
          <p:nvPr/>
        </p:nvPicPr>
        <p:blipFill>
          <a:blip r:embed="rId4" cstate="print"/>
          <a:srcRect/>
          <a:stretch>
            <a:fillRect/>
          </a:stretch>
        </p:blipFill>
        <p:spPr bwMode="auto">
          <a:xfrm>
            <a:off x="6172200" y="5486400"/>
            <a:ext cx="314325" cy="153988"/>
          </a:xfrm>
          <a:prstGeom prst="rect">
            <a:avLst/>
          </a:prstGeom>
          <a:noFill/>
        </p:spPr>
      </p:pic>
      <p:pic>
        <p:nvPicPr>
          <p:cNvPr id="139274"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39275" name="Picture 11" descr="Tank1"/>
          <p:cNvPicPr>
            <a:picLocks noChangeAspect="1" noChangeArrowheads="1"/>
          </p:cNvPicPr>
          <p:nvPr/>
        </p:nvPicPr>
        <p:blipFill>
          <a:blip r:embed="rId4" cstate="print"/>
          <a:srcRect/>
          <a:stretch>
            <a:fillRect/>
          </a:stretch>
        </p:blipFill>
        <p:spPr bwMode="auto">
          <a:xfrm>
            <a:off x="6172200" y="4953000"/>
            <a:ext cx="314325" cy="153988"/>
          </a:xfrm>
          <a:prstGeom prst="rect">
            <a:avLst/>
          </a:prstGeom>
          <a:noFill/>
        </p:spPr>
      </p:pic>
      <p:pic>
        <p:nvPicPr>
          <p:cNvPr id="139276" name="Picture 12" descr="Tank1"/>
          <p:cNvPicPr>
            <a:picLocks noChangeAspect="1" noChangeArrowheads="1"/>
          </p:cNvPicPr>
          <p:nvPr/>
        </p:nvPicPr>
        <p:blipFill>
          <a:blip r:embed="rId4" cstate="print"/>
          <a:srcRect/>
          <a:stretch>
            <a:fillRect/>
          </a:stretch>
        </p:blipFill>
        <p:spPr bwMode="auto">
          <a:xfrm>
            <a:off x="6553200" y="4648200"/>
            <a:ext cx="314325" cy="153988"/>
          </a:xfrm>
          <a:prstGeom prst="rect">
            <a:avLst/>
          </a:prstGeom>
          <a:noFill/>
        </p:spPr>
      </p:pic>
      <p:pic>
        <p:nvPicPr>
          <p:cNvPr id="139277" name="Picture 13" descr="Tank1"/>
          <p:cNvPicPr>
            <a:picLocks noChangeAspect="1" noChangeArrowheads="1"/>
          </p:cNvPicPr>
          <p:nvPr/>
        </p:nvPicPr>
        <p:blipFill>
          <a:blip r:embed="rId4" cstate="print"/>
          <a:srcRect/>
          <a:stretch>
            <a:fillRect/>
          </a:stretch>
        </p:blipFill>
        <p:spPr bwMode="auto">
          <a:xfrm>
            <a:off x="6934200" y="2970213"/>
            <a:ext cx="314325" cy="153987"/>
          </a:xfrm>
          <a:prstGeom prst="rect">
            <a:avLst/>
          </a:prstGeom>
          <a:noFill/>
        </p:spPr>
      </p:pic>
      <p:pic>
        <p:nvPicPr>
          <p:cNvPr id="139278" name="Picture 14" descr="Tank1"/>
          <p:cNvPicPr>
            <a:picLocks noChangeAspect="1" noChangeArrowheads="1"/>
          </p:cNvPicPr>
          <p:nvPr/>
        </p:nvPicPr>
        <p:blipFill>
          <a:blip r:embed="rId4" cstate="print"/>
          <a:srcRect/>
          <a:stretch>
            <a:fillRect/>
          </a:stretch>
        </p:blipFill>
        <p:spPr bwMode="auto">
          <a:xfrm>
            <a:off x="7010400" y="3429000"/>
            <a:ext cx="314325" cy="153988"/>
          </a:xfrm>
          <a:prstGeom prst="rect">
            <a:avLst/>
          </a:prstGeom>
          <a:noFill/>
        </p:spPr>
      </p:pic>
      <p:pic>
        <p:nvPicPr>
          <p:cNvPr id="139279" name="Picture 15" descr="Tank1"/>
          <p:cNvPicPr>
            <a:picLocks noChangeAspect="1" noChangeArrowheads="1"/>
          </p:cNvPicPr>
          <p:nvPr/>
        </p:nvPicPr>
        <p:blipFill>
          <a:blip r:embed="rId4" cstate="print"/>
          <a:srcRect/>
          <a:stretch>
            <a:fillRect/>
          </a:stretch>
        </p:blipFill>
        <p:spPr bwMode="auto">
          <a:xfrm>
            <a:off x="7391400" y="3810000"/>
            <a:ext cx="314325" cy="153988"/>
          </a:xfrm>
          <a:prstGeom prst="rect">
            <a:avLst/>
          </a:prstGeom>
          <a:noFill/>
        </p:spPr>
      </p:pic>
      <p:pic>
        <p:nvPicPr>
          <p:cNvPr id="139280" name="Picture 16" descr="Tank1"/>
          <p:cNvPicPr>
            <a:picLocks noChangeAspect="1" noChangeArrowheads="1"/>
          </p:cNvPicPr>
          <p:nvPr/>
        </p:nvPicPr>
        <p:blipFill>
          <a:blip r:embed="rId4" cstate="print"/>
          <a:srcRect/>
          <a:stretch>
            <a:fillRect/>
          </a:stretch>
        </p:blipFill>
        <p:spPr bwMode="auto">
          <a:xfrm>
            <a:off x="7696200" y="4191000"/>
            <a:ext cx="314325" cy="153988"/>
          </a:xfrm>
          <a:prstGeom prst="rect">
            <a:avLst/>
          </a:prstGeom>
          <a:noFill/>
        </p:spPr>
      </p:pic>
      <p:pic>
        <p:nvPicPr>
          <p:cNvPr id="139281"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39282"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39283"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39284"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39285"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39286"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39287"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39288"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Tree>
  </p:cSld>
  <p:clrMapOvr>
    <a:masterClrMapping/>
  </p:clrMapOvr>
  <p:transition advClick="0" advTm="5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41315"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1952</a:t>
            </a:r>
          </a:p>
        </p:txBody>
      </p:sp>
      <p:pic>
        <p:nvPicPr>
          <p:cNvPr id="141316" name="Picture 4" descr="Tank1"/>
          <p:cNvPicPr>
            <a:picLocks noChangeAspect="1" noChangeArrowheads="1"/>
          </p:cNvPicPr>
          <p:nvPr/>
        </p:nvPicPr>
        <p:blipFill>
          <a:blip r:embed="rId4" cstate="print"/>
          <a:srcRect/>
          <a:stretch>
            <a:fillRect/>
          </a:stretch>
        </p:blipFill>
        <p:spPr bwMode="auto">
          <a:xfrm>
            <a:off x="6172200" y="3503613"/>
            <a:ext cx="314325" cy="153987"/>
          </a:xfrm>
          <a:prstGeom prst="rect">
            <a:avLst/>
          </a:prstGeom>
          <a:noFill/>
        </p:spPr>
      </p:pic>
      <p:pic>
        <p:nvPicPr>
          <p:cNvPr id="141317"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41318" name="Picture 6" descr="Tank1"/>
          <p:cNvPicPr>
            <a:picLocks noChangeAspect="1" noChangeArrowheads="1"/>
          </p:cNvPicPr>
          <p:nvPr/>
        </p:nvPicPr>
        <p:blipFill>
          <a:blip r:embed="rId4" cstate="print"/>
          <a:srcRect/>
          <a:stretch>
            <a:fillRect/>
          </a:stretch>
        </p:blipFill>
        <p:spPr bwMode="auto">
          <a:xfrm>
            <a:off x="5715000" y="4191000"/>
            <a:ext cx="314325" cy="153988"/>
          </a:xfrm>
          <a:prstGeom prst="rect">
            <a:avLst/>
          </a:prstGeom>
          <a:noFill/>
        </p:spPr>
      </p:pic>
      <p:pic>
        <p:nvPicPr>
          <p:cNvPr id="141319" name="Picture 7" descr="Tank1"/>
          <p:cNvPicPr>
            <a:picLocks noChangeAspect="1" noChangeArrowheads="1"/>
          </p:cNvPicPr>
          <p:nvPr/>
        </p:nvPicPr>
        <p:blipFill>
          <a:blip r:embed="rId4" cstate="print"/>
          <a:srcRect/>
          <a:stretch>
            <a:fillRect/>
          </a:stretch>
        </p:blipFill>
        <p:spPr bwMode="auto">
          <a:xfrm>
            <a:off x="5791200" y="3886200"/>
            <a:ext cx="314325" cy="153988"/>
          </a:xfrm>
          <a:prstGeom prst="rect">
            <a:avLst/>
          </a:prstGeom>
          <a:noFill/>
        </p:spPr>
      </p:pic>
      <p:pic>
        <p:nvPicPr>
          <p:cNvPr id="141320"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41321" name="Picture 9" descr="Tank1"/>
          <p:cNvPicPr>
            <a:picLocks noChangeAspect="1" noChangeArrowheads="1"/>
          </p:cNvPicPr>
          <p:nvPr/>
        </p:nvPicPr>
        <p:blipFill>
          <a:blip r:embed="rId4" cstate="print"/>
          <a:srcRect/>
          <a:stretch>
            <a:fillRect/>
          </a:stretch>
        </p:blipFill>
        <p:spPr bwMode="auto">
          <a:xfrm>
            <a:off x="6172200" y="5486400"/>
            <a:ext cx="314325" cy="153988"/>
          </a:xfrm>
          <a:prstGeom prst="rect">
            <a:avLst/>
          </a:prstGeom>
          <a:noFill/>
        </p:spPr>
      </p:pic>
      <p:pic>
        <p:nvPicPr>
          <p:cNvPr id="141322"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41323" name="Picture 11" descr="Tank1"/>
          <p:cNvPicPr>
            <a:picLocks noChangeAspect="1" noChangeArrowheads="1"/>
          </p:cNvPicPr>
          <p:nvPr/>
        </p:nvPicPr>
        <p:blipFill>
          <a:blip r:embed="rId4" cstate="print"/>
          <a:srcRect/>
          <a:stretch>
            <a:fillRect/>
          </a:stretch>
        </p:blipFill>
        <p:spPr bwMode="auto">
          <a:xfrm>
            <a:off x="6172200" y="4953000"/>
            <a:ext cx="314325" cy="153988"/>
          </a:xfrm>
          <a:prstGeom prst="rect">
            <a:avLst/>
          </a:prstGeom>
          <a:noFill/>
        </p:spPr>
      </p:pic>
      <p:pic>
        <p:nvPicPr>
          <p:cNvPr id="141324" name="Picture 12" descr="Tank1"/>
          <p:cNvPicPr>
            <a:picLocks noChangeAspect="1" noChangeArrowheads="1"/>
          </p:cNvPicPr>
          <p:nvPr/>
        </p:nvPicPr>
        <p:blipFill>
          <a:blip r:embed="rId4" cstate="print"/>
          <a:srcRect/>
          <a:stretch>
            <a:fillRect/>
          </a:stretch>
        </p:blipFill>
        <p:spPr bwMode="auto">
          <a:xfrm>
            <a:off x="6553200" y="4648200"/>
            <a:ext cx="314325" cy="153988"/>
          </a:xfrm>
          <a:prstGeom prst="rect">
            <a:avLst/>
          </a:prstGeom>
          <a:noFill/>
        </p:spPr>
      </p:pic>
      <p:pic>
        <p:nvPicPr>
          <p:cNvPr id="141325" name="Picture 13" descr="Tank1"/>
          <p:cNvPicPr>
            <a:picLocks noChangeAspect="1" noChangeArrowheads="1"/>
          </p:cNvPicPr>
          <p:nvPr/>
        </p:nvPicPr>
        <p:blipFill>
          <a:blip r:embed="rId4" cstate="print"/>
          <a:srcRect/>
          <a:stretch>
            <a:fillRect/>
          </a:stretch>
        </p:blipFill>
        <p:spPr bwMode="auto">
          <a:xfrm>
            <a:off x="6934200" y="2970213"/>
            <a:ext cx="314325" cy="153987"/>
          </a:xfrm>
          <a:prstGeom prst="rect">
            <a:avLst/>
          </a:prstGeom>
          <a:noFill/>
        </p:spPr>
      </p:pic>
      <p:pic>
        <p:nvPicPr>
          <p:cNvPr id="141326" name="Picture 14" descr="Tank1"/>
          <p:cNvPicPr>
            <a:picLocks noChangeAspect="1" noChangeArrowheads="1"/>
          </p:cNvPicPr>
          <p:nvPr/>
        </p:nvPicPr>
        <p:blipFill>
          <a:blip r:embed="rId4" cstate="print"/>
          <a:srcRect/>
          <a:stretch>
            <a:fillRect/>
          </a:stretch>
        </p:blipFill>
        <p:spPr bwMode="auto">
          <a:xfrm>
            <a:off x="7010400" y="3429000"/>
            <a:ext cx="314325" cy="153988"/>
          </a:xfrm>
          <a:prstGeom prst="rect">
            <a:avLst/>
          </a:prstGeom>
          <a:noFill/>
        </p:spPr>
      </p:pic>
      <p:pic>
        <p:nvPicPr>
          <p:cNvPr id="141327" name="Picture 15" descr="Tank1"/>
          <p:cNvPicPr>
            <a:picLocks noChangeAspect="1" noChangeArrowheads="1"/>
          </p:cNvPicPr>
          <p:nvPr/>
        </p:nvPicPr>
        <p:blipFill>
          <a:blip r:embed="rId4" cstate="print"/>
          <a:srcRect/>
          <a:stretch>
            <a:fillRect/>
          </a:stretch>
        </p:blipFill>
        <p:spPr bwMode="auto">
          <a:xfrm>
            <a:off x="7391400" y="3810000"/>
            <a:ext cx="314325" cy="153988"/>
          </a:xfrm>
          <a:prstGeom prst="rect">
            <a:avLst/>
          </a:prstGeom>
          <a:noFill/>
        </p:spPr>
      </p:pic>
      <p:pic>
        <p:nvPicPr>
          <p:cNvPr id="141328" name="Picture 16" descr="Tank1"/>
          <p:cNvPicPr>
            <a:picLocks noChangeAspect="1" noChangeArrowheads="1"/>
          </p:cNvPicPr>
          <p:nvPr/>
        </p:nvPicPr>
        <p:blipFill>
          <a:blip r:embed="rId4" cstate="print"/>
          <a:srcRect/>
          <a:stretch>
            <a:fillRect/>
          </a:stretch>
        </p:blipFill>
        <p:spPr bwMode="auto">
          <a:xfrm>
            <a:off x="7696200" y="4191000"/>
            <a:ext cx="314325" cy="153988"/>
          </a:xfrm>
          <a:prstGeom prst="rect">
            <a:avLst/>
          </a:prstGeom>
          <a:noFill/>
        </p:spPr>
      </p:pic>
      <p:pic>
        <p:nvPicPr>
          <p:cNvPr id="141329"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41330"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41331"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41332"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41333"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41334"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41335"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41336"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Tree>
  </p:cSld>
  <p:clrMapOvr>
    <a:masterClrMapping/>
  </p:clrMapOvr>
  <p:transition advClick="0" advTm="5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43363"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1952</a:t>
            </a:r>
          </a:p>
        </p:txBody>
      </p:sp>
      <p:pic>
        <p:nvPicPr>
          <p:cNvPr id="143364" name="Picture 4" descr="Tank1"/>
          <p:cNvPicPr>
            <a:picLocks noChangeAspect="1" noChangeArrowheads="1"/>
          </p:cNvPicPr>
          <p:nvPr/>
        </p:nvPicPr>
        <p:blipFill>
          <a:blip r:embed="rId4" cstate="print"/>
          <a:srcRect/>
          <a:stretch>
            <a:fillRect/>
          </a:stretch>
        </p:blipFill>
        <p:spPr bwMode="auto">
          <a:xfrm>
            <a:off x="6238875" y="3579813"/>
            <a:ext cx="314325" cy="153987"/>
          </a:xfrm>
          <a:prstGeom prst="rect">
            <a:avLst/>
          </a:prstGeom>
          <a:noFill/>
        </p:spPr>
      </p:pic>
      <p:pic>
        <p:nvPicPr>
          <p:cNvPr id="143365"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43366" name="Picture 6" descr="Tank1"/>
          <p:cNvPicPr>
            <a:picLocks noChangeAspect="1" noChangeArrowheads="1"/>
          </p:cNvPicPr>
          <p:nvPr/>
        </p:nvPicPr>
        <p:blipFill>
          <a:blip r:embed="rId4" cstate="print"/>
          <a:srcRect/>
          <a:stretch>
            <a:fillRect/>
          </a:stretch>
        </p:blipFill>
        <p:spPr bwMode="auto">
          <a:xfrm>
            <a:off x="5562600" y="4191000"/>
            <a:ext cx="314325" cy="153988"/>
          </a:xfrm>
          <a:prstGeom prst="rect">
            <a:avLst/>
          </a:prstGeom>
          <a:noFill/>
        </p:spPr>
      </p:pic>
      <p:pic>
        <p:nvPicPr>
          <p:cNvPr id="143367" name="Picture 7" descr="Tank1"/>
          <p:cNvPicPr>
            <a:picLocks noChangeAspect="1" noChangeArrowheads="1"/>
          </p:cNvPicPr>
          <p:nvPr/>
        </p:nvPicPr>
        <p:blipFill>
          <a:blip r:embed="rId4" cstate="print"/>
          <a:srcRect/>
          <a:stretch>
            <a:fillRect/>
          </a:stretch>
        </p:blipFill>
        <p:spPr bwMode="auto">
          <a:xfrm>
            <a:off x="5638800" y="3886200"/>
            <a:ext cx="314325" cy="153988"/>
          </a:xfrm>
          <a:prstGeom prst="rect">
            <a:avLst/>
          </a:prstGeom>
          <a:noFill/>
        </p:spPr>
      </p:pic>
      <p:pic>
        <p:nvPicPr>
          <p:cNvPr id="143368"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43369" name="Picture 9" descr="Tank1"/>
          <p:cNvPicPr>
            <a:picLocks noChangeAspect="1" noChangeArrowheads="1"/>
          </p:cNvPicPr>
          <p:nvPr/>
        </p:nvPicPr>
        <p:blipFill>
          <a:blip r:embed="rId4" cstate="print"/>
          <a:srcRect/>
          <a:stretch>
            <a:fillRect/>
          </a:stretch>
        </p:blipFill>
        <p:spPr bwMode="auto">
          <a:xfrm>
            <a:off x="6172200" y="5486400"/>
            <a:ext cx="314325" cy="153988"/>
          </a:xfrm>
          <a:prstGeom prst="rect">
            <a:avLst/>
          </a:prstGeom>
          <a:noFill/>
        </p:spPr>
      </p:pic>
      <p:pic>
        <p:nvPicPr>
          <p:cNvPr id="143370"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43371" name="Picture 11" descr="Tank1"/>
          <p:cNvPicPr>
            <a:picLocks noChangeAspect="1" noChangeArrowheads="1"/>
          </p:cNvPicPr>
          <p:nvPr/>
        </p:nvPicPr>
        <p:blipFill>
          <a:blip r:embed="rId4" cstate="print"/>
          <a:srcRect/>
          <a:stretch>
            <a:fillRect/>
          </a:stretch>
        </p:blipFill>
        <p:spPr bwMode="auto">
          <a:xfrm>
            <a:off x="6172200" y="4953000"/>
            <a:ext cx="314325" cy="153988"/>
          </a:xfrm>
          <a:prstGeom prst="rect">
            <a:avLst/>
          </a:prstGeom>
          <a:noFill/>
        </p:spPr>
      </p:pic>
      <p:pic>
        <p:nvPicPr>
          <p:cNvPr id="143372" name="Picture 12" descr="Tank1"/>
          <p:cNvPicPr>
            <a:picLocks noChangeAspect="1" noChangeArrowheads="1"/>
          </p:cNvPicPr>
          <p:nvPr/>
        </p:nvPicPr>
        <p:blipFill>
          <a:blip r:embed="rId4" cstate="print"/>
          <a:srcRect/>
          <a:stretch>
            <a:fillRect/>
          </a:stretch>
        </p:blipFill>
        <p:spPr bwMode="auto">
          <a:xfrm>
            <a:off x="6553200" y="4495800"/>
            <a:ext cx="314325" cy="153988"/>
          </a:xfrm>
          <a:prstGeom prst="rect">
            <a:avLst/>
          </a:prstGeom>
          <a:noFill/>
        </p:spPr>
      </p:pic>
      <p:pic>
        <p:nvPicPr>
          <p:cNvPr id="143373" name="Picture 13" descr="Tank1"/>
          <p:cNvPicPr>
            <a:picLocks noChangeAspect="1" noChangeArrowheads="1"/>
          </p:cNvPicPr>
          <p:nvPr/>
        </p:nvPicPr>
        <p:blipFill>
          <a:blip r:embed="rId4" cstate="print"/>
          <a:srcRect/>
          <a:stretch>
            <a:fillRect/>
          </a:stretch>
        </p:blipFill>
        <p:spPr bwMode="auto">
          <a:xfrm>
            <a:off x="6934200" y="2970213"/>
            <a:ext cx="314325" cy="153987"/>
          </a:xfrm>
          <a:prstGeom prst="rect">
            <a:avLst/>
          </a:prstGeom>
          <a:noFill/>
        </p:spPr>
      </p:pic>
      <p:pic>
        <p:nvPicPr>
          <p:cNvPr id="143374" name="Picture 14" descr="Tank1"/>
          <p:cNvPicPr>
            <a:picLocks noChangeAspect="1" noChangeArrowheads="1"/>
          </p:cNvPicPr>
          <p:nvPr/>
        </p:nvPicPr>
        <p:blipFill>
          <a:blip r:embed="rId4" cstate="print"/>
          <a:srcRect/>
          <a:stretch>
            <a:fillRect/>
          </a:stretch>
        </p:blipFill>
        <p:spPr bwMode="auto">
          <a:xfrm>
            <a:off x="7010400" y="3429000"/>
            <a:ext cx="314325" cy="153988"/>
          </a:xfrm>
          <a:prstGeom prst="rect">
            <a:avLst/>
          </a:prstGeom>
          <a:noFill/>
        </p:spPr>
      </p:pic>
      <p:pic>
        <p:nvPicPr>
          <p:cNvPr id="143375" name="Picture 15" descr="Tank1"/>
          <p:cNvPicPr>
            <a:picLocks noChangeAspect="1" noChangeArrowheads="1"/>
          </p:cNvPicPr>
          <p:nvPr/>
        </p:nvPicPr>
        <p:blipFill>
          <a:blip r:embed="rId4" cstate="print"/>
          <a:srcRect/>
          <a:stretch>
            <a:fillRect/>
          </a:stretch>
        </p:blipFill>
        <p:spPr bwMode="auto">
          <a:xfrm>
            <a:off x="7239000" y="3810000"/>
            <a:ext cx="314325" cy="153988"/>
          </a:xfrm>
          <a:prstGeom prst="rect">
            <a:avLst/>
          </a:prstGeom>
          <a:noFill/>
        </p:spPr>
      </p:pic>
      <p:pic>
        <p:nvPicPr>
          <p:cNvPr id="143376" name="Picture 16" descr="Tank1"/>
          <p:cNvPicPr>
            <a:picLocks noChangeAspect="1" noChangeArrowheads="1"/>
          </p:cNvPicPr>
          <p:nvPr/>
        </p:nvPicPr>
        <p:blipFill>
          <a:blip r:embed="rId4" cstate="print"/>
          <a:srcRect/>
          <a:stretch>
            <a:fillRect/>
          </a:stretch>
        </p:blipFill>
        <p:spPr bwMode="auto">
          <a:xfrm>
            <a:off x="7543800" y="4191000"/>
            <a:ext cx="314325" cy="153988"/>
          </a:xfrm>
          <a:prstGeom prst="rect">
            <a:avLst/>
          </a:prstGeom>
          <a:noFill/>
        </p:spPr>
      </p:pic>
      <p:pic>
        <p:nvPicPr>
          <p:cNvPr id="143377"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43378"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43379"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43380"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43381"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43382"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43383"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43384"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Tree>
  </p:cSld>
  <p:clrMapOvr>
    <a:masterClrMapping/>
  </p:clrMapOvr>
  <p:transition advClick="0" advTm="5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33" name="Picture 25"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45411"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1952</a:t>
            </a:r>
          </a:p>
        </p:txBody>
      </p:sp>
      <p:pic>
        <p:nvPicPr>
          <p:cNvPr id="145412" name="Picture 4" descr="Tank1"/>
          <p:cNvPicPr>
            <a:picLocks noChangeAspect="1" noChangeArrowheads="1"/>
          </p:cNvPicPr>
          <p:nvPr/>
        </p:nvPicPr>
        <p:blipFill>
          <a:blip r:embed="rId4" cstate="print"/>
          <a:srcRect/>
          <a:stretch>
            <a:fillRect/>
          </a:stretch>
        </p:blipFill>
        <p:spPr bwMode="auto">
          <a:xfrm>
            <a:off x="6238875" y="3579813"/>
            <a:ext cx="314325" cy="153987"/>
          </a:xfrm>
          <a:prstGeom prst="rect">
            <a:avLst/>
          </a:prstGeom>
          <a:noFill/>
        </p:spPr>
      </p:pic>
      <p:pic>
        <p:nvPicPr>
          <p:cNvPr id="145413"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45414" name="Picture 6" descr="Tank1"/>
          <p:cNvPicPr>
            <a:picLocks noChangeAspect="1" noChangeArrowheads="1"/>
          </p:cNvPicPr>
          <p:nvPr/>
        </p:nvPicPr>
        <p:blipFill>
          <a:blip r:embed="rId4" cstate="print"/>
          <a:srcRect/>
          <a:stretch>
            <a:fillRect/>
          </a:stretch>
        </p:blipFill>
        <p:spPr bwMode="auto">
          <a:xfrm>
            <a:off x="5562600" y="4191000"/>
            <a:ext cx="314325" cy="153988"/>
          </a:xfrm>
          <a:prstGeom prst="rect">
            <a:avLst/>
          </a:prstGeom>
          <a:noFill/>
        </p:spPr>
      </p:pic>
      <p:pic>
        <p:nvPicPr>
          <p:cNvPr id="145415" name="Picture 7" descr="Tank1"/>
          <p:cNvPicPr>
            <a:picLocks noChangeAspect="1" noChangeArrowheads="1"/>
          </p:cNvPicPr>
          <p:nvPr/>
        </p:nvPicPr>
        <p:blipFill>
          <a:blip r:embed="rId4" cstate="print"/>
          <a:srcRect/>
          <a:stretch>
            <a:fillRect/>
          </a:stretch>
        </p:blipFill>
        <p:spPr bwMode="auto">
          <a:xfrm>
            <a:off x="5638800" y="3886200"/>
            <a:ext cx="314325" cy="153988"/>
          </a:xfrm>
          <a:prstGeom prst="rect">
            <a:avLst/>
          </a:prstGeom>
          <a:noFill/>
        </p:spPr>
      </p:pic>
      <p:pic>
        <p:nvPicPr>
          <p:cNvPr id="145416"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45417" name="Picture 9" descr="Tank1"/>
          <p:cNvPicPr>
            <a:picLocks noChangeAspect="1" noChangeArrowheads="1"/>
          </p:cNvPicPr>
          <p:nvPr/>
        </p:nvPicPr>
        <p:blipFill>
          <a:blip r:embed="rId4" cstate="print"/>
          <a:srcRect/>
          <a:stretch>
            <a:fillRect/>
          </a:stretch>
        </p:blipFill>
        <p:spPr bwMode="auto">
          <a:xfrm>
            <a:off x="6172200" y="5486400"/>
            <a:ext cx="314325" cy="153988"/>
          </a:xfrm>
          <a:prstGeom prst="rect">
            <a:avLst/>
          </a:prstGeom>
          <a:noFill/>
        </p:spPr>
      </p:pic>
      <p:pic>
        <p:nvPicPr>
          <p:cNvPr id="145418"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45419" name="Picture 11" descr="Tank1"/>
          <p:cNvPicPr>
            <a:picLocks noChangeAspect="1" noChangeArrowheads="1"/>
          </p:cNvPicPr>
          <p:nvPr/>
        </p:nvPicPr>
        <p:blipFill>
          <a:blip r:embed="rId4" cstate="print"/>
          <a:srcRect/>
          <a:stretch>
            <a:fillRect/>
          </a:stretch>
        </p:blipFill>
        <p:spPr bwMode="auto">
          <a:xfrm>
            <a:off x="6172200" y="4953000"/>
            <a:ext cx="314325" cy="153988"/>
          </a:xfrm>
          <a:prstGeom prst="rect">
            <a:avLst/>
          </a:prstGeom>
          <a:noFill/>
        </p:spPr>
      </p:pic>
      <p:pic>
        <p:nvPicPr>
          <p:cNvPr id="145420" name="Picture 12" descr="Tank1"/>
          <p:cNvPicPr>
            <a:picLocks noChangeAspect="1" noChangeArrowheads="1"/>
          </p:cNvPicPr>
          <p:nvPr/>
        </p:nvPicPr>
        <p:blipFill>
          <a:blip r:embed="rId4" cstate="print"/>
          <a:srcRect/>
          <a:stretch>
            <a:fillRect/>
          </a:stretch>
        </p:blipFill>
        <p:spPr bwMode="auto">
          <a:xfrm>
            <a:off x="6553200" y="4495800"/>
            <a:ext cx="314325" cy="153988"/>
          </a:xfrm>
          <a:prstGeom prst="rect">
            <a:avLst/>
          </a:prstGeom>
          <a:noFill/>
        </p:spPr>
      </p:pic>
      <p:pic>
        <p:nvPicPr>
          <p:cNvPr id="145421" name="Picture 13" descr="Tank1"/>
          <p:cNvPicPr>
            <a:picLocks noChangeAspect="1" noChangeArrowheads="1"/>
          </p:cNvPicPr>
          <p:nvPr/>
        </p:nvPicPr>
        <p:blipFill>
          <a:blip r:embed="rId4" cstate="print"/>
          <a:srcRect/>
          <a:stretch>
            <a:fillRect/>
          </a:stretch>
        </p:blipFill>
        <p:spPr bwMode="auto">
          <a:xfrm>
            <a:off x="6934200" y="2970213"/>
            <a:ext cx="314325" cy="153987"/>
          </a:xfrm>
          <a:prstGeom prst="rect">
            <a:avLst/>
          </a:prstGeom>
          <a:noFill/>
        </p:spPr>
      </p:pic>
      <p:pic>
        <p:nvPicPr>
          <p:cNvPr id="145422" name="Picture 14" descr="Tank1"/>
          <p:cNvPicPr>
            <a:picLocks noChangeAspect="1" noChangeArrowheads="1"/>
          </p:cNvPicPr>
          <p:nvPr/>
        </p:nvPicPr>
        <p:blipFill>
          <a:blip r:embed="rId4" cstate="print"/>
          <a:srcRect/>
          <a:stretch>
            <a:fillRect/>
          </a:stretch>
        </p:blipFill>
        <p:spPr bwMode="auto">
          <a:xfrm>
            <a:off x="7010400" y="3429000"/>
            <a:ext cx="314325" cy="153988"/>
          </a:xfrm>
          <a:prstGeom prst="rect">
            <a:avLst/>
          </a:prstGeom>
          <a:noFill/>
        </p:spPr>
      </p:pic>
      <p:pic>
        <p:nvPicPr>
          <p:cNvPr id="145423" name="Picture 15" descr="Tank1"/>
          <p:cNvPicPr>
            <a:picLocks noChangeAspect="1" noChangeArrowheads="1"/>
          </p:cNvPicPr>
          <p:nvPr/>
        </p:nvPicPr>
        <p:blipFill>
          <a:blip r:embed="rId4" cstate="print"/>
          <a:srcRect/>
          <a:stretch>
            <a:fillRect/>
          </a:stretch>
        </p:blipFill>
        <p:spPr bwMode="auto">
          <a:xfrm>
            <a:off x="7239000" y="3810000"/>
            <a:ext cx="314325" cy="153988"/>
          </a:xfrm>
          <a:prstGeom prst="rect">
            <a:avLst/>
          </a:prstGeom>
          <a:noFill/>
        </p:spPr>
      </p:pic>
      <p:pic>
        <p:nvPicPr>
          <p:cNvPr id="145424" name="Picture 16" descr="Tank1"/>
          <p:cNvPicPr>
            <a:picLocks noChangeAspect="1" noChangeArrowheads="1"/>
          </p:cNvPicPr>
          <p:nvPr/>
        </p:nvPicPr>
        <p:blipFill>
          <a:blip r:embed="rId4" cstate="print"/>
          <a:srcRect/>
          <a:stretch>
            <a:fillRect/>
          </a:stretch>
        </p:blipFill>
        <p:spPr bwMode="auto">
          <a:xfrm>
            <a:off x="7543800" y="4191000"/>
            <a:ext cx="314325" cy="153988"/>
          </a:xfrm>
          <a:prstGeom prst="rect">
            <a:avLst/>
          </a:prstGeom>
          <a:noFill/>
        </p:spPr>
      </p:pic>
      <p:pic>
        <p:nvPicPr>
          <p:cNvPr id="145425"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45426"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45427"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45428"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45429"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45430"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45431"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45432"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
        <p:nvSpPr>
          <p:cNvPr id="145434" name="AutoShape 26"/>
          <p:cNvSpPr>
            <a:spLocks noChangeArrowheads="1"/>
          </p:cNvSpPr>
          <p:nvPr/>
        </p:nvSpPr>
        <p:spPr bwMode="auto">
          <a:xfrm>
            <a:off x="0" y="2362200"/>
            <a:ext cx="2514600" cy="1219200"/>
          </a:xfrm>
          <a:prstGeom prst="wedgeRectCallout">
            <a:avLst>
              <a:gd name="adj1" fmla="val 202713"/>
              <a:gd name="adj2" fmla="val 248176"/>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Greece and Turkey join NATO</a:t>
            </a:r>
          </a:p>
        </p:txBody>
      </p:sp>
    </p:spTree>
  </p:cSld>
  <p:clrMapOvr>
    <a:masterClrMapping/>
  </p:clrMapOvr>
  <p:transition advClick="0" advTm="5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51555"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1952</a:t>
            </a:r>
          </a:p>
        </p:txBody>
      </p:sp>
      <p:pic>
        <p:nvPicPr>
          <p:cNvPr id="151556" name="Picture 4" descr="Tank1"/>
          <p:cNvPicPr>
            <a:picLocks noChangeAspect="1" noChangeArrowheads="1"/>
          </p:cNvPicPr>
          <p:nvPr/>
        </p:nvPicPr>
        <p:blipFill>
          <a:blip r:embed="rId4" cstate="print"/>
          <a:srcRect/>
          <a:stretch>
            <a:fillRect/>
          </a:stretch>
        </p:blipFill>
        <p:spPr bwMode="auto">
          <a:xfrm>
            <a:off x="6238875" y="3579813"/>
            <a:ext cx="314325" cy="153987"/>
          </a:xfrm>
          <a:prstGeom prst="rect">
            <a:avLst/>
          </a:prstGeom>
          <a:noFill/>
        </p:spPr>
      </p:pic>
      <p:pic>
        <p:nvPicPr>
          <p:cNvPr id="151557"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51558" name="Picture 6" descr="Tank1"/>
          <p:cNvPicPr>
            <a:picLocks noChangeAspect="1" noChangeArrowheads="1"/>
          </p:cNvPicPr>
          <p:nvPr/>
        </p:nvPicPr>
        <p:blipFill>
          <a:blip r:embed="rId4" cstate="print"/>
          <a:srcRect/>
          <a:stretch>
            <a:fillRect/>
          </a:stretch>
        </p:blipFill>
        <p:spPr bwMode="auto">
          <a:xfrm>
            <a:off x="5562600" y="4191000"/>
            <a:ext cx="314325" cy="153988"/>
          </a:xfrm>
          <a:prstGeom prst="rect">
            <a:avLst/>
          </a:prstGeom>
          <a:noFill/>
        </p:spPr>
      </p:pic>
      <p:pic>
        <p:nvPicPr>
          <p:cNvPr id="151559" name="Picture 7" descr="Tank1"/>
          <p:cNvPicPr>
            <a:picLocks noChangeAspect="1" noChangeArrowheads="1"/>
          </p:cNvPicPr>
          <p:nvPr/>
        </p:nvPicPr>
        <p:blipFill>
          <a:blip r:embed="rId4" cstate="print"/>
          <a:srcRect/>
          <a:stretch>
            <a:fillRect/>
          </a:stretch>
        </p:blipFill>
        <p:spPr bwMode="auto">
          <a:xfrm>
            <a:off x="5638800" y="3886200"/>
            <a:ext cx="314325" cy="153988"/>
          </a:xfrm>
          <a:prstGeom prst="rect">
            <a:avLst/>
          </a:prstGeom>
          <a:noFill/>
        </p:spPr>
      </p:pic>
      <p:pic>
        <p:nvPicPr>
          <p:cNvPr id="151560"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51561" name="Picture 9" descr="Tank1"/>
          <p:cNvPicPr>
            <a:picLocks noChangeAspect="1" noChangeArrowheads="1"/>
          </p:cNvPicPr>
          <p:nvPr/>
        </p:nvPicPr>
        <p:blipFill>
          <a:blip r:embed="rId4" cstate="print"/>
          <a:srcRect/>
          <a:stretch>
            <a:fillRect/>
          </a:stretch>
        </p:blipFill>
        <p:spPr bwMode="auto">
          <a:xfrm>
            <a:off x="6172200" y="5486400"/>
            <a:ext cx="314325" cy="153988"/>
          </a:xfrm>
          <a:prstGeom prst="rect">
            <a:avLst/>
          </a:prstGeom>
          <a:noFill/>
        </p:spPr>
      </p:pic>
      <p:pic>
        <p:nvPicPr>
          <p:cNvPr id="151562"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51563" name="Picture 11" descr="Tank1"/>
          <p:cNvPicPr>
            <a:picLocks noChangeAspect="1" noChangeArrowheads="1"/>
          </p:cNvPicPr>
          <p:nvPr/>
        </p:nvPicPr>
        <p:blipFill>
          <a:blip r:embed="rId4" cstate="print"/>
          <a:srcRect/>
          <a:stretch>
            <a:fillRect/>
          </a:stretch>
        </p:blipFill>
        <p:spPr bwMode="auto">
          <a:xfrm>
            <a:off x="6172200" y="4953000"/>
            <a:ext cx="314325" cy="153988"/>
          </a:xfrm>
          <a:prstGeom prst="rect">
            <a:avLst/>
          </a:prstGeom>
          <a:noFill/>
        </p:spPr>
      </p:pic>
      <p:pic>
        <p:nvPicPr>
          <p:cNvPr id="151564" name="Picture 12" descr="Tank1"/>
          <p:cNvPicPr>
            <a:picLocks noChangeAspect="1" noChangeArrowheads="1"/>
          </p:cNvPicPr>
          <p:nvPr/>
        </p:nvPicPr>
        <p:blipFill>
          <a:blip r:embed="rId4" cstate="print"/>
          <a:srcRect/>
          <a:stretch>
            <a:fillRect/>
          </a:stretch>
        </p:blipFill>
        <p:spPr bwMode="auto">
          <a:xfrm>
            <a:off x="6553200" y="4495800"/>
            <a:ext cx="314325" cy="153988"/>
          </a:xfrm>
          <a:prstGeom prst="rect">
            <a:avLst/>
          </a:prstGeom>
          <a:noFill/>
        </p:spPr>
      </p:pic>
      <p:pic>
        <p:nvPicPr>
          <p:cNvPr id="151565" name="Picture 13" descr="Tank1"/>
          <p:cNvPicPr>
            <a:picLocks noChangeAspect="1" noChangeArrowheads="1"/>
          </p:cNvPicPr>
          <p:nvPr/>
        </p:nvPicPr>
        <p:blipFill>
          <a:blip r:embed="rId4" cstate="print"/>
          <a:srcRect/>
          <a:stretch>
            <a:fillRect/>
          </a:stretch>
        </p:blipFill>
        <p:spPr bwMode="auto">
          <a:xfrm>
            <a:off x="6934200" y="2970213"/>
            <a:ext cx="314325" cy="153987"/>
          </a:xfrm>
          <a:prstGeom prst="rect">
            <a:avLst/>
          </a:prstGeom>
          <a:noFill/>
        </p:spPr>
      </p:pic>
      <p:pic>
        <p:nvPicPr>
          <p:cNvPr id="151566" name="Picture 14" descr="Tank1"/>
          <p:cNvPicPr>
            <a:picLocks noChangeAspect="1" noChangeArrowheads="1"/>
          </p:cNvPicPr>
          <p:nvPr/>
        </p:nvPicPr>
        <p:blipFill>
          <a:blip r:embed="rId4" cstate="print"/>
          <a:srcRect/>
          <a:stretch>
            <a:fillRect/>
          </a:stretch>
        </p:blipFill>
        <p:spPr bwMode="auto">
          <a:xfrm>
            <a:off x="7010400" y="3429000"/>
            <a:ext cx="314325" cy="153988"/>
          </a:xfrm>
          <a:prstGeom prst="rect">
            <a:avLst/>
          </a:prstGeom>
          <a:noFill/>
        </p:spPr>
      </p:pic>
      <p:pic>
        <p:nvPicPr>
          <p:cNvPr id="151567" name="Picture 15" descr="Tank1"/>
          <p:cNvPicPr>
            <a:picLocks noChangeAspect="1" noChangeArrowheads="1"/>
          </p:cNvPicPr>
          <p:nvPr/>
        </p:nvPicPr>
        <p:blipFill>
          <a:blip r:embed="rId4" cstate="print"/>
          <a:srcRect/>
          <a:stretch>
            <a:fillRect/>
          </a:stretch>
        </p:blipFill>
        <p:spPr bwMode="auto">
          <a:xfrm>
            <a:off x="7239000" y="3810000"/>
            <a:ext cx="314325" cy="153988"/>
          </a:xfrm>
          <a:prstGeom prst="rect">
            <a:avLst/>
          </a:prstGeom>
          <a:noFill/>
        </p:spPr>
      </p:pic>
      <p:pic>
        <p:nvPicPr>
          <p:cNvPr id="151568" name="Picture 16" descr="Tank1"/>
          <p:cNvPicPr>
            <a:picLocks noChangeAspect="1" noChangeArrowheads="1"/>
          </p:cNvPicPr>
          <p:nvPr/>
        </p:nvPicPr>
        <p:blipFill>
          <a:blip r:embed="rId4" cstate="print"/>
          <a:srcRect/>
          <a:stretch>
            <a:fillRect/>
          </a:stretch>
        </p:blipFill>
        <p:spPr bwMode="auto">
          <a:xfrm>
            <a:off x="7543800" y="4191000"/>
            <a:ext cx="314325" cy="153988"/>
          </a:xfrm>
          <a:prstGeom prst="rect">
            <a:avLst/>
          </a:prstGeom>
          <a:noFill/>
        </p:spPr>
      </p:pic>
      <p:pic>
        <p:nvPicPr>
          <p:cNvPr id="151569"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51570"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51571"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51572"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51573"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51574"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51575"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51576"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
        <p:nvSpPr>
          <p:cNvPr id="151577" name="AutoShape 25"/>
          <p:cNvSpPr>
            <a:spLocks noChangeArrowheads="1"/>
          </p:cNvSpPr>
          <p:nvPr/>
        </p:nvSpPr>
        <p:spPr bwMode="auto">
          <a:xfrm>
            <a:off x="0" y="2362200"/>
            <a:ext cx="2514600" cy="1219200"/>
          </a:xfrm>
          <a:prstGeom prst="wedgeRectCallout">
            <a:avLst>
              <a:gd name="adj1" fmla="val 202713"/>
              <a:gd name="adj2" fmla="val 248176"/>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Greece and Turkey join NATO</a:t>
            </a:r>
          </a:p>
        </p:txBody>
      </p:sp>
      <p:pic>
        <p:nvPicPr>
          <p:cNvPr id="151578" name="Picture 26" descr="Tank"/>
          <p:cNvPicPr>
            <a:picLocks noChangeAspect="1" noChangeArrowheads="1"/>
          </p:cNvPicPr>
          <p:nvPr/>
        </p:nvPicPr>
        <p:blipFill>
          <a:blip r:embed="rId5" cstate="print"/>
          <a:srcRect/>
          <a:stretch>
            <a:fillRect/>
          </a:stretch>
        </p:blipFill>
        <p:spPr bwMode="auto">
          <a:xfrm>
            <a:off x="5867400" y="5943600"/>
            <a:ext cx="304800" cy="207963"/>
          </a:xfrm>
          <a:prstGeom prst="rect">
            <a:avLst/>
          </a:prstGeom>
          <a:noFill/>
        </p:spPr>
      </p:pic>
      <p:pic>
        <p:nvPicPr>
          <p:cNvPr id="151579" name="Picture 27" descr="Tank1"/>
          <p:cNvPicPr>
            <a:picLocks noChangeAspect="1" noChangeArrowheads="1"/>
          </p:cNvPicPr>
          <p:nvPr/>
        </p:nvPicPr>
        <p:blipFill>
          <a:blip r:embed="rId4" cstate="print"/>
          <a:srcRect/>
          <a:stretch>
            <a:fillRect/>
          </a:stretch>
        </p:blipFill>
        <p:spPr bwMode="auto">
          <a:xfrm>
            <a:off x="6934200" y="5867400"/>
            <a:ext cx="304800" cy="149225"/>
          </a:xfrm>
          <a:prstGeom prst="rect">
            <a:avLst/>
          </a:prstGeom>
          <a:noFill/>
        </p:spPr>
      </p:pic>
    </p:spTree>
  </p:cSld>
  <p:clrMapOvr>
    <a:masterClrMapping/>
  </p:clrMapOvr>
  <p:transition advClick="0" advTm="5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53603"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1952</a:t>
            </a:r>
          </a:p>
        </p:txBody>
      </p:sp>
      <p:pic>
        <p:nvPicPr>
          <p:cNvPr id="153604" name="Picture 4" descr="Tank1"/>
          <p:cNvPicPr>
            <a:picLocks noChangeAspect="1" noChangeArrowheads="1"/>
          </p:cNvPicPr>
          <p:nvPr/>
        </p:nvPicPr>
        <p:blipFill>
          <a:blip r:embed="rId4" cstate="print"/>
          <a:srcRect/>
          <a:stretch>
            <a:fillRect/>
          </a:stretch>
        </p:blipFill>
        <p:spPr bwMode="auto">
          <a:xfrm>
            <a:off x="6238875" y="3579813"/>
            <a:ext cx="314325" cy="153987"/>
          </a:xfrm>
          <a:prstGeom prst="rect">
            <a:avLst/>
          </a:prstGeom>
          <a:noFill/>
        </p:spPr>
      </p:pic>
      <p:pic>
        <p:nvPicPr>
          <p:cNvPr id="153605"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53606" name="Picture 6" descr="Tank1"/>
          <p:cNvPicPr>
            <a:picLocks noChangeAspect="1" noChangeArrowheads="1"/>
          </p:cNvPicPr>
          <p:nvPr/>
        </p:nvPicPr>
        <p:blipFill>
          <a:blip r:embed="rId4" cstate="print"/>
          <a:srcRect/>
          <a:stretch>
            <a:fillRect/>
          </a:stretch>
        </p:blipFill>
        <p:spPr bwMode="auto">
          <a:xfrm>
            <a:off x="5562600" y="4191000"/>
            <a:ext cx="314325" cy="153988"/>
          </a:xfrm>
          <a:prstGeom prst="rect">
            <a:avLst/>
          </a:prstGeom>
          <a:noFill/>
        </p:spPr>
      </p:pic>
      <p:pic>
        <p:nvPicPr>
          <p:cNvPr id="153607" name="Picture 7" descr="Tank1"/>
          <p:cNvPicPr>
            <a:picLocks noChangeAspect="1" noChangeArrowheads="1"/>
          </p:cNvPicPr>
          <p:nvPr/>
        </p:nvPicPr>
        <p:blipFill>
          <a:blip r:embed="rId4" cstate="print"/>
          <a:srcRect/>
          <a:stretch>
            <a:fillRect/>
          </a:stretch>
        </p:blipFill>
        <p:spPr bwMode="auto">
          <a:xfrm>
            <a:off x="5638800" y="3886200"/>
            <a:ext cx="314325" cy="153988"/>
          </a:xfrm>
          <a:prstGeom prst="rect">
            <a:avLst/>
          </a:prstGeom>
          <a:noFill/>
        </p:spPr>
      </p:pic>
      <p:pic>
        <p:nvPicPr>
          <p:cNvPr id="153608"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53609" name="Picture 9" descr="Tank1"/>
          <p:cNvPicPr>
            <a:picLocks noChangeAspect="1" noChangeArrowheads="1"/>
          </p:cNvPicPr>
          <p:nvPr/>
        </p:nvPicPr>
        <p:blipFill>
          <a:blip r:embed="rId4" cstate="print"/>
          <a:srcRect/>
          <a:stretch>
            <a:fillRect/>
          </a:stretch>
        </p:blipFill>
        <p:spPr bwMode="auto">
          <a:xfrm>
            <a:off x="6172200" y="5486400"/>
            <a:ext cx="314325" cy="153988"/>
          </a:xfrm>
          <a:prstGeom prst="rect">
            <a:avLst/>
          </a:prstGeom>
          <a:noFill/>
        </p:spPr>
      </p:pic>
      <p:pic>
        <p:nvPicPr>
          <p:cNvPr id="153610"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53611" name="Picture 11" descr="Tank1"/>
          <p:cNvPicPr>
            <a:picLocks noChangeAspect="1" noChangeArrowheads="1"/>
          </p:cNvPicPr>
          <p:nvPr/>
        </p:nvPicPr>
        <p:blipFill>
          <a:blip r:embed="rId4" cstate="print"/>
          <a:srcRect/>
          <a:stretch>
            <a:fillRect/>
          </a:stretch>
        </p:blipFill>
        <p:spPr bwMode="auto">
          <a:xfrm>
            <a:off x="6172200" y="4953000"/>
            <a:ext cx="314325" cy="153988"/>
          </a:xfrm>
          <a:prstGeom prst="rect">
            <a:avLst/>
          </a:prstGeom>
          <a:noFill/>
        </p:spPr>
      </p:pic>
      <p:pic>
        <p:nvPicPr>
          <p:cNvPr id="153612" name="Picture 12" descr="Tank1"/>
          <p:cNvPicPr>
            <a:picLocks noChangeAspect="1" noChangeArrowheads="1"/>
          </p:cNvPicPr>
          <p:nvPr/>
        </p:nvPicPr>
        <p:blipFill>
          <a:blip r:embed="rId4" cstate="print"/>
          <a:srcRect/>
          <a:stretch>
            <a:fillRect/>
          </a:stretch>
        </p:blipFill>
        <p:spPr bwMode="auto">
          <a:xfrm>
            <a:off x="6553200" y="4495800"/>
            <a:ext cx="314325" cy="153988"/>
          </a:xfrm>
          <a:prstGeom prst="rect">
            <a:avLst/>
          </a:prstGeom>
          <a:noFill/>
        </p:spPr>
      </p:pic>
      <p:pic>
        <p:nvPicPr>
          <p:cNvPr id="153613" name="Picture 13" descr="Tank1"/>
          <p:cNvPicPr>
            <a:picLocks noChangeAspect="1" noChangeArrowheads="1"/>
          </p:cNvPicPr>
          <p:nvPr/>
        </p:nvPicPr>
        <p:blipFill>
          <a:blip r:embed="rId4" cstate="print"/>
          <a:srcRect/>
          <a:stretch>
            <a:fillRect/>
          </a:stretch>
        </p:blipFill>
        <p:spPr bwMode="auto">
          <a:xfrm>
            <a:off x="6934200" y="2970213"/>
            <a:ext cx="314325" cy="153987"/>
          </a:xfrm>
          <a:prstGeom prst="rect">
            <a:avLst/>
          </a:prstGeom>
          <a:noFill/>
        </p:spPr>
      </p:pic>
      <p:pic>
        <p:nvPicPr>
          <p:cNvPr id="153614" name="Picture 14" descr="Tank1"/>
          <p:cNvPicPr>
            <a:picLocks noChangeAspect="1" noChangeArrowheads="1"/>
          </p:cNvPicPr>
          <p:nvPr/>
        </p:nvPicPr>
        <p:blipFill>
          <a:blip r:embed="rId4" cstate="print"/>
          <a:srcRect/>
          <a:stretch>
            <a:fillRect/>
          </a:stretch>
        </p:blipFill>
        <p:spPr bwMode="auto">
          <a:xfrm>
            <a:off x="7010400" y="3429000"/>
            <a:ext cx="314325" cy="153988"/>
          </a:xfrm>
          <a:prstGeom prst="rect">
            <a:avLst/>
          </a:prstGeom>
          <a:noFill/>
        </p:spPr>
      </p:pic>
      <p:pic>
        <p:nvPicPr>
          <p:cNvPr id="153615" name="Picture 15" descr="Tank1"/>
          <p:cNvPicPr>
            <a:picLocks noChangeAspect="1" noChangeArrowheads="1"/>
          </p:cNvPicPr>
          <p:nvPr/>
        </p:nvPicPr>
        <p:blipFill>
          <a:blip r:embed="rId4" cstate="print"/>
          <a:srcRect/>
          <a:stretch>
            <a:fillRect/>
          </a:stretch>
        </p:blipFill>
        <p:spPr bwMode="auto">
          <a:xfrm>
            <a:off x="7239000" y="3810000"/>
            <a:ext cx="314325" cy="153988"/>
          </a:xfrm>
          <a:prstGeom prst="rect">
            <a:avLst/>
          </a:prstGeom>
          <a:noFill/>
        </p:spPr>
      </p:pic>
      <p:pic>
        <p:nvPicPr>
          <p:cNvPr id="153616" name="Picture 16" descr="Tank1"/>
          <p:cNvPicPr>
            <a:picLocks noChangeAspect="1" noChangeArrowheads="1"/>
          </p:cNvPicPr>
          <p:nvPr/>
        </p:nvPicPr>
        <p:blipFill>
          <a:blip r:embed="rId4" cstate="print"/>
          <a:srcRect/>
          <a:stretch>
            <a:fillRect/>
          </a:stretch>
        </p:blipFill>
        <p:spPr bwMode="auto">
          <a:xfrm>
            <a:off x="7543800" y="4191000"/>
            <a:ext cx="314325" cy="153988"/>
          </a:xfrm>
          <a:prstGeom prst="rect">
            <a:avLst/>
          </a:prstGeom>
          <a:noFill/>
        </p:spPr>
      </p:pic>
      <p:pic>
        <p:nvPicPr>
          <p:cNvPr id="153617"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53618"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53619"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53620"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53621"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53622"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53623"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53624"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
        <p:nvSpPr>
          <p:cNvPr id="153625" name="AutoShape 25"/>
          <p:cNvSpPr>
            <a:spLocks noChangeArrowheads="1"/>
          </p:cNvSpPr>
          <p:nvPr/>
        </p:nvSpPr>
        <p:spPr bwMode="auto">
          <a:xfrm>
            <a:off x="0" y="2362200"/>
            <a:ext cx="2514600" cy="1219200"/>
          </a:xfrm>
          <a:prstGeom prst="wedgeRectCallout">
            <a:avLst>
              <a:gd name="adj1" fmla="val 202713"/>
              <a:gd name="adj2" fmla="val 248176"/>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Greece and Turkey join NATO</a:t>
            </a:r>
          </a:p>
        </p:txBody>
      </p:sp>
      <p:pic>
        <p:nvPicPr>
          <p:cNvPr id="153626" name="Picture 26" descr="Tank"/>
          <p:cNvPicPr>
            <a:picLocks noChangeAspect="1" noChangeArrowheads="1"/>
          </p:cNvPicPr>
          <p:nvPr/>
        </p:nvPicPr>
        <p:blipFill>
          <a:blip r:embed="rId5" cstate="print"/>
          <a:srcRect/>
          <a:stretch>
            <a:fillRect/>
          </a:stretch>
        </p:blipFill>
        <p:spPr bwMode="auto">
          <a:xfrm>
            <a:off x="5867400" y="5943600"/>
            <a:ext cx="304800" cy="207963"/>
          </a:xfrm>
          <a:prstGeom prst="rect">
            <a:avLst/>
          </a:prstGeom>
          <a:noFill/>
        </p:spPr>
      </p:pic>
      <p:pic>
        <p:nvPicPr>
          <p:cNvPr id="153627" name="Picture 27" descr="Tank1"/>
          <p:cNvPicPr>
            <a:picLocks noChangeAspect="1" noChangeArrowheads="1"/>
          </p:cNvPicPr>
          <p:nvPr/>
        </p:nvPicPr>
        <p:blipFill>
          <a:blip r:embed="rId4" cstate="print"/>
          <a:srcRect/>
          <a:stretch>
            <a:fillRect/>
          </a:stretch>
        </p:blipFill>
        <p:spPr bwMode="auto">
          <a:xfrm>
            <a:off x="6934200" y="5867400"/>
            <a:ext cx="304800" cy="149225"/>
          </a:xfrm>
          <a:prstGeom prst="rect">
            <a:avLst/>
          </a:prstGeom>
          <a:noFill/>
        </p:spPr>
      </p:pic>
    </p:spTree>
  </p:cSld>
  <p:clrMapOvr>
    <a:masterClrMapping/>
  </p:clrMapOvr>
  <p:transition advClick="0" advTm="5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55651"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1952</a:t>
            </a:r>
          </a:p>
        </p:txBody>
      </p:sp>
      <p:pic>
        <p:nvPicPr>
          <p:cNvPr id="155652" name="Picture 4" descr="Tank1"/>
          <p:cNvPicPr>
            <a:picLocks noChangeAspect="1" noChangeArrowheads="1"/>
          </p:cNvPicPr>
          <p:nvPr/>
        </p:nvPicPr>
        <p:blipFill>
          <a:blip r:embed="rId4" cstate="print"/>
          <a:srcRect/>
          <a:stretch>
            <a:fillRect/>
          </a:stretch>
        </p:blipFill>
        <p:spPr bwMode="auto">
          <a:xfrm>
            <a:off x="6238875" y="3579813"/>
            <a:ext cx="314325" cy="153987"/>
          </a:xfrm>
          <a:prstGeom prst="rect">
            <a:avLst/>
          </a:prstGeom>
          <a:noFill/>
        </p:spPr>
      </p:pic>
      <p:pic>
        <p:nvPicPr>
          <p:cNvPr id="155653"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55654" name="Picture 6" descr="Tank1"/>
          <p:cNvPicPr>
            <a:picLocks noChangeAspect="1" noChangeArrowheads="1"/>
          </p:cNvPicPr>
          <p:nvPr/>
        </p:nvPicPr>
        <p:blipFill>
          <a:blip r:embed="rId4" cstate="print"/>
          <a:srcRect/>
          <a:stretch>
            <a:fillRect/>
          </a:stretch>
        </p:blipFill>
        <p:spPr bwMode="auto">
          <a:xfrm>
            <a:off x="5562600" y="4191000"/>
            <a:ext cx="314325" cy="153988"/>
          </a:xfrm>
          <a:prstGeom prst="rect">
            <a:avLst/>
          </a:prstGeom>
          <a:noFill/>
        </p:spPr>
      </p:pic>
      <p:pic>
        <p:nvPicPr>
          <p:cNvPr id="155655" name="Picture 7" descr="Tank1"/>
          <p:cNvPicPr>
            <a:picLocks noChangeAspect="1" noChangeArrowheads="1"/>
          </p:cNvPicPr>
          <p:nvPr/>
        </p:nvPicPr>
        <p:blipFill>
          <a:blip r:embed="rId4" cstate="print"/>
          <a:srcRect/>
          <a:stretch>
            <a:fillRect/>
          </a:stretch>
        </p:blipFill>
        <p:spPr bwMode="auto">
          <a:xfrm>
            <a:off x="5638800" y="3886200"/>
            <a:ext cx="314325" cy="153988"/>
          </a:xfrm>
          <a:prstGeom prst="rect">
            <a:avLst/>
          </a:prstGeom>
          <a:noFill/>
        </p:spPr>
      </p:pic>
      <p:pic>
        <p:nvPicPr>
          <p:cNvPr id="155656"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55657" name="Picture 9" descr="Tank1"/>
          <p:cNvPicPr>
            <a:picLocks noChangeAspect="1" noChangeArrowheads="1"/>
          </p:cNvPicPr>
          <p:nvPr/>
        </p:nvPicPr>
        <p:blipFill>
          <a:blip r:embed="rId4" cstate="print"/>
          <a:srcRect/>
          <a:stretch>
            <a:fillRect/>
          </a:stretch>
        </p:blipFill>
        <p:spPr bwMode="auto">
          <a:xfrm>
            <a:off x="6172200" y="5486400"/>
            <a:ext cx="314325" cy="153988"/>
          </a:xfrm>
          <a:prstGeom prst="rect">
            <a:avLst/>
          </a:prstGeom>
          <a:noFill/>
        </p:spPr>
      </p:pic>
      <p:pic>
        <p:nvPicPr>
          <p:cNvPr id="155658"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55659" name="Picture 11" descr="Tank1"/>
          <p:cNvPicPr>
            <a:picLocks noChangeAspect="1" noChangeArrowheads="1"/>
          </p:cNvPicPr>
          <p:nvPr/>
        </p:nvPicPr>
        <p:blipFill>
          <a:blip r:embed="rId4" cstate="print"/>
          <a:srcRect/>
          <a:stretch>
            <a:fillRect/>
          </a:stretch>
        </p:blipFill>
        <p:spPr bwMode="auto">
          <a:xfrm>
            <a:off x="6172200" y="4953000"/>
            <a:ext cx="314325" cy="153988"/>
          </a:xfrm>
          <a:prstGeom prst="rect">
            <a:avLst/>
          </a:prstGeom>
          <a:noFill/>
        </p:spPr>
      </p:pic>
      <p:pic>
        <p:nvPicPr>
          <p:cNvPr id="155660" name="Picture 12" descr="Tank1"/>
          <p:cNvPicPr>
            <a:picLocks noChangeAspect="1" noChangeArrowheads="1"/>
          </p:cNvPicPr>
          <p:nvPr/>
        </p:nvPicPr>
        <p:blipFill>
          <a:blip r:embed="rId4" cstate="print"/>
          <a:srcRect/>
          <a:stretch>
            <a:fillRect/>
          </a:stretch>
        </p:blipFill>
        <p:spPr bwMode="auto">
          <a:xfrm>
            <a:off x="6553200" y="4495800"/>
            <a:ext cx="314325" cy="153988"/>
          </a:xfrm>
          <a:prstGeom prst="rect">
            <a:avLst/>
          </a:prstGeom>
          <a:noFill/>
        </p:spPr>
      </p:pic>
      <p:pic>
        <p:nvPicPr>
          <p:cNvPr id="155661" name="Picture 13" descr="Tank1"/>
          <p:cNvPicPr>
            <a:picLocks noChangeAspect="1" noChangeArrowheads="1"/>
          </p:cNvPicPr>
          <p:nvPr/>
        </p:nvPicPr>
        <p:blipFill>
          <a:blip r:embed="rId4" cstate="print"/>
          <a:srcRect/>
          <a:stretch>
            <a:fillRect/>
          </a:stretch>
        </p:blipFill>
        <p:spPr bwMode="auto">
          <a:xfrm>
            <a:off x="6934200" y="2970213"/>
            <a:ext cx="314325" cy="153987"/>
          </a:xfrm>
          <a:prstGeom prst="rect">
            <a:avLst/>
          </a:prstGeom>
          <a:noFill/>
        </p:spPr>
      </p:pic>
      <p:pic>
        <p:nvPicPr>
          <p:cNvPr id="155662" name="Picture 14" descr="Tank1"/>
          <p:cNvPicPr>
            <a:picLocks noChangeAspect="1" noChangeArrowheads="1"/>
          </p:cNvPicPr>
          <p:nvPr/>
        </p:nvPicPr>
        <p:blipFill>
          <a:blip r:embed="rId4" cstate="print"/>
          <a:srcRect/>
          <a:stretch>
            <a:fillRect/>
          </a:stretch>
        </p:blipFill>
        <p:spPr bwMode="auto">
          <a:xfrm>
            <a:off x="7010400" y="3429000"/>
            <a:ext cx="314325" cy="153988"/>
          </a:xfrm>
          <a:prstGeom prst="rect">
            <a:avLst/>
          </a:prstGeom>
          <a:noFill/>
        </p:spPr>
      </p:pic>
      <p:pic>
        <p:nvPicPr>
          <p:cNvPr id="155663" name="Picture 15" descr="Tank1"/>
          <p:cNvPicPr>
            <a:picLocks noChangeAspect="1" noChangeArrowheads="1"/>
          </p:cNvPicPr>
          <p:nvPr/>
        </p:nvPicPr>
        <p:blipFill>
          <a:blip r:embed="rId4" cstate="print"/>
          <a:srcRect/>
          <a:stretch>
            <a:fillRect/>
          </a:stretch>
        </p:blipFill>
        <p:spPr bwMode="auto">
          <a:xfrm>
            <a:off x="7239000" y="3810000"/>
            <a:ext cx="314325" cy="153988"/>
          </a:xfrm>
          <a:prstGeom prst="rect">
            <a:avLst/>
          </a:prstGeom>
          <a:noFill/>
        </p:spPr>
      </p:pic>
      <p:pic>
        <p:nvPicPr>
          <p:cNvPr id="155664" name="Picture 16" descr="Tank1"/>
          <p:cNvPicPr>
            <a:picLocks noChangeAspect="1" noChangeArrowheads="1"/>
          </p:cNvPicPr>
          <p:nvPr/>
        </p:nvPicPr>
        <p:blipFill>
          <a:blip r:embed="rId4" cstate="print"/>
          <a:srcRect/>
          <a:stretch>
            <a:fillRect/>
          </a:stretch>
        </p:blipFill>
        <p:spPr bwMode="auto">
          <a:xfrm>
            <a:off x="7543800" y="4191000"/>
            <a:ext cx="314325" cy="153988"/>
          </a:xfrm>
          <a:prstGeom prst="rect">
            <a:avLst/>
          </a:prstGeom>
          <a:noFill/>
        </p:spPr>
      </p:pic>
      <p:pic>
        <p:nvPicPr>
          <p:cNvPr id="155665"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55666"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55667"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55668"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55669"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55670"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55671"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55672"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sp>
        <p:nvSpPr>
          <p:cNvPr id="155673" name="AutoShape 25"/>
          <p:cNvSpPr>
            <a:spLocks noChangeArrowheads="1"/>
          </p:cNvSpPr>
          <p:nvPr/>
        </p:nvSpPr>
        <p:spPr bwMode="auto">
          <a:xfrm>
            <a:off x="0" y="2362200"/>
            <a:ext cx="2514600" cy="1219200"/>
          </a:xfrm>
          <a:prstGeom prst="wedgeRectCallout">
            <a:avLst>
              <a:gd name="adj1" fmla="val 202713"/>
              <a:gd name="adj2" fmla="val 248176"/>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Greece and Turkey join NATO</a:t>
            </a:r>
          </a:p>
        </p:txBody>
      </p:sp>
      <p:pic>
        <p:nvPicPr>
          <p:cNvPr id="155674" name="Picture 26" descr="Tank"/>
          <p:cNvPicPr>
            <a:picLocks noChangeAspect="1" noChangeArrowheads="1"/>
          </p:cNvPicPr>
          <p:nvPr/>
        </p:nvPicPr>
        <p:blipFill>
          <a:blip r:embed="rId5" cstate="print"/>
          <a:srcRect/>
          <a:stretch>
            <a:fillRect/>
          </a:stretch>
        </p:blipFill>
        <p:spPr bwMode="auto">
          <a:xfrm>
            <a:off x="5867400" y="5943600"/>
            <a:ext cx="304800" cy="207963"/>
          </a:xfrm>
          <a:prstGeom prst="rect">
            <a:avLst/>
          </a:prstGeom>
          <a:noFill/>
        </p:spPr>
      </p:pic>
      <p:pic>
        <p:nvPicPr>
          <p:cNvPr id="155675" name="Picture 27" descr="Tank1"/>
          <p:cNvPicPr>
            <a:picLocks noChangeAspect="1" noChangeArrowheads="1"/>
          </p:cNvPicPr>
          <p:nvPr/>
        </p:nvPicPr>
        <p:blipFill>
          <a:blip r:embed="rId4" cstate="print"/>
          <a:srcRect/>
          <a:stretch>
            <a:fillRect/>
          </a:stretch>
        </p:blipFill>
        <p:spPr bwMode="auto">
          <a:xfrm>
            <a:off x="6934200" y="5867400"/>
            <a:ext cx="304800" cy="149225"/>
          </a:xfrm>
          <a:prstGeom prst="rect">
            <a:avLst/>
          </a:prstGeom>
          <a:noFill/>
        </p:spPr>
      </p:pic>
    </p:spTree>
  </p:cSld>
  <p:clrMapOvr>
    <a:masterClrMapping/>
  </p:clrMapOvr>
  <p:transition advClick="0" advTm="5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57699"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1953</a:t>
            </a:r>
          </a:p>
        </p:txBody>
      </p:sp>
      <p:pic>
        <p:nvPicPr>
          <p:cNvPr id="157700" name="Picture 4" descr="Tank1"/>
          <p:cNvPicPr>
            <a:picLocks noChangeAspect="1" noChangeArrowheads="1"/>
          </p:cNvPicPr>
          <p:nvPr/>
        </p:nvPicPr>
        <p:blipFill>
          <a:blip r:embed="rId4" cstate="print"/>
          <a:srcRect/>
          <a:stretch>
            <a:fillRect/>
          </a:stretch>
        </p:blipFill>
        <p:spPr bwMode="auto">
          <a:xfrm>
            <a:off x="6238875" y="3579813"/>
            <a:ext cx="314325" cy="153987"/>
          </a:xfrm>
          <a:prstGeom prst="rect">
            <a:avLst/>
          </a:prstGeom>
          <a:noFill/>
        </p:spPr>
      </p:pic>
      <p:pic>
        <p:nvPicPr>
          <p:cNvPr id="157701"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57702" name="Picture 6" descr="Tank1"/>
          <p:cNvPicPr>
            <a:picLocks noChangeAspect="1" noChangeArrowheads="1"/>
          </p:cNvPicPr>
          <p:nvPr/>
        </p:nvPicPr>
        <p:blipFill>
          <a:blip r:embed="rId4" cstate="print"/>
          <a:srcRect/>
          <a:stretch>
            <a:fillRect/>
          </a:stretch>
        </p:blipFill>
        <p:spPr bwMode="auto">
          <a:xfrm>
            <a:off x="5562600" y="4191000"/>
            <a:ext cx="314325" cy="153988"/>
          </a:xfrm>
          <a:prstGeom prst="rect">
            <a:avLst/>
          </a:prstGeom>
          <a:noFill/>
        </p:spPr>
      </p:pic>
      <p:pic>
        <p:nvPicPr>
          <p:cNvPr id="157703" name="Picture 7" descr="Tank1"/>
          <p:cNvPicPr>
            <a:picLocks noChangeAspect="1" noChangeArrowheads="1"/>
          </p:cNvPicPr>
          <p:nvPr/>
        </p:nvPicPr>
        <p:blipFill>
          <a:blip r:embed="rId4" cstate="print"/>
          <a:srcRect/>
          <a:stretch>
            <a:fillRect/>
          </a:stretch>
        </p:blipFill>
        <p:spPr bwMode="auto">
          <a:xfrm>
            <a:off x="5638800" y="3886200"/>
            <a:ext cx="314325" cy="153988"/>
          </a:xfrm>
          <a:prstGeom prst="rect">
            <a:avLst/>
          </a:prstGeom>
          <a:noFill/>
        </p:spPr>
      </p:pic>
      <p:pic>
        <p:nvPicPr>
          <p:cNvPr id="157704"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57705" name="Picture 9" descr="Tank1"/>
          <p:cNvPicPr>
            <a:picLocks noChangeAspect="1" noChangeArrowheads="1"/>
          </p:cNvPicPr>
          <p:nvPr/>
        </p:nvPicPr>
        <p:blipFill>
          <a:blip r:embed="rId4" cstate="print"/>
          <a:srcRect/>
          <a:stretch>
            <a:fillRect/>
          </a:stretch>
        </p:blipFill>
        <p:spPr bwMode="auto">
          <a:xfrm>
            <a:off x="6172200" y="5486400"/>
            <a:ext cx="314325" cy="153988"/>
          </a:xfrm>
          <a:prstGeom prst="rect">
            <a:avLst/>
          </a:prstGeom>
          <a:noFill/>
        </p:spPr>
      </p:pic>
      <p:pic>
        <p:nvPicPr>
          <p:cNvPr id="157706"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57707" name="Picture 11" descr="Tank1"/>
          <p:cNvPicPr>
            <a:picLocks noChangeAspect="1" noChangeArrowheads="1"/>
          </p:cNvPicPr>
          <p:nvPr/>
        </p:nvPicPr>
        <p:blipFill>
          <a:blip r:embed="rId4" cstate="print"/>
          <a:srcRect/>
          <a:stretch>
            <a:fillRect/>
          </a:stretch>
        </p:blipFill>
        <p:spPr bwMode="auto">
          <a:xfrm>
            <a:off x="6172200" y="4953000"/>
            <a:ext cx="314325" cy="153988"/>
          </a:xfrm>
          <a:prstGeom prst="rect">
            <a:avLst/>
          </a:prstGeom>
          <a:noFill/>
        </p:spPr>
      </p:pic>
      <p:pic>
        <p:nvPicPr>
          <p:cNvPr id="157708" name="Picture 12" descr="Tank1"/>
          <p:cNvPicPr>
            <a:picLocks noChangeAspect="1" noChangeArrowheads="1"/>
          </p:cNvPicPr>
          <p:nvPr/>
        </p:nvPicPr>
        <p:blipFill>
          <a:blip r:embed="rId4" cstate="print"/>
          <a:srcRect/>
          <a:stretch>
            <a:fillRect/>
          </a:stretch>
        </p:blipFill>
        <p:spPr bwMode="auto">
          <a:xfrm>
            <a:off x="6553200" y="4495800"/>
            <a:ext cx="314325" cy="153988"/>
          </a:xfrm>
          <a:prstGeom prst="rect">
            <a:avLst/>
          </a:prstGeom>
          <a:noFill/>
        </p:spPr>
      </p:pic>
      <p:pic>
        <p:nvPicPr>
          <p:cNvPr id="157709" name="Picture 13" descr="Tank1"/>
          <p:cNvPicPr>
            <a:picLocks noChangeAspect="1" noChangeArrowheads="1"/>
          </p:cNvPicPr>
          <p:nvPr/>
        </p:nvPicPr>
        <p:blipFill>
          <a:blip r:embed="rId4" cstate="print"/>
          <a:srcRect/>
          <a:stretch>
            <a:fillRect/>
          </a:stretch>
        </p:blipFill>
        <p:spPr bwMode="auto">
          <a:xfrm>
            <a:off x="6934200" y="2970213"/>
            <a:ext cx="314325" cy="153987"/>
          </a:xfrm>
          <a:prstGeom prst="rect">
            <a:avLst/>
          </a:prstGeom>
          <a:noFill/>
        </p:spPr>
      </p:pic>
      <p:pic>
        <p:nvPicPr>
          <p:cNvPr id="157710" name="Picture 14" descr="Tank1"/>
          <p:cNvPicPr>
            <a:picLocks noChangeAspect="1" noChangeArrowheads="1"/>
          </p:cNvPicPr>
          <p:nvPr/>
        </p:nvPicPr>
        <p:blipFill>
          <a:blip r:embed="rId4" cstate="print"/>
          <a:srcRect/>
          <a:stretch>
            <a:fillRect/>
          </a:stretch>
        </p:blipFill>
        <p:spPr bwMode="auto">
          <a:xfrm>
            <a:off x="7010400" y="3429000"/>
            <a:ext cx="314325" cy="153988"/>
          </a:xfrm>
          <a:prstGeom prst="rect">
            <a:avLst/>
          </a:prstGeom>
          <a:noFill/>
        </p:spPr>
      </p:pic>
      <p:pic>
        <p:nvPicPr>
          <p:cNvPr id="157711" name="Picture 15" descr="Tank1"/>
          <p:cNvPicPr>
            <a:picLocks noChangeAspect="1" noChangeArrowheads="1"/>
          </p:cNvPicPr>
          <p:nvPr/>
        </p:nvPicPr>
        <p:blipFill>
          <a:blip r:embed="rId4" cstate="print"/>
          <a:srcRect/>
          <a:stretch>
            <a:fillRect/>
          </a:stretch>
        </p:blipFill>
        <p:spPr bwMode="auto">
          <a:xfrm>
            <a:off x="7239000" y="3810000"/>
            <a:ext cx="314325" cy="153988"/>
          </a:xfrm>
          <a:prstGeom prst="rect">
            <a:avLst/>
          </a:prstGeom>
          <a:noFill/>
        </p:spPr>
      </p:pic>
      <p:pic>
        <p:nvPicPr>
          <p:cNvPr id="157712" name="Picture 16" descr="Tank1"/>
          <p:cNvPicPr>
            <a:picLocks noChangeAspect="1" noChangeArrowheads="1"/>
          </p:cNvPicPr>
          <p:nvPr/>
        </p:nvPicPr>
        <p:blipFill>
          <a:blip r:embed="rId4" cstate="print"/>
          <a:srcRect/>
          <a:stretch>
            <a:fillRect/>
          </a:stretch>
        </p:blipFill>
        <p:spPr bwMode="auto">
          <a:xfrm>
            <a:off x="7543800" y="4191000"/>
            <a:ext cx="314325" cy="153988"/>
          </a:xfrm>
          <a:prstGeom prst="rect">
            <a:avLst/>
          </a:prstGeom>
          <a:noFill/>
        </p:spPr>
      </p:pic>
      <p:pic>
        <p:nvPicPr>
          <p:cNvPr id="157713"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57714"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57715"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57716"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57717"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57718"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57719"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57720"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pic>
        <p:nvPicPr>
          <p:cNvPr id="157722" name="Picture 26" descr="Tank"/>
          <p:cNvPicPr>
            <a:picLocks noChangeAspect="1" noChangeArrowheads="1"/>
          </p:cNvPicPr>
          <p:nvPr/>
        </p:nvPicPr>
        <p:blipFill>
          <a:blip r:embed="rId5" cstate="print"/>
          <a:srcRect/>
          <a:stretch>
            <a:fillRect/>
          </a:stretch>
        </p:blipFill>
        <p:spPr bwMode="auto">
          <a:xfrm>
            <a:off x="5867400" y="5943600"/>
            <a:ext cx="304800" cy="207963"/>
          </a:xfrm>
          <a:prstGeom prst="rect">
            <a:avLst/>
          </a:prstGeom>
          <a:noFill/>
        </p:spPr>
      </p:pic>
      <p:pic>
        <p:nvPicPr>
          <p:cNvPr id="157723" name="Picture 27" descr="Tank1"/>
          <p:cNvPicPr>
            <a:picLocks noChangeAspect="1" noChangeArrowheads="1"/>
          </p:cNvPicPr>
          <p:nvPr/>
        </p:nvPicPr>
        <p:blipFill>
          <a:blip r:embed="rId4" cstate="print"/>
          <a:srcRect/>
          <a:stretch>
            <a:fillRect/>
          </a:stretch>
        </p:blipFill>
        <p:spPr bwMode="auto">
          <a:xfrm>
            <a:off x="6934200" y="5867400"/>
            <a:ext cx="304800" cy="149225"/>
          </a:xfrm>
          <a:prstGeom prst="rect">
            <a:avLst/>
          </a:prstGeom>
          <a:noFill/>
        </p:spPr>
      </p:pic>
    </p:spTree>
  </p:cSld>
  <p:clrMapOvr>
    <a:masterClrMapping/>
  </p:clrMapOvr>
  <p:transition advClick="0" advTm="5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59747"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1953</a:t>
            </a:r>
          </a:p>
        </p:txBody>
      </p:sp>
      <p:pic>
        <p:nvPicPr>
          <p:cNvPr id="159748" name="Picture 4" descr="Tank1"/>
          <p:cNvPicPr>
            <a:picLocks noChangeAspect="1" noChangeArrowheads="1"/>
          </p:cNvPicPr>
          <p:nvPr/>
        </p:nvPicPr>
        <p:blipFill>
          <a:blip r:embed="rId4" cstate="print"/>
          <a:srcRect/>
          <a:stretch>
            <a:fillRect/>
          </a:stretch>
        </p:blipFill>
        <p:spPr bwMode="auto">
          <a:xfrm>
            <a:off x="6238875" y="3579813"/>
            <a:ext cx="314325" cy="153987"/>
          </a:xfrm>
          <a:prstGeom prst="rect">
            <a:avLst/>
          </a:prstGeom>
          <a:noFill/>
        </p:spPr>
      </p:pic>
      <p:pic>
        <p:nvPicPr>
          <p:cNvPr id="159749"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59750" name="Picture 6" descr="Tank1"/>
          <p:cNvPicPr>
            <a:picLocks noChangeAspect="1" noChangeArrowheads="1"/>
          </p:cNvPicPr>
          <p:nvPr/>
        </p:nvPicPr>
        <p:blipFill>
          <a:blip r:embed="rId4" cstate="print"/>
          <a:srcRect/>
          <a:stretch>
            <a:fillRect/>
          </a:stretch>
        </p:blipFill>
        <p:spPr bwMode="auto">
          <a:xfrm>
            <a:off x="5562600" y="4191000"/>
            <a:ext cx="314325" cy="153988"/>
          </a:xfrm>
          <a:prstGeom prst="rect">
            <a:avLst/>
          </a:prstGeom>
          <a:noFill/>
        </p:spPr>
      </p:pic>
      <p:pic>
        <p:nvPicPr>
          <p:cNvPr id="159751" name="Picture 7" descr="Tank1"/>
          <p:cNvPicPr>
            <a:picLocks noChangeAspect="1" noChangeArrowheads="1"/>
          </p:cNvPicPr>
          <p:nvPr/>
        </p:nvPicPr>
        <p:blipFill>
          <a:blip r:embed="rId4" cstate="print"/>
          <a:srcRect/>
          <a:stretch>
            <a:fillRect/>
          </a:stretch>
        </p:blipFill>
        <p:spPr bwMode="auto">
          <a:xfrm>
            <a:off x="5638800" y="3886200"/>
            <a:ext cx="314325" cy="153988"/>
          </a:xfrm>
          <a:prstGeom prst="rect">
            <a:avLst/>
          </a:prstGeom>
          <a:noFill/>
        </p:spPr>
      </p:pic>
      <p:pic>
        <p:nvPicPr>
          <p:cNvPr id="159752"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59753" name="Picture 9" descr="Tank1"/>
          <p:cNvPicPr>
            <a:picLocks noChangeAspect="1" noChangeArrowheads="1"/>
          </p:cNvPicPr>
          <p:nvPr/>
        </p:nvPicPr>
        <p:blipFill>
          <a:blip r:embed="rId4" cstate="print"/>
          <a:srcRect/>
          <a:stretch>
            <a:fillRect/>
          </a:stretch>
        </p:blipFill>
        <p:spPr bwMode="auto">
          <a:xfrm>
            <a:off x="6172200" y="5486400"/>
            <a:ext cx="314325" cy="153988"/>
          </a:xfrm>
          <a:prstGeom prst="rect">
            <a:avLst/>
          </a:prstGeom>
          <a:noFill/>
        </p:spPr>
      </p:pic>
      <p:pic>
        <p:nvPicPr>
          <p:cNvPr id="159754"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59755" name="Picture 11" descr="Tank1"/>
          <p:cNvPicPr>
            <a:picLocks noChangeAspect="1" noChangeArrowheads="1"/>
          </p:cNvPicPr>
          <p:nvPr/>
        </p:nvPicPr>
        <p:blipFill>
          <a:blip r:embed="rId4" cstate="print"/>
          <a:srcRect/>
          <a:stretch>
            <a:fillRect/>
          </a:stretch>
        </p:blipFill>
        <p:spPr bwMode="auto">
          <a:xfrm>
            <a:off x="6172200" y="4953000"/>
            <a:ext cx="314325" cy="153988"/>
          </a:xfrm>
          <a:prstGeom prst="rect">
            <a:avLst/>
          </a:prstGeom>
          <a:noFill/>
        </p:spPr>
      </p:pic>
      <p:pic>
        <p:nvPicPr>
          <p:cNvPr id="159756" name="Picture 12" descr="Tank1"/>
          <p:cNvPicPr>
            <a:picLocks noChangeAspect="1" noChangeArrowheads="1"/>
          </p:cNvPicPr>
          <p:nvPr/>
        </p:nvPicPr>
        <p:blipFill>
          <a:blip r:embed="rId4" cstate="print"/>
          <a:srcRect/>
          <a:stretch>
            <a:fillRect/>
          </a:stretch>
        </p:blipFill>
        <p:spPr bwMode="auto">
          <a:xfrm>
            <a:off x="6553200" y="4495800"/>
            <a:ext cx="314325" cy="153988"/>
          </a:xfrm>
          <a:prstGeom prst="rect">
            <a:avLst/>
          </a:prstGeom>
          <a:noFill/>
        </p:spPr>
      </p:pic>
      <p:pic>
        <p:nvPicPr>
          <p:cNvPr id="159757" name="Picture 13" descr="Tank1"/>
          <p:cNvPicPr>
            <a:picLocks noChangeAspect="1" noChangeArrowheads="1"/>
          </p:cNvPicPr>
          <p:nvPr/>
        </p:nvPicPr>
        <p:blipFill>
          <a:blip r:embed="rId4" cstate="print"/>
          <a:srcRect/>
          <a:stretch>
            <a:fillRect/>
          </a:stretch>
        </p:blipFill>
        <p:spPr bwMode="auto">
          <a:xfrm>
            <a:off x="6934200" y="2970213"/>
            <a:ext cx="314325" cy="153987"/>
          </a:xfrm>
          <a:prstGeom prst="rect">
            <a:avLst/>
          </a:prstGeom>
          <a:noFill/>
        </p:spPr>
      </p:pic>
      <p:pic>
        <p:nvPicPr>
          <p:cNvPr id="159758" name="Picture 14" descr="Tank1"/>
          <p:cNvPicPr>
            <a:picLocks noChangeAspect="1" noChangeArrowheads="1"/>
          </p:cNvPicPr>
          <p:nvPr/>
        </p:nvPicPr>
        <p:blipFill>
          <a:blip r:embed="rId4" cstate="print"/>
          <a:srcRect/>
          <a:stretch>
            <a:fillRect/>
          </a:stretch>
        </p:blipFill>
        <p:spPr bwMode="auto">
          <a:xfrm>
            <a:off x="7010400" y="3429000"/>
            <a:ext cx="314325" cy="153988"/>
          </a:xfrm>
          <a:prstGeom prst="rect">
            <a:avLst/>
          </a:prstGeom>
          <a:noFill/>
        </p:spPr>
      </p:pic>
      <p:pic>
        <p:nvPicPr>
          <p:cNvPr id="159759" name="Picture 15" descr="Tank1"/>
          <p:cNvPicPr>
            <a:picLocks noChangeAspect="1" noChangeArrowheads="1"/>
          </p:cNvPicPr>
          <p:nvPr/>
        </p:nvPicPr>
        <p:blipFill>
          <a:blip r:embed="rId4" cstate="print"/>
          <a:srcRect/>
          <a:stretch>
            <a:fillRect/>
          </a:stretch>
        </p:blipFill>
        <p:spPr bwMode="auto">
          <a:xfrm>
            <a:off x="7239000" y="3810000"/>
            <a:ext cx="314325" cy="153988"/>
          </a:xfrm>
          <a:prstGeom prst="rect">
            <a:avLst/>
          </a:prstGeom>
          <a:noFill/>
        </p:spPr>
      </p:pic>
      <p:pic>
        <p:nvPicPr>
          <p:cNvPr id="159760" name="Picture 16" descr="Tank1"/>
          <p:cNvPicPr>
            <a:picLocks noChangeAspect="1" noChangeArrowheads="1"/>
          </p:cNvPicPr>
          <p:nvPr/>
        </p:nvPicPr>
        <p:blipFill>
          <a:blip r:embed="rId4" cstate="print"/>
          <a:srcRect/>
          <a:stretch>
            <a:fillRect/>
          </a:stretch>
        </p:blipFill>
        <p:spPr bwMode="auto">
          <a:xfrm>
            <a:off x="7543800" y="4191000"/>
            <a:ext cx="314325" cy="153988"/>
          </a:xfrm>
          <a:prstGeom prst="rect">
            <a:avLst/>
          </a:prstGeom>
          <a:noFill/>
        </p:spPr>
      </p:pic>
      <p:pic>
        <p:nvPicPr>
          <p:cNvPr id="159761"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59762"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59763"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59764"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59765"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59766"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59767"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59768"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pic>
        <p:nvPicPr>
          <p:cNvPr id="159769" name="Picture 25" descr="Tank"/>
          <p:cNvPicPr>
            <a:picLocks noChangeAspect="1" noChangeArrowheads="1"/>
          </p:cNvPicPr>
          <p:nvPr/>
        </p:nvPicPr>
        <p:blipFill>
          <a:blip r:embed="rId5" cstate="print"/>
          <a:srcRect/>
          <a:stretch>
            <a:fillRect/>
          </a:stretch>
        </p:blipFill>
        <p:spPr bwMode="auto">
          <a:xfrm>
            <a:off x="5867400" y="5943600"/>
            <a:ext cx="304800" cy="207963"/>
          </a:xfrm>
          <a:prstGeom prst="rect">
            <a:avLst/>
          </a:prstGeom>
          <a:noFill/>
        </p:spPr>
      </p:pic>
      <p:pic>
        <p:nvPicPr>
          <p:cNvPr id="159770" name="Picture 26" descr="Tank1"/>
          <p:cNvPicPr>
            <a:picLocks noChangeAspect="1" noChangeArrowheads="1"/>
          </p:cNvPicPr>
          <p:nvPr/>
        </p:nvPicPr>
        <p:blipFill>
          <a:blip r:embed="rId4" cstate="print"/>
          <a:srcRect/>
          <a:stretch>
            <a:fillRect/>
          </a:stretch>
        </p:blipFill>
        <p:spPr bwMode="auto">
          <a:xfrm>
            <a:off x="6934200" y="5867400"/>
            <a:ext cx="304800" cy="149225"/>
          </a:xfrm>
          <a:prstGeom prst="rect">
            <a:avLst/>
          </a:prstGeom>
          <a:noFill/>
        </p:spPr>
      </p:pic>
    </p:spTree>
  </p:cSld>
  <p:clrMapOvr>
    <a:masterClrMapping/>
  </p:clrMapOvr>
  <p:transition advClick="0" advTm="5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61795"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1954</a:t>
            </a:r>
          </a:p>
        </p:txBody>
      </p:sp>
      <p:pic>
        <p:nvPicPr>
          <p:cNvPr id="161796" name="Picture 4" descr="Tank1"/>
          <p:cNvPicPr>
            <a:picLocks noChangeAspect="1" noChangeArrowheads="1"/>
          </p:cNvPicPr>
          <p:nvPr/>
        </p:nvPicPr>
        <p:blipFill>
          <a:blip r:embed="rId4" cstate="print"/>
          <a:srcRect/>
          <a:stretch>
            <a:fillRect/>
          </a:stretch>
        </p:blipFill>
        <p:spPr bwMode="auto">
          <a:xfrm>
            <a:off x="6238875" y="3579813"/>
            <a:ext cx="314325" cy="153987"/>
          </a:xfrm>
          <a:prstGeom prst="rect">
            <a:avLst/>
          </a:prstGeom>
          <a:noFill/>
        </p:spPr>
      </p:pic>
      <p:pic>
        <p:nvPicPr>
          <p:cNvPr id="161797"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61798" name="Picture 6" descr="Tank1"/>
          <p:cNvPicPr>
            <a:picLocks noChangeAspect="1" noChangeArrowheads="1"/>
          </p:cNvPicPr>
          <p:nvPr/>
        </p:nvPicPr>
        <p:blipFill>
          <a:blip r:embed="rId4" cstate="print"/>
          <a:srcRect/>
          <a:stretch>
            <a:fillRect/>
          </a:stretch>
        </p:blipFill>
        <p:spPr bwMode="auto">
          <a:xfrm>
            <a:off x="5562600" y="4191000"/>
            <a:ext cx="314325" cy="153988"/>
          </a:xfrm>
          <a:prstGeom prst="rect">
            <a:avLst/>
          </a:prstGeom>
          <a:noFill/>
        </p:spPr>
      </p:pic>
      <p:pic>
        <p:nvPicPr>
          <p:cNvPr id="161799" name="Picture 7" descr="Tank1"/>
          <p:cNvPicPr>
            <a:picLocks noChangeAspect="1" noChangeArrowheads="1"/>
          </p:cNvPicPr>
          <p:nvPr/>
        </p:nvPicPr>
        <p:blipFill>
          <a:blip r:embed="rId4" cstate="print"/>
          <a:srcRect/>
          <a:stretch>
            <a:fillRect/>
          </a:stretch>
        </p:blipFill>
        <p:spPr bwMode="auto">
          <a:xfrm>
            <a:off x="5638800" y="3886200"/>
            <a:ext cx="314325" cy="153988"/>
          </a:xfrm>
          <a:prstGeom prst="rect">
            <a:avLst/>
          </a:prstGeom>
          <a:noFill/>
        </p:spPr>
      </p:pic>
      <p:pic>
        <p:nvPicPr>
          <p:cNvPr id="161800"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61801" name="Picture 9" descr="Tank1"/>
          <p:cNvPicPr>
            <a:picLocks noChangeAspect="1" noChangeArrowheads="1"/>
          </p:cNvPicPr>
          <p:nvPr/>
        </p:nvPicPr>
        <p:blipFill>
          <a:blip r:embed="rId4" cstate="print"/>
          <a:srcRect/>
          <a:stretch>
            <a:fillRect/>
          </a:stretch>
        </p:blipFill>
        <p:spPr bwMode="auto">
          <a:xfrm>
            <a:off x="6172200" y="5486400"/>
            <a:ext cx="314325" cy="153988"/>
          </a:xfrm>
          <a:prstGeom prst="rect">
            <a:avLst/>
          </a:prstGeom>
          <a:noFill/>
        </p:spPr>
      </p:pic>
      <p:pic>
        <p:nvPicPr>
          <p:cNvPr id="161802"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61803" name="Picture 11" descr="Tank1"/>
          <p:cNvPicPr>
            <a:picLocks noChangeAspect="1" noChangeArrowheads="1"/>
          </p:cNvPicPr>
          <p:nvPr/>
        </p:nvPicPr>
        <p:blipFill>
          <a:blip r:embed="rId4" cstate="print"/>
          <a:srcRect/>
          <a:stretch>
            <a:fillRect/>
          </a:stretch>
        </p:blipFill>
        <p:spPr bwMode="auto">
          <a:xfrm>
            <a:off x="6172200" y="4953000"/>
            <a:ext cx="314325" cy="153988"/>
          </a:xfrm>
          <a:prstGeom prst="rect">
            <a:avLst/>
          </a:prstGeom>
          <a:noFill/>
        </p:spPr>
      </p:pic>
      <p:pic>
        <p:nvPicPr>
          <p:cNvPr id="161804" name="Picture 12" descr="Tank1"/>
          <p:cNvPicPr>
            <a:picLocks noChangeAspect="1" noChangeArrowheads="1"/>
          </p:cNvPicPr>
          <p:nvPr/>
        </p:nvPicPr>
        <p:blipFill>
          <a:blip r:embed="rId4" cstate="print"/>
          <a:srcRect/>
          <a:stretch>
            <a:fillRect/>
          </a:stretch>
        </p:blipFill>
        <p:spPr bwMode="auto">
          <a:xfrm>
            <a:off x="6553200" y="4495800"/>
            <a:ext cx="314325" cy="153988"/>
          </a:xfrm>
          <a:prstGeom prst="rect">
            <a:avLst/>
          </a:prstGeom>
          <a:noFill/>
        </p:spPr>
      </p:pic>
      <p:pic>
        <p:nvPicPr>
          <p:cNvPr id="161805" name="Picture 13" descr="Tank1"/>
          <p:cNvPicPr>
            <a:picLocks noChangeAspect="1" noChangeArrowheads="1"/>
          </p:cNvPicPr>
          <p:nvPr/>
        </p:nvPicPr>
        <p:blipFill>
          <a:blip r:embed="rId4" cstate="print"/>
          <a:srcRect/>
          <a:stretch>
            <a:fillRect/>
          </a:stretch>
        </p:blipFill>
        <p:spPr bwMode="auto">
          <a:xfrm>
            <a:off x="6934200" y="2970213"/>
            <a:ext cx="314325" cy="153987"/>
          </a:xfrm>
          <a:prstGeom prst="rect">
            <a:avLst/>
          </a:prstGeom>
          <a:noFill/>
        </p:spPr>
      </p:pic>
      <p:pic>
        <p:nvPicPr>
          <p:cNvPr id="161806" name="Picture 14" descr="Tank1"/>
          <p:cNvPicPr>
            <a:picLocks noChangeAspect="1" noChangeArrowheads="1"/>
          </p:cNvPicPr>
          <p:nvPr/>
        </p:nvPicPr>
        <p:blipFill>
          <a:blip r:embed="rId4" cstate="print"/>
          <a:srcRect/>
          <a:stretch>
            <a:fillRect/>
          </a:stretch>
        </p:blipFill>
        <p:spPr bwMode="auto">
          <a:xfrm>
            <a:off x="7010400" y="3429000"/>
            <a:ext cx="314325" cy="153988"/>
          </a:xfrm>
          <a:prstGeom prst="rect">
            <a:avLst/>
          </a:prstGeom>
          <a:noFill/>
        </p:spPr>
      </p:pic>
      <p:pic>
        <p:nvPicPr>
          <p:cNvPr id="161807" name="Picture 15" descr="Tank1"/>
          <p:cNvPicPr>
            <a:picLocks noChangeAspect="1" noChangeArrowheads="1"/>
          </p:cNvPicPr>
          <p:nvPr/>
        </p:nvPicPr>
        <p:blipFill>
          <a:blip r:embed="rId4" cstate="print"/>
          <a:srcRect/>
          <a:stretch>
            <a:fillRect/>
          </a:stretch>
        </p:blipFill>
        <p:spPr bwMode="auto">
          <a:xfrm>
            <a:off x="7239000" y="3810000"/>
            <a:ext cx="314325" cy="153988"/>
          </a:xfrm>
          <a:prstGeom prst="rect">
            <a:avLst/>
          </a:prstGeom>
          <a:noFill/>
        </p:spPr>
      </p:pic>
      <p:pic>
        <p:nvPicPr>
          <p:cNvPr id="161808" name="Picture 16" descr="Tank1"/>
          <p:cNvPicPr>
            <a:picLocks noChangeAspect="1" noChangeArrowheads="1"/>
          </p:cNvPicPr>
          <p:nvPr/>
        </p:nvPicPr>
        <p:blipFill>
          <a:blip r:embed="rId4" cstate="print"/>
          <a:srcRect/>
          <a:stretch>
            <a:fillRect/>
          </a:stretch>
        </p:blipFill>
        <p:spPr bwMode="auto">
          <a:xfrm>
            <a:off x="7543800" y="4191000"/>
            <a:ext cx="314325" cy="153988"/>
          </a:xfrm>
          <a:prstGeom prst="rect">
            <a:avLst/>
          </a:prstGeom>
          <a:noFill/>
        </p:spPr>
      </p:pic>
      <p:pic>
        <p:nvPicPr>
          <p:cNvPr id="161809"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61810"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61811"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61812"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61813"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61814"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61815"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61816"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pic>
        <p:nvPicPr>
          <p:cNvPr id="161817" name="Picture 25" descr="Tank"/>
          <p:cNvPicPr>
            <a:picLocks noChangeAspect="1" noChangeArrowheads="1"/>
          </p:cNvPicPr>
          <p:nvPr/>
        </p:nvPicPr>
        <p:blipFill>
          <a:blip r:embed="rId5" cstate="print"/>
          <a:srcRect/>
          <a:stretch>
            <a:fillRect/>
          </a:stretch>
        </p:blipFill>
        <p:spPr bwMode="auto">
          <a:xfrm>
            <a:off x="5867400" y="5943600"/>
            <a:ext cx="304800" cy="207963"/>
          </a:xfrm>
          <a:prstGeom prst="rect">
            <a:avLst/>
          </a:prstGeom>
          <a:noFill/>
        </p:spPr>
      </p:pic>
      <p:pic>
        <p:nvPicPr>
          <p:cNvPr id="161818" name="Picture 26" descr="Tank1"/>
          <p:cNvPicPr>
            <a:picLocks noChangeAspect="1" noChangeArrowheads="1"/>
          </p:cNvPicPr>
          <p:nvPr/>
        </p:nvPicPr>
        <p:blipFill>
          <a:blip r:embed="rId4" cstate="print"/>
          <a:srcRect/>
          <a:stretch>
            <a:fillRect/>
          </a:stretch>
        </p:blipFill>
        <p:spPr bwMode="auto">
          <a:xfrm>
            <a:off x="6934200" y="5867400"/>
            <a:ext cx="304800" cy="149225"/>
          </a:xfrm>
          <a:prstGeom prst="rect">
            <a:avLst/>
          </a:prstGeom>
          <a:noFill/>
        </p:spPr>
      </p:pic>
    </p:spTree>
  </p:cSld>
  <p:clrMapOvr>
    <a:masterClrMapping/>
  </p:clrMapOvr>
  <p:transition advClick="0" advTm="5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3ad.com/history/cold.war/scans/nato.mp.2.jpg"/>
          <p:cNvPicPr>
            <a:picLocks noChangeAspect="1" noChangeArrowheads="1"/>
          </p:cNvPicPr>
          <p:nvPr/>
        </p:nvPicPr>
        <p:blipFill>
          <a:blip r:embed="rId3" cstate="print">
            <a:lum bright="-12000" contrast="24000"/>
          </a:blip>
          <a:srcRect/>
          <a:stretch>
            <a:fillRect/>
          </a:stretch>
        </p:blipFill>
        <p:spPr bwMode="auto">
          <a:xfrm>
            <a:off x="881063" y="395288"/>
            <a:ext cx="7383462" cy="6069012"/>
          </a:xfrm>
          <a:prstGeom prst="rect">
            <a:avLst/>
          </a:prstGeom>
          <a:noFill/>
          <a:ln w="38100">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63843"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1954</a:t>
            </a:r>
          </a:p>
        </p:txBody>
      </p:sp>
      <p:pic>
        <p:nvPicPr>
          <p:cNvPr id="163844" name="Picture 4" descr="Tank1"/>
          <p:cNvPicPr>
            <a:picLocks noChangeAspect="1" noChangeArrowheads="1"/>
          </p:cNvPicPr>
          <p:nvPr/>
        </p:nvPicPr>
        <p:blipFill>
          <a:blip r:embed="rId4" cstate="print"/>
          <a:srcRect/>
          <a:stretch>
            <a:fillRect/>
          </a:stretch>
        </p:blipFill>
        <p:spPr bwMode="auto">
          <a:xfrm>
            <a:off x="6238875" y="3579813"/>
            <a:ext cx="314325" cy="153987"/>
          </a:xfrm>
          <a:prstGeom prst="rect">
            <a:avLst/>
          </a:prstGeom>
          <a:noFill/>
        </p:spPr>
      </p:pic>
      <p:pic>
        <p:nvPicPr>
          <p:cNvPr id="163845"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63846" name="Picture 6" descr="Tank1"/>
          <p:cNvPicPr>
            <a:picLocks noChangeAspect="1" noChangeArrowheads="1"/>
          </p:cNvPicPr>
          <p:nvPr/>
        </p:nvPicPr>
        <p:blipFill>
          <a:blip r:embed="rId4" cstate="print"/>
          <a:srcRect/>
          <a:stretch>
            <a:fillRect/>
          </a:stretch>
        </p:blipFill>
        <p:spPr bwMode="auto">
          <a:xfrm>
            <a:off x="5562600" y="4191000"/>
            <a:ext cx="314325" cy="153988"/>
          </a:xfrm>
          <a:prstGeom prst="rect">
            <a:avLst/>
          </a:prstGeom>
          <a:noFill/>
        </p:spPr>
      </p:pic>
      <p:pic>
        <p:nvPicPr>
          <p:cNvPr id="163847" name="Picture 7" descr="Tank1"/>
          <p:cNvPicPr>
            <a:picLocks noChangeAspect="1" noChangeArrowheads="1"/>
          </p:cNvPicPr>
          <p:nvPr/>
        </p:nvPicPr>
        <p:blipFill>
          <a:blip r:embed="rId4" cstate="print"/>
          <a:srcRect/>
          <a:stretch>
            <a:fillRect/>
          </a:stretch>
        </p:blipFill>
        <p:spPr bwMode="auto">
          <a:xfrm>
            <a:off x="5638800" y="3886200"/>
            <a:ext cx="314325" cy="153988"/>
          </a:xfrm>
          <a:prstGeom prst="rect">
            <a:avLst/>
          </a:prstGeom>
          <a:noFill/>
        </p:spPr>
      </p:pic>
      <p:pic>
        <p:nvPicPr>
          <p:cNvPr id="163848"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63849" name="Picture 9" descr="Tank1"/>
          <p:cNvPicPr>
            <a:picLocks noChangeAspect="1" noChangeArrowheads="1"/>
          </p:cNvPicPr>
          <p:nvPr/>
        </p:nvPicPr>
        <p:blipFill>
          <a:blip r:embed="rId4" cstate="print"/>
          <a:srcRect/>
          <a:stretch>
            <a:fillRect/>
          </a:stretch>
        </p:blipFill>
        <p:spPr bwMode="auto">
          <a:xfrm>
            <a:off x="6172200" y="5486400"/>
            <a:ext cx="314325" cy="153988"/>
          </a:xfrm>
          <a:prstGeom prst="rect">
            <a:avLst/>
          </a:prstGeom>
          <a:noFill/>
        </p:spPr>
      </p:pic>
      <p:pic>
        <p:nvPicPr>
          <p:cNvPr id="163850"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63851" name="Picture 11" descr="Tank1"/>
          <p:cNvPicPr>
            <a:picLocks noChangeAspect="1" noChangeArrowheads="1"/>
          </p:cNvPicPr>
          <p:nvPr/>
        </p:nvPicPr>
        <p:blipFill>
          <a:blip r:embed="rId4" cstate="print"/>
          <a:srcRect/>
          <a:stretch>
            <a:fillRect/>
          </a:stretch>
        </p:blipFill>
        <p:spPr bwMode="auto">
          <a:xfrm>
            <a:off x="6172200" y="4953000"/>
            <a:ext cx="314325" cy="153988"/>
          </a:xfrm>
          <a:prstGeom prst="rect">
            <a:avLst/>
          </a:prstGeom>
          <a:noFill/>
        </p:spPr>
      </p:pic>
      <p:pic>
        <p:nvPicPr>
          <p:cNvPr id="163852" name="Picture 12" descr="Tank1"/>
          <p:cNvPicPr>
            <a:picLocks noChangeAspect="1" noChangeArrowheads="1"/>
          </p:cNvPicPr>
          <p:nvPr/>
        </p:nvPicPr>
        <p:blipFill>
          <a:blip r:embed="rId4" cstate="print"/>
          <a:srcRect/>
          <a:stretch>
            <a:fillRect/>
          </a:stretch>
        </p:blipFill>
        <p:spPr bwMode="auto">
          <a:xfrm>
            <a:off x="6553200" y="4495800"/>
            <a:ext cx="314325" cy="153988"/>
          </a:xfrm>
          <a:prstGeom prst="rect">
            <a:avLst/>
          </a:prstGeom>
          <a:noFill/>
        </p:spPr>
      </p:pic>
      <p:pic>
        <p:nvPicPr>
          <p:cNvPr id="163853" name="Picture 13" descr="Tank1"/>
          <p:cNvPicPr>
            <a:picLocks noChangeAspect="1" noChangeArrowheads="1"/>
          </p:cNvPicPr>
          <p:nvPr/>
        </p:nvPicPr>
        <p:blipFill>
          <a:blip r:embed="rId4" cstate="print"/>
          <a:srcRect/>
          <a:stretch>
            <a:fillRect/>
          </a:stretch>
        </p:blipFill>
        <p:spPr bwMode="auto">
          <a:xfrm>
            <a:off x="6934200" y="2970213"/>
            <a:ext cx="314325" cy="153987"/>
          </a:xfrm>
          <a:prstGeom prst="rect">
            <a:avLst/>
          </a:prstGeom>
          <a:noFill/>
        </p:spPr>
      </p:pic>
      <p:pic>
        <p:nvPicPr>
          <p:cNvPr id="163854" name="Picture 14" descr="Tank1"/>
          <p:cNvPicPr>
            <a:picLocks noChangeAspect="1" noChangeArrowheads="1"/>
          </p:cNvPicPr>
          <p:nvPr/>
        </p:nvPicPr>
        <p:blipFill>
          <a:blip r:embed="rId4" cstate="print"/>
          <a:srcRect/>
          <a:stretch>
            <a:fillRect/>
          </a:stretch>
        </p:blipFill>
        <p:spPr bwMode="auto">
          <a:xfrm>
            <a:off x="7010400" y="3429000"/>
            <a:ext cx="314325" cy="153988"/>
          </a:xfrm>
          <a:prstGeom prst="rect">
            <a:avLst/>
          </a:prstGeom>
          <a:noFill/>
        </p:spPr>
      </p:pic>
      <p:pic>
        <p:nvPicPr>
          <p:cNvPr id="163855" name="Picture 15" descr="Tank1"/>
          <p:cNvPicPr>
            <a:picLocks noChangeAspect="1" noChangeArrowheads="1"/>
          </p:cNvPicPr>
          <p:nvPr/>
        </p:nvPicPr>
        <p:blipFill>
          <a:blip r:embed="rId4" cstate="print"/>
          <a:srcRect/>
          <a:stretch>
            <a:fillRect/>
          </a:stretch>
        </p:blipFill>
        <p:spPr bwMode="auto">
          <a:xfrm>
            <a:off x="7239000" y="3810000"/>
            <a:ext cx="314325" cy="153988"/>
          </a:xfrm>
          <a:prstGeom prst="rect">
            <a:avLst/>
          </a:prstGeom>
          <a:noFill/>
        </p:spPr>
      </p:pic>
      <p:pic>
        <p:nvPicPr>
          <p:cNvPr id="163856" name="Picture 16" descr="Tank1"/>
          <p:cNvPicPr>
            <a:picLocks noChangeAspect="1" noChangeArrowheads="1"/>
          </p:cNvPicPr>
          <p:nvPr/>
        </p:nvPicPr>
        <p:blipFill>
          <a:blip r:embed="rId4" cstate="print"/>
          <a:srcRect/>
          <a:stretch>
            <a:fillRect/>
          </a:stretch>
        </p:blipFill>
        <p:spPr bwMode="auto">
          <a:xfrm>
            <a:off x="7543800" y="4191000"/>
            <a:ext cx="314325" cy="153988"/>
          </a:xfrm>
          <a:prstGeom prst="rect">
            <a:avLst/>
          </a:prstGeom>
          <a:noFill/>
        </p:spPr>
      </p:pic>
      <p:pic>
        <p:nvPicPr>
          <p:cNvPr id="163857"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63858"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63859"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63860"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63861"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63862"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63863"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63864"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pic>
        <p:nvPicPr>
          <p:cNvPr id="163865" name="Picture 25" descr="Tank"/>
          <p:cNvPicPr>
            <a:picLocks noChangeAspect="1" noChangeArrowheads="1"/>
          </p:cNvPicPr>
          <p:nvPr/>
        </p:nvPicPr>
        <p:blipFill>
          <a:blip r:embed="rId5" cstate="print"/>
          <a:srcRect/>
          <a:stretch>
            <a:fillRect/>
          </a:stretch>
        </p:blipFill>
        <p:spPr bwMode="auto">
          <a:xfrm>
            <a:off x="5867400" y="5943600"/>
            <a:ext cx="304800" cy="207963"/>
          </a:xfrm>
          <a:prstGeom prst="rect">
            <a:avLst/>
          </a:prstGeom>
          <a:noFill/>
        </p:spPr>
      </p:pic>
      <p:pic>
        <p:nvPicPr>
          <p:cNvPr id="163866" name="Picture 26" descr="Tank1"/>
          <p:cNvPicPr>
            <a:picLocks noChangeAspect="1" noChangeArrowheads="1"/>
          </p:cNvPicPr>
          <p:nvPr/>
        </p:nvPicPr>
        <p:blipFill>
          <a:blip r:embed="rId4" cstate="print"/>
          <a:srcRect/>
          <a:stretch>
            <a:fillRect/>
          </a:stretch>
        </p:blipFill>
        <p:spPr bwMode="auto">
          <a:xfrm>
            <a:off x="6934200" y="5867400"/>
            <a:ext cx="304800" cy="149225"/>
          </a:xfrm>
          <a:prstGeom prst="rect">
            <a:avLst/>
          </a:prstGeom>
          <a:noFill/>
        </p:spPr>
      </p:pic>
    </p:spTree>
  </p:cSld>
  <p:clrMapOvr>
    <a:masterClrMapping/>
  </p:clrMapOvr>
  <p:transition advClick="0" advTm="5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915" name="Picture 27" descr="Europe Map2"/>
          <p:cNvPicPr>
            <a:picLocks noChangeAspect="1" noChangeArrowheads="1"/>
          </p:cNvPicPr>
          <p:nvPr/>
        </p:nvPicPr>
        <p:blipFill>
          <a:blip r:embed="rId3" cstate="print"/>
          <a:srcRect/>
          <a:stretch>
            <a:fillRect/>
          </a:stretch>
        </p:blipFill>
        <p:spPr bwMode="auto">
          <a:xfrm>
            <a:off x="2209800" y="0"/>
            <a:ext cx="6934200" cy="6858000"/>
          </a:xfrm>
          <a:prstGeom prst="rect">
            <a:avLst/>
          </a:prstGeom>
          <a:noFill/>
        </p:spPr>
      </p:pic>
      <p:sp>
        <p:nvSpPr>
          <p:cNvPr id="165891"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1955</a:t>
            </a:r>
          </a:p>
        </p:txBody>
      </p:sp>
      <p:pic>
        <p:nvPicPr>
          <p:cNvPr id="165892" name="Picture 4" descr="Tank1"/>
          <p:cNvPicPr>
            <a:picLocks noChangeAspect="1" noChangeArrowheads="1"/>
          </p:cNvPicPr>
          <p:nvPr/>
        </p:nvPicPr>
        <p:blipFill>
          <a:blip r:embed="rId4" cstate="print"/>
          <a:srcRect/>
          <a:stretch>
            <a:fillRect/>
          </a:stretch>
        </p:blipFill>
        <p:spPr bwMode="auto">
          <a:xfrm>
            <a:off x="6238875" y="3579813"/>
            <a:ext cx="314325" cy="153987"/>
          </a:xfrm>
          <a:prstGeom prst="rect">
            <a:avLst/>
          </a:prstGeom>
          <a:noFill/>
        </p:spPr>
      </p:pic>
      <p:pic>
        <p:nvPicPr>
          <p:cNvPr id="165893"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165894" name="Picture 6" descr="Tank1"/>
          <p:cNvPicPr>
            <a:picLocks noChangeAspect="1" noChangeArrowheads="1"/>
          </p:cNvPicPr>
          <p:nvPr/>
        </p:nvPicPr>
        <p:blipFill>
          <a:blip r:embed="rId4" cstate="print"/>
          <a:srcRect/>
          <a:stretch>
            <a:fillRect/>
          </a:stretch>
        </p:blipFill>
        <p:spPr bwMode="auto">
          <a:xfrm>
            <a:off x="5562600" y="4191000"/>
            <a:ext cx="314325" cy="153988"/>
          </a:xfrm>
          <a:prstGeom prst="rect">
            <a:avLst/>
          </a:prstGeom>
          <a:noFill/>
        </p:spPr>
      </p:pic>
      <p:pic>
        <p:nvPicPr>
          <p:cNvPr id="165895" name="Picture 7" descr="Tank1"/>
          <p:cNvPicPr>
            <a:picLocks noChangeAspect="1" noChangeArrowheads="1"/>
          </p:cNvPicPr>
          <p:nvPr/>
        </p:nvPicPr>
        <p:blipFill>
          <a:blip r:embed="rId4" cstate="print"/>
          <a:srcRect/>
          <a:stretch>
            <a:fillRect/>
          </a:stretch>
        </p:blipFill>
        <p:spPr bwMode="auto">
          <a:xfrm>
            <a:off x="5638800" y="3886200"/>
            <a:ext cx="314325" cy="153988"/>
          </a:xfrm>
          <a:prstGeom prst="rect">
            <a:avLst/>
          </a:prstGeom>
          <a:noFill/>
        </p:spPr>
      </p:pic>
      <p:pic>
        <p:nvPicPr>
          <p:cNvPr id="165896" name="Picture 8" descr="Tank1"/>
          <p:cNvPicPr>
            <a:picLocks noChangeAspect="1" noChangeArrowheads="1"/>
          </p:cNvPicPr>
          <p:nvPr/>
        </p:nvPicPr>
        <p:blipFill>
          <a:blip r:embed="rId4" cstate="print"/>
          <a:srcRect/>
          <a:stretch>
            <a:fillRect/>
          </a:stretch>
        </p:blipFill>
        <p:spPr bwMode="auto">
          <a:xfrm>
            <a:off x="5334000" y="4570413"/>
            <a:ext cx="314325" cy="153987"/>
          </a:xfrm>
          <a:prstGeom prst="rect">
            <a:avLst/>
          </a:prstGeom>
          <a:noFill/>
        </p:spPr>
      </p:pic>
      <p:pic>
        <p:nvPicPr>
          <p:cNvPr id="165897" name="Picture 9" descr="Tank1"/>
          <p:cNvPicPr>
            <a:picLocks noChangeAspect="1" noChangeArrowheads="1"/>
          </p:cNvPicPr>
          <p:nvPr/>
        </p:nvPicPr>
        <p:blipFill>
          <a:blip r:embed="rId4" cstate="print"/>
          <a:srcRect/>
          <a:stretch>
            <a:fillRect/>
          </a:stretch>
        </p:blipFill>
        <p:spPr bwMode="auto">
          <a:xfrm>
            <a:off x="6172200" y="5486400"/>
            <a:ext cx="314325" cy="153988"/>
          </a:xfrm>
          <a:prstGeom prst="rect">
            <a:avLst/>
          </a:prstGeom>
          <a:noFill/>
        </p:spPr>
      </p:pic>
      <p:pic>
        <p:nvPicPr>
          <p:cNvPr id="165898" name="Picture 10" descr="Tank1"/>
          <p:cNvPicPr>
            <a:picLocks noChangeAspect="1" noChangeArrowheads="1"/>
          </p:cNvPicPr>
          <p:nvPr/>
        </p:nvPicPr>
        <p:blipFill>
          <a:blip r:embed="rId4" cstate="print"/>
          <a:srcRect/>
          <a:stretch>
            <a:fillRect/>
          </a:stretch>
        </p:blipFill>
        <p:spPr bwMode="auto">
          <a:xfrm>
            <a:off x="5638800" y="4875213"/>
            <a:ext cx="314325" cy="153987"/>
          </a:xfrm>
          <a:prstGeom prst="rect">
            <a:avLst/>
          </a:prstGeom>
          <a:noFill/>
        </p:spPr>
      </p:pic>
      <p:pic>
        <p:nvPicPr>
          <p:cNvPr id="165899" name="Picture 11" descr="Tank1"/>
          <p:cNvPicPr>
            <a:picLocks noChangeAspect="1" noChangeArrowheads="1"/>
          </p:cNvPicPr>
          <p:nvPr/>
        </p:nvPicPr>
        <p:blipFill>
          <a:blip r:embed="rId4" cstate="print"/>
          <a:srcRect/>
          <a:stretch>
            <a:fillRect/>
          </a:stretch>
        </p:blipFill>
        <p:spPr bwMode="auto">
          <a:xfrm>
            <a:off x="6172200" y="4953000"/>
            <a:ext cx="314325" cy="153988"/>
          </a:xfrm>
          <a:prstGeom prst="rect">
            <a:avLst/>
          </a:prstGeom>
          <a:noFill/>
        </p:spPr>
      </p:pic>
      <p:pic>
        <p:nvPicPr>
          <p:cNvPr id="165900" name="Picture 12" descr="Tank1"/>
          <p:cNvPicPr>
            <a:picLocks noChangeAspect="1" noChangeArrowheads="1"/>
          </p:cNvPicPr>
          <p:nvPr/>
        </p:nvPicPr>
        <p:blipFill>
          <a:blip r:embed="rId4" cstate="print"/>
          <a:srcRect/>
          <a:stretch>
            <a:fillRect/>
          </a:stretch>
        </p:blipFill>
        <p:spPr bwMode="auto">
          <a:xfrm>
            <a:off x="6553200" y="4495800"/>
            <a:ext cx="314325" cy="153988"/>
          </a:xfrm>
          <a:prstGeom prst="rect">
            <a:avLst/>
          </a:prstGeom>
          <a:noFill/>
        </p:spPr>
      </p:pic>
      <p:pic>
        <p:nvPicPr>
          <p:cNvPr id="165901" name="Picture 13" descr="Tank1"/>
          <p:cNvPicPr>
            <a:picLocks noChangeAspect="1" noChangeArrowheads="1"/>
          </p:cNvPicPr>
          <p:nvPr/>
        </p:nvPicPr>
        <p:blipFill>
          <a:blip r:embed="rId4" cstate="print"/>
          <a:srcRect/>
          <a:stretch>
            <a:fillRect/>
          </a:stretch>
        </p:blipFill>
        <p:spPr bwMode="auto">
          <a:xfrm>
            <a:off x="6934200" y="2970213"/>
            <a:ext cx="314325" cy="153987"/>
          </a:xfrm>
          <a:prstGeom prst="rect">
            <a:avLst/>
          </a:prstGeom>
          <a:noFill/>
        </p:spPr>
      </p:pic>
      <p:pic>
        <p:nvPicPr>
          <p:cNvPr id="165902" name="Picture 14" descr="Tank1"/>
          <p:cNvPicPr>
            <a:picLocks noChangeAspect="1" noChangeArrowheads="1"/>
          </p:cNvPicPr>
          <p:nvPr/>
        </p:nvPicPr>
        <p:blipFill>
          <a:blip r:embed="rId4" cstate="print"/>
          <a:srcRect/>
          <a:stretch>
            <a:fillRect/>
          </a:stretch>
        </p:blipFill>
        <p:spPr bwMode="auto">
          <a:xfrm>
            <a:off x="7010400" y="3429000"/>
            <a:ext cx="314325" cy="153988"/>
          </a:xfrm>
          <a:prstGeom prst="rect">
            <a:avLst/>
          </a:prstGeom>
          <a:noFill/>
        </p:spPr>
      </p:pic>
      <p:pic>
        <p:nvPicPr>
          <p:cNvPr id="165903" name="Picture 15" descr="Tank1"/>
          <p:cNvPicPr>
            <a:picLocks noChangeAspect="1" noChangeArrowheads="1"/>
          </p:cNvPicPr>
          <p:nvPr/>
        </p:nvPicPr>
        <p:blipFill>
          <a:blip r:embed="rId4" cstate="print"/>
          <a:srcRect/>
          <a:stretch>
            <a:fillRect/>
          </a:stretch>
        </p:blipFill>
        <p:spPr bwMode="auto">
          <a:xfrm>
            <a:off x="7239000" y="3810000"/>
            <a:ext cx="314325" cy="153988"/>
          </a:xfrm>
          <a:prstGeom prst="rect">
            <a:avLst/>
          </a:prstGeom>
          <a:noFill/>
        </p:spPr>
      </p:pic>
      <p:pic>
        <p:nvPicPr>
          <p:cNvPr id="165904" name="Picture 16" descr="Tank1"/>
          <p:cNvPicPr>
            <a:picLocks noChangeAspect="1" noChangeArrowheads="1"/>
          </p:cNvPicPr>
          <p:nvPr/>
        </p:nvPicPr>
        <p:blipFill>
          <a:blip r:embed="rId4" cstate="print"/>
          <a:srcRect/>
          <a:stretch>
            <a:fillRect/>
          </a:stretch>
        </p:blipFill>
        <p:spPr bwMode="auto">
          <a:xfrm>
            <a:off x="7543800" y="4191000"/>
            <a:ext cx="314325" cy="153988"/>
          </a:xfrm>
          <a:prstGeom prst="rect">
            <a:avLst/>
          </a:prstGeom>
          <a:noFill/>
        </p:spPr>
      </p:pic>
      <p:pic>
        <p:nvPicPr>
          <p:cNvPr id="165905" name="Picture 17" descr="Tank"/>
          <p:cNvPicPr>
            <a:picLocks noChangeAspect="1" noChangeArrowheads="1"/>
          </p:cNvPicPr>
          <p:nvPr/>
        </p:nvPicPr>
        <p:blipFill>
          <a:blip r:embed="rId5" cstate="print"/>
          <a:srcRect/>
          <a:stretch>
            <a:fillRect/>
          </a:stretch>
        </p:blipFill>
        <p:spPr bwMode="auto">
          <a:xfrm>
            <a:off x="4572000" y="2209800"/>
            <a:ext cx="304800" cy="207963"/>
          </a:xfrm>
          <a:prstGeom prst="rect">
            <a:avLst/>
          </a:prstGeom>
          <a:noFill/>
        </p:spPr>
      </p:pic>
      <p:pic>
        <p:nvPicPr>
          <p:cNvPr id="165906" name="Picture 18" descr="Tank"/>
          <p:cNvPicPr>
            <a:picLocks noChangeAspect="1" noChangeArrowheads="1"/>
          </p:cNvPicPr>
          <p:nvPr/>
        </p:nvPicPr>
        <p:blipFill>
          <a:blip r:embed="rId5" cstate="print"/>
          <a:srcRect/>
          <a:stretch>
            <a:fillRect/>
          </a:stretch>
        </p:blipFill>
        <p:spPr bwMode="auto">
          <a:xfrm>
            <a:off x="3886200" y="4724400"/>
            <a:ext cx="304800" cy="207963"/>
          </a:xfrm>
          <a:prstGeom prst="rect">
            <a:avLst/>
          </a:prstGeom>
          <a:noFill/>
        </p:spPr>
      </p:pic>
      <p:pic>
        <p:nvPicPr>
          <p:cNvPr id="165907" name="Picture 19" descr="Tank"/>
          <p:cNvPicPr>
            <a:picLocks noChangeAspect="1" noChangeArrowheads="1"/>
          </p:cNvPicPr>
          <p:nvPr/>
        </p:nvPicPr>
        <p:blipFill>
          <a:blip r:embed="rId5" cstate="print"/>
          <a:srcRect/>
          <a:stretch>
            <a:fillRect/>
          </a:stretch>
        </p:blipFill>
        <p:spPr bwMode="auto">
          <a:xfrm>
            <a:off x="4648200" y="4648200"/>
            <a:ext cx="304800" cy="207963"/>
          </a:xfrm>
          <a:prstGeom prst="rect">
            <a:avLst/>
          </a:prstGeom>
          <a:noFill/>
        </p:spPr>
      </p:pic>
      <p:pic>
        <p:nvPicPr>
          <p:cNvPr id="165908" name="Picture 20" descr="Tank"/>
          <p:cNvPicPr>
            <a:picLocks noChangeAspect="1" noChangeArrowheads="1"/>
          </p:cNvPicPr>
          <p:nvPr/>
        </p:nvPicPr>
        <p:blipFill>
          <a:blip r:embed="rId5" cstate="print"/>
          <a:srcRect/>
          <a:stretch>
            <a:fillRect/>
          </a:stretch>
        </p:blipFill>
        <p:spPr bwMode="auto">
          <a:xfrm>
            <a:off x="4419600" y="4364038"/>
            <a:ext cx="304800" cy="207962"/>
          </a:xfrm>
          <a:prstGeom prst="rect">
            <a:avLst/>
          </a:prstGeom>
          <a:noFill/>
        </p:spPr>
      </p:pic>
      <p:pic>
        <p:nvPicPr>
          <p:cNvPr id="165909" name="Picture 21" descr="Tank"/>
          <p:cNvPicPr>
            <a:picLocks noChangeAspect="1" noChangeArrowheads="1"/>
          </p:cNvPicPr>
          <p:nvPr/>
        </p:nvPicPr>
        <p:blipFill>
          <a:blip r:embed="rId5" cstate="print"/>
          <a:srcRect/>
          <a:stretch>
            <a:fillRect/>
          </a:stretch>
        </p:blipFill>
        <p:spPr bwMode="auto">
          <a:xfrm>
            <a:off x="3276600" y="4038600"/>
            <a:ext cx="304800" cy="207963"/>
          </a:xfrm>
          <a:prstGeom prst="rect">
            <a:avLst/>
          </a:prstGeom>
          <a:noFill/>
        </p:spPr>
      </p:pic>
      <p:pic>
        <p:nvPicPr>
          <p:cNvPr id="165910" name="Picture 22" descr="Tank"/>
          <p:cNvPicPr>
            <a:picLocks noChangeAspect="1" noChangeArrowheads="1"/>
          </p:cNvPicPr>
          <p:nvPr/>
        </p:nvPicPr>
        <p:blipFill>
          <a:blip r:embed="rId5" cstate="print"/>
          <a:srcRect/>
          <a:stretch>
            <a:fillRect/>
          </a:stretch>
        </p:blipFill>
        <p:spPr bwMode="auto">
          <a:xfrm>
            <a:off x="4648200" y="5181600"/>
            <a:ext cx="304800" cy="207963"/>
          </a:xfrm>
          <a:prstGeom prst="rect">
            <a:avLst/>
          </a:prstGeom>
          <a:noFill/>
        </p:spPr>
      </p:pic>
      <p:pic>
        <p:nvPicPr>
          <p:cNvPr id="165911" name="Picture 23" descr="Radiation"/>
          <p:cNvPicPr>
            <a:picLocks noChangeAspect="1" noChangeArrowheads="1"/>
          </p:cNvPicPr>
          <p:nvPr/>
        </p:nvPicPr>
        <p:blipFill>
          <a:blip r:embed="rId6" cstate="print"/>
          <a:srcRect/>
          <a:stretch>
            <a:fillRect/>
          </a:stretch>
        </p:blipFill>
        <p:spPr bwMode="auto">
          <a:xfrm>
            <a:off x="3886200" y="5029200"/>
            <a:ext cx="266700" cy="266700"/>
          </a:xfrm>
          <a:prstGeom prst="rect">
            <a:avLst/>
          </a:prstGeom>
          <a:noFill/>
        </p:spPr>
      </p:pic>
      <p:pic>
        <p:nvPicPr>
          <p:cNvPr id="165912" name="Picture 24" descr="Radiation"/>
          <p:cNvPicPr>
            <a:picLocks noChangeAspect="1" noChangeArrowheads="1"/>
          </p:cNvPicPr>
          <p:nvPr/>
        </p:nvPicPr>
        <p:blipFill>
          <a:blip r:embed="rId6" cstate="print"/>
          <a:srcRect/>
          <a:stretch>
            <a:fillRect/>
          </a:stretch>
        </p:blipFill>
        <p:spPr bwMode="auto">
          <a:xfrm>
            <a:off x="4457700" y="4076700"/>
            <a:ext cx="266700" cy="266700"/>
          </a:xfrm>
          <a:prstGeom prst="rect">
            <a:avLst/>
          </a:prstGeom>
          <a:noFill/>
        </p:spPr>
      </p:pic>
      <p:pic>
        <p:nvPicPr>
          <p:cNvPr id="165913" name="Picture 25" descr="Tank"/>
          <p:cNvPicPr>
            <a:picLocks noChangeAspect="1" noChangeArrowheads="1"/>
          </p:cNvPicPr>
          <p:nvPr/>
        </p:nvPicPr>
        <p:blipFill>
          <a:blip r:embed="rId5" cstate="print"/>
          <a:srcRect/>
          <a:stretch>
            <a:fillRect/>
          </a:stretch>
        </p:blipFill>
        <p:spPr bwMode="auto">
          <a:xfrm>
            <a:off x="5867400" y="5943600"/>
            <a:ext cx="304800" cy="207963"/>
          </a:xfrm>
          <a:prstGeom prst="rect">
            <a:avLst/>
          </a:prstGeom>
          <a:noFill/>
        </p:spPr>
      </p:pic>
      <p:pic>
        <p:nvPicPr>
          <p:cNvPr id="165914" name="Picture 26" descr="Tank1"/>
          <p:cNvPicPr>
            <a:picLocks noChangeAspect="1" noChangeArrowheads="1"/>
          </p:cNvPicPr>
          <p:nvPr/>
        </p:nvPicPr>
        <p:blipFill>
          <a:blip r:embed="rId4" cstate="print"/>
          <a:srcRect/>
          <a:stretch>
            <a:fillRect/>
          </a:stretch>
        </p:blipFill>
        <p:spPr bwMode="auto">
          <a:xfrm>
            <a:off x="6934200" y="5867400"/>
            <a:ext cx="304800" cy="149225"/>
          </a:xfrm>
          <a:prstGeom prst="rect">
            <a:avLst/>
          </a:prstGeom>
          <a:noFill/>
        </p:spPr>
      </p:pic>
      <p:sp>
        <p:nvSpPr>
          <p:cNvPr id="165916" name="AutoShape 28">
            <a:hlinkClick r:id="rId7" action="ppaction://hlinksldjump"/>
          </p:cNvPr>
          <p:cNvSpPr>
            <a:spLocks noChangeArrowheads="1"/>
          </p:cNvSpPr>
          <p:nvPr/>
        </p:nvSpPr>
        <p:spPr bwMode="auto">
          <a:xfrm>
            <a:off x="381000" y="2209800"/>
            <a:ext cx="1981200" cy="1295400"/>
          </a:xfrm>
          <a:prstGeom prst="wedgeRectCallout">
            <a:avLst>
              <a:gd name="adj1" fmla="val 166907"/>
              <a:gd name="adj2" fmla="val 113236"/>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West Germany joins NATO</a:t>
            </a:r>
          </a:p>
        </p:txBody>
      </p:sp>
      <p:sp>
        <p:nvSpPr>
          <p:cNvPr id="165917" name="AutoShape 29">
            <a:hlinkClick r:id="rId8" action="ppaction://hlinksldjump"/>
          </p:cNvPr>
          <p:cNvSpPr>
            <a:spLocks noChangeArrowheads="1"/>
          </p:cNvSpPr>
          <p:nvPr/>
        </p:nvSpPr>
        <p:spPr bwMode="auto">
          <a:xfrm>
            <a:off x="6477000" y="1066800"/>
            <a:ext cx="2133600" cy="1295400"/>
          </a:xfrm>
          <a:prstGeom prst="wedgeRectCallout">
            <a:avLst>
              <a:gd name="adj1" fmla="val -86532"/>
              <a:gd name="adj2" fmla="val 184315"/>
            </a:avLst>
          </a:prstGeom>
          <a:solidFill>
            <a:schemeClr val="bg1"/>
          </a:solidFill>
          <a:ln w="9525">
            <a:solidFill>
              <a:schemeClr val="tx1"/>
            </a:solidFill>
            <a:miter lim="800000"/>
            <a:headEnd/>
            <a:tailEnd/>
          </a:ln>
          <a:effectLst/>
        </p:spPr>
        <p:txBody>
          <a:bodyPr/>
          <a:lstStyle/>
          <a:p>
            <a:pPr algn="ctr"/>
            <a:r>
              <a:rPr lang="en-US" b="1">
                <a:latin typeface="Garamond" pitchFamily="18" charset="0"/>
              </a:rPr>
              <a:t>The Warsaw Pact is formed </a:t>
            </a: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sz="4000" b="1">
                <a:solidFill>
                  <a:schemeClr val="bg1"/>
                </a:solidFill>
                <a:latin typeface="Garamond" pitchFamily="18" charset="0"/>
              </a:rPr>
              <a:t>North Atlantic Treaty Organization (NATO)</a:t>
            </a:r>
          </a:p>
        </p:txBody>
      </p:sp>
      <p:pic>
        <p:nvPicPr>
          <p:cNvPr id="167940" name="Picture 4" descr="Flag - US"/>
          <p:cNvPicPr>
            <a:picLocks noChangeAspect="1" noChangeArrowheads="1"/>
          </p:cNvPicPr>
          <p:nvPr/>
        </p:nvPicPr>
        <p:blipFill>
          <a:blip r:embed="rId3" cstate="print"/>
          <a:srcRect/>
          <a:stretch>
            <a:fillRect/>
          </a:stretch>
        </p:blipFill>
        <p:spPr bwMode="auto">
          <a:xfrm>
            <a:off x="533400" y="1981200"/>
            <a:ext cx="1676400" cy="1058863"/>
          </a:xfrm>
          <a:prstGeom prst="rect">
            <a:avLst/>
          </a:prstGeom>
          <a:noFill/>
        </p:spPr>
      </p:pic>
      <p:pic>
        <p:nvPicPr>
          <p:cNvPr id="167941" name="Picture 5" descr="Flag - Canada"/>
          <p:cNvPicPr>
            <a:picLocks noChangeAspect="1" noChangeArrowheads="1"/>
          </p:cNvPicPr>
          <p:nvPr/>
        </p:nvPicPr>
        <p:blipFill>
          <a:blip r:embed="rId4" cstate="print"/>
          <a:srcRect/>
          <a:stretch>
            <a:fillRect/>
          </a:stretch>
        </p:blipFill>
        <p:spPr bwMode="auto">
          <a:xfrm>
            <a:off x="2643188" y="1981200"/>
            <a:ext cx="1928812" cy="1095375"/>
          </a:xfrm>
          <a:prstGeom prst="rect">
            <a:avLst/>
          </a:prstGeom>
          <a:noFill/>
        </p:spPr>
      </p:pic>
      <p:pic>
        <p:nvPicPr>
          <p:cNvPr id="167942" name="Picture 6" descr="Flag - Belgium"/>
          <p:cNvPicPr>
            <a:picLocks noChangeAspect="1" noChangeArrowheads="1"/>
          </p:cNvPicPr>
          <p:nvPr/>
        </p:nvPicPr>
        <p:blipFill>
          <a:blip r:embed="rId5" cstate="print"/>
          <a:srcRect/>
          <a:stretch>
            <a:fillRect/>
          </a:stretch>
        </p:blipFill>
        <p:spPr bwMode="auto">
          <a:xfrm>
            <a:off x="4953000" y="1981200"/>
            <a:ext cx="1762125" cy="1171575"/>
          </a:xfrm>
          <a:prstGeom prst="rect">
            <a:avLst/>
          </a:prstGeom>
          <a:noFill/>
        </p:spPr>
      </p:pic>
      <p:pic>
        <p:nvPicPr>
          <p:cNvPr id="167943" name="Picture 7" descr="Flag - Denmark"/>
          <p:cNvPicPr>
            <a:picLocks noChangeAspect="1" noChangeArrowheads="1"/>
          </p:cNvPicPr>
          <p:nvPr/>
        </p:nvPicPr>
        <p:blipFill>
          <a:blip r:embed="rId6" cstate="print"/>
          <a:srcRect/>
          <a:stretch>
            <a:fillRect/>
          </a:stretch>
        </p:blipFill>
        <p:spPr bwMode="auto">
          <a:xfrm>
            <a:off x="7086600" y="1905000"/>
            <a:ext cx="1609725" cy="1217613"/>
          </a:xfrm>
          <a:prstGeom prst="rect">
            <a:avLst/>
          </a:prstGeom>
          <a:noFill/>
        </p:spPr>
      </p:pic>
      <p:pic>
        <p:nvPicPr>
          <p:cNvPr id="167944" name="Picture 8" descr="Flag - France"/>
          <p:cNvPicPr>
            <a:picLocks noChangeAspect="1" noChangeArrowheads="1"/>
          </p:cNvPicPr>
          <p:nvPr/>
        </p:nvPicPr>
        <p:blipFill>
          <a:blip r:embed="rId7" cstate="print"/>
          <a:srcRect/>
          <a:stretch>
            <a:fillRect/>
          </a:stretch>
        </p:blipFill>
        <p:spPr bwMode="auto">
          <a:xfrm>
            <a:off x="304800" y="3276600"/>
            <a:ext cx="1981200" cy="1319213"/>
          </a:xfrm>
          <a:prstGeom prst="rect">
            <a:avLst/>
          </a:prstGeom>
          <a:noFill/>
        </p:spPr>
      </p:pic>
      <p:pic>
        <p:nvPicPr>
          <p:cNvPr id="167945" name="Picture 9" descr="Flag - Great Britain"/>
          <p:cNvPicPr>
            <a:picLocks noChangeAspect="1" noChangeArrowheads="1"/>
          </p:cNvPicPr>
          <p:nvPr/>
        </p:nvPicPr>
        <p:blipFill>
          <a:blip r:embed="rId8" cstate="print"/>
          <a:srcRect/>
          <a:stretch>
            <a:fillRect/>
          </a:stretch>
        </p:blipFill>
        <p:spPr bwMode="auto">
          <a:xfrm>
            <a:off x="2590800" y="3352800"/>
            <a:ext cx="1828800" cy="1246188"/>
          </a:xfrm>
          <a:prstGeom prst="rect">
            <a:avLst/>
          </a:prstGeom>
          <a:noFill/>
        </p:spPr>
      </p:pic>
      <p:pic>
        <p:nvPicPr>
          <p:cNvPr id="167946" name="Picture 10" descr="Flag - Iceland"/>
          <p:cNvPicPr>
            <a:picLocks noChangeAspect="1" noChangeArrowheads="1"/>
          </p:cNvPicPr>
          <p:nvPr/>
        </p:nvPicPr>
        <p:blipFill>
          <a:blip r:embed="rId9" cstate="print"/>
          <a:srcRect/>
          <a:stretch>
            <a:fillRect/>
          </a:stretch>
        </p:blipFill>
        <p:spPr bwMode="auto">
          <a:xfrm>
            <a:off x="4800600" y="3352800"/>
            <a:ext cx="1828800" cy="1317625"/>
          </a:xfrm>
          <a:prstGeom prst="rect">
            <a:avLst/>
          </a:prstGeom>
          <a:noFill/>
          <a:ln w="9525">
            <a:solidFill>
              <a:schemeClr val="bg1"/>
            </a:solidFill>
            <a:miter lim="800000"/>
            <a:headEnd/>
            <a:tailEnd/>
          </a:ln>
        </p:spPr>
      </p:pic>
      <p:pic>
        <p:nvPicPr>
          <p:cNvPr id="167947" name="Picture 11" descr="Flag - Italy"/>
          <p:cNvPicPr>
            <a:picLocks noChangeAspect="1" noChangeArrowheads="1"/>
          </p:cNvPicPr>
          <p:nvPr/>
        </p:nvPicPr>
        <p:blipFill>
          <a:blip r:embed="rId10" cstate="print"/>
          <a:srcRect/>
          <a:stretch>
            <a:fillRect/>
          </a:stretch>
        </p:blipFill>
        <p:spPr bwMode="auto">
          <a:xfrm>
            <a:off x="7010400" y="3352800"/>
            <a:ext cx="1752600" cy="1319213"/>
          </a:xfrm>
          <a:prstGeom prst="rect">
            <a:avLst/>
          </a:prstGeom>
          <a:noFill/>
        </p:spPr>
      </p:pic>
      <p:pic>
        <p:nvPicPr>
          <p:cNvPr id="167948" name="Picture 12" descr="Flag - Luxembourg"/>
          <p:cNvPicPr>
            <a:picLocks noChangeAspect="1" noChangeArrowheads="1"/>
          </p:cNvPicPr>
          <p:nvPr/>
        </p:nvPicPr>
        <p:blipFill>
          <a:blip r:embed="rId11" cstate="print"/>
          <a:srcRect/>
          <a:stretch>
            <a:fillRect/>
          </a:stretch>
        </p:blipFill>
        <p:spPr bwMode="auto">
          <a:xfrm>
            <a:off x="381000" y="4876800"/>
            <a:ext cx="1847850" cy="1465263"/>
          </a:xfrm>
          <a:prstGeom prst="rect">
            <a:avLst/>
          </a:prstGeom>
          <a:noFill/>
        </p:spPr>
      </p:pic>
      <p:pic>
        <p:nvPicPr>
          <p:cNvPr id="167949" name="Picture 13" descr="Flag - Norway"/>
          <p:cNvPicPr>
            <a:picLocks noChangeAspect="1" noChangeArrowheads="1"/>
          </p:cNvPicPr>
          <p:nvPr/>
        </p:nvPicPr>
        <p:blipFill>
          <a:blip r:embed="rId12" cstate="print"/>
          <a:srcRect/>
          <a:stretch>
            <a:fillRect/>
          </a:stretch>
        </p:blipFill>
        <p:spPr bwMode="auto">
          <a:xfrm>
            <a:off x="2667000" y="4876800"/>
            <a:ext cx="1905000" cy="1385888"/>
          </a:xfrm>
          <a:prstGeom prst="rect">
            <a:avLst/>
          </a:prstGeom>
          <a:noFill/>
        </p:spPr>
      </p:pic>
      <p:pic>
        <p:nvPicPr>
          <p:cNvPr id="167950" name="Picture 14" descr="Flag - Portugal"/>
          <p:cNvPicPr>
            <a:picLocks noChangeAspect="1" noChangeArrowheads="1"/>
          </p:cNvPicPr>
          <p:nvPr/>
        </p:nvPicPr>
        <p:blipFill>
          <a:blip r:embed="rId13" cstate="print"/>
          <a:srcRect/>
          <a:stretch>
            <a:fillRect/>
          </a:stretch>
        </p:blipFill>
        <p:spPr bwMode="auto">
          <a:xfrm>
            <a:off x="4876800" y="5029200"/>
            <a:ext cx="1866900" cy="1244600"/>
          </a:xfrm>
          <a:prstGeom prst="rect">
            <a:avLst/>
          </a:prstGeom>
          <a:noFill/>
        </p:spPr>
      </p:pic>
      <p:pic>
        <p:nvPicPr>
          <p:cNvPr id="167951" name="Picture 15" descr="Flag - Netherlands"/>
          <p:cNvPicPr>
            <a:picLocks noChangeAspect="1" noChangeArrowheads="1"/>
          </p:cNvPicPr>
          <p:nvPr/>
        </p:nvPicPr>
        <p:blipFill>
          <a:blip r:embed="rId14" cstate="print"/>
          <a:srcRect/>
          <a:stretch>
            <a:fillRect/>
          </a:stretch>
        </p:blipFill>
        <p:spPr bwMode="auto">
          <a:xfrm>
            <a:off x="6934200" y="4953000"/>
            <a:ext cx="1676400" cy="1117600"/>
          </a:xfrm>
          <a:prstGeom prst="rect">
            <a:avLst/>
          </a:prstGeom>
          <a:noFill/>
        </p:spPr>
      </p:pic>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381000"/>
            <a:ext cx="7772400" cy="1143000"/>
          </a:xfrm>
        </p:spPr>
        <p:txBody>
          <a:bodyPr/>
          <a:lstStyle/>
          <a:p>
            <a:r>
              <a:rPr lang="en-US" b="1">
                <a:solidFill>
                  <a:schemeClr val="bg1"/>
                </a:solidFill>
                <a:latin typeface="Garamond" pitchFamily="18" charset="0"/>
              </a:rPr>
              <a:t>The Warsaw Pact is Formed</a:t>
            </a:r>
          </a:p>
        </p:txBody>
      </p:sp>
      <p:sp>
        <p:nvSpPr>
          <p:cNvPr id="184323" name="Rectangle 3"/>
          <p:cNvSpPr>
            <a:spLocks noGrp="1" noChangeArrowheads="1"/>
          </p:cNvSpPr>
          <p:nvPr>
            <p:ph type="body" idx="1"/>
          </p:nvPr>
        </p:nvSpPr>
        <p:spPr>
          <a:xfrm>
            <a:off x="76200" y="1447800"/>
            <a:ext cx="4876800" cy="5105400"/>
          </a:xfrm>
        </p:spPr>
        <p:txBody>
          <a:bodyPr/>
          <a:lstStyle/>
          <a:p>
            <a:r>
              <a:rPr lang="en-US">
                <a:solidFill>
                  <a:schemeClr val="bg1"/>
                </a:solidFill>
                <a:latin typeface="Garamond" pitchFamily="18" charset="0"/>
              </a:rPr>
              <a:t>The Soviets were afraid of an American attack once West Germany built an army</a:t>
            </a:r>
          </a:p>
          <a:p>
            <a:r>
              <a:rPr lang="en-US">
                <a:solidFill>
                  <a:schemeClr val="bg1"/>
                </a:solidFill>
                <a:latin typeface="Garamond" pitchFamily="18" charset="0"/>
              </a:rPr>
              <a:t>They made a military alliance with the other communist countries in Europe to defend each other in case NATO attacked them</a:t>
            </a:r>
          </a:p>
        </p:txBody>
      </p:sp>
      <p:sp>
        <p:nvSpPr>
          <p:cNvPr id="184324" name="AutoShape 4">
            <a:hlinkClick r:id="rId3" action="ppaction://hlinksldjump" highlightClick="1"/>
          </p:cNvPr>
          <p:cNvSpPr>
            <a:spLocks noChangeArrowheads="1"/>
          </p:cNvSpPr>
          <p:nvPr/>
        </p:nvSpPr>
        <p:spPr bwMode="auto">
          <a:xfrm>
            <a:off x="8229600" y="6172200"/>
            <a:ext cx="914400" cy="685800"/>
          </a:xfrm>
          <a:prstGeom prst="actionButtonHome">
            <a:avLst/>
          </a:prstGeom>
          <a:solidFill>
            <a:schemeClr val="accent1"/>
          </a:solidFill>
          <a:ln w="9525">
            <a:noFill/>
            <a:miter lim="800000"/>
            <a:headEnd/>
            <a:tailEnd/>
          </a:ln>
          <a:effectLst/>
        </p:spPr>
        <p:txBody>
          <a:bodyPr wrap="none" anchor="ctr"/>
          <a:lstStyle/>
          <a:p>
            <a:endParaRPr lang="en-US"/>
          </a:p>
        </p:txBody>
      </p:sp>
      <p:pic>
        <p:nvPicPr>
          <p:cNvPr id="184326" name="Picture 6" descr="Flag - Bulgaria"/>
          <p:cNvPicPr>
            <a:picLocks noChangeAspect="1" noChangeArrowheads="1"/>
          </p:cNvPicPr>
          <p:nvPr/>
        </p:nvPicPr>
        <p:blipFill>
          <a:blip r:embed="rId4" cstate="print"/>
          <a:srcRect/>
          <a:stretch>
            <a:fillRect/>
          </a:stretch>
        </p:blipFill>
        <p:spPr bwMode="auto">
          <a:xfrm>
            <a:off x="4495800" y="4267200"/>
            <a:ext cx="1162050" cy="774700"/>
          </a:xfrm>
          <a:prstGeom prst="rect">
            <a:avLst/>
          </a:prstGeom>
          <a:noFill/>
        </p:spPr>
      </p:pic>
      <p:pic>
        <p:nvPicPr>
          <p:cNvPr id="184327" name="Picture 7" descr="Flag - Albania"/>
          <p:cNvPicPr>
            <a:picLocks noChangeAspect="1" noChangeArrowheads="1"/>
          </p:cNvPicPr>
          <p:nvPr/>
        </p:nvPicPr>
        <p:blipFill>
          <a:blip r:embed="rId5" cstate="print"/>
          <a:srcRect/>
          <a:stretch>
            <a:fillRect/>
          </a:stretch>
        </p:blipFill>
        <p:spPr bwMode="auto">
          <a:xfrm>
            <a:off x="5029200" y="5334000"/>
            <a:ext cx="1276350" cy="911225"/>
          </a:xfrm>
          <a:prstGeom prst="rect">
            <a:avLst/>
          </a:prstGeom>
          <a:noFill/>
        </p:spPr>
      </p:pic>
      <p:pic>
        <p:nvPicPr>
          <p:cNvPr id="184328" name="Picture 8" descr="Flag - Czechoslovakia"/>
          <p:cNvPicPr>
            <a:picLocks noChangeAspect="1" noChangeArrowheads="1"/>
          </p:cNvPicPr>
          <p:nvPr/>
        </p:nvPicPr>
        <p:blipFill>
          <a:blip r:embed="rId6" cstate="print"/>
          <a:srcRect/>
          <a:stretch>
            <a:fillRect/>
          </a:stretch>
        </p:blipFill>
        <p:spPr bwMode="auto">
          <a:xfrm>
            <a:off x="6858000" y="5562600"/>
            <a:ext cx="1219200" cy="812800"/>
          </a:xfrm>
          <a:prstGeom prst="rect">
            <a:avLst/>
          </a:prstGeom>
          <a:noFill/>
        </p:spPr>
      </p:pic>
      <p:pic>
        <p:nvPicPr>
          <p:cNvPr id="184329" name="Picture 9" descr="Flag - East Germany"/>
          <p:cNvPicPr>
            <a:picLocks noChangeAspect="1" noChangeArrowheads="1"/>
          </p:cNvPicPr>
          <p:nvPr/>
        </p:nvPicPr>
        <p:blipFill>
          <a:blip r:embed="rId7" cstate="print"/>
          <a:srcRect/>
          <a:stretch>
            <a:fillRect/>
          </a:stretch>
        </p:blipFill>
        <p:spPr bwMode="auto">
          <a:xfrm>
            <a:off x="5181600" y="1828800"/>
            <a:ext cx="1447800" cy="868363"/>
          </a:xfrm>
          <a:prstGeom prst="rect">
            <a:avLst/>
          </a:prstGeom>
          <a:noFill/>
        </p:spPr>
      </p:pic>
      <p:pic>
        <p:nvPicPr>
          <p:cNvPr id="184330" name="Picture 10" descr="Flag - Hungary"/>
          <p:cNvPicPr>
            <a:picLocks noChangeAspect="1" noChangeArrowheads="1"/>
          </p:cNvPicPr>
          <p:nvPr/>
        </p:nvPicPr>
        <p:blipFill>
          <a:blip r:embed="rId8" cstate="print"/>
          <a:srcRect/>
          <a:stretch>
            <a:fillRect/>
          </a:stretch>
        </p:blipFill>
        <p:spPr bwMode="auto">
          <a:xfrm>
            <a:off x="4724400" y="2971800"/>
            <a:ext cx="1471613" cy="982663"/>
          </a:xfrm>
          <a:prstGeom prst="rect">
            <a:avLst/>
          </a:prstGeom>
          <a:noFill/>
        </p:spPr>
      </p:pic>
      <p:pic>
        <p:nvPicPr>
          <p:cNvPr id="184331" name="Picture 11" descr="Flag - Poland"/>
          <p:cNvPicPr>
            <a:picLocks noChangeAspect="1" noChangeArrowheads="1"/>
          </p:cNvPicPr>
          <p:nvPr/>
        </p:nvPicPr>
        <p:blipFill>
          <a:blip r:embed="rId9" cstate="print"/>
          <a:srcRect/>
          <a:stretch>
            <a:fillRect/>
          </a:stretch>
        </p:blipFill>
        <p:spPr bwMode="auto">
          <a:xfrm>
            <a:off x="6781800" y="4191000"/>
            <a:ext cx="1295400" cy="809625"/>
          </a:xfrm>
          <a:prstGeom prst="rect">
            <a:avLst/>
          </a:prstGeom>
          <a:noFill/>
        </p:spPr>
      </p:pic>
      <p:pic>
        <p:nvPicPr>
          <p:cNvPr id="184332" name="Picture 12" descr="Flag - Romania"/>
          <p:cNvPicPr>
            <a:picLocks noChangeAspect="1" noChangeArrowheads="1"/>
          </p:cNvPicPr>
          <p:nvPr/>
        </p:nvPicPr>
        <p:blipFill>
          <a:blip r:embed="rId10" cstate="print"/>
          <a:srcRect/>
          <a:stretch>
            <a:fillRect/>
          </a:stretch>
        </p:blipFill>
        <p:spPr bwMode="auto">
          <a:xfrm>
            <a:off x="7086600" y="2895600"/>
            <a:ext cx="1400175" cy="939800"/>
          </a:xfrm>
          <a:prstGeom prst="rect">
            <a:avLst/>
          </a:prstGeom>
          <a:noFill/>
        </p:spPr>
      </p:pic>
      <p:pic>
        <p:nvPicPr>
          <p:cNvPr id="184333" name="Picture 13" descr="Flag - Soviet Union"/>
          <p:cNvPicPr>
            <a:picLocks noChangeAspect="1" noChangeArrowheads="1"/>
          </p:cNvPicPr>
          <p:nvPr/>
        </p:nvPicPr>
        <p:blipFill>
          <a:blip r:embed="rId11" cstate="print"/>
          <a:srcRect/>
          <a:stretch>
            <a:fillRect/>
          </a:stretch>
        </p:blipFill>
        <p:spPr bwMode="auto">
          <a:xfrm>
            <a:off x="7086600" y="1371600"/>
            <a:ext cx="1219200" cy="839788"/>
          </a:xfrm>
          <a:prstGeom prst="rect">
            <a:avLst/>
          </a:prstGeom>
          <a:noFill/>
        </p:spPr>
      </p:pic>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e_History_of_Nato.wmv">
            <a:hlinkClick r:id="" action="ppaction://media"/>
          </p:cNvPr>
          <p:cNvPicPr>
            <a:picLocks noRot="1" noChangeAspect="1"/>
          </p:cNvPicPr>
          <p:nvPr>
            <a:videoFile r:link="rId1"/>
          </p:nvPr>
        </p:nvPicPr>
        <p:blipFill>
          <a:blip r:embed="rId4" cstate="print"/>
          <a:stretch>
            <a:fillRect/>
          </a:stretch>
        </p:blipFill>
        <p:spPr>
          <a:xfrm>
            <a:off x="990600" y="990600"/>
            <a:ext cx="7145215"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89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operationsnow.com/socscience/polisci/americangov/photo/pat2004.jpg"/>
          <p:cNvPicPr>
            <a:picLocks noChangeAspect="1" noChangeArrowheads="1"/>
          </p:cNvPicPr>
          <p:nvPr/>
        </p:nvPicPr>
        <p:blipFill>
          <a:blip r:embed="rId3" cstate="print"/>
          <a:srcRect/>
          <a:stretch>
            <a:fillRect/>
          </a:stretch>
        </p:blipFill>
        <p:spPr bwMode="auto">
          <a:xfrm>
            <a:off x="228601" y="1295400"/>
            <a:ext cx="4201142" cy="5334000"/>
          </a:xfrm>
          <a:prstGeom prst="rect">
            <a:avLst/>
          </a:prstGeom>
          <a:noFill/>
        </p:spPr>
      </p:pic>
      <p:sp>
        <p:nvSpPr>
          <p:cNvPr id="6146" name="WordArt 2"/>
          <p:cNvSpPr>
            <a:spLocks noChangeArrowheads="1" noChangeShapeType="1" noTextEdit="1"/>
          </p:cNvSpPr>
          <p:nvPr/>
        </p:nvSpPr>
        <p:spPr bwMode="auto">
          <a:xfrm>
            <a:off x="2362200" y="152400"/>
            <a:ext cx="4681538" cy="1003300"/>
          </a:xfrm>
          <a:prstGeom prst="rect">
            <a:avLst/>
          </a:prstGeom>
        </p:spPr>
        <p:txBody>
          <a:bodyPr wrap="none" fromWordArt="1">
            <a:prstTxWarp prst="textDoubleWave1">
              <a:avLst>
                <a:gd name="adj1" fmla="val 6500"/>
                <a:gd name="adj2" fmla="val 0"/>
              </a:avLst>
            </a:prstTxWarp>
          </a:bodyPr>
          <a:lstStyle/>
          <a:p>
            <a:pPr algn="ctr"/>
            <a:r>
              <a:rPr lang="en-US" sz="4400" kern="10" spc="-440" dirty="0">
                <a:ln w="25400">
                  <a:solidFill>
                    <a:srgbClr val="FF0000"/>
                  </a:solidFill>
                  <a:round/>
                  <a:headEnd/>
                  <a:tailEnd/>
                </a:ln>
                <a:solidFill>
                  <a:srgbClr val="FFFFFF"/>
                </a:solidFill>
                <a:effectLst>
                  <a:outerShdw dist="125724" dir="18900000" algn="ctr" rotWithShape="0">
                    <a:srgbClr val="000099"/>
                  </a:outerShdw>
                </a:effectLst>
                <a:latin typeface="Gill Sans Ultra Bold" pitchFamily="34" charset="0"/>
              </a:rPr>
              <a:t>Propaganda</a:t>
            </a:r>
          </a:p>
        </p:txBody>
      </p:sp>
      <p:sp>
        <p:nvSpPr>
          <p:cNvPr id="6149" name="Text Box 5"/>
          <p:cNvSpPr txBox="1">
            <a:spLocks noChangeArrowheads="1"/>
          </p:cNvSpPr>
          <p:nvPr/>
        </p:nvSpPr>
        <p:spPr bwMode="auto">
          <a:xfrm>
            <a:off x="5029200" y="1371600"/>
            <a:ext cx="3810000" cy="1384995"/>
          </a:xfrm>
          <a:prstGeom prst="rect">
            <a:avLst/>
          </a:prstGeom>
          <a:noFill/>
          <a:ln w="9525">
            <a:noFill/>
            <a:miter lim="800000"/>
            <a:headEnd/>
            <a:tailEnd/>
          </a:ln>
          <a:effectLst/>
        </p:spPr>
        <p:txBody>
          <a:bodyPr>
            <a:spAutoFit/>
          </a:bodyPr>
          <a:lstStyle/>
          <a:p>
            <a:pPr>
              <a:spcBef>
                <a:spcPct val="50000"/>
              </a:spcBef>
            </a:pPr>
            <a:r>
              <a:rPr lang="en-US" sz="2800" dirty="0">
                <a:solidFill>
                  <a:schemeClr val="bg1"/>
                </a:solidFill>
                <a:latin typeface="Goudy Old Style" pitchFamily="18" charset="0"/>
              </a:rPr>
              <a:t>Misinformation was used in the newspapers, radio, TV, posters, movies, etc.</a:t>
            </a:r>
          </a:p>
        </p:txBody>
      </p:sp>
      <p:sp>
        <p:nvSpPr>
          <p:cNvPr id="6150" name="Text Box 6"/>
          <p:cNvSpPr txBox="1">
            <a:spLocks noChangeArrowheads="1"/>
          </p:cNvSpPr>
          <p:nvPr/>
        </p:nvSpPr>
        <p:spPr bwMode="auto">
          <a:xfrm>
            <a:off x="5029200" y="4038600"/>
            <a:ext cx="3886200" cy="1815882"/>
          </a:xfrm>
          <a:prstGeom prst="rect">
            <a:avLst/>
          </a:prstGeom>
          <a:noFill/>
          <a:ln w="9525">
            <a:noFill/>
            <a:miter lim="800000"/>
            <a:headEnd/>
            <a:tailEnd/>
          </a:ln>
          <a:effectLst/>
        </p:spPr>
        <p:txBody>
          <a:bodyPr>
            <a:spAutoFit/>
          </a:bodyPr>
          <a:lstStyle/>
          <a:p>
            <a:pPr>
              <a:spcBef>
                <a:spcPct val="50000"/>
              </a:spcBef>
            </a:pPr>
            <a:r>
              <a:rPr lang="en-US" sz="2800" dirty="0">
                <a:solidFill>
                  <a:srgbClr val="FFFF00"/>
                </a:solidFill>
              </a:rPr>
              <a:t>Subversion </a:t>
            </a:r>
            <a:r>
              <a:rPr lang="en-US" sz="2800" dirty="0">
                <a:solidFill>
                  <a:schemeClr val="bg1"/>
                </a:solidFill>
              </a:rPr>
              <a:t>= The act of undermining (weakening) or overthrowing a government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p:cTn id="12" dur="500" fill="hold"/>
                                        <p:tgtEl>
                                          <p:spTgt spid="6148"/>
                                        </p:tgtEl>
                                        <p:attrNameLst>
                                          <p:attrName>ppt_w</p:attrName>
                                        </p:attrNameLst>
                                      </p:cBhvr>
                                      <p:tavLst>
                                        <p:tav tm="0">
                                          <p:val>
                                            <p:fltVal val="0"/>
                                          </p:val>
                                        </p:tav>
                                        <p:tav tm="100000">
                                          <p:val>
                                            <p:strVal val="#ppt_w"/>
                                          </p:val>
                                        </p:tav>
                                      </p:tavLst>
                                    </p:anim>
                                    <p:anim calcmode="lin" valueType="num">
                                      <p:cBhvr>
                                        <p:cTn id="13" dur="500" fill="hold"/>
                                        <p:tgtEl>
                                          <p:spTgt spid="614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149"/>
                                        </p:tgtEl>
                                        <p:attrNameLst>
                                          <p:attrName>style.visibility</p:attrName>
                                        </p:attrNameLst>
                                      </p:cBhvr>
                                      <p:to>
                                        <p:strVal val="visible"/>
                                      </p:to>
                                    </p:set>
                                    <p:animEffect transition="in" filter="checkerboard(across)">
                                      <p:cBhvr>
                                        <p:cTn id="18" dur="500"/>
                                        <p:tgtEl>
                                          <p:spTgt spid="6149"/>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150"/>
                                        </p:tgtEl>
                                        <p:attrNameLst>
                                          <p:attrName>style.visibility</p:attrName>
                                        </p:attrNameLst>
                                      </p:cBhvr>
                                      <p:to>
                                        <p:strVal val="visible"/>
                                      </p:to>
                                    </p:set>
                                    <p:anim calcmode="lin" valueType="num">
                                      <p:cBhvr>
                                        <p:cTn id="23" dur="1000" fill="hold"/>
                                        <p:tgtEl>
                                          <p:spTgt spid="6150"/>
                                        </p:tgtEl>
                                        <p:attrNameLst>
                                          <p:attrName>ppt_w</p:attrName>
                                        </p:attrNameLst>
                                      </p:cBhvr>
                                      <p:tavLst>
                                        <p:tav tm="0">
                                          <p:val>
                                            <p:fltVal val="0"/>
                                          </p:val>
                                        </p:tav>
                                        <p:tav tm="100000">
                                          <p:val>
                                            <p:strVal val="#ppt_w"/>
                                          </p:val>
                                        </p:tav>
                                      </p:tavLst>
                                    </p:anim>
                                    <p:anim calcmode="lin" valueType="num">
                                      <p:cBhvr>
                                        <p:cTn id="24" dur="1000" fill="hold"/>
                                        <p:tgtEl>
                                          <p:spTgt spid="6150"/>
                                        </p:tgtEl>
                                        <p:attrNameLst>
                                          <p:attrName>ppt_h</p:attrName>
                                        </p:attrNameLst>
                                      </p:cBhvr>
                                      <p:tavLst>
                                        <p:tav tm="0">
                                          <p:val>
                                            <p:fltVal val="0"/>
                                          </p:val>
                                        </p:tav>
                                        <p:tav tm="100000">
                                          <p:val>
                                            <p:strVal val="#ppt_h"/>
                                          </p:val>
                                        </p:tav>
                                      </p:tavLst>
                                    </p:anim>
                                    <p:anim calcmode="lin" valueType="num">
                                      <p:cBhvr>
                                        <p:cTn id="25" dur="1000" fill="hold"/>
                                        <p:tgtEl>
                                          <p:spTgt spid="615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1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9" grpId="0" autoUpdateAnimBg="0"/>
      <p:bldP spid="6150"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http://home.comcast.net/~fernandezjetace/wsb/media/803786/site1029.jpg"/>
          <p:cNvPicPr>
            <a:picLocks noChangeAspect="1" noChangeArrowheads="1"/>
          </p:cNvPicPr>
          <p:nvPr/>
        </p:nvPicPr>
        <p:blipFill>
          <a:blip r:embed="rId3" cstate="print"/>
          <a:srcRect/>
          <a:stretch>
            <a:fillRect/>
          </a:stretch>
        </p:blipFill>
        <p:spPr bwMode="auto">
          <a:xfrm>
            <a:off x="304800" y="762000"/>
            <a:ext cx="4873625" cy="5405438"/>
          </a:xfrm>
          <a:prstGeom prst="rect">
            <a:avLst/>
          </a:prstGeom>
          <a:noFill/>
          <a:ln w="12700">
            <a:solidFill>
              <a:schemeClr val="bg1"/>
            </a:solidFill>
            <a:miter lim="800000"/>
            <a:headEnd/>
            <a:tailEnd/>
          </a:ln>
        </p:spPr>
      </p:pic>
      <p:pic>
        <p:nvPicPr>
          <p:cNvPr id="15364" name="Picture 4" descr="http://bss.sfsu.edu/internment/Assets/propaganda.jpg"/>
          <p:cNvPicPr>
            <a:picLocks noChangeAspect="1" noChangeArrowheads="1"/>
          </p:cNvPicPr>
          <p:nvPr/>
        </p:nvPicPr>
        <p:blipFill>
          <a:blip r:embed="rId4" cstate="print"/>
          <a:srcRect/>
          <a:stretch>
            <a:fillRect/>
          </a:stretch>
        </p:blipFill>
        <p:spPr bwMode="auto">
          <a:xfrm>
            <a:off x="5397500" y="838200"/>
            <a:ext cx="3576638" cy="5334000"/>
          </a:xfrm>
          <a:prstGeom prst="rect">
            <a:avLst/>
          </a:prstGeom>
          <a:noFill/>
          <a:ln w="12700">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out)">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box(in)">
                                      <p:cBhvr>
                                        <p:cTn id="1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radgraphics.net/images/main/atomic%20explosion%20-%201.jpg"/>
          <p:cNvPicPr>
            <a:picLocks noChangeAspect="1" noChangeArrowheads="1"/>
          </p:cNvPicPr>
          <p:nvPr/>
        </p:nvPicPr>
        <p:blipFill>
          <a:blip r:embed="rId4" cstate="print"/>
          <a:srcRect l="13586" r="6430" b="14354"/>
          <a:stretch>
            <a:fillRect/>
          </a:stretch>
        </p:blipFill>
        <p:spPr bwMode="auto">
          <a:xfrm>
            <a:off x="0" y="0"/>
            <a:ext cx="9144000" cy="6946900"/>
          </a:xfrm>
          <a:prstGeom prst="rect">
            <a:avLst/>
          </a:prstGeom>
          <a:noFill/>
        </p:spPr>
      </p:pic>
      <p:pic>
        <p:nvPicPr>
          <p:cNvPr id="3" name="implosion2.wav">
            <a:hlinkClick r:id="" action="ppaction://media"/>
          </p:cNvPr>
          <p:cNvPicPr>
            <a:picLocks noRot="1" noChangeAspect="1"/>
          </p:cNvPicPr>
          <p:nvPr>
            <a:wavAudioFile r:embed="rId1" name="implosion2.wav"/>
          </p:nvPr>
        </p:nvPicPr>
        <p:blipFill>
          <a:blip r:embed="rId5" cstate="print"/>
          <a:stretch>
            <a:fillRect/>
          </a:stretch>
        </p:blipFill>
        <p:spPr>
          <a:xfrm>
            <a:off x="86868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lide(fromBottom)">
                                      <p:cBhvr>
                                        <p:cTn id="7" dur="500"/>
                                        <p:tgtEl>
                                          <p:spTgt spid="10242"/>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8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fas.org/nuke/guide/china/aircraft/1801.gif"/>
          <p:cNvPicPr>
            <a:picLocks noChangeAspect="1" noChangeArrowheads="1"/>
          </p:cNvPicPr>
          <p:nvPr/>
        </p:nvPicPr>
        <p:blipFill>
          <a:blip r:embed="rId3" cstate="print"/>
          <a:srcRect r="61603"/>
          <a:stretch>
            <a:fillRect/>
          </a:stretch>
        </p:blipFill>
        <p:spPr bwMode="auto">
          <a:xfrm>
            <a:off x="228600" y="381000"/>
            <a:ext cx="1995488" cy="3486150"/>
          </a:xfrm>
          <a:prstGeom prst="rect">
            <a:avLst/>
          </a:prstGeom>
          <a:solidFill>
            <a:schemeClr val="bg1"/>
          </a:solidFill>
          <a:ln w="38100">
            <a:solidFill>
              <a:srgbClr val="FF0000"/>
            </a:solidFill>
            <a:miter lim="800000"/>
            <a:headEnd/>
            <a:tailEnd/>
          </a:ln>
        </p:spPr>
      </p:pic>
      <p:sp>
        <p:nvSpPr>
          <p:cNvPr id="9219" name="WordArt 3"/>
          <p:cNvSpPr>
            <a:spLocks noChangeArrowheads="1" noChangeShapeType="1" noTextEdit="1"/>
          </p:cNvSpPr>
          <p:nvPr/>
        </p:nvSpPr>
        <p:spPr bwMode="auto">
          <a:xfrm>
            <a:off x="4648200" y="685800"/>
            <a:ext cx="3810000" cy="838200"/>
          </a:xfrm>
          <a:prstGeom prst="rect">
            <a:avLst/>
          </a:prstGeom>
        </p:spPr>
        <p:txBody>
          <a:bodyPr wrap="none" fromWordArt="1">
            <a:prstTxWarp prst="textPlain">
              <a:avLst>
                <a:gd name="adj" fmla="val 50000"/>
              </a:avLst>
            </a:prstTxWarp>
          </a:bodyPr>
          <a:lstStyle/>
          <a:p>
            <a:pPr algn="ctr"/>
            <a:r>
              <a:rPr lang="en-US" sz="3600" kern="10" dirty="0">
                <a:ln w="19050">
                  <a:solidFill>
                    <a:srgbClr val="FF0000"/>
                  </a:solidFill>
                  <a:round/>
                  <a:headEnd/>
                  <a:tailEnd/>
                </a:ln>
                <a:effectLst>
                  <a:outerShdw dist="35921" dir="2700000" algn="ctr" rotWithShape="0">
                    <a:srgbClr val="990000"/>
                  </a:outerShdw>
                </a:effectLst>
                <a:latin typeface="Impact"/>
              </a:rPr>
              <a:t>The Arms Race</a:t>
            </a:r>
          </a:p>
        </p:txBody>
      </p:sp>
      <p:sp>
        <p:nvSpPr>
          <p:cNvPr id="9220" name="Text Box 4"/>
          <p:cNvSpPr txBox="1">
            <a:spLocks noChangeArrowheads="1"/>
          </p:cNvSpPr>
          <p:nvPr/>
        </p:nvSpPr>
        <p:spPr bwMode="auto">
          <a:xfrm>
            <a:off x="4419600" y="1905000"/>
            <a:ext cx="4495800" cy="1200329"/>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latin typeface="Goudy Old Style" pitchFamily="18" charset="0"/>
              </a:rPr>
              <a:t>Both the US and USSR armed themselves to withstand an attack by the other</a:t>
            </a:r>
            <a:r>
              <a:rPr lang="en-US" b="1" dirty="0">
                <a:latin typeface="Impact" pitchFamily="34" charset="0"/>
              </a:rPr>
              <a:t>.</a:t>
            </a:r>
          </a:p>
        </p:txBody>
      </p:sp>
      <p:sp>
        <p:nvSpPr>
          <p:cNvPr id="9221" name="Text Box 5"/>
          <p:cNvSpPr txBox="1">
            <a:spLocks noChangeArrowheads="1"/>
          </p:cNvSpPr>
          <p:nvPr/>
        </p:nvSpPr>
        <p:spPr bwMode="auto">
          <a:xfrm>
            <a:off x="4343400" y="3276600"/>
            <a:ext cx="4800600" cy="1569660"/>
          </a:xfrm>
          <a:prstGeom prst="rect">
            <a:avLst/>
          </a:prstGeom>
          <a:noFill/>
          <a:ln w="9525">
            <a:noFill/>
            <a:miter lim="800000"/>
            <a:headEnd/>
            <a:tailEnd/>
          </a:ln>
          <a:effectLst/>
        </p:spPr>
        <p:txBody>
          <a:bodyPr>
            <a:spAutoFit/>
          </a:bodyPr>
          <a:lstStyle/>
          <a:p>
            <a:r>
              <a:rPr lang="en-US" b="1" dirty="0">
                <a:solidFill>
                  <a:schemeClr val="bg1"/>
                </a:solidFill>
                <a:latin typeface="Goudy Old Style" pitchFamily="18" charset="0"/>
              </a:rPr>
              <a:t>1950’s-1990, the two superpowers spent huge sums of money to develop new, more deadly nuclear and conventional weapons</a:t>
            </a:r>
            <a:r>
              <a:rPr lang="en-US" b="1" dirty="0">
                <a:latin typeface="Impact" pitchFamily="34" charset="0"/>
              </a:rPr>
              <a:t>.</a:t>
            </a:r>
          </a:p>
        </p:txBody>
      </p:sp>
      <p:sp>
        <p:nvSpPr>
          <p:cNvPr id="9222" name="Text Box 6"/>
          <p:cNvSpPr txBox="1">
            <a:spLocks noChangeArrowheads="1"/>
          </p:cNvSpPr>
          <p:nvPr/>
        </p:nvSpPr>
        <p:spPr bwMode="auto">
          <a:xfrm>
            <a:off x="4267200" y="5029200"/>
            <a:ext cx="4664075" cy="1200329"/>
          </a:xfrm>
          <a:prstGeom prst="rect">
            <a:avLst/>
          </a:prstGeom>
          <a:noFill/>
          <a:ln w="9525">
            <a:noFill/>
            <a:miter lim="800000"/>
            <a:headEnd/>
            <a:tailEnd/>
          </a:ln>
          <a:effectLst/>
        </p:spPr>
        <p:txBody>
          <a:bodyPr>
            <a:spAutoFit/>
          </a:bodyPr>
          <a:lstStyle/>
          <a:p>
            <a:r>
              <a:rPr lang="en-US" b="1" dirty="0">
                <a:solidFill>
                  <a:schemeClr val="bg1"/>
                </a:solidFill>
                <a:latin typeface="Goudy Old Style" pitchFamily="18" charset="0"/>
              </a:rPr>
              <a:t>Delivery systems- different ways to ‘deliver’ and launch the weapons (bombers, missiles, submarines, etc.</a:t>
            </a:r>
          </a:p>
        </p:txBody>
      </p:sp>
      <p:pic>
        <p:nvPicPr>
          <p:cNvPr id="9223" name="Picture 7" descr="http://www.chinfo.navy.mil/navpalib/cno/n87/images/ssn742.gif"/>
          <p:cNvPicPr>
            <a:picLocks noChangeAspect="1" noChangeArrowheads="1"/>
          </p:cNvPicPr>
          <p:nvPr/>
        </p:nvPicPr>
        <p:blipFill>
          <a:blip r:embed="rId4" cstate="print">
            <a:grayscl/>
            <a:biLevel thresh="50000"/>
          </a:blip>
          <a:srcRect/>
          <a:stretch>
            <a:fillRect/>
          </a:stretch>
        </p:blipFill>
        <p:spPr bwMode="auto">
          <a:xfrm>
            <a:off x="685800" y="4419600"/>
            <a:ext cx="3200400" cy="2057400"/>
          </a:xfrm>
          <a:prstGeom prst="rect">
            <a:avLst/>
          </a:prstGeom>
          <a:noFill/>
          <a:ln w="28575">
            <a:solidFill>
              <a:srgbClr val="0000FF"/>
            </a:solidFill>
            <a:miter lim="800000"/>
            <a:headEnd/>
            <a:tailEnd/>
          </a:ln>
        </p:spPr>
      </p:pic>
      <p:pic>
        <p:nvPicPr>
          <p:cNvPr id="9224" name="Picture 8" descr="https://www.peterson.af.mil/hqafspc/history/Images/Missiles.gif"/>
          <p:cNvPicPr>
            <a:picLocks noChangeAspect="1" noChangeArrowheads="1"/>
          </p:cNvPicPr>
          <p:nvPr/>
        </p:nvPicPr>
        <p:blipFill>
          <a:blip r:embed="rId5" cstate="print"/>
          <a:srcRect/>
          <a:stretch>
            <a:fillRect/>
          </a:stretch>
        </p:blipFill>
        <p:spPr bwMode="auto">
          <a:xfrm>
            <a:off x="2438400" y="533400"/>
            <a:ext cx="1811338" cy="3309938"/>
          </a:xfrm>
          <a:prstGeom prst="rect">
            <a:avLst/>
          </a:prstGeom>
          <a:noFill/>
          <a:ln w="28575">
            <a:solidFill>
              <a:srgbClr val="00FF00"/>
            </a:solid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http://upload.wikimedia.org/wikipedia/en/5/55/Cold_War_Map_1959.png"/>
          <p:cNvPicPr>
            <a:picLocks noChangeAspect="1" noChangeArrowheads="1"/>
          </p:cNvPicPr>
          <p:nvPr/>
        </p:nvPicPr>
        <p:blipFill>
          <a:blip r:embed="rId3" cstate="print"/>
          <a:srcRect/>
          <a:stretch>
            <a:fillRect/>
          </a:stretch>
        </p:blipFill>
        <p:spPr bwMode="auto">
          <a:xfrm>
            <a:off x="0" y="1905000"/>
            <a:ext cx="9144000" cy="4953000"/>
          </a:xfrm>
          <a:prstGeom prst="rect">
            <a:avLst/>
          </a:prstGeom>
          <a:noFill/>
        </p:spPr>
      </p:pic>
      <p:sp>
        <p:nvSpPr>
          <p:cNvPr id="25609" name="Text Box 9"/>
          <p:cNvSpPr txBox="1">
            <a:spLocks noChangeArrowheads="1"/>
          </p:cNvSpPr>
          <p:nvPr/>
        </p:nvSpPr>
        <p:spPr bwMode="auto">
          <a:xfrm>
            <a:off x="304800" y="0"/>
            <a:ext cx="8626475" cy="1938992"/>
          </a:xfrm>
          <a:prstGeom prst="rect">
            <a:avLst/>
          </a:prstGeom>
          <a:noFill/>
          <a:ln w="9525">
            <a:noFill/>
            <a:miter lim="800000"/>
            <a:headEnd/>
            <a:tailEnd/>
          </a:ln>
          <a:effectLst/>
        </p:spPr>
        <p:txBody>
          <a:bodyPr>
            <a:spAutoFit/>
          </a:bodyPr>
          <a:lstStyle/>
          <a:p>
            <a:r>
              <a:rPr lang="en-US" b="1" dirty="0">
                <a:solidFill>
                  <a:srgbClr val="FFFF00"/>
                </a:solidFill>
                <a:latin typeface="Rockwell" pitchFamily="18" charset="0"/>
              </a:rPr>
              <a:t>Non-aligned nations</a:t>
            </a:r>
            <a:r>
              <a:rPr lang="en-US" b="1" dirty="0">
                <a:solidFill>
                  <a:schemeClr val="bg1"/>
                </a:solidFill>
                <a:latin typeface="Rockwell" pitchFamily="18" charset="0"/>
              </a:rPr>
              <a:t>: Nations that chose not to ally themselves with either the US or USSR; the goal of nonalignment was to reduce tension and promote economic policies that would help developing nations (ex: India got financial help from both the US and USSR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3" name="Text Box 21"/>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1945</a:t>
            </a:r>
          </a:p>
        </p:txBody>
      </p:sp>
      <p:pic>
        <p:nvPicPr>
          <p:cNvPr id="3109" name="Picture 37" descr="Tank1"/>
          <p:cNvPicPr>
            <a:picLocks noChangeAspect="1" noChangeArrowheads="1"/>
          </p:cNvPicPr>
          <p:nvPr/>
        </p:nvPicPr>
        <p:blipFill>
          <a:blip r:embed="rId3" cstate="print"/>
          <a:srcRect/>
          <a:stretch>
            <a:fillRect/>
          </a:stretch>
        </p:blipFill>
        <p:spPr bwMode="auto">
          <a:xfrm>
            <a:off x="6248400" y="3429000"/>
            <a:ext cx="314325" cy="153988"/>
          </a:xfrm>
          <a:prstGeom prst="rect">
            <a:avLst/>
          </a:prstGeom>
          <a:noFill/>
        </p:spPr>
      </p:pic>
      <p:pic>
        <p:nvPicPr>
          <p:cNvPr id="3111" name="Picture 39" descr="Tank1"/>
          <p:cNvPicPr>
            <a:picLocks noChangeAspect="1" noChangeArrowheads="1"/>
          </p:cNvPicPr>
          <p:nvPr/>
        </p:nvPicPr>
        <p:blipFill>
          <a:blip r:embed="rId3" cstate="print"/>
          <a:srcRect/>
          <a:stretch>
            <a:fillRect/>
          </a:stretch>
        </p:blipFill>
        <p:spPr bwMode="auto">
          <a:xfrm>
            <a:off x="4876800" y="4114800"/>
            <a:ext cx="314325" cy="153988"/>
          </a:xfrm>
          <a:prstGeom prst="rect">
            <a:avLst/>
          </a:prstGeom>
          <a:noFill/>
        </p:spPr>
      </p:pic>
      <p:pic>
        <p:nvPicPr>
          <p:cNvPr id="3112" name="Picture 40" descr="Tank1"/>
          <p:cNvPicPr>
            <a:picLocks noChangeAspect="1" noChangeArrowheads="1"/>
          </p:cNvPicPr>
          <p:nvPr/>
        </p:nvPicPr>
        <p:blipFill>
          <a:blip r:embed="rId3" cstate="print"/>
          <a:srcRect/>
          <a:stretch>
            <a:fillRect/>
          </a:stretch>
        </p:blipFill>
        <p:spPr bwMode="auto">
          <a:xfrm>
            <a:off x="6324600" y="4191000"/>
            <a:ext cx="314325" cy="153988"/>
          </a:xfrm>
          <a:prstGeom prst="rect">
            <a:avLst/>
          </a:prstGeom>
          <a:noFill/>
        </p:spPr>
      </p:pic>
      <p:pic>
        <p:nvPicPr>
          <p:cNvPr id="3113" name="Picture 41" descr="Tank1"/>
          <p:cNvPicPr>
            <a:picLocks noChangeAspect="1" noChangeArrowheads="1"/>
          </p:cNvPicPr>
          <p:nvPr/>
        </p:nvPicPr>
        <p:blipFill>
          <a:blip r:embed="rId3" cstate="print"/>
          <a:srcRect/>
          <a:stretch>
            <a:fillRect/>
          </a:stretch>
        </p:blipFill>
        <p:spPr bwMode="auto">
          <a:xfrm>
            <a:off x="6324600" y="3886200"/>
            <a:ext cx="314325" cy="153988"/>
          </a:xfrm>
          <a:prstGeom prst="rect">
            <a:avLst/>
          </a:prstGeom>
          <a:noFill/>
        </p:spPr>
      </p:pic>
      <p:pic>
        <p:nvPicPr>
          <p:cNvPr id="3114" name="Picture 42" descr="Tank1"/>
          <p:cNvPicPr>
            <a:picLocks noChangeAspect="1" noChangeArrowheads="1"/>
          </p:cNvPicPr>
          <p:nvPr/>
        </p:nvPicPr>
        <p:blipFill>
          <a:blip r:embed="rId3" cstate="print"/>
          <a:srcRect/>
          <a:stretch>
            <a:fillRect/>
          </a:stretch>
        </p:blipFill>
        <p:spPr bwMode="auto">
          <a:xfrm>
            <a:off x="5562600" y="4876800"/>
            <a:ext cx="314325" cy="153988"/>
          </a:xfrm>
          <a:prstGeom prst="rect">
            <a:avLst/>
          </a:prstGeom>
          <a:noFill/>
        </p:spPr>
      </p:pic>
      <p:pic>
        <p:nvPicPr>
          <p:cNvPr id="3115" name="Picture 43" descr="Tank1"/>
          <p:cNvPicPr>
            <a:picLocks noChangeAspect="1" noChangeArrowheads="1"/>
          </p:cNvPicPr>
          <p:nvPr/>
        </p:nvPicPr>
        <p:blipFill>
          <a:blip r:embed="rId3" cstate="print"/>
          <a:srcRect/>
          <a:stretch>
            <a:fillRect/>
          </a:stretch>
        </p:blipFill>
        <p:spPr bwMode="auto">
          <a:xfrm>
            <a:off x="6248400" y="5562600"/>
            <a:ext cx="314325" cy="153988"/>
          </a:xfrm>
          <a:prstGeom prst="rect">
            <a:avLst/>
          </a:prstGeom>
          <a:noFill/>
        </p:spPr>
      </p:pic>
      <p:pic>
        <p:nvPicPr>
          <p:cNvPr id="3116" name="Picture 44" descr="Tank1"/>
          <p:cNvPicPr>
            <a:picLocks noChangeAspect="1" noChangeArrowheads="1"/>
          </p:cNvPicPr>
          <p:nvPr/>
        </p:nvPicPr>
        <p:blipFill>
          <a:blip r:embed="rId3" cstate="print"/>
          <a:srcRect/>
          <a:stretch>
            <a:fillRect/>
          </a:stretch>
        </p:blipFill>
        <p:spPr bwMode="auto">
          <a:xfrm>
            <a:off x="6324600" y="4572000"/>
            <a:ext cx="314325" cy="153988"/>
          </a:xfrm>
          <a:prstGeom prst="rect">
            <a:avLst/>
          </a:prstGeom>
          <a:noFill/>
        </p:spPr>
      </p:pic>
      <p:pic>
        <p:nvPicPr>
          <p:cNvPr id="3117" name="Picture 45" descr="Tank1"/>
          <p:cNvPicPr>
            <a:picLocks noChangeAspect="1" noChangeArrowheads="1"/>
          </p:cNvPicPr>
          <p:nvPr/>
        </p:nvPicPr>
        <p:blipFill>
          <a:blip r:embed="rId3" cstate="print"/>
          <a:srcRect/>
          <a:stretch>
            <a:fillRect/>
          </a:stretch>
        </p:blipFill>
        <p:spPr bwMode="auto">
          <a:xfrm>
            <a:off x="6248400" y="5029200"/>
            <a:ext cx="314325" cy="153988"/>
          </a:xfrm>
          <a:prstGeom prst="rect">
            <a:avLst/>
          </a:prstGeom>
          <a:noFill/>
        </p:spPr>
      </p:pic>
      <p:pic>
        <p:nvPicPr>
          <p:cNvPr id="3119" name="Picture 47" descr="Tank1"/>
          <p:cNvPicPr>
            <a:picLocks noChangeAspect="1" noChangeArrowheads="1"/>
          </p:cNvPicPr>
          <p:nvPr/>
        </p:nvPicPr>
        <p:blipFill>
          <a:blip r:embed="rId3" cstate="print"/>
          <a:srcRect/>
          <a:stretch>
            <a:fillRect/>
          </a:stretch>
        </p:blipFill>
        <p:spPr bwMode="auto">
          <a:xfrm>
            <a:off x="6705600" y="4800600"/>
            <a:ext cx="314325" cy="153988"/>
          </a:xfrm>
          <a:prstGeom prst="rect">
            <a:avLst/>
          </a:prstGeom>
          <a:noFill/>
        </p:spPr>
      </p:pic>
      <p:pic>
        <p:nvPicPr>
          <p:cNvPr id="3124" name="Picture 52" descr="Tank1"/>
          <p:cNvPicPr>
            <a:picLocks noChangeAspect="1" noChangeArrowheads="1"/>
          </p:cNvPicPr>
          <p:nvPr/>
        </p:nvPicPr>
        <p:blipFill>
          <a:blip r:embed="rId3" cstate="print"/>
          <a:srcRect/>
          <a:stretch>
            <a:fillRect/>
          </a:stretch>
        </p:blipFill>
        <p:spPr bwMode="auto">
          <a:xfrm>
            <a:off x="7086600" y="2971800"/>
            <a:ext cx="314325" cy="153988"/>
          </a:xfrm>
          <a:prstGeom prst="rect">
            <a:avLst/>
          </a:prstGeom>
          <a:noFill/>
        </p:spPr>
      </p:pic>
      <p:pic>
        <p:nvPicPr>
          <p:cNvPr id="3125" name="Picture 53" descr="Tank1"/>
          <p:cNvPicPr>
            <a:picLocks noChangeAspect="1" noChangeArrowheads="1"/>
          </p:cNvPicPr>
          <p:nvPr/>
        </p:nvPicPr>
        <p:blipFill>
          <a:blip r:embed="rId3" cstate="print"/>
          <a:srcRect/>
          <a:stretch>
            <a:fillRect/>
          </a:stretch>
        </p:blipFill>
        <p:spPr bwMode="auto">
          <a:xfrm>
            <a:off x="7315200" y="3429000"/>
            <a:ext cx="314325" cy="153988"/>
          </a:xfrm>
          <a:prstGeom prst="rect">
            <a:avLst/>
          </a:prstGeom>
          <a:noFill/>
        </p:spPr>
      </p:pic>
      <p:pic>
        <p:nvPicPr>
          <p:cNvPr id="3126" name="Picture 54" descr="Tank1"/>
          <p:cNvPicPr>
            <a:picLocks noChangeAspect="1" noChangeArrowheads="1"/>
          </p:cNvPicPr>
          <p:nvPr/>
        </p:nvPicPr>
        <p:blipFill>
          <a:blip r:embed="rId3" cstate="print"/>
          <a:srcRect/>
          <a:stretch>
            <a:fillRect/>
          </a:stretch>
        </p:blipFill>
        <p:spPr bwMode="auto">
          <a:xfrm>
            <a:off x="7696200" y="3810000"/>
            <a:ext cx="314325" cy="153988"/>
          </a:xfrm>
          <a:prstGeom prst="rect">
            <a:avLst/>
          </a:prstGeom>
          <a:noFill/>
        </p:spPr>
      </p:pic>
      <p:pic>
        <p:nvPicPr>
          <p:cNvPr id="3127" name="Picture 55" descr="Tank1"/>
          <p:cNvPicPr>
            <a:picLocks noChangeAspect="1" noChangeArrowheads="1"/>
          </p:cNvPicPr>
          <p:nvPr/>
        </p:nvPicPr>
        <p:blipFill>
          <a:blip r:embed="rId3" cstate="print"/>
          <a:srcRect/>
          <a:stretch>
            <a:fillRect/>
          </a:stretch>
        </p:blipFill>
        <p:spPr bwMode="auto">
          <a:xfrm>
            <a:off x="8001000" y="4191000"/>
            <a:ext cx="314325" cy="153988"/>
          </a:xfrm>
          <a:prstGeom prst="rect">
            <a:avLst/>
          </a:prstGeom>
          <a:noFill/>
        </p:spPr>
      </p:pic>
      <p:sp>
        <p:nvSpPr>
          <p:cNvPr id="3129" name="AutoShape 57">
            <a:hlinkClick r:id="" action="ppaction://hlinkshowjump?jump=nextslide" highlightClick="1"/>
          </p:cNvPr>
          <p:cNvSpPr>
            <a:spLocks noChangeArrowheads="1"/>
          </p:cNvSpPr>
          <p:nvPr/>
        </p:nvSpPr>
        <p:spPr bwMode="auto">
          <a:xfrm>
            <a:off x="228600" y="6019800"/>
            <a:ext cx="838200" cy="609600"/>
          </a:xfrm>
          <a:prstGeom prst="actionButtonForwardNext">
            <a:avLst/>
          </a:prstGeom>
          <a:solidFill>
            <a:schemeClr val="accent1"/>
          </a:solidFill>
          <a:ln w="9525">
            <a:noFill/>
            <a:miter lim="800000"/>
            <a:headEnd/>
            <a:tailEnd/>
          </a:ln>
          <a:effectLst/>
        </p:spPr>
        <p:txBody>
          <a:bodyPr wrap="none" anchor="ctr"/>
          <a:lstStyle/>
          <a:p>
            <a:endParaRPr lang="en-US"/>
          </a:p>
        </p:txBody>
      </p:sp>
      <p:grpSp>
        <p:nvGrpSpPr>
          <p:cNvPr id="2" name="Group 59"/>
          <p:cNvGrpSpPr>
            <a:grpSpLocks/>
          </p:cNvGrpSpPr>
          <p:nvPr/>
        </p:nvGrpSpPr>
        <p:grpSpPr bwMode="auto">
          <a:xfrm>
            <a:off x="2209800" y="0"/>
            <a:ext cx="6934200" cy="6873875"/>
            <a:chOff x="1392" y="0"/>
            <a:chExt cx="4368" cy="4330"/>
          </a:xfrm>
        </p:grpSpPr>
        <p:pic>
          <p:nvPicPr>
            <p:cNvPr id="3128" name="Picture 56" descr="Europe Map1"/>
            <p:cNvPicPr>
              <a:picLocks noChangeAspect="1" noChangeArrowheads="1"/>
            </p:cNvPicPr>
            <p:nvPr/>
          </p:nvPicPr>
          <p:blipFill>
            <a:blip r:embed="rId4" cstate="print"/>
            <a:srcRect/>
            <a:stretch>
              <a:fillRect/>
            </a:stretch>
          </p:blipFill>
          <p:spPr bwMode="auto">
            <a:xfrm>
              <a:off x="1392" y="0"/>
              <a:ext cx="4368" cy="4330"/>
            </a:xfrm>
            <a:prstGeom prst="rect">
              <a:avLst/>
            </a:prstGeom>
            <a:noFill/>
          </p:spPr>
        </p:pic>
        <p:sp>
          <p:nvSpPr>
            <p:cNvPr id="3130" name="Freeform 58">
              <a:hlinkClick r:id="rId5" action="ppaction://hlinksldjump"/>
            </p:cNvPr>
            <p:cNvSpPr>
              <a:spLocks/>
            </p:cNvSpPr>
            <p:nvPr/>
          </p:nvSpPr>
          <p:spPr bwMode="auto">
            <a:xfrm>
              <a:off x="2694" y="2338"/>
              <a:ext cx="631" cy="822"/>
            </a:xfrm>
            <a:custGeom>
              <a:avLst/>
              <a:gdLst/>
              <a:ahLst/>
              <a:cxnLst>
                <a:cxn ang="0">
                  <a:pos x="110" y="144"/>
                </a:cxn>
                <a:cxn ang="0">
                  <a:pos x="211" y="110"/>
                </a:cxn>
                <a:cxn ang="0">
                  <a:pos x="296" y="42"/>
                </a:cxn>
                <a:cxn ang="0">
                  <a:pos x="499" y="85"/>
                </a:cxn>
                <a:cxn ang="0">
                  <a:pos x="559" y="152"/>
                </a:cxn>
                <a:cxn ang="0">
                  <a:pos x="610" y="398"/>
                </a:cxn>
                <a:cxn ang="0">
                  <a:pos x="508" y="466"/>
                </a:cxn>
                <a:cxn ang="0">
                  <a:pos x="440" y="508"/>
                </a:cxn>
                <a:cxn ang="0">
                  <a:pos x="449" y="567"/>
                </a:cxn>
                <a:cxn ang="0">
                  <a:pos x="474" y="593"/>
                </a:cxn>
                <a:cxn ang="0">
                  <a:pos x="499" y="644"/>
                </a:cxn>
                <a:cxn ang="0">
                  <a:pos x="525" y="720"/>
                </a:cxn>
                <a:cxn ang="0">
                  <a:pos x="389" y="771"/>
                </a:cxn>
                <a:cxn ang="0">
                  <a:pos x="322" y="822"/>
                </a:cxn>
                <a:cxn ang="0">
                  <a:pos x="254" y="813"/>
                </a:cxn>
                <a:cxn ang="0">
                  <a:pos x="203" y="779"/>
                </a:cxn>
                <a:cxn ang="0">
                  <a:pos x="127" y="762"/>
                </a:cxn>
                <a:cxn ang="0">
                  <a:pos x="135" y="669"/>
                </a:cxn>
                <a:cxn ang="0">
                  <a:pos x="76" y="601"/>
                </a:cxn>
                <a:cxn ang="0">
                  <a:pos x="42" y="330"/>
                </a:cxn>
                <a:cxn ang="0">
                  <a:pos x="93" y="296"/>
                </a:cxn>
                <a:cxn ang="0">
                  <a:pos x="110" y="144"/>
                </a:cxn>
              </a:cxnLst>
              <a:rect l="0" t="0" r="r" b="b"/>
              <a:pathLst>
                <a:path w="631" h="822">
                  <a:moveTo>
                    <a:pt x="110" y="144"/>
                  </a:moveTo>
                  <a:cubicBezTo>
                    <a:pt x="167" y="151"/>
                    <a:pt x="193" y="166"/>
                    <a:pt x="211" y="110"/>
                  </a:cubicBezTo>
                  <a:cubicBezTo>
                    <a:pt x="223" y="0"/>
                    <a:pt x="201" y="12"/>
                    <a:pt x="296" y="42"/>
                  </a:cubicBezTo>
                  <a:cubicBezTo>
                    <a:pt x="358" y="83"/>
                    <a:pt x="425" y="79"/>
                    <a:pt x="499" y="85"/>
                  </a:cubicBezTo>
                  <a:cubicBezTo>
                    <a:pt x="546" y="116"/>
                    <a:pt x="512" y="121"/>
                    <a:pt x="559" y="152"/>
                  </a:cubicBezTo>
                  <a:cubicBezTo>
                    <a:pt x="610" y="230"/>
                    <a:pt x="540" y="331"/>
                    <a:pt x="610" y="398"/>
                  </a:cubicBezTo>
                  <a:cubicBezTo>
                    <a:pt x="631" y="462"/>
                    <a:pt x="548" y="460"/>
                    <a:pt x="508" y="466"/>
                  </a:cubicBezTo>
                  <a:cubicBezTo>
                    <a:pt x="487" y="496"/>
                    <a:pt x="474" y="497"/>
                    <a:pt x="440" y="508"/>
                  </a:cubicBezTo>
                  <a:cubicBezTo>
                    <a:pt x="443" y="528"/>
                    <a:pt x="442" y="549"/>
                    <a:pt x="449" y="567"/>
                  </a:cubicBezTo>
                  <a:cubicBezTo>
                    <a:pt x="453" y="578"/>
                    <a:pt x="467" y="583"/>
                    <a:pt x="474" y="593"/>
                  </a:cubicBezTo>
                  <a:cubicBezTo>
                    <a:pt x="484" y="609"/>
                    <a:pt x="490" y="627"/>
                    <a:pt x="499" y="644"/>
                  </a:cubicBezTo>
                  <a:cubicBezTo>
                    <a:pt x="511" y="668"/>
                    <a:pt x="525" y="720"/>
                    <a:pt x="525" y="720"/>
                  </a:cubicBezTo>
                  <a:cubicBezTo>
                    <a:pt x="495" y="781"/>
                    <a:pt x="464" y="764"/>
                    <a:pt x="389" y="771"/>
                  </a:cubicBezTo>
                  <a:cubicBezTo>
                    <a:pt x="361" y="790"/>
                    <a:pt x="353" y="811"/>
                    <a:pt x="322" y="822"/>
                  </a:cubicBezTo>
                  <a:cubicBezTo>
                    <a:pt x="299" y="819"/>
                    <a:pt x="276" y="821"/>
                    <a:pt x="254" y="813"/>
                  </a:cubicBezTo>
                  <a:cubicBezTo>
                    <a:pt x="235" y="806"/>
                    <a:pt x="222" y="785"/>
                    <a:pt x="203" y="779"/>
                  </a:cubicBezTo>
                  <a:cubicBezTo>
                    <a:pt x="162" y="766"/>
                    <a:pt x="187" y="773"/>
                    <a:pt x="127" y="762"/>
                  </a:cubicBezTo>
                  <a:cubicBezTo>
                    <a:pt x="115" y="727"/>
                    <a:pt x="127" y="704"/>
                    <a:pt x="135" y="669"/>
                  </a:cubicBezTo>
                  <a:cubicBezTo>
                    <a:pt x="126" y="629"/>
                    <a:pt x="115" y="615"/>
                    <a:pt x="76" y="601"/>
                  </a:cubicBezTo>
                  <a:cubicBezTo>
                    <a:pt x="0" y="528"/>
                    <a:pt x="14" y="449"/>
                    <a:pt x="42" y="330"/>
                  </a:cubicBezTo>
                  <a:cubicBezTo>
                    <a:pt x="47" y="310"/>
                    <a:pt x="93" y="296"/>
                    <a:pt x="93" y="296"/>
                  </a:cubicBezTo>
                  <a:cubicBezTo>
                    <a:pt x="114" y="231"/>
                    <a:pt x="100" y="280"/>
                    <a:pt x="110" y="144"/>
                  </a:cubicBezTo>
                  <a:close/>
                </a:path>
              </a:pathLst>
            </a:custGeom>
            <a:noFill/>
            <a:ln w="9525">
              <a:noFill/>
              <a:round/>
              <a:headEnd/>
              <a:tailEnd/>
            </a:ln>
            <a:effectLst/>
          </p:spPr>
          <p:txBody>
            <a:bodyPr/>
            <a:lstStyle/>
            <a:p>
              <a:endParaRPr lang="en-US"/>
            </a:p>
          </p:txBody>
        </p:sp>
      </p:gr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4953000" y="4648200"/>
            <a:ext cx="3597275" cy="954107"/>
          </a:xfrm>
          <a:prstGeom prst="rect">
            <a:avLst/>
          </a:prstGeom>
          <a:noFill/>
          <a:ln w="25400">
            <a:solidFill>
              <a:srgbClr val="00FF00"/>
            </a:solidFill>
            <a:miter lim="800000"/>
            <a:headEnd/>
            <a:tailEnd/>
          </a:ln>
        </p:spPr>
        <p:txBody>
          <a:bodyPr>
            <a:spAutoFit/>
          </a:bodyPr>
          <a:lstStyle/>
          <a:p>
            <a:pPr algn="l"/>
            <a:r>
              <a:rPr lang="en-US" sz="2800" dirty="0">
                <a:solidFill>
                  <a:schemeClr val="bg1"/>
                </a:solidFill>
                <a:latin typeface="Gill Sans MT Condensed" pitchFamily="34" charset="0"/>
              </a:rPr>
              <a:t>He called for a “peaceful coexistence” with the West.</a:t>
            </a:r>
          </a:p>
        </p:txBody>
      </p:sp>
      <p:sp>
        <p:nvSpPr>
          <p:cNvPr id="6148" name="Text Box 4"/>
          <p:cNvSpPr txBox="1">
            <a:spLocks noChangeArrowheads="1"/>
          </p:cNvSpPr>
          <p:nvPr/>
        </p:nvSpPr>
        <p:spPr bwMode="auto">
          <a:xfrm>
            <a:off x="4953000" y="914400"/>
            <a:ext cx="3521075" cy="954107"/>
          </a:xfrm>
          <a:prstGeom prst="rect">
            <a:avLst/>
          </a:prstGeom>
          <a:noFill/>
          <a:ln w="25400">
            <a:solidFill>
              <a:srgbClr val="FFFF00"/>
            </a:solidFill>
            <a:miter lim="800000"/>
            <a:headEnd/>
            <a:tailEnd/>
          </a:ln>
        </p:spPr>
        <p:txBody>
          <a:bodyPr>
            <a:spAutoFit/>
          </a:bodyPr>
          <a:lstStyle/>
          <a:p>
            <a:pPr algn="l"/>
            <a:r>
              <a:rPr lang="en-US" sz="2800" dirty="0" smtClean="0">
                <a:solidFill>
                  <a:schemeClr val="bg1"/>
                </a:solidFill>
                <a:latin typeface="Gill Sans MT Condensed" pitchFamily="34" charset="0"/>
              </a:rPr>
              <a:t>He became </a:t>
            </a:r>
            <a:r>
              <a:rPr lang="en-US" sz="2800" dirty="0">
                <a:solidFill>
                  <a:schemeClr val="bg1"/>
                </a:solidFill>
                <a:latin typeface="Gill Sans MT Condensed" pitchFamily="34" charset="0"/>
              </a:rPr>
              <a:t>the leader of the USSR in 1956</a:t>
            </a:r>
          </a:p>
        </p:txBody>
      </p:sp>
      <p:sp>
        <p:nvSpPr>
          <p:cNvPr id="6150" name="Text Box 6"/>
          <p:cNvSpPr txBox="1">
            <a:spLocks noChangeArrowheads="1"/>
          </p:cNvSpPr>
          <p:nvPr/>
        </p:nvSpPr>
        <p:spPr bwMode="auto">
          <a:xfrm>
            <a:off x="4953000" y="2514600"/>
            <a:ext cx="3733800" cy="1384995"/>
          </a:xfrm>
          <a:prstGeom prst="rect">
            <a:avLst/>
          </a:prstGeom>
          <a:noFill/>
          <a:ln w="25400">
            <a:solidFill>
              <a:srgbClr val="FF6600"/>
            </a:solidFill>
            <a:miter lim="800000"/>
            <a:headEnd/>
            <a:tailEnd/>
          </a:ln>
        </p:spPr>
        <p:txBody>
          <a:bodyPr>
            <a:spAutoFit/>
          </a:bodyPr>
          <a:lstStyle/>
          <a:p>
            <a:pPr algn="l"/>
            <a:r>
              <a:rPr lang="en-US" sz="2800" dirty="0">
                <a:solidFill>
                  <a:schemeClr val="bg1"/>
                </a:solidFill>
                <a:latin typeface="Gill Sans MT Condensed" pitchFamily="34" charset="0"/>
              </a:rPr>
              <a:t>Publicly denounced Stalin’s abuse of power, and started to ‘de-Stalinize’ the USSR</a:t>
            </a:r>
          </a:p>
        </p:txBody>
      </p:sp>
      <p:pic>
        <p:nvPicPr>
          <p:cNvPr id="6" name="Picture 3" descr="http://www004.upp.so-net.ne.jp/teikoku-denmo/graphics/photo/khrushchev.jpg"/>
          <p:cNvPicPr>
            <a:picLocks noChangeAspect="1" noChangeArrowheads="1"/>
          </p:cNvPicPr>
          <p:nvPr/>
        </p:nvPicPr>
        <p:blipFill>
          <a:blip r:embed="rId3" cstate="print"/>
          <a:srcRect/>
          <a:stretch>
            <a:fillRect/>
          </a:stretch>
        </p:blipFill>
        <p:spPr bwMode="auto">
          <a:xfrm>
            <a:off x="533400" y="1981200"/>
            <a:ext cx="3639099" cy="3352800"/>
          </a:xfrm>
          <a:prstGeom prst="rect">
            <a:avLst/>
          </a:prstGeom>
          <a:noFill/>
          <a:ln w="25400">
            <a:solidFill>
              <a:srgbClr val="FF0000"/>
            </a:solidFill>
            <a:miter lim="800000"/>
            <a:headEnd/>
            <a:tailEnd/>
          </a:ln>
        </p:spPr>
      </p:pic>
      <p:sp>
        <p:nvSpPr>
          <p:cNvPr id="7" name="WordArt 4"/>
          <p:cNvSpPr>
            <a:spLocks noChangeArrowheads="1" noChangeShapeType="1" noTextEdit="1"/>
          </p:cNvSpPr>
          <p:nvPr/>
        </p:nvSpPr>
        <p:spPr bwMode="auto">
          <a:xfrm>
            <a:off x="609600" y="304800"/>
            <a:ext cx="3238500" cy="647700"/>
          </a:xfrm>
          <a:prstGeom prst="rect">
            <a:avLst/>
          </a:prstGeom>
        </p:spPr>
        <p:txBody>
          <a:bodyPr wrap="none" fromWordArt="1">
            <a:prstTxWarp prst="textPlain">
              <a:avLst>
                <a:gd name="adj" fmla="val 50000"/>
              </a:avLst>
            </a:prstTxWarp>
          </a:bodyPr>
          <a:lstStyle/>
          <a:p>
            <a:r>
              <a:rPr lang="en-US" sz="3600" kern="10">
                <a:ln w="25400">
                  <a:solidFill>
                    <a:schemeClr val="tx1"/>
                  </a:solidFill>
                  <a:round/>
                  <a:headEnd/>
                  <a:tailEnd/>
                </a:ln>
                <a:solidFill>
                  <a:schemeClr val="bg1"/>
                </a:solidFill>
                <a:effectLst>
                  <a:outerShdw dist="35921" dir="2700000" algn="ctr" rotWithShape="0">
                    <a:srgbClr val="990000"/>
                  </a:outerShdw>
                </a:effectLst>
                <a:latin typeface="Impact"/>
              </a:rPr>
              <a:t>Khrushchev</a:t>
            </a:r>
          </a:p>
        </p:txBody>
      </p:sp>
      <p:sp>
        <p:nvSpPr>
          <p:cNvPr id="8" name="Text Box 5"/>
          <p:cNvSpPr txBox="1">
            <a:spLocks noChangeArrowheads="1"/>
          </p:cNvSpPr>
          <p:nvPr/>
        </p:nvSpPr>
        <p:spPr bwMode="auto">
          <a:xfrm>
            <a:off x="457200" y="1066800"/>
            <a:ext cx="3581400" cy="457200"/>
          </a:xfrm>
          <a:prstGeom prst="rect">
            <a:avLst/>
          </a:prstGeom>
          <a:noFill/>
          <a:ln w="9525">
            <a:noFill/>
            <a:miter lim="800000"/>
            <a:headEnd/>
            <a:tailEnd/>
          </a:ln>
        </p:spPr>
        <p:txBody>
          <a:bodyPr>
            <a:spAutoFit/>
          </a:bodyPr>
          <a:lstStyle/>
          <a:p>
            <a:pPr algn="l">
              <a:spcBef>
                <a:spcPct val="50000"/>
              </a:spcBef>
            </a:pPr>
            <a:r>
              <a:rPr lang="en-US" b="1">
                <a:solidFill>
                  <a:schemeClr val="bg1"/>
                </a:solidFill>
                <a:latin typeface="Tahoma" pitchFamily="34" charset="0"/>
              </a:rPr>
              <a:t>“We shall bury you!!”</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http://www.algonet.se/~giljotin/bilder/b_mur7.jpg"/>
          <p:cNvPicPr>
            <a:picLocks noChangeAspect="1" noChangeArrowheads="1"/>
          </p:cNvPicPr>
          <p:nvPr/>
        </p:nvPicPr>
        <p:blipFill>
          <a:blip r:embed="rId3" cstate="print"/>
          <a:srcRect/>
          <a:stretch>
            <a:fillRect/>
          </a:stretch>
        </p:blipFill>
        <p:spPr bwMode="auto">
          <a:xfrm>
            <a:off x="228600" y="990600"/>
            <a:ext cx="4549775" cy="3349625"/>
          </a:xfrm>
          <a:prstGeom prst="rect">
            <a:avLst/>
          </a:prstGeom>
          <a:noFill/>
          <a:ln w="28575">
            <a:solidFill>
              <a:schemeClr val="bg1"/>
            </a:solidFill>
            <a:miter lim="800000"/>
            <a:headEnd/>
            <a:tailEnd/>
          </a:ln>
        </p:spPr>
      </p:pic>
      <p:sp>
        <p:nvSpPr>
          <p:cNvPr id="22532" name="WordArt 4"/>
          <p:cNvSpPr>
            <a:spLocks noChangeArrowheads="1" noChangeShapeType="1" noTextEdit="1"/>
          </p:cNvSpPr>
          <p:nvPr/>
        </p:nvSpPr>
        <p:spPr bwMode="auto">
          <a:xfrm>
            <a:off x="2057400" y="152400"/>
            <a:ext cx="4513263" cy="685800"/>
          </a:xfrm>
          <a:prstGeom prst="rect">
            <a:avLst/>
          </a:prstGeom>
        </p:spPr>
        <p:txBody>
          <a:bodyPr wrap="none" fromWordArt="1">
            <a:prstTxWarp prst="textFadeUp">
              <a:avLst>
                <a:gd name="adj" fmla="val 9991"/>
              </a:avLst>
            </a:prstTxWarp>
          </a:bodyPr>
          <a:lstStyle/>
          <a:p>
            <a:r>
              <a:rPr lang="en-US" sz="3600" kern="10" dirty="0">
                <a:ln w="12700">
                  <a:solidFill>
                    <a:srgbClr val="FF0000"/>
                  </a:solidFill>
                  <a:round/>
                  <a:headEnd/>
                  <a:tailEnd/>
                </a:ln>
                <a:solidFill>
                  <a:schemeClr val="bg1"/>
                </a:solidFill>
                <a:effectLst>
                  <a:outerShdw dist="35921" dir="2700000" sy="50000" rotWithShape="0">
                    <a:srgbClr val="875B0D"/>
                  </a:outerShdw>
                </a:effectLst>
                <a:latin typeface="Arial Black"/>
              </a:rPr>
              <a:t>The Berlin Wall</a:t>
            </a:r>
          </a:p>
        </p:txBody>
      </p:sp>
      <p:sp>
        <p:nvSpPr>
          <p:cNvPr id="22533" name="Rectangle 5"/>
          <p:cNvSpPr>
            <a:spLocks noChangeArrowheads="1"/>
          </p:cNvSpPr>
          <p:nvPr/>
        </p:nvSpPr>
        <p:spPr bwMode="auto">
          <a:xfrm>
            <a:off x="1588" y="862013"/>
            <a:ext cx="9144000" cy="0"/>
          </a:xfrm>
          <a:prstGeom prst="rect">
            <a:avLst/>
          </a:prstGeom>
          <a:noFill/>
          <a:ln w="28575">
            <a:noFill/>
            <a:miter lim="800000"/>
            <a:headEnd/>
            <a:tailEnd/>
          </a:ln>
          <a:effectLst>
            <a:outerShdw dist="35921" dir="2700000" algn="ctr" rotWithShape="0">
              <a:srgbClr val="990000"/>
            </a:outerShdw>
          </a:effectLst>
        </p:spPr>
        <p:txBody>
          <a:bodyPr>
            <a:spAutoFit/>
          </a:bodyPr>
          <a:lstStyle/>
          <a:p>
            <a:pPr>
              <a:defRPr/>
            </a:pPr>
            <a:endParaRPr lang="en-US"/>
          </a:p>
        </p:txBody>
      </p:sp>
      <p:pic>
        <p:nvPicPr>
          <p:cNvPr id="22540" name="Picture 12" descr="Major landmarks in Berlin"/>
          <p:cNvPicPr>
            <a:picLocks noChangeAspect="1" noChangeArrowheads="1"/>
          </p:cNvPicPr>
          <p:nvPr/>
        </p:nvPicPr>
        <p:blipFill>
          <a:blip r:embed="rId4" cstate="print"/>
          <a:srcRect/>
          <a:stretch>
            <a:fillRect/>
          </a:stretch>
        </p:blipFill>
        <p:spPr bwMode="auto">
          <a:xfrm>
            <a:off x="4419600" y="2743200"/>
            <a:ext cx="4487863" cy="3890963"/>
          </a:xfrm>
          <a:prstGeom prst="rect">
            <a:avLst/>
          </a:prstGeom>
          <a:noFill/>
          <a:ln w="28575">
            <a:solidFill>
              <a:srgbClr val="FF0000"/>
            </a:solidFill>
            <a:miter lim="800000"/>
            <a:headEnd/>
            <a:tailEnd/>
          </a:ln>
        </p:spPr>
      </p:pic>
      <p:sp>
        <p:nvSpPr>
          <p:cNvPr id="22552" name="Text Box 24"/>
          <p:cNvSpPr txBox="1">
            <a:spLocks noChangeArrowheads="1"/>
          </p:cNvSpPr>
          <p:nvPr/>
        </p:nvSpPr>
        <p:spPr bwMode="auto">
          <a:xfrm>
            <a:off x="5029200" y="990600"/>
            <a:ext cx="4114800" cy="1477328"/>
          </a:xfrm>
          <a:prstGeom prst="rect">
            <a:avLst/>
          </a:prstGeom>
          <a:noFill/>
          <a:ln w="28575">
            <a:noFill/>
            <a:miter lim="800000"/>
            <a:headEnd/>
            <a:tailEnd/>
          </a:ln>
          <a:effectLst>
            <a:outerShdw dist="35921" dir="2700000" algn="ctr" rotWithShape="0">
              <a:srgbClr val="990000"/>
            </a:outerShdw>
          </a:effectLst>
        </p:spPr>
        <p:txBody>
          <a:bodyPr wrap="square">
            <a:spAutoFit/>
          </a:bodyPr>
          <a:lstStyle/>
          <a:p>
            <a:pPr algn="l">
              <a:spcBef>
                <a:spcPct val="50000"/>
              </a:spcBef>
              <a:defRPr/>
            </a:pPr>
            <a:r>
              <a:rPr lang="en-US" sz="2000" dirty="0" smtClean="0">
                <a:solidFill>
                  <a:schemeClr val="bg1"/>
                </a:solidFill>
                <a:latin typeface="Gill Sans MT" pitchFamily="34" charset="0"/>
              </a:rPr>
              <a:t>Divided </a:t>
            </a:r>
            <a:r>
              <a:rPr lang="en-US" sz="2000" dirty="0">
                <a:solidFill>
                  <a:schemeClr val="bg1"/>
                </a:solidFill>
                <a:latin typeface="Gill Sans MT" pitchFamily="34" charset="0"/>
              </a:rPr>
              <a:t>East Berlin (Communist) &amp; West Berlin (</a:t>
            </a:r>
            <a:r>
              <a:rPr lang="en-US" sz="2000" dirty="0" smtClean="0">
                <a:solidFill>
                  <a:schemeClr val="bg1"/>
                </a:solidFill>
                <a:latin typeface="Gill Sans MT" pitchFamily="34" charset="0"/>
              </a:rPr>
              <a:t>Democratic)</a:t>
            </a:r>
          </a:p>
          <a:p>
            <a:pPr algn="l">
              <a:spcBef>
                <a:spcPct val="50000"/>
              </a:spcBef>
              <a:defRPr/>
            </a:pPr>
            <a:r>
              <a:rPr lang="en-US" sz="2000" dirty="0" smtClean="0">
                <a:solidFill>
                  <a:schemeClr val="bg1"/>
                </a:solidFill>
                <a:latin typeface="Gill Sans MT" pitchFamily="34" charset="0"/>
              </a:rPr>
              <a:t>Built </a:t>
            </a:r>
            <a:r>
              <a:rPr lang="en-US" sz="2000" dirty="0">
                <a:solidFill>
                  <a:schemeClr val="bg1"/>
                </a:solidFill>
                <a:latin typeface="Gill Sans MT" pitchFamily="34" charset="0"/>
              </a:rPr>
              <a:t>in 1961 with funding from the USSR.</a:t>
            </a:r>
          </a:p>
        </p:txBody>
      </p:sp>
      <p:sp>
        <p:nvSpPr>
          <p:cNvPr id="22553" name="Text Box 25"/>
          <p:cNvSpPr txBox="1">
            <a:spLocks noChangeArrowheads="1"/>
          </p:cNvSpPr>
          <p:nvPr/>
        </p:nvSpPr>
        <p:spPr bwMode="auto">
          <a:xfrm>
            <a:off x="228600" y="6096000"/>
            <a:ext cx="4267200" cy="584775"/>
          </a:xfrm>
          <a:prstGeom prst="rect">
            <a:avLst/>
          </a:prstGeom>
          <a:noFill/>
          <a:ln w="28575">
            <a:noFill/>
            <a:miter lim="800000"/>
            <a:headEnd/>
            <a:tailEnd/>
          </a:ln>
          <a:effectLst>
            <a:outerShdw dist="35921" dir="2700000" algn="ctr" rotWithShape="0">
              <a:srgbClr val="990000"/>
            </a:outerShdw>
          </a:effectLst>
        </p:spPr>
        <p:txBody>
          <a:bodyPr>
            <a:spAutoFit/>
          </a:bodyPr>
          <a:lstStyle/>
          <a:p>
            <a:pPr algn="l">
              <a:spcBef>
                <a:spcPct val="50000"/>
              </a:spcBef>
              <a:defRPr/>
            </a:pPr>
            <a:r>
              <a:rPr lang="en-US" sz="3200" dirty="0">
                <a:solidFill>
                  <a:schemeClr val="bg1"/>
                </a:solidFill>
                <a:latin typeface="Gill Sans MT Condensed" pitchFamily="34" charset="0"/>
              </a:rPr>
              <a:t>It remained standing until 1989.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2553"/>
                                        </p:tgtEl>
                                        <p:attrNameLst>
                                          <p:attrName>style.visibility</p:attrName>
                                        </p:attrNameLst>
                                      </p:cBhvr>
                                      <p:to>
                                        <p:strVal val="visible"/>
                                      </p:to>
                                    </p:set>
                                    <p:anim to="" calcmode="lin" valueType="num">
                                      <p:cBhvr>
                                        <p:cTn id="7" dur="1" fill="hold"/>
                                        <p:tgtEl>
                                          <p:spTgt spid="2255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3"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agan_at_Brandenburg_Gate_-_tear_down_this_wall.wmv">
            <a:hlinkClick r:id="" action="ppaction://media"/>
          </p:cNvPr>
          <p:cNvPicPr>
            <a:picLocks noRot="1" noChangeAspect="1"/>
          </p:cNvPicPr>
          <p:nvPr>
            <a:videoFile r:link="rId1"/>
          </p:nvPr>
        </p:nvPicPr>
        <p:blipFill>
          <a:blip r:embed="rId4" cstate="print"/>
          <a:stretch>
            <a:fillRect/>
          </a:stretch>
        </p:blipFill>
        <p:spPr>
          <a:xfrm>
            <a:off x="762000" y="381000"/>
            <a:ext cx="7264400" cy="4953000"/>
          </a:xfrm>
          <a:prstGeom prst="rect">
            <a:avLst/>
          </a:prstGeom>
        </p:spPr>
      </p:pic>
      <p:sp>
        <p:nvSpPr>
          <p:cNvPr id="3" name="TextBox 2"/>
          <p:cNvSpPr txBox="1"/>
          <p:nvPr/>
        </p:nvSpPr>
        <p:spPr>
          <a:xfrm>
            <a:off x="304800" y="5562600"/>
            <a:ext cx="8229600" cy="1200329"/>
          </a:xfrm>
          <a:prstGeom prst="rect">
            <a:avLst/>
          </a:prstGeom>
          <a:noFill/>
        </p:spPr>
        <p:txBody>
          <a:bodyPr wrap="square" rtlCol="0">
            <a:spAutoFit/>
          </a:bodyPr>
          <a:lstStyle/>
          <a:p>
            <a:r>
              <a:rPr lang="en-US" dirty="0" smtClean="0">
                <a:solidFill>
                  <a:schemeClr val="bg1"/>
                </a:solidFill>
              </a:rPr>
              <a:t>U.S. President Ronald Reagan challenged the Soviet Union leader, Gorbachev during the 1980s to bring peace to Eastern Europe under Soviet control since the end of WWII</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8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9"/>
          <p:cNvGrpSpPr>
            <a:grpSpLocks/>
          </p:cNvGrpSpPr>
          <p:nvPr/>
        </p:nvGrpSpPr>
        <p:grpSpPr bwMode="auto">
          <a:xfrm>
            <a:off x="-3657600" y="109538"/>
            <a:ext cx="17351375" cy="6748462"/>
            <a:chOff x="0" y="0"/>
            <a:chExt cx="10930" cy="4251"/>
          </a:xfrm>
        </p:grpSpPr>
        <p:sp>
          <p:nvSpPr>
            <p:cNvPr id="8198" name="Rectangle 2"/>
            <p:cNvSpPr>
              <a:spLocks noChangeArrowheads="1"/>
            </p:cNvSpPr>
            <p:nvPr/>
          </p:nvSpPr>
          <p:spPr bwMode="auto">
            <a:xfrm>
              <a:off x="0" y="0"/>
              <a:ext cx="10930" cy="480"/>
            </a:xfrm>
            <a:prstGeom prst="rect">
              <a:avLst/>
            </a:prstGeom>
            <a:noFill/>
            <a:ln w="9525">
              <a:noFill/>
              <a:miter lim="800000"/>
              <a:headEnd/>
              <a:tailEnd/>
            </a:ln>
          </p:spPr>
          <p:txBody>
            <a:bodyPr anchor="ctr"/>
            <a:lstStyle/>
            <a:p>
              <a:pPr eaLnBrk="0" hangingPunct="0"/>
              <a:endParaRPr lang="en-US"/>
            </a:p>
          </p:txBody>
        </p:sp>
        <p:sp>
          <p:nvSpPr>
            <p:cNvPr id="8199" name="Rectangle 3"/>
            <p:cNvSpPr>
              <a:spLocks noChangeArrowheads="1"/>
            </p:cNvSpPr>
            <p:nvPr/>
          </p:nvSpPr>
          <p:spPr bwMode="auto">
            <a:xfrm>
              <a:off x="0" y="480"/>
              <a:ext cx="2624" cy="2333"/>
            </a:xfrm>
            <a:prstGeom prst="rect">
              <a:avLst/>
            </a:prstGeom>
            <a:noFill/>
            <a:ln w="9525">
              <a:noFill/>
              <a:miter lim="800000"/>
              <a:headEnd/>
              <a:tailEnd/>
            </a:ln>
          </p:spPr>
          <p:txBody>
            <a:bodyPr>
              <a:spAutoFit/>
            </a:bodyPr>
            <a:lstStyle/>
            <a:p>
              <a:endParaRPr lang="en-US"/>
            </a:p>
          </p:txBody>
        </p:sp>
        <p:sp>
          <p:nvSpPr>
            <p:cNvPr id="8200" name="Rectangle 4"/>
            <p:cNvSpPr>
              <a:spLocks noChangeArrowheads="1"/>
            </p:cNvSpPr>
            <p:nvPr/>
          </p:nvSpPr>
          <p:spPr bwMode="auto">
            <a:xfrm>
              <a:off x="2624" y="480"/>
              <a:ext cx="5760" cy="2333"/>
            </a:xfrm>
            <a:prstGeom prst="rect">
              <a:avLst/>
            </a:prstGeom>
            <a:noFill/>
            <a:ln w="9525">
              <a:noFill/>
              <a:miter lim="800000"/>
              <a:headEnd/>
              <a:tailEnd/>
            </a:ln>
          </p:spPr>
          <p:txBody>
            <a:bodyPr anchor="ctr"/>
            <a:lstStyle/>
            <a:p>
              <a:pPr algn="l"/>
              <a:r>
                <a:rPr lang="en-US"/>
                <a:t>  </a:t>
              </a:r>
              <a:r>
                <a:rPr lang="en-US" sz="23700"/>
                <a:t> </a:t>
              </a:r>
              <a:r>
                <a:rPr lang="en-US"/>
                <a:t>                                                                                         </a:t>
              </a:r>
            </a:p>
          </p:txBody>
        </p:sp>
        <p:sp>
          <p:nvSpPr>
            <p:cNvPr id="8201" name="Rectangle 6"/>
            <p:cNvSpPr>
              <a:spLocks noChangeArrowheads="1"/>
            </p:cNvSpPr>
            <p:nvPr/>
          </p:nvSpPr>
          <p:spPr bwMode="auto">
            <a:xfrm>
              <a:off x="8384" y="480"/>
              <a:ext cx="2546" cy="2333"/>
            </a:xfrm>
            <a:prstGeom prst="rect">
              <a:avLst/>
            </a:prstGeom>
            <a:noFill/>
            <a:ln w="9525">
              <a:noFill/>
              <a:miter lim="800000"/>
              <a:headEnd/>
              <a:tailEnd/>
            </a:ln>
          </p:spPr>
          <p:txBody>
            <a:bodyPr>
              <a:spAutoFit/>
            </a:bodyPr>
            <a:lstStyle/>
            <a:p>
              <a:endParaRPr lang="en-US"/>
            </a:p>
          </p:txBody>
        </p:sp>
        <p:sp>
          <p:nvSpPr>
            <p:cNvPr id="8202" name="Rectangle 7"/>
            <p:cNvSpPr>
              <a:spLocks noChangeArrowheads="1"/>
            </p:cNvSpPr>
            <p:nvPr/>
          </p:nvSpPr>
          <p:spPr bwMode="auto">
            <a:xfrm>
              <a:off x="0" y="2813"/>
              <a:ext cx="2624" cy="1438"/>
            </a:xfrm>
            <a:prstGeom prst="rect">
              <a:avLst/>
            </a:prstGeom>
            <a:noFill/>
            <a:ln w="9525">
              <a:noFill/>
              <a:miter lim="800000"/>
              <a:headEnd/>
              <a:tailEnd/>
            </a:ln>
          </p:spPr>
          <p:txBody>
            <a:bodyPr>
              <a:spAutoFit/>
            </a:bodyPr>
            <a:lstStyle/>
            <a:p>
              <a:endParaRPr lang="en-US"/>
            </a:p>
          </p:txBody>
        </p:sp>
        <p:sp>
          <p:nvSpPr>
            <p:cNvPr id="8203" name="Rectangle 8"/>
            <p:cNvSpPr>
              <a:spLocks noChangeArrowheads="1"/>
            </p:cNvSpPr>
            <p:nvPr/>
          </p:nvSpPr>
          <p:spPr bwMode="auto">
            <a:xfrm>
              <a:off x="2624" y="2813"/>
              <a:ext cx="5760" cy="1438"/>
            </a:xfrm>
            <a:prstGeom prst="rect">
              <a:avLst/>
            </a:prstGeom>
            <a:noFill/>
            <a:ln w="9525">
              <a:noFill/>
              <a:miter lim="800000"/>
              <a:headEnd/>
              <a:tailEnd/>
            </a:ln>
          </p:spPr>
          <p:txBody>
            <a:bodyPr anchor="ctr"/>
            <a:lstStyle/>
            <a:p>
              <a:pPr eaLnBrk="0" hangingPunct="0"/>
              <a:endParaRPr lang="en-US"/>
            </a:p>
          </p:txBody>
        </p:sp>
      </p:grpSp>
      <p:pic>
        <p:nvPicPr>
          <p:cNvPr id="7173" name="Picture 5" descr="http://www.videofact.com/polska/aanowi/robocze%20today/budapeszt1.jpg"/>
          <p:cNvPicPr>
            <a:picLocks noChangeAspect="1" noChangeArrowheads="1"/>
          </p:cNvPicPr>
          <p:nvPr/>
        </p:nvPicPr>
        <p:blipFill>
          <a:blip r:embed="rId3" cstate="print"/>
          <a:srcRect/>
          <a:stretch>
            <a:fillRect/>
          </a:stretch>
        </p:blipFill>
        <p:spPr bwMode="auto">
          <a:xfrm>
            <a:off x="609600" y="914400"/>
            <a:ext cx="7696200" cy="4232275"/>
          </a:xfrm>
          <a:prstGeom prst="rect">
            <a:avLst/>
          </a:prstGeom>
          <a:noFill/>
          <a:ln w="28575">
            <a:solidFill>
              <a:schemeClr val="bg1"/>
            </a:solidFill>
            <a:miter lim="800000"/>
            <a:headEnd/>
            <a:tailEnd/>
          </a:ln>
        </p:spPr>
      </p:pic>
      <p:sp>
        <p:nvSpPr>
          <p:cNvPr id="7178" name="WordArt 10"/>
          <p:cNvSpPr>
            <a:spLocks noChangeArrowheads="1" noChangeShapeType="1" noTextEdit="1"/>
          </p:cNvSpPr>
          <p:nvPr/>
        </p:nvSpPr>
        <p:spPr bwMode="auto">
          <a:xfrm>
            <a:off x="1828800" y="304800"/>
            <a:ext cx="5048250" cy="723900"/>
          </a:xfrm>
          <a:prstGeom prst="rect">
            <a:avLst/>
          </a:prstGeom>
        </p:spPr>
        <p:txBody>
          <a:bodyPr wrap="none" fromWordArt="1">
            <a:prstTxWarp prst="textPlain">
              <a:avLst>
                <a:gd name="adj" fmla="val 50000"/>
              </a:avLst>
            </a:prstTxWarp>
          </a:bodyPr>
          <a:lstStyle/>
          <a:p>
            <a:r>
              <a:rPr lang="en-US" sz="3600" kern="10" dirty="0">
                <a:ln w="28575">
                  <a:solidFill>
                    <a:schemeClr val="tx1"/>
                  </a:solidFill>
                  <a:round/>
                  <a:headEnd/>
                  <a:tailEnd/>
                </a:ln>
                <a:solidFill>
                  <a:schemeClr val="bg1"/>
                </a:solidFill>
                <a:effectLst>
                  <a:outerShdw dist="35921" dir="2700000" algn="ctr" rotWithShape="0">
                    <a:srgbClr val="990000"/>
                  </a:outerShdw>
                </a:effectLst>
                <a:latin typeface="Impact"/>
              </a:rPr>
              <a:t>Budapest, Hungary 1956</a:t>
            </a:r>
          </a:p>
        </p:txBody>
      </p:sp>
      <p:sp>
        <p:nvSpPr>
          <p:cNvPr id="7179" name="Text Box 11"/>
          <p:cNvSpPr txBox="1">
            <a:spLocks noChangeArrowheads="1"/>
          </p:cNvSpPr>
          <p:nvPr/>
        </p:nvSpPr>
        <p:spPr bwMode="auto">
          <a:xfrm>
            <a:off x="517525" y="5299075"/>
            <a:ext cx="8321675" cy="946150"/>
          </a:xfrm>
          <a:prstGeom prst="rect">
            <a:avLst/>
          </a:prstGeom>
          <a:noFill/>
          <a:ln w="9525">
            <a:noFill/>
            <a:miter lim="800000"/>
            <a:headEnd/>
            <a:tailEnd/>
          </a:ln>
        </p:spPr>
        <p:txBody>
          <a:bodyPr>
            <a:spAutoFit/>
          </a:bodyPr>
          <a:lstStyle/>
          <a:p>
            <a:pPr algn="l"/>
            <a:r>
              <a:rPr lang="en-US" sz="2800" b="1" dirty="0" smtClean="0">
                <a:solidFill>
                  <a:srgbClr val="FFFF00"/>
                </a:solidFill>
                <a:latin typeface="Helvetica" pitchFamily="34" charset="0"/>
              </a:rPr>
              <a:t>The </a:t>
            </a:r>
            <a:r>
              <a:rPr lang="en-US" sz="2800" b="1" dirty="0">
                <a:solidFill>
                  <a:srgbClr val="FFFF00"/>
                </a:solidFill>
                <a:latin typeface="Helvetica" pitchFamily="34" charset="0"/>
              </a:rPr>
              <a:t>USSR sent in troops when Hungarians revolted in 1956 against communist rule.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2287588"/>
            <a:ext cx="9144000" cy="0"/>
          </a:xfrm>
          <a:prstGeom prst="rect">
            <a:avLst/>
          </a:prstGeom>
          <a:noFill/>
          <a:ln w="28575">
            <a:noFill/>
            <a:miter lim="800000"/>
            <a:headEnd/>
            <a:tailEnd/>
          </a:ln>
          <a:effectLst>
            <a:outerShdw dist="35921" dir="2700000" algn="ctr" rotWithShape="0">
              <a:srgbClr val="990000"/>
            </a:outerShdw>
          </a:effectLst>
        </p:spPr>
        <p:txBody>
          <a:bodyPr>
            <a:spAutoFit/>
          </a:bodyPr>
          <a:lstStyle/>
          <a:p>
            <a:pPr>
              <a:defRPr/>
            </a:pPr>
            <a:endParaRPr lang="en-US"/>
          </a:p>
        </p:txBody>
      </p:sp>
      <p:grpSp>
        <p:nvGrpSpPr>
          <p:cNvPr id="2" name="Group 5"/>
          <p:cNvGrpSpPr>
            <a:grpSpLocks/>
          </p:cNvGrpSpPr>
          <p:nvPr/>
        </p:nvGrpSpPr>
        <p:grpSpPr bwMode="auto">
          <a:xfrm>
            <a:off x="381000" y="228600"/>
            <a:ext cx="8382000" cy="1938338"/>
            <a:chOff x="0" y="0"/>
            <a:chExt cx="5760" cy="1221"/>
          </a:xfrm>
        </p:grpSpPr>
        <p:sp>
          <p:nvSpPr>
            <p:cNvPr id="32771" name="Rectangle 3"/>
            <p:cNvSpPr>
              <a:spLocks noChangeArrowheads="1"/>
            </p:cNvSpPr>
            <p:nvPr/>
          </p:nvSpPr>
          <p:spPr bwMode="auto">
            <a:xfrm>
              <a:off x="0" y="0"/>
              <a:ext cx="0" cy="0"/>
            </a:xfrm>
            <a:prstGeom prst="rect">
              <a:avLst/>
            </a:prstGeom>
            <a:noFill/>
            <a:ln w="28575">
              <a:noFill/>
              <a:miter lim="800000"/>
              <a:headEnd/>
              <a:tailEnd/>
            </a:ln>
            <a:effectLst>
              <a:outerShdw dist="35921" dir="2700000" algn="ctr" rotWithShape="0">
                <a:srgbClr val="990000"/>
              </a:outerShdw>
            </a:effectLst>
          </p:spPr>
          <p:txBody>
            <a:bodyPr>
              <a:spAutoFit/>
            </a:bodyPr>
            <a:lstStyle/>
            <a:p>
              <a:pPr>
                <a:defRPr/>
              </a:pPr>
              <a:endParaRPr lang="en-US"/>
            </a:p>
          </p:txBody>
        </p:sp>
        <p:sp>
          <p:nvSpPr>
            <p:cNvPr id="32772" name="Rectangle 4"/>
            <p:cNvSpPr>
              <a:spLocks noChangeArrowheads="1"/>
            </p:cNvSpPr>
            <p:nvPr/>
          </p:nvSpPr>
          <p:spPr bwMode="auto">
            <a:xfrm>
              <a:off x="0" y="0"/>
              <a:ext cx="5760" cy="1221"/>
            </a:xfrm>
            <a:prstGeom prst="rect">
              <a:avLst/>
            </a:prstGeom>
            <a:noFill/>
            <a:ln w="28575">
              <a:noFill/>
              <a:miter lim="800000"/>
              <a:headEnd/>
              <a:tailEnd/>
            </a:ln>
            <a:effectLst>
              <a:outerShdw dist="35921" dir="2700000" algn="ctr" rotWithShape="0">
                <a:srgbClr val="990000"/>
              </a:outerShdw>
            </a:effectLst>
          </p:spPr>
          <p:txBody>
            <a:bodyPr>
              <a:spAutoFit/>
            </a:bodyPr>
            <a:lstStyle/>
            <a:p>
              <a:pPr algn="l">
                <a:defRPr/>
              </a:pPr>
              <a:r>
                <a:rPr lang="en-US" dirty="0">
                  <a:solidFill>
                    <a:schemeClr val="bg1"/>
                  </a:solidFill>
                  <a:latin typeface="Goudy Old Style" pitchFamily="18" charset="0"/>
                </a:rPr>
                <a:t>Alexander </a:t>
              </a:r>
              <a:r>
                <a:rPr lang="en-US" dirty="0">
                  <a:solidFill>
                    <a:srgbClr val="FFFF00"/>
                  </a:solidFill>
                  <a:latin typeface="Goudy Old Style" pitchFamily="18" charset="0"/>
                </a:rPr>
                <a:t>Dubcek</a:t>
              </a:r>
              <a:r>
                <a:rPr lang="en-US" dirty="0">
                  <a:solidFill>
                    <a:schemeClr val="bg1"/>
                  </a:solidFill>
                  <a:latin typeface="Goudy Old Style" pitchFamily="18" charset="0"/>
                </a:rPr>
                <a:t> became First Secretary of the Communist Party in Czechoslovakia. Dubcek instituted a new program-- what he called "Communism with a Human Approach". Dubcek's reforms included freedom of speech and of the press. The period became known as the "</a:t>
              </a:r>
              <a:r>
                <a:rPr lang="en-US" dirty="0">
                  <a:solidFill>
                    <a:srgbClr val="FFFF00"/>
                  </a:solidFill>
                  <a:latin typeface="Goudy Old Style" pitchFamily="18" charset="0"/>
                </a:rPr>
                <a:t>Prague Spring</a:t>
              </a:r>
              <a:r>
                <a:rPr lang="en-US" dirty="0">
                  <a:solidFill>
                    <a:schemeClr val="bg1"/>
                  </a:solidFill>
                  <a:latin typeface="Goudy Old Style" pitchFamily="18" charset="0"/>
                </a:rPr>
                <a:t>". </a:t>
              </a:r>
              <a:r>
                <a:rPr lang="en-US" dirty="0" smtClean="0">
                  <a:solidFill>
                    <a:schemeClr val="bg1"/>
                  </a:solidFill>
                  <a:latin typeface="Goudy Old Style" pitchFamily="18" charset="0"/>
                </a:rPr>
                <a:t> (1968)</a:t>
              </a:r>
              <a:endParaRPr lang="en-US" dirty="0">
                <a:solidFill>
                  <a:schemeClr val="bg1"/>
                </a:solidFill>
                <a:latin typeface="Goudy Old Style" pitchFamily="18" charset="0"/>
              </a:endParaRPr>
            </a:p>
          </p:txBody>
        </p:sp>
      </p:grpSp>
      <p:sp>
        <p:nvSpPr>
          <p:cNvPr id="32774" name="Rectangle 6"/>
          <p:cNvSpPr>
            <a:spLocks noChangeArrowheads="1"/>
          </p:cNvSpPr>
          <p:nvPr/>
        </p:nvSpPr>
        <p:spPr bwMode="auto">
          <a:xfrm>
            <a:off x="457200" y="5791200"/>
            <a:ext cx="8408988" cy="830997"/>
          </a:xfrm>
          <a:prstGeom prst="rect">
            <a:avLst/>
          </a:prstGeom>
          <a:noFill/>
          <a:ln w="28575">
            <a:noFill/>
            <a:miter lim="800000"/>
            <a:headEnd/>
            <a:tailEnd/>
          </a:ln>
          <a:effectLst>
            <a:outerShdw dist="35921" dir="2700000" algn="ctr" rotWithShape="0">
              <a:srgbClr val="990000"/>
            </a:outerShdw>
          </a:effectLst>
        </p:spPr>
        <p:txBody>
          <a:bodyPr>
            <a:spAutoFit/>
          </a:bodyPr>
          <a:lstStyle/>
          <a:p>
            <a:pPr>
              <a:defRPr/>
            </a:pPr>
            <a:r>
              <a:rPr lang="en-US" dirty="0">
                <a:solidFill>
                  <a:schemeClr val="bg1"/>
                </a:solidFill>
                <a:latin typeface="Goudy Old Style" pitchFamily="18" charset="0"/>
              </a:rPr>
              <a:t>The Spring came to a sudden end when Soviet troops invaded Czechoslovakia and arrested Dubcek and his government.</a:t>
            </a:r>
          </a:p>
        </p:txBody>
      </p:sp>
      <p:pic>
        <p:nvPicPr>
          <p:cNvPr id="32776" name="Picture 8" descr="http://www.iie.tpu.ru/student/Czech/Images/History/Ready/16.jpg"/>
          <p:cNvPicPr>
            <a:picLocks noChangeAspect="1" noChangeArrowheads="1"/>
          </p:cNvPicPr>
          <p:nvPr/>
        </p:nvPicPr>
        <p:blipFill>
          <a:blip r:embed="rId2" cstate="print"/>
          <a:srcRect l="29062"/>
          <a:stretch>
            <a:fillRect/>
          </a:stretch>
        </p:blipFill>
        <p:spPr bwMode="auto">
          <a:xfrm>
            <a:off x="604838" y="2286000"/>
            <a:ext cx="3005137" cy="3349625"/>
          </a:xfrm>
          <a:prstGeom prst="rect">
            <a:avLst/>
          </a:prstGeom>
          <a:noFill/>
          <a:ln w="25400">
            <a:solidFill>
              <a:srgbClr val="00FF00"/>
            </a:solidFill>
            <a:miter lim="800000"/>
            <a:headEnd/>
            <a:tailEnd/>
          </a:ln>
        </p:spPr>
      </p:pic>
      <p:pic>
        <p:nvPicPr>
          <p:cNvPr id="32781" name="Picture 13" descr="http://www.lhsva.org/images/timeline/1968-convention.gif"/>
          <p:cNvPicPr>
            <a:picLocks noChangeAspect="1" noChangeArrowheads="1"/>
          </p:cNvPicPr>
          <p:nvPr/>
        </p:nvPicPr>
        <p:blipFill>
          <a:blip r:embed="rId3" cstate="print"/>
          <a:srcRect/>
          <a:stretch>
            <a:fillRect/>
          </a:stretch>
        </p:blipFill>
        <p:spPr bwMode="auto">
          <a:xfrm>
            <a:off x="4038600" y="2286000"/>
            <a:ext cx="4800600" cy="3182938"/>
          </a:xfrm>
          <a:prstGeom prst="rect">
            <a:avLst/>
          </a:prstGeom>
          <a:noFill/>
          <a:ln w="25400">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2776"/>
                                        </p:tgtEl>
                                        <p:attrNameLst>
                                          <p:attrName>style.visibility</p:attrName>
                                        </p:attrNameLst>
                                      </p:cBhvr>
                                      <p:to>
                                        <p:strVal val="visible"/>
                                      </p:to>
                                    </p:set>
                                    <p:anim calcmode="lin" valueType="num">
                                      <p:cBhvr additive="base">
                                        <p:cTn id="12" dur="500" fill="hold"/>
                                        <p:tgtEl>
                                          <p:spTgt spid="32776"/>
                                        </p:tgtEl>
                                        <p:attrNameLst>
                                          <p:attrName>ppt_x</p:attrName>
                                        </p:attrNameLst>
                                      </p:cBhvr>
                                      <p:tavLst>
                                        <p:tav tm="0">
                                          <p:val>
                                            <p:strVal val="#ppt_x"/>
                                          </p:val>
                                        </p:tav>
                                        <p:tav tm="100000">
                                          <p:val>
                                            <p:strVal val="#ppt_x"/>
                                          </p:val>
                                        </p:tav>
                                      </p:tavLst>
                                    </p:anim>
                                    <p:anim calcmode="lin" valueType="num">
                                      <p:cBhvr additive="base">
                                        <p:cTn id="13" dur="500" fill="hold"/>
                                        <p:tgtEl>
                                          <p:spTgt spid="3277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2781"/>
                                        </p:tgtEl>
                                        <p:attrNameLst>
                                          <p:attrName>style.visibility</p:attrName>
                                        </p:attrNameLst>
                                      </p:cBhvr>
                                      <p:to>
                                        <p:strVal val="visible"/>
                                      </p:to>
                                    </p:set>
                                    <p:anim calcmode="lin" valueType="num">
                                      <p:cBhvr additive="base">
                                        <p:cTn id="18" dur="500" fill="hold"/>
                                        <p:tgtEl>
                                          <p:spTgt spid="32781"/>
                                        </p:tgtEl>
                                        <p:attrNameLst>
                                          <p:attrName>ppt_x</p:attrName>
                                        </p:attrNameLst>
                                      </p:cBhvr>
                                      <p:tavLst>
                                        <p:tav tm="0">
                                          <p:val>
                                            <p:strVal val="0-#ppt_w/2"/>
                                          </p:val>
                                        </p:tav>
                                        <p:tav tm="100000">
                                          <p:val>
                                            <p:strVal val="#ppt_x"/>
                                          </p:val>
                                        </p:tav>
                                      </p:tavLst>
                                    </p:anim>
                                    <p:anim calcmode="lin" valueType="num">
                                      <p:cBhvr additive="base">
                                        <p:cTn id="19" dur="500" fill="hold"/>
                                        <p:tgtEl>
                                          <p:spTgt spid="3278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2774"/>
                                        </p:tgtEl>
                                        <p:attrNameLst>
                                          <p:attrName>style.visibility</p:attrName>
                                        </p:attrNameLst>
                                      </p:cBhvr>
                                      <p:to>
                                        <p:strVal val="visible"/>
                                      </p:to>
                                    </p:set>
                                    <p:animEffect transition="in" filter="slide(fromBottom)">
                                      <p:cBhvr>
                                        <p:cTn id="24"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685800" y="1447800"/>
            <a:ext cx="3028950" cy="4533900"/>
          </a:xfrm>
          <a:prstGeom prst="rect">
            <a:avLst/>
          </a:prstGeom>
          <a:noFill/>
          <a:ln w="28575">
            <a:solidFill>
              <a:srgbClr val="FF0000"/>
            </a:solidFill>
            <a:miter lim="800000"/>
            <a:headEnd/>
            <a:tailEnd/>
          </a:ln>
        </p:spPr>
      </p:pic>
      <p:sp>
        <p:nvSpPr>
          <p:cNvPr id="4099" name="WordArt 3"/>
          <p:cNvSpPr>
            <a:spLocks noChangeArrowheads="1" noChangeShapeType="1" noTextEdit="1"/>
          </p:cNvSpPr>
          <p:nvPr/>
        </p:nvSpPr>
        <p:spPr bwMode="auto">
          <a:xfrm>
            <a:off x="838200" y="457200"/>
            <a:ext cx="2624138" cy="695325"/>
          </a:xfrm>
          <a:prstGeom prst="rect">
            <a:avLst/>
          </a:prstGeom>
        </p:spPr>
        <p:txBody>
          <a:bodyPr wrap="none" fromWordArt="1">
            <a:prstTxWarp prst="textPlain">
              <a:avLst>
                <a:gd name="adj" fmla="val 50000"/>
              </a:avLst>
            </a:prstTxWarp>
          </a:bodyPr>
          <a:lstStyle/>
          <a:p>
            <a:r>
              <a:rPr lang="en-US" sz="4000" kern="10">
                <a:ln w="25400">
                  <a:solidFill>
                    <a:schemeClr val="tx1"/>
                  </a:solidFill>
                  <a:round/>
                  <a:headEnd/>
                  <a:tailEnd/>
                </a:ln>
                <a:solidFill>
                  <a:schemeClr val="bg1"/>
                </a:solidFill>
                <a:effectLst>
                  <a:outerShdw dist="35921" dir="2700000" algn="ctr" rotWithShape="0">
                    <a:srgbClr val="990000"/>
                  </a:outerShdw>
                </a:effectLst>
                <a:latin typeface="Impact"/>
              </a:rPr>
              <a:t>Brezhnev</a:t>
            </a:r>
          </a:p>
        </p:txBody>
      </p:sp>
      <p:sp>
        <p:nvSpPr>
          <p:cNvPr id="4100" name="Text Box 4"/>
          <p:cNvSpPr txBox="1">
            <a:spLocks noChangeArrowheads="1"/>
          </p:cNvSpPr>
          <p:nvPr/>
        </p:nvSpPr>
        <p:spPr bwMode="auto">
          <a:xfrm>
            <a:off x="3657600" y="381000"/>
            <a:ext cx="5257800" cy="830997"/>
          </a:xfrm>
          <a:prstGeom prst="rect">
            <a:avLst/>
          </a:prstGeom>
          <a:noFill/>
          <a:ln w="9525">
            <a:noFill/>
            <a:miter lim="800000"/>
            <a:headEnd/>
            <a:tailEnd/>
          </a:ln>
        </p:spPr>
        <p:txBody>
          <a:bodyPr wrap="square">
            <a:spAutoFit/>
          </a:bodyPr>
          <a:lstStyle/>
          <a:p>
            <a:pPr algn="l"/>
            <a:r>
              <a:rPr lang="en-US" dirty="0">
                <a:solidFill>
                  <a:schemeClr val="bg1"/>
                </a:solidFill>
                <a:latin typeface="Helvetica" pitchFamily="34" charset="0"/>
              </a:rPr>
              <a:t>1964 Brezhnev took over USSR</a:t>
            </a:r>
          </a:p>
          <a:p>
            <a:pPr algn="l"/>
            <a:r>
              <a:rPr lang="en-US" dirty="0">
                <a:solidFill>
                  <a:schemeClr val="bg1"/>
                </a:solidFill>
                <a:latin typeface="Helvetica" pitchFamily="34" charset="0"/>
              </a:rPr>
              <a:t>He held power until his death in 1982 </a:t>
            </a:r>
          </a:p>
        </p:txBody>
      </p:sp>
      <p:pic>
        <p:nvPicPr>
          <p:cNvPr id="4103" name="Picture 7" descr="http://www.wku.edu/Library/onlinexh/sanders/cartoons/periscope/brezhnev_czech.jpg">
            <a:hlinkClick r:id=""/>
          </p:cNvPr>
          <p:cNvPicPr>
            <a:picLocks noChangeAspect="1" noChangeArrowheads="1"/>
          </p:cNvPicPr>
          <p:nvPr/>
        </p:nvPicPr>
        <p:blipFill>
          <a:blip r:embed="rId4" cstate="print"/>
          <a:srcRect b="10246"/>
          <a:stretch>
            <a:fillRect/>
          </a:stretch>
        </p:blipFill>
        <p:spPr bwMode="auto">
          <a:xfrm>
            <a:off x="4648200" y="1600200"/>
            <a:ext cx="3706813" cy="3810000"/>
          </a:xfrm>
          <a:prstGeom prst="rect">
            <a:avLst/>
          </a:prstGeom>
          <a:noFill/>
          <a:ln w="9525">
            <a:noFill/>
            <a:miter lim="800000"/>
            <a:headEnd/>
            <a:tailEnd/>
          </a:ln>
        </p:spPr>
      </p:pic>
      <p:sp>
        <p:nvSpPr>
          <p:cNvPr id="4105" name="Text Box 9"/>
          <p:cNvSpPr txBox="1">
            <a:spLocks noChangeArrowheads="1"/>
          </p:cNvSpPr>
          <p:nvPr/>
        </p:nvSpPr>
        <p:spPr bwMode="auto">
          <a:xfrm>
            <a:off x="3870325" y="5603875"/>
            <a:ext cx="4892675" cy="1200150"/>
          </a:xfrm>
          <a:prstGeom prst="rect">
            <a:avLst/>
          </a:prstGeom>
          <a:noFill/>
          <a:ln w="9525">
            <a:noFill/>
            <a:miter lim="800000"/>
            <a:headEnd/>
            <a:tailEnd/>
          </a:ln>
        </p:spPr>
        <p:txBody>
          <a:bodyPr>
            <a:spAutoFit/>
          </a:bodyPr>
          <a:lstStyle/>
          <a:p>
            <a:r>
              <a:rPr lang="en-US" dirty="0">
                <a:solidFill>
                  <a:schemeClr val="bg1"/>
                </a:solidFill>
                <a:latin typeface="Helvetica" pitchFamily="34" charset="0"/>
              </a:rPr>
              <a:t>Suppressed </a:t>
            </a:r>
            <a:r>
              <a:rPr lang="en-US" dirty="0">
                <a:solidFill>
                  <a:srgbClr val="FFFF00"/>
                </a:solidFill>
                <a:latin typeface="Helvetica" pitchFamily="34" charset="0"/>
              </a:rPr>
              <a:t>dissidents</a:t>
            </a:r>
            <a:r>
              <a:rPr lang="en-US" dirty="0">
                <a:solidFill>
                  <a:schemeClr val="bg1"/>
                </a:solidFill>
                <a:latin typeface="Helvetica" pitchFamily="34" charset="0"/>
              </a:rPr>
              <a:t> </a:t>
            </a:r>
            <a:r>
              <a:rPr lang="en-US" dirty="0" smtClean="0">
                <a:solidFill>
                  <a:schemeClr val="bg1"/>
                </a:solidFill>
                <a:latin typeface="Helvetica" pitchFamily="34" charset="0"/>
              </a:rPr>
              <a:t/>
            </a:r>
            <a:br>
              <a:rPr lang="en-US" dirty="0" smtClean="0">
                <a:solidFill>
                  <a:schemeClr val="bg1"/>
                </a:solidFill>
                <a:latin typeface="Helvetica" pitchFamily="34" charset="0"/>
              </a:rPr>
            </a:br>
            <a:r>
              <a:rPr lang="en-US" dirty="0" smtClean="0">
                <a:solidFill>
                  <a:schemeClr val="bg1"/>
                </a:solidFill>
                <a:latin typeface="Helvetica" pitchFamily="34" charset="0"/>
              </a:rPr>
              <a:t>(</a:t>
            </a:r>
            <a:r>
              <a:rPr lang="en-US" dirty="0">
                <a:solidFill>
                  <a:schemeClr val="bg1"/>
                </a:solidFill>
                <a:latin typeface="Helvetica" pitchFamily="34" charset="0"/>
              </a:rPr>
              <a:t>people who spoke out against the communist </a:t>
            </a:r>
            <a:r>
              <a:rPr lang="en-US" dirty="0" smtClean="0">
                <a:solidFill>
                  <a:schemeClr val="bg1"/>
                </a:solidFill>
                <a:latin typeface="Helvetica" pitchFamily="34" charset="0"/>
              </a:rPr>
              <a:t>government)</a:t>
            </a:r>
            <a:endParaRPr lang="en-US" dirty="0">
              <a:solidFill>
                <a:schemeClr val="bg1"/>
              </a:solidFill>
              <a:latin typeface="Helvetica"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http://www.newint.org/issue163/Images/military.gif"/>
          <p:cNvPicPr>
            <a:picLocks noChangeAspect="1" noChangeArrowheads="1"/>
          </p:cNvPicPr>
          <p:nvPr/>
        </p:nvPicPr>
        <p:blipFill>
          <a:blip r:embed="rId3" cstate="print"/>
          <a:srcRect/>
          <a:stretch>
            <a:fillRect/>
          </a:stretch>
        </p:blipFill>
        <p:spPr bwMode="auto">
          <a:xfrm>
            <a:off x="330200" y="609600"/>
            <a:ext cx="3632200" cy="5943600"/>
          </a:xfrm>
          <a:prstGeom prst="rect">
            <a:avLst/>
          </a:prstGeom>
          <a:solidFill>
            <a:schemeClr val="bg1"/>
          </a:solidFill>
          <a:ln w="38100">
            <a:solidFill>
              <a:srgbClr val="00FFFF"/>
            </a:solidFill>
            <a:miter lim="800000"/>
            <a:headEnd/>
            <a:tailEnd/>
          </a:ln>
        </p:spPr>
      </p:pic>
      <p:sp>
        <p:nvSpPr>
          <p:cNvPr id="10246" name="WordArt 6"/>
          <p:cNvSpPr>
            <a:spLocks noChangeArrowheads="1" noChangeShapeType="1" noTextEdit="1"/>
          </p:cNvSpPr>
          <p:nvPr/>
        </p:nvSpPr>
        <p:spPr bwMode="auto">
          <a:xfrm>
            <a:off x="4572000" y="609600"/>
            <a:ext cx="4076700" cy="571500"/>
          </a:xfrm>
          <a:prstGeom prst="rect">
            <a:avLst/>
          </a:prstGeom>
        </p:spPr>
        <p:txBody>
          <a:bodyPr spcFirstLastPara="1" wrap="none" fromWordArt="1">
            <a:prstTxWarp prst="textArchUp">
              <a:avLst>
                <a:gd name="adj" fmla="val 10800004"/>
              </a:avLst>
            </a:prstTxWarp>
          </a:bodyPr>
          <a:lstStyle/>
          <a:p>
            <a:r>
              <a:rPr lang="en-US" sz="3200" kern="10">
                <a:ln w="12700">
                  <a:solidFill>
                    <a:srgbClr val="FF0000"/>
                  </a:solidFill>
                  <a:round/>
                  <a:headEnd/>
                  <a:tailEnd/>
                </a:ln>
                <a:solidFill>
                  <a:schemeClr val="bg1"/>
                </a:solidFill>
                <a:latin typeface="Arial Black"/>
              </a:rPr>
              <a:t>Problems with the</a:t>
            </a:r>
          </a:p>
        </p:txBody>
      </p:sp>
      <p:sp>
        <p:nvSpPr>
          <p:cNvPr id="10247" name="WordArt 7"/>
          <p:cNvSpPr>
            <a:spLocks noChangeArrowheads="1" noChangeShapeType="1" noTextEdit="1"/>
          </p:cNvSpPr>
          <p:nvPr/>
        </p:nvSpPr>
        <p:spPr bwMode="auto">
          <a:xfrm>
            <a:off x="4876800" y="990600"/>
            <a:ext cx="3495675" cy="723900"/>
          </a:xfrm>
          <a:prstGeom prst="rect">
            <a:avLst/>
          </a:prstGeom>
        </p:spPr>
        <p:txBody>
          <a:bodyPr spcFirstLastPara="1" wrap="none" fromWordArt="1">
            <a:prstTxWarp prst="textArchUp">
              <a:avLst>
                <a:gd name="adj" fmla="val 10800004"/>
              </a:avLst>
            </a:prstTxWarp>
          </a:bodyPr>
          <a:lstStyle/>
          <a:p>
            <a:r>
              <a:rPr lang="en-US" sz="2800" kern="10">
                <a:ln w="15875">
                  <a:solidFill>
                    <a:srgbClr val="FF0000"/>
                  </a:solidFill>
                  <a:round/>
                  <a:headEnd/>
                  <a:tailEnd/>
                </a:ln>
                <a:solidFill>
                  <a:schemeClr val="bg1"/>
                </a:solidFill>
                <a:latin typeface="Arial Black"/>
              </a:rPr>
              <a:t>Soviet Economy</a:t>
            </a:r>
          </a:p>
        </p:txBody>
      </p:sp>
      <p:sp>
        <p:nvSpPr>
          <p:cNvPr id="10248" name="Text Box 8"/>
          <p:cNvSpPr txBox="1">
            <a:spLocks noChangeArrowheads="1"/>
          </p:cNvSpPr>
          <p:nvPr/>
        </p:nvSpPr>
        <p:spPr bwMode="auto">
          <a:xfrm>
            <a:off x="4114800" y="1600200"/>
            <a:ext cx="4206875" cy="1384995"/>
          </a:xfrm>
          <a:prstGeom prst="rect">
            <a:avLst/>
          </a:prstGeom>
          <a:noFill/>
          <a:ln w="9525">
            <a:noFill/>
            <a:miter lim="800000"/>
            <a:headEnd/>
            <a:tailEnd/>
          </a:ln>
        </p:spPr>
        <p:txBody>
          <a:bodyPr>
            <a:spAutoFit/>
          </a:bodyPr>
          <a:lstStyle/>
          <a:p>
            <a:pPr algn="l"/>
            <a:r>
              <a:rPr lang="en-US" sz="2800" dirty="0">
                <a:solidFill>
                  <a:schemeClr val="bg1"/>
                </a:solidFill>
                <a:latin typeface="Gill Sans MT" pitchFamily="34" charset="0"/>
              </a:rPr>
              <a:t>Neither Khrushchev nor Brezhnev could solve USSR’s economic problems</a:t>
            </a:r>
          </a:p>
        </p:txBody>
      </p:sp>
      <p:sp>
        <p:nvSpPr>
          <p:cNvPr id="10249" name="Text Box 9"/>
          <p:cNvSpPr txBox="1">
            <a:spLocks noChangeArrowheads="1"/>
          </p:cNvSpPr>
          <p:nvPr/>
        </p:nvSpPr>
        <p:spPr bwMode="auto">
          <a:xfrm>
            <a:off x="4114800" y="3733800"/>
            <a:ext cx="4724400" cy="2654300"/>
          </a:xfrm>
          <a:prstGeom prst="rect">
            <a:avLst/>
          </a:prstGeom>
          <a:noFill/>
          <a:ln w="9525">
            <a:noFill/>
            <a:miter lim="800000"/>
            <a:headEnd/>
            <a:tailEnd/>
          </a:ln>
        </p:spPr>
        <p:txBody>
          <a:bodyPr>
            <a:spAutoFit/>
          </a:bodyPr>
          <a:lstStyle/>
          <a:p>
            <a:pPr algn="l"/>
            <a:r>
              <a:rPr lang="en-US" sz="2800" dirty="0">
                <a:solidFill>
                  <a:schemeClr val="bg1"/>
                </a:solidFill>
                <a:latin typeface="Gill Sans MT" pitchFamily="34" charset="0"/>
              </a:rPr>
              <a:t>Consumer goods, (Clothes, shoes, TV’s, frozen foods, washing machines, cars, etc. remained rare in the USSR and were far inferior to those made in the West.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ers.usda.gov/Briefing/Russia/images/usagexp.gif"/>
          <p:cNvPicPr>
            <a:picLocks noChangeAspect="1" noChangeArrowheads="1"/>
          </p:cNvPicPr>
          <p:nvPr/>
        </p:nvPicPr>
        <p:blipFill>
          <a:blip r:embed="rId3" cstate="print"/>
          <a:srcRect/>
          <a:stretch>
            <a:fillRect/>
          </a:stretch>
        </p:blipFill>
        <p:spPr bwMode="auto">
          <a:xfrm>
            <a:off x="762000" y="304800"/>
            <a:ext cx="7883525" cy="5260975"/>
          </a:xfrm>
          <a:prstGeom prst="rect">
            <a:avLst/>
          </a:prstGeom>
          <a:noFill/>
          <a:ln w="50800">
            <a:solidFill>
              <a:srgbClr val="FFFF00"/>
            </a:solidFill>
            <a:miter lim="800000"/>
            <a:headEnd/>
            <a:tailEnd/>
          </a:ln>
        </p:spPr>
      </p:pic>
      <p:sp>
        <p:nvSpPr>
          <p:cNvPr id="12291" name="Text Box 3"/>
          <p:cNvSpPr txBox="1">
            <a:spLocks noChangeArrowheads="1"/>
          </p:cNvSpPr>
          <p:nvPr/>
        </p:nvSpPr>
        <p:spPr bwMode="auto">
          <a:xfrm>
            <a:off x="609600" y="5562600"/>
            <a:ext cx="8229600" cy="1066800"/>
          </a:xfrm>
          <a:prstGeom prst="rect">
            <a:avLst/>
          </a:prstGeom>
          <a:noFill/>
          <a:ln w="9525">
            <a:noFill/>
            <a:miter lim="800000"/>
            <a:headEnd/>
            <a:tailEnd/>
          </a:ln>
        </p:spPr>
        <p:txBody>
          <a:bodyPr>
            <a:spAutoFit/>
          </a:bodyPr>
          <a:lstStyle/>
          <a:p>
            <a:pPr algn="l">
              <a:spcBef>
                <a:spcPct val="50000"/>
              </a:spcBef>
            </a:pPr>
            <a:r>
              <a:rPr lang="en-US" sz="3200" b="1" dirty="0">
                <a:solidFill>
                  <a:schemeClr val="bg1"/>
                </a:solidFill>
                <a:latin typeface="Goudy Old Style" pitchFamily="18" charset="0"/>
              </a:rPr>
              <a:t>USSR- agriculture was so unproductive that it had to import grain just to feed its population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http://www-scf.usc.edu/~aeanders/images/ussrvsusa/usa.jpg"/>
          <p:cNvPicPr>
            <a:picLocks noChangeAspect="1" noChangeArrowheads="1"/>
          </p:cNvPicPr>
          <p:nvPr/>
        </p:nvPicPr>
        <p:blipFill>
          <a:blip r:embed="rId3" cstate="print"/>
          <a:srcRect/>
          <a:stretch>
            <a:fillRect/>
          </a:stretch>
        </p:blipFill>
        <p:spPr bwMode="auto">
          <a:xfrm>
            <a:off x="381000" y="304800"/>
            <a:ext cx="3200400" cy="1968500"/>
          </a:xfrm>
          <a:prstGeom prst="rect">
            <a:avLst/>
          </a:prstGeom>
          <a:noFill/>
          <a:ln w="9525">
            <a:noFill/>
            <a:miter lim="800000"/>
            <a:headEnd/>
            <a:tailEnd/>
          </a:ln>
        </p:spPr>
      </p:pic>
      <p:pic>
        <p:nvPicPr>
          <p:cNvPr id="14341" name="Picture 5" descr="http://www-scf.usc.edu/~aeanders/images/ussrvsusa/ussr00.jpg"/>
          <p:cNvPicPr>
            <a:picLocks noChangeAspect="1" noChangeArrowheads="1"/>
          </p:cNvPicPr>
          <p:nvPr/>
        </p:nvPicPr>
        <p:blipFill>
          <a:blip r:embed="rId4" cstate="print"/>
          <a:srcRect/>
          <a:stretch>
            <a:fillRect/>
          </a:stretch>
        </p:blipFill>
        <p:spPr bwMode="auto">
          <a:xfrm>
            <a:off x="5257800" y="304800"/>
            <a:ext cx="3276600" cy="2014538"/>
          </a:xfrm>
          <a:prstGeom prst="rect">
            <a:avLst/>
          </a:prstGeom>
          <a:noFill/>
          <a:ln w="9525">
            <a:noFill/>
            <a:miter lim="800000"/>
            <a:headEnd/>
            <a:tailEnd/>
          </a:ln>
        </p:spPr>
      </p:pic>
      <p:sp>
        <p:nvSpPr>
          <p:cNvPr id="14342" name="WordArt 6"/>
          <p:cNvSpPr>
            <a:spLocks noChangeArrowheads="1" noChangeShapeType="1" noTextEdit="1"/>
          </p:cNvSpPr>
          <p:nvPr/>
        </p:nvSpPr>
        <p:spPr bwMode="auto">
          <a:xfrm>
            <a:off x="3886200" y="990600"/>
            <a:ext cx="1038225" cy="742950"/>
          </a:xfrm>
          <a:prstGeom prst="rect">
            <a:avLst/>
          </a:prstGeom>
        </p:spPr>
        <p:txBody>
          <a:bodyPr wrap="none" fromWordArt="1">
            <a:prstTxWarp prst="textPlain">
              <a:avLst>
                <a:gd name="adj" fmla="val 50000"/>
              </a:avLst>
            </a:prstTxWarp>
          </a:bodyPr>
          <a:lstStyle/>
          <a:p>
            <a:r>
              <a:rPr lang="en-US" sz="3600" kern="10">
                <a:ln w="25400">
                  <a:solidFill>
                    <a:srgbClr val="00FFFF"/>
                  </a:solidFill>
                  <a:round/>
                  <a:headEnd/>
                  <a:tailEnd/>
                </a:ln>
                <a:solidFill>
                  <a:srgbClr val="FFFFFF"/>
                </a:solidFill>
                <a:effectLst>
                  <a:outerShdw dist="35921" dir="2700000" algn="ctr" rotWithShape="0">
                    <a:srgbClr val="990000"/>
                  </a:outerShdw>
                </a:effectLst>
                <a:latin typeface="Impact"/>
              </a:rPr>
              <a:t>VS.</a:t>
            </a:r>
          </a:p>
        </p:txBody>
      </p:sp>
      <p:sp>
        <p:nvSpPr>
          <p:cNvPr id="14344" name="Text Box 8"/>
          <p:cNvSpPr txBox="1">
            <a:spLocks noChangeArrowheads="1"/>
          </p:cNvSpPr>
          <p:nvPr/>
        </p:nvSpPr>
        <p:spPr bwMode="auto">
          <a:xfrm>
            <a:off x="304800" y="3810000"/>
            <a:ext cx="8397875" cy="946150"/>
          </a:xfrm>
          <a:prstGeom prst="rect">
            <a:avLst/>
          </a:prstGeom>
          <a:noFill/>
          <a:ln w="9525">
            <a:noFill/>
            <a:miter lim="800000"/>
            <a:headEnd/>
            <a:tailEnd/>
          </a:ln>
        </p:spPr>
        <p:txBody>
          <a:bodyPr>
            <a:spAutoFit/>
          </a:bodyPr>
          <a:lstStyle/>
          <a:p>
            <a:pPr algn="l">
              <a:buFontTx/>
              <a:buChar char="•"/>
            </a:pPr>
            <a:r>
              <a:rPr lang="en-US" sz="2800" b="1">
                <a:solidFill>
                  <a:srgbClr val="FFFF00"/>
                </a:solidFill>
                <a:latin typeface="Comic Sans MS" pitchFamily="66" charset="0"/>
              </a:rPr>
              <a:t>Détente</a:t>
            </a:r>
            <a:r>
              <a:rPr lang="en-US" sz="2800" b="1">
                <a:solidFill>
                  <a:schemeClr val="bg1"/>
                </a:solidFill>
                <a:latin typeface="Comic Sans MS" pitchFamily="66" charset="0"/>
              </a:rPr>
              <a:t> = a relaxation of tensions between the two superpowers</a:t>
            </a:r>
          </a:p>
        </p:txBody>
      </p:sp>
      <p:sp>
        <p:nvSpPr>
          <p:cNvPr id="14347" name="Text Box 11"/>
          <p:cNvSpPr txBox="1">
            <a:spLocks noChangeArrowheads="1"/>
          </p:cNvSpPr>
          <p:nvPr/>
        </p:nvSpPr>
        <p:spPr bwMode="auto">
          <a:xfrm>
            <a:off x="381000" y="4876800"/>
            <a:ext cx="8321675" cy="1552575"/>
          </a:xfrm>
          <a:prstGeom prst="rect">
            <a:avLst/>
          </a:prstGeom>
          <a:noFill/>
          <a:ln w="28575">
            <a:noFill/>
            <a:miter lim="800000"/>
            <a:headEnd/>
            <a:tailEnd/>
          </a:ln>
          <a:effectLst>
            <a:outerShdw dist="35921" dir="2700000" algn="ctr" rotWithShape="0">
              <a:srgbClr val="990000"/>
            </a:outerShdw>
          </a:effectLst>
        </p:spPr>
        <p:txBody>
          <a:bodyPr>
            <a:spAutoFit/>
          </a:bodyPr>
          <a:lstStyle/>
          <a:p>
            <a:pPr algn="l">
              <a:defRPr/>
            </a:pPr>
            <a:r>
              <a:rPr lang="en-US">
                <a:solidFill>
                  <a:schemeClr val="bg1"/>
                </a:solidFill>
              </a:rPr>
              <a:t>Some countries did not take either side; they chose to remain </a:t>
            </a:r>
            <a:r>
              <a:rPr lang="en-US" b="1" i="1">
                <a:solidFill>
                  <a:srgbClr val="99FF33"/>
                </a:solidFill>
              </a:rPr>
              <a:t>nonaligned</a:t>
            </a:r>
            <a:r>
              <a:rPr lang="en-US" b="1" i="1">
                <a:solidFill>
                  <a:schemeClr val="bg1"/>
                </a:solidFill>
              </a:rPr>
              <a:t> </a:t>
            </a:r>
            <a:r>
              <a:rPr lang="en-US">
                <a:solidFill>
                  <a:schemeClr val="bg1"/>
                </a:solidFill>
              </a:rPr>
              <a:t> because they wanted to reduce global tensions and be able to receive financial support from both the US and the USSR. (Example- India) </a:t>
            </a:r>
            <a:endParaRPr lang="en-US" b="1" i="1">
              <a:solidFill>
                <a:schemeClr val="bg1"/>
              </a:solidFill>
            </a:endParaRPr>
          </a:p>
        </p:txBody>
      </p:sp>
      <p:sp>
        <p:nvSpPr>
          <p:cNvPr id="14348" name="Rectangle 12"/>
          <p:cNvSpPr>
            <a:spLocks noChangeArrowheads="1"/>
          </p:cNvSpPr>
          <p:nvPr/>
        </p:nvSpPr>
        <p:spPr bwMode="auto">
          <a:xfrm>
            <a:off x="304800" y="2438400"/>
            <a:ext cx="8839200" cy="1373188"/>
          </a:xfrm>
          <a:prstGeom prst="rect">
            <a:avLst/>
          </a:prstGeom>
          <a:noFill/>
          <a:ln w="28575">
            <a:noFill/>
            <a:miter lim="800000"/>
            <a:headEnd/>
            <a:tailEnd/>
          </a:ln>
          <a:effectLst>
            <a:outerShdw dist="35921" dir="2700000" algn="ctr" rotWithShape="0">
              <a:srgbClr val="990000"/>
            </a:outerShdw>
          </a:effectLst>
        </p:spPr>
        <p:txBody>
          <a:bodyPr>
            <a:spAutoFit/>
          </a:bodyPr>
          <a:lstStyle/>
          <a:p>
            <a:pPr algn="l">
              <a:spcBef>
                <a:spcPct val="50000"/>
              </a:spcBef>
              <a:defRPr/>
            </a:pPr>
            <a:r>
              <a:rPr lang="en-US" sz="2800" b="1">
                <a:solidFill>
                  <a:schemeClr val="bg1"/>
                </a:solidFill>
                <a:latin typeface="Comic Sans MS" pitchFamily="66" charset="0"/>
              </a:rPr>
              <a:t>Throughout the Cold War, relations between the US and USSR shifted between confrontation to ‘détente’</a:t>
            </a:r>
            <a:r>
              <a:rPr lang="en-US" sz="1800" b="1">
                <a:solidFill>
                  <a:schemeClr val="bg1"/>
                </a:solidFill>
                <a:latin typeface="Comic Sans MS" pitchFamily="66" charset="0"/>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http://www.informationwar.org/wars%20gallery/Afghanistan02.JPG"/>
          <p:cNvPicPr>
            <a:picLocks noChangeAspect="1" noChangeArrowheads="1"/>
          </p:cNvPicPr>
          <p:nvPr/>
        </p:nvPicPr>
        <p:blipFill>
          <a:blip r:embed="rId3" cstate="print"/>
          <a:srcRect/>
          <a:stretch>
            <a:fillRect/>
          </a:stretch>
        </p:blipFill>
        <p:spPr bwMode="auto">
          <a:xfrm>
            <a:off x="1295400" y="304800"/>
            <a:ext cx="6264275" cy="4651375"/>
          </a:xfrm>
          <a:prstGeom prst="rect">
            <a:avLst/>
          </a:prstGeom>
          <a:noFill/>
          <a:ln w="25400">
            <a:solidFill>
              <a:srgbClr val="339966"/>
            </a:solidFill>
            <a:miter lim="800000"/>
            <a:headEnd/>
            <a:tailEnd/>
          </a:ln>
        </p:spPr>
      </p:pic>
      <p:sp>
        <p:nvSpPr>
          <p:cNvPr id="16389" name="Text Box 5"/>
          <p:cNvSpPr txBox="1">
            <a:spLocks noChangeArrowheads="1"/>
          </p:cNvSpPr>
          <p:nvPr/>
        </p:nvSpPr>
        <p:spPr bwMode="auto">
          <a:xfrm>
            <a:off x="304800" y="5257800"/>
            <a:ext cx="8686800" cy="946150"/>
          </a:xfrm>
          <a:prstGeom prst="rect">
            <a:avLst/>
          </a:prstGeom>
          <a:noFill/>
          <a:ln w="28575">
            <a:noFill/>
            <a:miter lim="800000"/>
            <a:headEnd/>
            <a:tailEnd/>
          </a:ln>
          <a:effectLst>
            <a:outerShdw dist="35921" dir="2700000" algn="ctr" rotWithShape="0">
              <a:srgbClr val="990000"/>
            </a:outerShdw>
          </a:effectLst>
        </p:spPr>
        <p:txBody>
          <a:bodyPr>
            <a:spAutoFit/>
          </a:bodyPr>
          <a:lstStyle/>
          <a:p>
            <a:pPr algn="l">
              <a:spcBef>
                <a:spcPct val="50000"/>
              </a:spcBef>
              <a:defRPr/>
            </a:pPr>
            <a:r>
              <a:rPr lang="en-US" sz="2800" b="1" dirty="0">
                <a:solidFill>
                  <a:schemeClr val="bg1"/>
                </a:solidFill>
                <a:latin typeface="Goudy Old Style" pitchFamily="18" charset="0"/>
              </a:rPr>
              <a:t>Détente came to an abrupt end in 1979 when the Soviets invaded Afghanistan to ensure their communist influence.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61443"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1946</a:t>
            </a:r>
          </a:p>
        </p:txBody>
      </p:sp>
      <p:pic>
        <p:nvPicPr>
          <p:cNvPr id="61444"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61445"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61446"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61447"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61448" name="Picture 8" descr="Tank1"/>
          <p:cNvPicPr>
            <a:picLocks noChangeAspect="1" noChangeArrowheads="1"/>
          </p:cNvPicPr>
          <p:nvPr/>
        </p:nvPicPr>
        <p:blipFill>
          <a:blip r:embed="rId4" cstate="print"/>
          <a:srcRect/>
          <a:stretch>
            <a:fillRect/>
          </a:stretch>
        </p:blipFill>
        <p:spPr bwMode="auto">
          <a:xfrm>
            <a:off x="5562600" y="4876800"/>
            <a:ext cx="314325" cy="153988"/>
          </a:xfrm>
          <a:prstGeom prst="rect">
            <a:avLst/>
          </a:prstGeom>
          <a:noFill/>
        </p:spPr>
      </p:pic>
      <p:pic>
        <p:nvPicPr>
          <p:cNvPr id="61449"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61450" name="Picture 10" descr="Tank1"/>
          <p:cNvPicPr>
            <a:picLocks noChangeAspect="1" noChangeArrowheads="1"/>
          </p:cNvPicPr>
          <p:nvPr/>
        </p:nvPicPr>
        <p:blipFill>
          <a:blip r:embed="rId4" cstate="print"/>
          <a:srcRect/>
          <a:stretch>
            <a:fillRect/>
          </a:stretch>
        </p:blipFill>
        <p:spPr bwMode="auto">
          <a:xfrm>
            <a:off x="6324600" y="4572000"/>
            <a:ext cx="314325" cy="153988"/>
          </a:xfrm>
          <a:prstGeom prst="rect">
            <a:avLst/>
          </a:prstGeom>
          <a:noFill/>
        </p:spPr>
      </p:pic>
      <p:pic>
        <p:nvPicPr>
          <p:cNvPr id="61451"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61452"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61453"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61454"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61455"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61456"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Tree>
  </p:cSld>
  <p:clrMapOvr>
    <a:masterClrMapping/>
  </p:clrMapOvr>
  <p:transition advClick="0" advTm="5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2"/>
          <p:cNvSpPr txBox="1">
            <a:spLocks noChangeArrowheads="1"/>
          </p:cNvSpPr>
          <p:nvPr/>
        </p:nvSpPr>
        <p:spPr bwMode="auto">
          <a:xfrm>
            <a:off x="1981200" y="304800"/>
            <a:ext cx="5562600" cy="461963"/>
          </a:xfrm>
          <a:prstGeom prst="rect">
            <a:avLst/>
          </a:prstGeom>
          <a:noFill/>
          <a:ln w="9525">
            <a:noFill/>
            <a:miter lim="800000"/>
            <a:headEnd/>
            <a:tailEnd/>
          </a:ln>
        </p:spPr>
        <p:txBody>
          <a:bodyPr>
            <a:spAutoFit/>
          </a:bodyPr>
          <a:lstStyle/>
          <a:p>
            <a:r>
              <a:rPr lang="en-US">
                <a:solidFill>
                  <a:schemeClr val="bg1"/>
                </a:solidFill>
              </a:rPr>
              <a:t>1980s TV Commercial During Cold War</a:t>
            </a:r>
          </a:p>
        </p:txBody>
      </p:sp>
      <p:pic>
        <p:nvPicPr>
          <p:cNvPr id="4" name="Wendy_s_Commercial_-_Soviet_Fashion_Show.wmv">
            <a:hlinkClick r:id="" action="ppaction://media"/>
          </p:cNvPr>
          <p:cNvPicPr>
            <a:picLocks noRot="1" noChangeAspect="1"/>
          </p:cNvPicPr>
          <p:nvPr>
            <a:videoFile r:link="rId1"/>
          </p:nvPr>
        </p:nvPicPr>
        <p:blipFill>
          <a:blip r:embed="rId4" cstate="print"/>
          <a:stretch>
            <a:fillRect/>
          </a:stretch>
        </p:blipFill>
        <p:spPr>
          <a:xfrm>
            <a:off x="609600" y="1219200"/>
            <a:ext cx="8088924"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1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e_Day_After_Attack_Segment.wmv">
            <a:hlinkClick r:id="" action="ppaction://media"/>
          </p:cNvPr>
          <p:cNvPicPr>
            <a:picLocks noRot="1" noChangeAspect="1"/>
          </p:cNvPicPr>
          <p:nvPr>
            <a:videoFile r:link="rId1"/>
          </p:nvPr>
        </p:nvPicPr>
        <p:blipFill>
          <a:blip r:embed="rId4" cstate="print"/>
          <a:stretch>
            <a:fillRect/>
          </a:stretch>
        </p:blipFill>
        <p:spPr>
          <a:xfrm>
            <a:off x="609600" y="914400"/>
            <a:ext cx="8088923"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39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http://www.cmsu.edu/Images/NewsAndEvents/Mikhail-Gorbachev.jpg"/>
          <p:cNvPicPr>
            <a:picLocks noChangeAspect="1" noChangeArrowheads="1"/>
          </p:cNvPicPr>
          <p:nvPr/>
        </p:nvPicPr>
        <p:blipFill>
          <a:blip r:embed="rId3" cstate="print"/>
          <a:srcRect/>
          <a:stretch>
            <a:fillRect/>
          </a:stretch>
        </p:blipFill>
        <p:spPr bwMode="auto">
          <a:xfrm>
            <a:off x="5257800" y="533400"/>
            <a:ext cx="3675063" cy="4346575"/>
          </a:xfrm>
          <a:prstGeom prst="rect">
            <a:avLst/>
          </a:prstGeom>
          <a:noFill/>
          <a:ln w="38100">
            <a:solidFill>
              <a:schemeClr val="bg1"/>
            </a:solidFill>
            <a:miter lim="800000"/>
            <a:headEnd/>
            <a:tailEnd/>
          </a:ln>
        </p:spPr>
      </p:pic>
      <p:sp>
        <p:nvSpPr>
          <p:cNvPr id="17412" name="WordArt 4"/>
          <p:cNvSpPr>
            <a:spLocks noChangeArrowheads="1" noChangeShapeType="1" noTextEdit="1"/>
          </p:cNvSpPr>
          <p:nvPr/>
        </p:nvSpPr>
        <p:spPr bwMode="auto">
          <a:xfrm>
            <a:off x="381000" y="457200"/>
            <a:ext cx="4648200" cy="838200"/>
          </a:xfrm>
          <a:prstGeom prst="rect">
            <a:avLst/>
          </a:prstGeom>
        </p:spPr>
        <p:txBody>
          <a:bodyPr wrap="none" fromWordArt="1">
            <a:prstTxWarp prst="textPlain">
              <a:avLst>
                <a:gd name="adj" fmla="val 50000"/>
              </a:avLst>
            </a:prstTxWarp>
          </a:bodyPr>
          <a:lstStyle/>
          <a:p>
            <a:r>
              <a:rPr lang="en-US" sz="3600" kern="10">
                <a:ln w="25400">
                  <a:solidFill>
                    <a:srgbClr val="CC3300"/>
                  </a:solidFill>
                  <a:round/>
                  <a:headEnd/>
                  <a:tailEnd/>
                </a:ln>
                <a:solidFill>
                  <a:schemeClr val="bg1"/>
                </a:solidFill>
                <a:effectLst>
                  <a:outerShdw dist="35921" dir="2700000" algn="ctr" rotWithShape="0">
                    <a:srgbClr val="990000"/>
                  </a:outerShdw>
                </a:effectLst>
                <a:latin typeface="Impact"/>
              </a:rPr>
              <a:t>Mikhail Gorbachev</a:t>
            </a:r>
          </a:p>
        </p:txBody>
      </p:sp>
      <p:sp>
        <p:nvSpPr>
          <p:cNvPr id="17415" name="Text Box 7"/>
          <p:cNvSpPr txBox="1">
            <a:spLocks noChangeArrowheads="1"/>
          </p:cNvSpPr>
          <p:nvPr/>
        </p:nvSpPr>
        <p:spPr bwMode="auto">
          <a:xfrm>
            <a:off x="228600" y="1676400"/>
            <a:ext cx="4876800" cy="2893100"/>
          </a:xfrm>
          <a:prstGeom prst="rect">
            <a:avLst/>
          </a:prstGeom>
          <a:noFill/>
          <a:ln w="28575">
            <a:noFill/>
            <a:miter lim="800000"/>
            <a:headEnd/>
            <a:tailEnd/>
          </a:ln>
          <a:effectLst>
            <a:outerShdw dist="35921" dir="2700000" algn="ctr" rotWithShape="0">
              <a:srgbClr val="990000"/>
            </a:outerShdw>
          </a:effectLst>
        </p:spPr>
        <p:txBody>
          <a:bodyPr>
            <a:spAutoFit/>
          </a:bodyPr>
          <a:lstStyle/>
          <a:p>
            <a:pPr algn="l">
              <a:spcBef>
                <a:spcPct val="50000"/>
              </a:spcBef>
              <a:defRPr/>
            </a:pPr>
            <a:r>
              <a:rPr lang="en-US" sz="2800" b="1" dirty="0">
                <a:solidFill>
                  <a:schemeClr val="bg1"/>
                </a:solidFill>
                <a:latin typeface="Helvetica Narrow" pitchFamily="34" charset="0"/>
              </a:rPr>
              <a:t>Became leader of the USSR in 1985.</a:t>
            </a:r>
          </a:p>
          <a:p>
            <a:pPr algn="l">
              <a:spcBef>
                <a:spcPct val="50000"/>
              </a:spcBef>
              <a:defRPr/>
            </a:pPr>
            <a:r>
              <a:rPr lang="en-US" sz="2800" b="1" dirty="0">
                <a:solidFill>
                  <a:schemeClr val="bg1"/>
                </a:solidFill>
                <a:latin typeface="Helvetica Narrow" pitchFamily="34" charset="0"/>
              </a:rPr>
              <a:t>Eager to reform the government and its inefficiencies, but also wanted it to remain a communist nation.</a:t>
            </a:r>
          </a:p>
        </p:txBody>
      </p:sp>
      <p:sp>
        <p:nvSpPr>
          <p:cNvPr id="17416" name="Text Box 8"/>
          <p:cNvSpPr txBox="1">
            <a:spLocks noChangeArrowheads="1"/>
          </p:cNvSpPr>
          <p:nvPr/>
        </p:nvSpPr>
        <p:spPr bwMode="auto">
          <a:xfrm>
            <a:off x="228600" y="5105400"/>
            <a:ext cx="8534400" cy="1373188"/>
          </a:xfrm>
          <a:prstGeom prst="rect">
            <a:avLst/>
          </a:prstGeom>
          <a:noFill/>
          <a:ln w="28575">
            <a:noFill/>
            <a:miter lim="800000"/>
            <a:headEnd/>
            <a:tailEnd/>
          </a:ln>
          <a:effectLst>
            <a:outerShdw dist="35921" dir="2700000" algn="ctr" rotWithShape="0">
              <a:srgbClr val="990000"/>
            </a:outerShdw>
          </a:effectLst>
        </p:spPr>
        <p:txBody>
          <a:bodyPr>
            <a:spAutoFit/>
          </a:bodyPr>
          <a:lstStyle/>
          <a:p>
            <a:pPr algn="l">
              <a:spcBef>
                <a:spcPct val="50000"/>
              </a:spcBef>
              <a:defRPr/>
            </a:pPr>
            <a:r>
              <a:rPr lang="en-US" sz="2800" b="1" dirty="0">
                <a:solidFill>
                  <a:schemeClr val="bg1"/>
                </a:solidFill>
                <a:latin typeface="Helvetica Narrow" pitchFamily="34" charset="0"/>
              </a:rPr>
              <a:t>Foreign Policies: Renounced the Brezhnev Doctrine, signed treaties with the US to control the arms race, and pulled Soviet troops out of Afghanistan.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dhm.de/lemo/objekte/pict/DieDeutscheEinheit_spielGlasnost/index.jpg"/>
          <p:cNvPicPr>
            <a:picLocks noChangeAspect="1" noChangeArrowheads="1"/>
          </p:cNvPicPr>
          <p:nvPr/>
        </p:nvPicPr>
        <p:blipFill>
          <a:blip r:embed="rId3" cstate="print"/>
          <a:srcRect/>
          <a:stretch>
            <a:fillRect/>
          </a:stretch>
        </p:blipFill>
        <p:spPr bwMode="auto">
          <a:xfrm>
            <a:off x="609600" y="838200"/>
            <a:ext cx="3594100" cy="5094288"/>
          </a:xfrm>
          <a:prstGeom prst="rect">
            <a:avLst/>
          </a:prstGeom>
          <a:noFill/>
          <a:ln w="28575">
            <a:solidFill>
              <a:schemeClr val="bg1"/>
            </a:solidFill>
            <a:miter lim="800000"/>
            <a:headEnd/>
            <a:tailEnd/>
          </a:ln>
        </p:spPr>
      </p:pic>
      <p:sp>
        <p:nvSpPr>
          <p:cNvPr id="21507" name="Text Box 3"/>
          <p:cNvSpPr txBox="1">
            <a:spLocks noChangeArrowheads="1"/>
          </p:cNvSpPr>
          <p:nvPr/>
        </p:nvSpPr>
        <p:spPr bwMode="auto">
          <a:xfrm>
            <a:off x="4419600" y="609600"/>
            <a:ext cx="4038600" cy="2554545"/>
          </a:xfrm>
          <a:prstGeom prst="rect">
            <a:avLst/>
          </a:prstGeom>
          <a:noFill/>
          <a:ln w="28575">
            <a:noFill/>
            <a:miter lim="800000"/>
            <a:headEnd/>
            <a:tailEnd/>
          </a:ln>
          <a:effectLst>
            <a:outerShdw dist="35921" dir="2700000" algn="ctr" rotWithShape="0">
              <a:srgbClr val="990000"/>
            </a:outerShdw>
          </a:effectLst>
        </p:spPr>
        <p:txBody>
          <a:bodyPr>
            <a:spAutoFit/>
          </a:bodyPr>
          <a:lstStyle/>
          <a:p>
            <a:pPr algn="l">
              <a:spcBef>
                <a:spcPct val="50000"/>
              </a:spcBef>
              <a:defRPr/>
            </a:pPr>
            <a:r>
              <a:rPr lang="en-US" sz="3200" dirty="0">
                <a:solidFill>
                  <a:srgbClr val="FFFF00"/>
                </a:solidFill>
                <a:latin typeface="Goudy Old Style" pitchFamily="18" charset="0"/>
              </a:rPr>
              <a:t>Glasnost</a:t>
            </a:r>
            <a:r>
              <a:rPr lang="en-US" sz="3200" dirty="0">
                <a:solidFill>
                  <a:schemeClr val="bg1"/>
                </a:solidFill>
                <a:latin typeface="Goudy Old Style" pitchFamily="18" charset="0"/>
              </a:rPr>
              <a:t> = </a:t>
            </a:r>
            <a:r>
              <a:rPr lang="en-US" sz="3200" dirty="0">
                <a:solidFill>
                  <a:srgbClr val="FFFF00"/>
                </a:solidFill>
                <a:latin typeface="Goudy Old Style" pitchFamily="18" charset="0"/>
              </a:rPr>
              <a:t>openness; policy of being open to non-Communist policies</a:t>
            </a:r>
            <a:r>
              <a:rPr lang="en-US" sz="3200" dirty="0">
                <a:solidFill>
                  <a:schemeClr val="bg1"/>
                </a:solidFill>
                <a:latin typeface="Goudy Old Style" pitchFamily="18" charset="0"/>
              </a:rPr>
              <a:t>; instituted by </a:t>
            </a:r>
            <a:r>
              <a:rPr lang="en-US" sz="3200" dirty="0" err="1">
                <a:solidFill>
                  <a:srgbClr val="FFFF00"/>
                </a:solidFill>
                <a:latin typeface="Goudy Old Style" pitchFamily="18" charset="0"/>
              </a:rPr>
              <a:t>Gobachev</a:t>
            </a:r>
            <a:r>
              <a:rPr lang="en-US" sz="3200" dirty="0">
                <a:solidFill>
                  <a:schemeClr val="bg1"/>
                </a:solidFill>
                <a:latin typeface="Goudy Old Style" pitchFamily="18" charset="0"/>
              </a:rPr>
              <a:t> in the 1980’s</a:t>
            </a:r>
          </a:p>
        </p:txBody>
      </p:sp>
      <p:sp>
        <p:nvSpPr>
          <p:cNvPr id="21508" name="Text Box 4"/>
          <p:cNvSpPr txBox="1">
            <a:spLocks noChangeArrowheads="1"/>
          </p:cNvSpPr>
          <p:nvPr/>
        </p:nvSpPr>
        <p:spPr bwMode="auto">
          <a:xfrm>
            <a:off x="4495800" y="3276600"/>
            <a:ext cx="4648200" cy="3292475"/>
          </a:xfrm>
          <a:prstGeom prst="rect">
            <a:avLst/>
          </a:prstGeom>
          <a:noFill/>
          <a:ln w="28575">
            <a:noFill/>
            <a:miter lim="800000"/>
            <a:headEnd/>
            <a:tailEnd/>
          </a:ln>
          <a:effectLst>
            <a:outerShdw dist="35921" dir="2700000" algn="ctr" rotWithShape="0">
              <a:srgbClr val="990000"/>
            </a:outerShdw>
          </a:effectLst>
        </p:spPr>
        <p:txBody>
          <a:bodyPr>
            <a:spAutoFit/>
          </a:bodyPr>
          <a:lstStyle/>
          <a:p>
            <a:pPr algn="l">
              <a:spcBef>
                <a:spcPct val="50000"/>
              </a:spcBef>
              <a:defRPr/>
            </a:pPr>
            <a:r>
              <a:rPr lang="en-US" sz="3000" b="1" dirty="0">
                <a:solidFill>
                  <a:srgbClr val="FFFF00"/>
                </a:solidFill>
                <a:latin typeface="Goudy Old Style" pitchFamily="18" charset="0"/>
              </a:rPr>
              <a:t>Perestroika</a:t>
            </a:r>
            <a:r>
              <a:rPr lang="en-US" sz="3000" b="1" dirty="0">
                <a:solidFill>
                  <a:schemeClr val="bg1"/>
                </a:solidFill>
                <a:latin typeface="Goudy Old Style" pitchFamily="18" charset="0"/>
              </a:rPr>
              <a:t> = </a:t>
            </a:r>
            <a:r>
              <a:rPr lang="en-US" sz="3000" b="1" dirty="0">
                <a:solidFill>
                  <a:srgbClr val="FFFF00"/>
                </a:solidFill>
                <a:latin typeface="Goudy Old Style" pitchFamily="18" charset="0"/>
              </a:rPr>
              <a:t>restructuring of the Soviet and economy in the 1980’s</a:t>
            </a:r>
            <a:r>
              <a:rPr lang="en-US" sz="3000" b="1" dirty="0">
                <a:solidFill>
                  <a:schemeClr val="bg1"/>
                </a:solidFill>
                <a:latin typeface="Goudy Old Style" pitchFamily="18" charset="0"/>
              </a:rPr>
              <a:t>. (Allowed some private ownership of businesses, but wanted to keep the essence of communism).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agan_at_Brandenburg_Gate_-_tear_down_this_wall.wmv">
            <a:hlinkClick r:id="" action="ppaction://media"/>
          </p:cNvPr>
          <p:cNvPicPr>
            <a:picLocks noRot="1" noChangeAspect="1"/>
          </p:cNvPicPr>
          <p:nvPr>
            <a:videoFile r:link="rId1"/>
          </p:nvPr>
        </p:nvPicPr>
        <p:blipFill>
          <a:blip r:embed="rId4" cstate="print"/>
          <a:srcRect/>
          <a:stretch>
            <a:fillRect/>
          </a:stretch>
        </p:blipFill>
        <p:spPr bwMode="auto">
          <a:xfrm>
            <a:off x="1143000" y="990600"/>
            <a:ext cx="6816725"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8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0" name="Picture 8" descr="http://wps.ablongman.com/wps/media/objects/262/268312/art/figures/KISH623.jpg"/>
          <p:cNvPicPr>
            <a:picLocks noChangeAspect="1" noChangeArrowheads="1"/>
          </p:cNvPicPr>
          <p:nvPr/>
        </p:nvPicPr>
        <p:blipFill>
          <a:blip r:embed="rId3" cstate="print"/>
          <a:srcRect l="32846" t="9050" b="20512"/>
          <a:stretch>
            <a:fillRect/>
          </a:stretch>
        </p:blipFill>
        <p:spPr bwMode="auto">
          <a:xfrm>
            <a:off x="2438400" y="381000"/>
            <a:ext cx="3776663" cy="5338763"/>
          </a:xfrm>
          <a:prstGeom prst="rect">
            <a:avLst/>
          </a:prstGeom>
          <a:noFill/>
          <a:ln w="9525">
            <a:solidFill>
              <a:srgbClr val="FFFF00"/>
            </a:solidFill>
            <a:miter lim="800000"/>
            <a:headEnd/>
            <a:tailEnd/>
          </a:ln>
        </p:spPr>
      </p:pic>
      <p:sp>
        <p:nvSpPr>
          <p:cNvPr id="33801" name="Text Box 9"/>
          <p:cNvSpPr txBox="1">
            <a:spLocks noChangeArrowheads="1"/>
          </p:cNvSpPr>
          <p:nvPr/>
        </p:nvSpPr>
        <p:spPr bwMode="auto">
          <a:xfrm>
            <a:off x="6400800" y="533400"/>
            <a:ext cx="2514600" cy="2171700"/>
          </a:xfrm>
          <a:prstGeom prst="rect">
            <a:avLst/>
          </a:prstGeom>
          <a:noFill/>
          <a:ln w="19050">
            <a:solidFill>
              <a:srgbClr val="00FFFF"/>
            </a:solidFill>
            <a:miter lim="800000"/>
            <a:headEnd/>
            <a:tailEnd/>
          </a:ln>
          <a:effectLst>
            <a:outerShdw dist="35921" dir="2700000" algn="ctr" rotWithShape="0">
              <a:srgbClr val="990000"/>
            </a:outerShdw>
          </a:effectLst>
        </p:spPr>
        <p:txBody>
          <a:bodyPr>
            <a:spAutoFit/>
          </a:bodyPr>
          <a:lstStyle/>
          <a:p>
            <a:pPr algn="l">
              <a:spcBef>
                <a:spcPct val="50000"/>
              </a:spcBef>
              <a:defRPr/>
            </a:pPr>
            <a:r>
              <a:rPr lang="en-US" sz="1800">
                <a:solidFill>
                  <a:schemeClr val="bg1"/>
                </a:solidFill>
                <a:latin typeface="Comic Sans MS" pitchFamily="66" charset="0"/>
              </a:rPr>
              <a:t>1981: Workers strike for better pay, freedom for religious groups, &amp; right to strike</a:t>
            </a:r>
          </a:p>
          <a:p>
            <a:pPr algn="l">
              <a:spcBef>
                <a:spcPct val="50000"/>
              </a:spcBef>
              <a:defRPr/>
            </a:pPr>
            <a:r>
              <a:rPr lang="en-US" sz="1800">
                <a:solidFill>
                  <a:schemeClr val="bg1"/>
                </a:solidFill>
                <a:latin typeface="Comic Sans MS" pitchFamily="66" charset="0"/>
              </a:rPr>
              <a:t>1989: First free elections since 1947</a:t>
            </a:r>
          </a:p>
        </p:txBody>
      </p:sp>
      <p:sp>
        <p:nvSpPr>
          <p:cNvPr id="33802" name="Line 10"/>
          <p:cNvSpPr>
            <a:spLocks noChangeShapeType="1"/>
          </p:cNvSpPr>
          <p:nvPr/>
        </p:nvSpPr>
        <p:spPr bwMode="auto">
          <a:xfrm flipV="1">
            <a:off x="5181600" y="2057400"/>
            <a:ext cx="1219200" cy="304800"/>
          </a:xfrm>
          <a:prstGeom prst="line">
            <a:avLst/>
          </a:prstGeom>
          <a:noFill/>
          <a:ln w="28575">
            <a:solidFill>
              <a:srgbClr val="00FFFF"/>
            </a:solidFill>
            <a:round/>
            <a:headEnd/>
            <a:tailEnd type="triangle" w="med" len="med"/>
          </a:ln>
          <a:effectLst>
            <a:outerShdw dist="35921" dir="2700000" algn="ctr" rotWithShape="0">
              <a:srgbClr val="990000"/>
            </a:outerShdw>
          </a:effectLst>
        </p:spPr>
        <p:txBody>
          <a:bodyPr/>
          <a:lstStyle/>
          <a:p>
            <a:pPr>
              <a:defRPr/>
            </a:pPr>
            <a:endParaRPr lang="en-US"/>
          </a:p>
        </p:txBody>
      </p:sp>
      <p:sp>
        <p:nvSpPr>
          <p:cNvPr id="33803" name="Text Box 11"/>
          <p:cNvSpPr txBox="1">
            <a:spLocks noChangeArrowheads="1"/>
          </p:cNvSpPr>
          <p:nvPr/>
        </p:nvSpPr>
        <p:spPr bwMode="auto">
          <a:xfrm>
            <a:off x="6324600" y="3048000"/>
            <a:ext cx="2667000" cy="2309813"/>
          </a:xfrm>
          <a:prstGeom prst="rect">
            <a:avLst/>
          </a:prstGeom>
          <a:noFill/>
          <a:ln w="19050">
            <a:solidFill>
              <a:srgbClr val="FFFF00"/>
            </a:solidFill>
            <a:miter lim="800000"/>
            <a:headEnd/>
            <a:tailEnd/>
          </a:ln>
          <a:effectLst>
            <a:outerShdw dist="35921" dir="2700000" algn="ctr" rotWithShape="0">
              <a:srgbClr val="990000"/>
            </a:outerShdw>
          </a:effectLst>
        </p:spPr>
        <p:txBody>
          <a:bodyPr>
            <a:spAutoFit/>
          </a:bodyPr>
          <a:lstStyle/>
          <a:p>
            <a:pPr algn="l">
              <a:spcBef>
                <a:spcPct val="50000"/>
              </a:spcBef>
              <a:defRPr/>
            </a:pPr>
            <a:r>
              <a:rPr lang="en-US" sz="1800">
                <a:solidFill>
                  <a:schemeClr val="bg1"/>
                </a:solidFill>
                <a:latin typeface="Comic Sans MS" pitchFamily="66" charset="0"/>
              </a:rPr>
              <a:t>1989: Mass demonstrations</a:t>
            </a:r>
          </a:p>
          <a:p>
            <a:pPr algn="l">
              <a:spcBef>
                <a:spcPct val="50000"/>
              </a:spcBef>
              <a:defRPr/>
            </a:pPr>
            <a:r>
              <a:rPr lang="en-US" sz="1800">
                <a:solidFill>
                  <a:schemeClr val="bg1"/>
                </a:solidFill>
                <a:latin typeface="Comic Sans MS" pitchFamily="66" charset="0"/>
              </a:rPr>
              <a:t>1990: Multiparty elections</a:t>
            </a:r>
          </a:p>
          <a:p>
            <a:pPr algn="l">
              <a:spcBef>
                <a:spcPct val="50000"/>
              </a:spcBef>
              <a:defRPr/>
            </a:pPr>
            <a:r>
              <a:rPr lang="en-US" sz="1800">
                <a:solidFill>
                  <a:schemeClr val="bg1"/>
                </a:solidFill>
                <a:latin typeface="Comic Sans MS" pitchFamily="66" charset="0"/>
              </a:rPr>
              <a:t>1991: Splits into Czech Republic and Slovak Republic</a:t>
            </a:r>
          </a:p>
        </p:txBody>
      </p:sp>
      <p:sp>
        <p:nvSpPr>
          <p:cNvPr id="33804" name="Line 12"/>
          <p:cNvSpPr>
            <a:spLocks noChangeShapeType="1"/>
          </p:cNvSpPr>
          <p:nvPr/>
        </p:nvSpPr>
        <p:spPr bwMode="auto">
          <a:xfrm>
            <a:off x="4724400" y="3200400"/>
            <a:ext cx="1600200" cy="533400"/>
          </a:xfrm>
          <a:prstGeom prst="line">
            <a:avLst/>
          </a:prstGeom>
          <a:noFill/>
          <a:ln w="28575">
            <a:solidFill>
              <a:srgbClr val="FFFF00"/>
            </a:solidFill>
            <a:round/>
            <a:headEnd/>
            <a:tailEnd type="triangle" w="med" len="med"/>
          </a:ln>
          <a:effectLst>
            <a:outerShdw dist="35921" dir="2700000" algn="ctr" rotWithShape="0">
              <a:srgbClr val="990000"/>
            </a:outerShdw>
          </a:effectLst>
        </p:spPr>
        <p:txBody>
          <a:bodyPr/>
          <a:lstStyle/>
          <a:p>
            <a:pPr>
              <a:defRPr/>
            </a:pPr>
            <a:endParaRPr lang="en-US"/>
          </a:p>
        </p:txBody>
      </p:sp>
      <p:sp>
        <p:nvSpPr>
          <p:cNvPr id="33807" name="Text Box 15"/>
          <p:cNvSpPr txBox="1">
            <a:spLocks noChangeArrowheads="1"/>
          </p:cNvSpPr>
          <p:nvPr/>
        </p:nvSpPr>
        <p:spPr bwMode="auto">
          <a:xfrm>
            <a:off x="3657600" y="5867400"/>
            <a:ext cx="5105400" cy="798513"/>
          </a:xfrm>
          <a:prstGeom prst="rect">
            <a:avLst/>
          </a:prstGeom>
          <a:noFill/>
          <a:ln w="19050">
            <a:solidFill>
              <a:srgbClr val="FF00FF"/>
            </a:solidFill>
            <a:miter lim="800000"/>
            <a:headEnd/>
            <a:tailEnd/>
          </a:ln>
          <a:effectLst>
            <a:outerShdw dist="35921" dir="2700000" algn="ctr" rotWithShape="0">
              <a:srgbClr val="990000"/>
            </a:outerShdw>
          </a:effectLst>
        </p:spPr>
        <p:txBody>
          <a:bodyPr>
            <a:spAutoFit/>
          </a:bodyPr>
          <a:lstStyle/>
          <a:p>
            <a:pPr algn="l">
              <a:spcBef>
                <a:spcPct val="50000"/>
              </a:spcBef>
              <a:defRPr/>
            </a:pPr>
            <a:r>
              <a:rPr lang="en-US" sz="1800">
                <a:solidFill>
                  <a:schemeClr val="bg1"/>
                </a:solidFill>
                <a:latin typeface="Comic Sans MS" pitchFamily="66" charset="0"/>
              </a:rPr>
              <a:t>1992: First multiparty elections</a:t>
            </a:r>
          </a:p>
          <a:p>
            <a:pPr algn="l">
              <a:spcBef>
                <a:spcPct val="50000"/>
              </a:spcBef>
              <a:defRPr/>
            </a:pPr>
            <a:r>
              <a:rPr lang="en-US" sz="1800">
                <a:solidFill>
                  <a:schemeClr val="bg1"/>
                </a:solidFill>
                <a:latin typeface="Comic Sans MS" pitchFamily="66" charset="0"/>
              </a:rPr>
              <a:t>1996: First non-communist government</a:t>
            </a:r>
          </a:p>
        </p:txBody>
      </p:sp>
      <p:sp>
        <p:nvSpPr>
          <p:cNvPr id="33808" name="Line 16"/>
          <p:cNvSpPr>
            <a:spLocks noChangeShapeType="1"/>
          </p:cNvSpPr>
          <p:nvPr/>
        </p:nvSpPr>
        <p:spPr bwMode="auto">
          <a:xfrm>
            <a:off x="4800600" y="3733800"/>
            <a:ext cx="76200" cy="2057400"/>
          </a:xfrm>
          <a:prstGeom prst="line">
            <a:avLst/>
          </a:prstGeom>
          <a:noFill/>
          <a:ln w="28575">
            <a:solidFill>
              <a:srgbClr val="FF00FF"/>
            </a:solidFill>
            <a:round/>
            <a:headEnd/>
            <a:tailEnd type="triangle" w="med" len="med"/>
          </a:ln>
          <a:effectLst>
            <a:outerShdw dist="35921" dir="2700000" algn="ctr" rotWithShape="0">
              <a:srgbClr val="990000"/>
            </a:outerShdw>
          </a:effectLst>
        </p:spPr>
        <p:txBody>
          <a:bodyPr/>
          <a:lstStyle/>
          <a:p>
            <a:pPr>
              <a:defRPr/>
            </a:pPr>
            <a:endParaRPr lang="en-US"/>
          </a:p>
        </p:txBody>
      </p:sp>
      <p:sp>
        <p:nvSpPr>
          <p:cNvPr id="33810" name="Text Box 18"/>
          <p:cNvSpPr txBox="1">
            <a:spLocks noChangeArrowheads="1"/>
          </p:cNvSpPr>
          <p:nvPr/>
        </p:nvSpPr>
        <p:spPr bwMode="auto">
          <a:xfrm>
            <a:off x="152400" y="3505200"/>
            <a:ext cx="2133600" cy="2859088"/>
          </a:xfrm>
          <a:prstGeom prst="rect">
            <a:avLst/>
          </a:prstGeom>
          <a:noFill/>
          <a:ln w="19050">
            <a:solidFill>
              <a:srgbClr val="0000FF"/>
            </a:solidFill>
            <a:miter lim="800000"/>
            <a:headEnd/>
            <a:tailEnd/>
          </a:ln>
          <a:effectLst>
            <a:outerShdw dist="35921" dir="2700000" algn="ctr" rotWithShape="0">
              <a:srgbClr val="990000"/>
            </a:outerShdw>
          </a:effectLst>
        </p:spPr>
        <p:txBody>
          <a:bodyPr>
            <a:spAutoFit/>
          </a:bodyPr>
          <a:lstStyle/>
          <a:p>
            <a:pPr algn="l">
              <a:spcBef>
                <a:spcPct val="50000"/>
              </a:spcBef>
              <a:defRPr/>
            </a:pPr>
            <a:r>
              <a:rPr lang="en-US" sz="1800">
                <a:solidFill>
                  <a:schemeClr val="bg1"/>
                </a:solidFill>
                <a:latin typeface="Comic Sans MS" pitchFamily="66" charset="0"/>
              </a:rPr>
              <a:t>1991: Multiparty elections</a:t>
            </a:r>
          </a:p>
          <a:p>
            <a:pPr algn="l">
              <a:spcBef>
                <a:spcPct val="50000"/>
              </a:spcBef>
              <a:defRPr/>
            </a:pPr>
            <a:r>
              <a:rPr lang="en-US" sz="1800">
                <a:solidFill>
                  <a:schemeClr val="bg1"/>
                </a:solidFill>
                <a:latin typeface="Comic Sans MS" pitchFamily="66" charset="0"/>
              </a:rPr>
              <a:t>91-92- War between Croats and Serbs</a:t>
            </a:r>
          </a:p>
          <a:p>
            <a:pPr algn="l">
              <a:spcBef>
                <a:spcPct val="50000"/>
              </a:spcBef>
              <a:defRPr/>
            </a:pPr>
            <a:r>
              <a:rPr lang="en-US" sz="1800">
                <a:solidFill>
                  <a:schemeClr val="bg1"/>
                </a:solidFill>
                <a:latin typeface="Comic Sans MS" pitchFamily="66" charset="0"/>
              </a:rPr>
              <a:t>1992: Fighting begins between Serbs and Bosnian Muslims</a:t>
            </a:r>
          </a:p>
        </p:txBody>
      </p:sp>
      <p:sp>
        <p:nvSpPr>
          <p:cNvPr id="33811" name="Line 19"/>
          <p:cNvSpPr>
            <a:spLocks noChangeShapeType="1"/>
          </p:cNvSpPr>
          <p:nvPr/>
        </p:nvSpPr>
        <p:spPr bwMode="auto">
          <a:xfrm flipH="1">
            <a:off x="2286000" y="4114800"/>
            <a:ext cx="1905000" cy="228600"/>
          </a:xfrm>
          <a:prstGeom prst="line">
            <a:avLst/>
          </a:prstGeom>
          <a:noFill/>
          <a:ln w="28575">
            <a:solidFill>
              <a:srgbClr val="0000FF"/>
            </a:solidFill>
            <a:round/>
            <a:headEnd/>
            <a:tailEnd type="triangle" w="med" len="med"/>
          </a:ln>
          <a:effectLst>
            <a:outerShdw dist="35921" dir="2700000" algn="ctr" rotWithShape="0">
              <a:srgbClr val="990000"/>
            </a:outerShdw>
          </a:effectLst>
        </p:spPr>
        <p:txBody>
          <a:bodyPr/>
          <a:lstStyle/>
          <a:p>
            <a:pPr>
              <a:defRPr/>
            </a:pPr>
            <a:endParaRPr lang="en-US"/>
          </a:p>
        </p:txBody>
      </p:sp>
      <p:sp>
        <p:nvSpPr>
          <p:cNvPr id="33812" name="Text Box 20"/>
          <p:cNvSpPr txBox="1">
            <a:spLocks noChangeArrowheads="1"/>
          </p:cNvSpPr>
          <p:nvPr/>
        </p:nvSpPr>
        <p:spPr bwMode="auto">
          <a:xfrm>
            <a:off x="152400" y="381000"/>
            <a:ext cx="2133600" cy="1897063"/>
          </a:xfrm>
          <a:prstGeom prst="rect">
            <a:avLst/>
          </a:prstGeom>
          <a:noFill/>
          <a:ln w="19050">
            <a:solidFill>
              <a:srgbClr val="00FF00"/>
            </a:solidFill>
            <a:miter lim="800000"/>
            <a:headEnd/>
            <a:tailEnd/>
          </a:ln>
          <a:effectLst>
            <a:outerShdw dist="35921" dir="2700000" algn="ctr" rotWithShape="0">
              <a:srgbClr val="990000"/>
            </a:outerShdw>
          </a:effectLst>
        </p:spPr>
        <p:txBody>
          <a:bodyPr>
            <a:spAutoFit/>
          </a:bodyPr>
          <a:lstStyle/>
          <a:p>
            <a:pPr algn="l">
              <a:spcBef>
                <a:spcPct val="50000"/>
              </a:spcBef>
              <a:defRPr/>
            </a:pPr>
            <a:r>
              <a:rPr lang="en-US" sz="1800" dirty="0">
                <a:solidFill>
                  <a:schemeClr val="bg1"/>
                </a:solidFill>
                <a:latin typeface="Comic Sans MS" pitchFamily="66" charset="0"/>
              </a:rPr>
              <a:t>1989: Fall of the Berlin Wall</a:t>
            </a:r>
          </a:p>
          <a:p>
            <a:pPr algn="l">
              <a:spcBef>
                <a:spcPct val="50000"/>
              </a:spcBef>
              <a:defRPr/>
            </a:pPr>
            <a:r>
              <a:rPr lang="en-US" sz="1800" dirty="0">
                <a:solidFill>
                  <a:schemeClr val="bg1"/>
                </a:solidFill>
                <a:latin typeface="Comic Sans MS" pitchFamily="66" charset="0"/>
              </a:rPr>
              <a:t>1990- East and West Germany reunited into one Germany</a:t>
            </a:r>
          </a:p>
        </p:txBody>
      </p:sp>
      <p:sp>
        <p:nvSpPr>
          <p:cNvPr id="33813" name="Line 21"/>
          <p:cNvSpPr>
            <a:spLocks noChangeShapeType="1"/>
          </p:cNvSpPr>
          <p:nvPr/>
        </p:nvSpPr>
        <p:spPr bwMode="auto">
          <a:xfrm flipH="1" flipV="1">
            <a:off x="2286000" y="1524000"/>
            <a:ext cx="1143000" cy="533400"/>
          </a:xfrm>
          <a:prstGeom prst="line">
            <a:avLst/>
          </a:prstGeom>
          <a:noFill/>
          <a:ln w="28575">
            <a:solidFill>
              <a:srgbClr val="99FF33"/>
            </a:solidFill>
            <a:round/>
            <a:headEnd/>
            <a:tailEnd type="triangle" w="med" len="med"/>
          </a:ln>
          <a:effectLst>
            <a:outerShdw dist="35921" dir="2700000" algn="ctr" rotWithShape="0">
              <a:srgbClr val="990000"/>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2"/>
          <p:cNvSpPr>
            <a:spLocks noChangeArrowheads="1" noChangeShapeType="1" noTextEdit="1"/>
          </p:cNvSpPr>
          <p:nvPr/>
        </p:nvSpPr>
        <p:spPr bwMode="auto">
          <a:xfrm>
            <a:off x="304800" y="381000"/>
            <a:ext cx="8610600" cy="657225"/>
          </a:xfrm>
          <a:prstGeom prst="rect">
            <a:avLst/>
          </a:prstGeom>
        </p:spPr>
        <p:txBody>
          <a:bodyPr wrap="none" fromWordArt="1">
            <a:prstTxWarp prst="textDoubleWave1">
              <a:avLst>
                <a:gd name="adj1" fmla="val 6500"/>
                <a:gd name="adj2" fmla="val 0"/>
              </a:avLst>
            </a:prstTxWarp>
          </a:bodyPr>
          <a:lstStyle/>
          <a:p>
            <a:r>
              <a:rPr lang="en-US" sz="3600" kern="10">
                <a:ln w="18415">
                  <a:solidFill>
                    <a:srgbClr val="CC3300"/>
                  </a:solidFill>
                  <a:round/>
                  <a:headEnd/>
                  <a:tailEnd/>
                </a:ln>
                <a:solidFill>
                  <a:srgbClr val="FFFFFF"/>
                </a:solidFill>
                <a:effectLst>
                  <a:outerShdw algn="tl" rotWithShape="0">
                    <a:srgbClr val="000000">
                      <a:alpha val="70000"/>
                    </a:srgbClr>
                  </a:outerShdw>
                </a:effectLst>
                <a:latin typeface="Impact"/>
              </a:rPr>
              <a:t>The Collapse of Communism in Eastern Europe</a:t>
            </a:r>
          </a:p>
        </p:txBody>
      </p:sp>
      <p:sp>
        <p:nvSpPr>
          <p:cNvPr id="34819" name="Text Box 3"/>
          <p:cNvSpPr txBox="1">
            <a:spLocks noChangeArrowheads="1"/>
          </p:cNvSpPr>
          <p:nvPr/>
        </p:nvSpPr>
        <p:spPr bwMode="auto">
          <a:xfrm>
            <a:off x="609600" y="2286000"/>
            <a:ext cx="8229600" cy="2677656"/>
          </a:xfrm>
          <a:prstGeom prst="rect">
            <a:avLst/>
          </a:prstGeom>
          <a:noFill/>
          <a:ln w="28575">
            <a:noFill/>
            <a:miter lim="800000"/>
            <a:headEnd/>
            <a:tailEnd/>
          </a:ln>
          <a:effectLst>
            <a:outerShdw dist="35921" dir="2700000" algn="ctr" rotWithShape="0">
              <a:srgbClr val="990000"/>
            </a:outerShdw>
          </a:effectLst>
        </p:spPr>
        <p:txBody>
          <a:bodyPr>
            <a:spAutoFit/>
          </a:bodyPr>
          <a:lstStyle/>
          <a:p>
            <a:pPr marL="457200" indent="-457200" algn="l">
              <a:spcBef>
                <a:spcPct val="50000"/>
              </a:spcBef>
              <a:buFont typeface="Wingdings" pitchFamily="2" charset="2"/>
              <a:buAutoNum type="arabicPeriod"/>
              <a:defRPr/>
            </a:pPr>
            <a:r>
              <a:rPr lang="en-US">
                <a:solidFill>
                  <a:schemeClr val="bg1"/>
                </a:solidFill>
                <a:latin typeface="Goudy Old Style" pitchFamily="18" charset="0"/>
              </a:rPr>
              <a:t>Giving into public pressure, the old Communists would step down in favor of younger ‘reform-minded’ Communists</a:t>
            </a:r>
          </a:p>
          <a:p>
            <a:pPr marL="457200" indent="-457200" algn="l">
              <a:spcBef>
                <a:spcPct val="50000"/>
              </a:spcBef>
              <a:buFont typeface="Wingdings" pitchFamily="2" charset="2"/>
              <a:buAutoNum type="arabicPeriod"/>
              <a:defRPr/>
            </a:pPr>
            <a:r>
              <a:rPr lang="en-US">
                <a:solidFill>
                  <a:schemeClr val="bg1"/>
                </a:solidFill>
                <a:latin typeface="Goudy Old Style" pitchFamily="18" charset="0"/>
              </a:rPr>
              <a:t>These new leaders would agree to let other political parties to exist and compete for seats in the country’s legislature</a:t>
            </a:r>
          </a:p>
          <a:p>
            <a:pPr marL="457200" indent="-457200" algn="l">
              <a:spcBef>
                <a:spcPct val="50000"/>
              </a:spcBef>
              <a:buFont typeface="Wingdings" pitchFamily="2" charset="2"/>
              <a:buAutoNum type="arabicPeriod"/>
              <a:defRPr/>
            </a:pPr>
            <a:r>
              <a:rPr lang="en-US">
                <a:solidFill>
                  <a:schemeClr val="bg1"/>
                </a:solidFill>
                <a:latin typeface="Goudy Old Style" pitchFamily="18" charset="0"/>
              </a:rPr>
              <a:t>In free, multiparty elections, member of non-Communist parties would win over Communist party members</a:t>
            </a:r>
          </a:p>
        </p:txBody>
      </p:sp>
      <p:sp>
        <p:nvSpPr>
          <p:cNvPr id="34820" name="Text Box 4"/>
          <p:cNvSpPr txBox="1">
            <a:spLocks noChangeArrowheads="1"/>
          </p:cNvSpPr>
          <p:nvPr/>
        </p:nvSpPr>
        <p:spPr bwMode="auto">
          <a:xfrm>
            <a:off x="533400" y="1295400"/>
            <a:ext cx="8229600" cy="830997"/>
          </a:xfrm>
          <a:prstGeom prst="rect">
            <a:avLst/>
          </a:prstGeom>
          <a:noFill/>
          <a:ln w="28575">
            <a:noFill/>
            <a:miter lim="800000"/>
            <a:headEnd/>
            <a:tailEnd/>
          </a:ln>
          <a:effectLst>
            <a:outerShdw dist="35921" dir="2700000" algn="ctr" rotWithShape="0">
              <a:srgbClr val="990000"/>
            </a:outerShdw>
          </a:effectLst>
        </p:spPr>
        <p:txBody>
          <a:bodyPr>
            <a:spAutoFit/>
          </a:bodyPr>
          <a:lstStyle/>
          <a:p>
            <a:pPr algn="l">
              <a:spcBef>
                <a:spcPct val="50000"/>
              </a:spcBef>
              <a:defRPr/>
            </a:pPr>
            <a:r>
              <a:rPr lang="en-US" dirty="0">
                <a:solidFill>
                  <a:schemeClr val="bg1"/>
                </a:solidFill>
                <a:latin typeface="Goudy Old Style" pitchFamily="18" charset="0"/>
              </a:rPr>
              <a:t>Most of the ‘satellites’ of the USSR began to revolt and break away following a similar pattern:</a:t>
            </a:r>
          </a:p>
        </p:txBody>
      </p:sp>
      <p:sp>
        <p:nvSpPr>
          <p:cNvPr id="34821" name="Text Box 5"/>
          <p:cNvSpPr txBox="1">
            <a:spLocks noChangeArrowheads="1"/>
          </p:cNvSpPr>
          <p:nvPr/>
        </p:nvSpPr>
        <p:spPr bwMode="auto">
          <a:xfrm>
            <a:off x="304800" y="5257800"/>
            <a:ext cx="8229600" cy="1200329"/>
          </a:xfrm>
          <a:prstGeom prst="rect">
            <a:avLst/>
          </a:prstGeom>
          <a:noFill/>
          <a:ln w="28575">
            <a:noFill/>
            <a:miter lim="800000"/>
            <a:headEnd/>
            <a:tailEnd/>
          </a:ln>
          <a:effectLst>
            <a:outerShdw dist="35921" dir="2700000" algn="ctr" rotWithShape="0">
              <a:srgbClr val="990000"/>
            </a:outerShdw>
          </a:effectLst>
        </p:spPr>
        <p:txBody>
          <a:bodyPr>
            <a:spAutoFit/>
          </a:bodyPr>
          <a:lstStyle/>
          <a:p>
            <a:pPr marL="457200" indent="-457200" algn="l">
              <a:spcBef>
                <a:spcPct val="50000"/>
              </a:spcBef>
              <a:buFont typeface="Wingdings" pitchFamily="2" charset="2"/>
              <a:buNone/>
              <a:defRPr/>
            </a:pPr>
            <a:r>
              <a:rPr lang="en-US" dirty="0">
                <a:solidFill>
                  <a:schemeClr val="bg1"/>
                </a:solidFill>
                <a:latin typeface="Goudy Old Style" pitchFamily="18" charset="0"/>
              </a:rPr>
              <a:t>      </a:t>
            </a:r>
            <a:r>
              <a:rPr lang="en-US" dirty="0" smtClean="0">
                <a:solidFill>
                  <a:schemeClr val="bg1"/>
                </a:solidFill>
                <a:latin typeface="Goudy Old Style" pitchFamily="18" charset="0"/>
              </a:rPr>
              <a:t>By </a:t>
            </a:r>
            <a:r>
              <a:rPr lang="en-US" dirty="0">
                <a:solidFill>
                  <a:schemeClr val="bg1"/>
                </a:solidFill>
                <a:latin typeface="Goudy Old Style" pitchFamily="18" charset="0"/>
              </a:rPr>
              <a:t>1989 the first two stages of this process were peacefully accomplished in Hungary, Bulgaria, East Germany, and Czechoslovakia</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3" name="Picture 11" descr="Tanks in red square"/>
          <p:cNvPicPr>
            <a:picLocks noChangeAspect="1" noChangeArrowheads="1"/>
          </p:cNvPicPr>
          <p:nvPr/>
        </p:nvPicPr>
        <p:blipFill>
          <a:blip r:embed="rId3" cstate="print"/>
          <a:srcRect/>
          <a:stretch>
            <a:fillRect/>
          </a:stretch>
        </p:blipFill>
        <p:spPr bwMode="auto">
          <a:xfrm>
            <a:off x="304800" y="2819400"/>
            <a:ext cx="4622800" cy="3506788"/>
          </a:xfrm>
          <a:prstGeom prst="rect">
            <a:avLst/>
          </a:prstGeom>
          <a:noFill/>
          <a:ln w="19050">
            <a:solidFill>
              <a:srgbClr val="FF3300"/>
            </a:solidFill>
            <a:miter lim="800000"/>
            <a:headEnd/>
            <a:tailEnd/>
          </a:ln>
        </p:spPr>
      </p:pic>
      <p:sp>
        <p:nvSpPr>
          <p:cNvPr id="18447" name="Text Box 15"/>
          <p:cNvSpPr txBox="1">
            <a:spLocks noChangeArrowheads="1"/>
          </p:cNvSpPr>
          <p:nvPr/>
        </p:nvSpPr>
        <p:spPr bwMode="auto">
          <a:xfrm>
            <a:off x="4953000" y="381000"/>
            <a:ext cx="4191000" cy="6370638"/>
          </a:xfrm>
          <a:prstGeom prst="rect">
            <a:avLst/>
          </a:prstGeom>
          <a:noFill/>
          <a:ln w="28575">
            <a:noFill/>
            <a:miter lim="800000"/>
            <a:headEnd/>
            <a:tailEnd/>
          </a:ln>
          <a:effectLst>
            <a:outerShdw dist="35921" dir="2700000" algn="ctr" rotWithShape="0">
              <a:srgbClr val="990000"/>
            </a:outerShdw>
          </a:effectLst>
        </p:spPr>
        <p:txBody>
          <a:bodyPr>
            <a:spAutoFit/>
          </a:bodyPr>
          <a:lstStyle/>
          <a:p>
            <a:pPr lvl="1" algn="l">
              <a:spcBef>
                <a:spcPct val="50000"/>
              </a:spcBef>
              <a:defRPr/>
            </a:pPr>
            <a:r>
              <a:rPr lang="en-US" dirty="0">
                <a:solidFill>
                  <a:schemeClr val="bg1"/>
                </a:solidFill>
                <a:latin typeface="Goudy Old Style" pitchFamily="18" charset="0"/>
              </a:rPr>
              <a:t>Some leaders spoke out against Gorbachev, while others called for even more democratic and capitalist reforms.</a:t>
            </a:r>
          </a:p>
          <a:p>
            <a:pPr lvl="1" algn="l">
              <a:spcBef>
                <a:spcPct val="50000"/>
              </a:spcBef>
              <a:defRPr/>
            </a:pPr>
            <a:r>
              <a:rPr lang="en-US" dirty="0" smtClean="0">
                <a:solidFill>
                  <a:schemeClr val="bg1"/>
                </a:solidFill>
                <a:latin typeface="Goudy Old Style" pitchFamily="18" charset="0"/>
              </a:rPr>
              <a:t>In </a:t>
            </a:r>
            <a:r>
              <a:rPr lang="en-US" dirty="0">
                <a:solidFill>
                  <a:schemeClr val="bg1"/>
                </a:solidFill>
                <a:latin typeface="Goudy Old Style" pitchFamily="18" charset="0"/>
              </a:rPr>
              <a:t>1991 </a:t>
            </a:r>
            <a:r>
              <a:rPr lang="en-US" dirty="0" smtClean="0">
                <a:solidFill>
                  <a:schemeClr val="bg1"/>
                </a:solidFill>
                <a:latin typeface="Goudy Old Style" pitchFamily="18" charset="0"/>
              </a:rPr>
              <a:t>hard-line communists </a:t>
            </a:r>
            <a:r>
              <a:rPr lang="en-US" dirty="0">
                <a:solidFill>
                  <a:schemeClr val="bg1"/>
                </a:solidFill>
                <a:latin typeface="Goudy Old Style" pitchFamily="18" charset="0"/>
              </a:rPr>
              <a:t>tried to overthrow Gorbachev in a military coup; the coup failed but it weakened his rule.</a:t>
            </a:r>
          </a:p>
          <a:p>
            <a:pPr lvl="1" algn="l">
              <a:spcBef>
                <a:spcPct val="50000"/>
              </a:spcBef>
              <a:defRPr/>
            </a:pPr>
            <a:r>
              <a:rPr lang="en-US" dirty="0">
                <a:solidFill>
                  <a:schemeClr val="bg1"/>
                </a:solidFill>
                <a:latin typeface="Goudy Old Style" pitchFamily="18" charset="0"/>
              </a:rPr>
              <a:t>By the end of 1991, most of the republics in the USSR had declared their independence and the USSR ceased to exist.</a:t>
            </a:r>
          </a:p>
        </p:txBody>
      </p:sp>
      <p:sp>
        <p:nvSpPr>
          <p:cNvPr id="18449" name="Rectangle 17"/>
          <p:cNvSpPr>
            <a:spLocks noChangeArrowheads="1"/>
          </p:cNvSpPr>
          <p:nvPr/>
        </p:nvSpPr>
        <p:spPr bwMode="auto">
          <a:xfrm>
            <a:off x="381000" y="304800"/>
            <a:ext cx="4572000" cy="1877437"/>
          </a:xfrm>
          <a:prstGeom prst="rect">
            <a:avLst/>
          </a:prstGeom>
          <a:noFill/>
          <a:ln w="28575">
            <a:noFill/>
            <a:miter lim="800000"/>
            <a:headEnd/>
            <a:tailEnd/>
          </a:ln>
          <a:effectLst>
            <a:outerShdw dist="35921" dir="2700000" algn="ctr" rotWithShape="0">
              <a:srgbClr val="990000"/>
            </a:outerShdw>
          </a:effectLst>
        </p:spPr>
        <p:txBody>
          <a:bodyPr>
            <a:spAutoFit/>
          </a:bodyPr>
          <a:lstStyle/>
          <a:p>
            <a:pPr algn="l">
              <a:spcBef>
                <a:spcPct val="50000"/>
              </a:spcBef>
              <a:defRPr/>
            </a:pPr>
            <a:r>
              <a:rPr lang="en-US" sz="3200" dirty="0">
                <a:solidFill>
                  <a:schemeClr val="bg1"/>
                </a:solidFill>
                <a:latin typeface="Goudy Old Style" pitchFamily="18" charset="0"/>
              </a:rPr>
              <a:t>Unexpected Results</a:t>
            </a:r>
            <a:r>
              <a:rPr lang="en-US" dirty="0">
                <a:solidFill>
                  <a:schemeClr val="bg1"/>
                </a:solidFill>
                <a:latin typeface="Goudy Old Style" pitchFamily="18" charset="0"/>
              </a:rPr>
              <a:t>:</a:t>
            </a:r>
          </a:p>
          <a:p>
            <a:pPr lvl="1" algn="l">
              <a:spcBef>
                <a:spcPct val="50000"/>
              </a:spcBef>
              <a:defRPr/>
            </a:pPr>
            <a:r>
              <a:rPr lang="en-US" dirty="0">
                <a:solidFill>
                  <a:schemeClr val="bg1"/>
                </a:solidFill>
                <a:latin typeface="Goudy Old Style" pitchFamily="18" charset="0"/>
              </a:rPr>
              <a:t>Rapid changes brought about by glasnost and perestroika brought about economic turmoil</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http://www.vad1.com/anthems/15-union-republics/ussr1991-3.gif"/>
          <p:cNvPicPr>
            <a:picLocks noChangeAspect="1" noChangeArrowheads="1"/>
          </p:cNvPicPr>
          <p:nvPr/>
        </p:nvPicPr>
        <p:blipFill>
          <a:blip r:embed="rId3" cstate="print"/>
          <a:srcRect/>
          <a:stretch>
            <a:fillRect/>
          </a:stretch>
        </p:blipFill>
        <p:spPr bwMode="auto">
          <a:xfrm>
            <a:off x="609600" y="725488"/>
            <a:ext cx="7696200" cy="4781550"/>
          </a:xfrm>
          <a:prstGeom prst="rect">
            <a:avLst/>
          </a:prstGeom>
          <a:noFill/>
          <a:ln w="25400">
            <a:solidFill>
              <a:srgbClr val="FF0000"/>
            </a:solidFill>
            <a:miter lim="800000"/>
            <a:headEnd/>
            <a:tailEnd/>
          </a:ln>
        </p:spPr>
      </p:pic>
      <p:sp>
        <p:nvSpPr>
          <p:cNvPr id="24580" name="Text Box 4"/>
          <p:cNvSpPr txBox="1">
            <a:spLocks noChangeArrowheads="1"/>
          </p:cNvSpPr>
          <p:nvPr/>
        </p:nvSpPr>
        <p:spPr bwMode="auto">
          <a:xfrm>
            <a:off x="2819400" y="2895600"/>
            <a:ext cx="3124200" cy="641350"/>
          </a:xfrm>
          <a:prstGeom prst="rect">
            <a:avLst/>
          </a:prstGeom>
          <a:noFill/>
          <a:ln w="28575">
            <a:noFill/>
            <a:miter lim="800000"/>
            <a:headEnd/>
            <a:tailEnd/>
          </a:ln>
          <a:effectLst>
            <a:outerShdw dist="35921" dir="2700000" algn="ctr" rotWithShape="0">
              <a:srgbClr val="990000"/>
            </a:outerShdw>
          </a:effectLst>
        </p:spPr>
        <p:txBody>
          <a:bodyPr>
            <a:spAutoFit/>
          </a:bodyPr>
          <a:lstStyle/>
          <a:p>
            <a:pPr>
              <a:spcBef>
                <a:spcPct val="50000"/>
              </a:spcBef>
              <a:defRPr/>
            </a:pPr>
            <a:r>
              <a:rPr lang="en-US" sz="3600">
                <a:solidFill>
                  <a:srgbClr val="CC3300"/>
                </a:solidFill>
              </a:rPr>
              <a:t>RUSSIA</a:t>
            </a:r>
          </a:p>
        </p:txBody>
      </p:sp>
      <p:sp>
        <p:nvSpPr>
          <p:cNvPr id="24581" name="Text Box 5"/>
          <p:cNvSpPr txBox="1">
            <a:spLocks noChangeArrowheads="1"/>
          </p:cNvSpPr>
          <p:nvPr/>
        </p:nvSpPr>
        <p:spPr bwMode="auto">
          <a:xfrm>
            <a:off x="381000" y="5486400"/>
            <a:ext cx="8458200" cy="1187450"/>
          </a:xfrm>
          <a:prstGeom prst="rect">
            <a:avLst/>
          </a:prstGeom>
          <a:noFill/>
          <a:ln w="9525">
            <a:noFill/>
            <a:miter lim="800000"/>
            <a:headEnd/>
            <a:tailEnd/>
          </a:ln>
        </p:spPr>
        <p:txBody>
          <a:bodyPr>
            <a:spAutoFit/>
          </a:bodyPr>
          <a:lstStyle/>
          <a:p>
            <a:pPr algn="l">
              <a:spcBef>
                <a:spcPct val="50000"/>
              </a:spcBef>
            </a:pPr>
            <a:r>
              <a:rPr lang="en-US">
                <a:solidFill>
                  <a:schemeClr val="bg1"/>
                </a:solidFill>
                <a:latin typeface="Impact" pitchFamily="34" charset="0"/>
              </a:rPr>
              <a:t>1-Russia 2-Estonia  3-Latvia   4-Lithuania 5-Belarus   6-Ukraine             7-Moldova   8-Georgia  9-Armenia  10-Azerbaijan  11-Turkmenistan 12-Uzbekistan    13-Tajikistan  14-Kyrgyzstan   15-Kazakhstan.</a:t>
            </a:r>
          </a:p>
        </p:txBody>
      </p:sp>
      <p:sp>
        <p:nvSpPr>
          <p:cNvPr id="24582" name="Text Box 6"/>
          <p:cNvSpPr txBox="1">
            <a:spLocks noChangeArrowheads="1"/>
          </p:cNvSpPr>
          <p:nvPr/>
        </p:nvSpPr>
        <p:spPr bwMode="auto">
          <a:xfrm>
            <a:off x="304800" y="228600"/>
            <a:ext cx="8686800" cy="519113"/>
          </a:xfrm>
          <a:prstGeom prst="rect">
            <a:avLst/>
          </a:prstGeom>
          <a:noFill/>
          <a:ln w="28575">
            <a:noFill/>
            <a:miter lim="800000"/>
            <a:headEnd/>
            <a:tailEnd/>
          </a:ln>
          <a:effectLst>
            <a:outerShdw dist="35921" dir="2700000" algn="ctr" rotWithShape="0">
              <a:srgbClr val="990000"/>
            </a:outerShdw>
          </a:effectLst>
        </p:spPr>
        <p:txBody>
          <a:bodyPr>
            <a:spAutoFit/>
          </a:bodyPr>
          <a:lstStyle/>
          <a:p>
            <a:pPr algn="l">
              <a:spcBef>
                <a:spcPct val="50000"/>
              </a:spcBef>
              <a:defRPr/>
            </a:pPr>
            <a:r>
              <a:rPr lang="en-US" sz="2800">
                <a:solidFill>
                  <a:schemeClr val="bg1"/>
                </a:solidFill>
                <a:latin typeface="Impact" pitchFamily="34" charset="0"/>
              </a:rPr>
              <a:t>THE USSR is broken up into 15 independent republics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88067"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1946</a:t>
            </a:r>
          </a:p>
        </p:txBody>
      </p:sp>
      <p:pic>
        <p:nvPicPr>
          <p:cNvPr id="88068"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88069"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88070"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88071"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88072" name="Picture 8" descr="Tank1"/>
          <p:cNvPicPr>
            <a:picLocks noChangeAspect="1" noChangeArrowheads="1"/>
          </p:cNvPicPr>
          <p:nvPr/>
        </p:nvPicPr>
        <p:blipFill>
          <a:blip r:embed="rId4" cstate="print"/>
          <a:srcRect/>
          <a:stretch>
            <a:fillRect/>
          </a:stretch>
        </p:blipFill>
        <p:spPr bwMode="auto">
          <a:xfrm>
            <a:off x="5562600" y="4876800"/>
            <a:ext cx="314325" cy="153988"/>
          </a:xfrm>
          <a:prstGeom prst="rect">
            <a:avLst/>
          </a:prstGeom>
          <a:noFill/>
        </p:spPr>
      </p:pic>
      <p:pic>
        <p:nvPicPr>
          <p:cNvPr id="88073"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88074" name="Picture 10" descr="Tank1"/>
          <p:cNvPicPr>
            <a:picLocks noChangeAspect="1" noChangeArrowheads="1"/>
          </p:cNvPicPr>
          <p:nvPr/>
        </p:nvPicPr>
        <p:blipFill>
          <a:blip r:embed="rId4" cstate="print"/>
          <a:srcRect/>
          <a:stretch>
            <a:fillRect/>
          </a:stretch>
        </p:blipFill>
        <p:spPr bwMode="auto">
          <a:xfrm>
            <a:off x="6324600" y="4572000"/>
            <a:ext cx="314325" cy="153988"/>
          </a:xfrm>
          <a:prstGeom prst="rect">
            <a:avLst/>
          </a:prstGeom>
          <a:noFill/>
        </p:spPr>
      </p:pic>
      <p:pic>
        <p:nvPicPr>
          <p:cNvPr id="88075"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88076"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88077"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88078"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88079"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88080"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Tree>
  </p:cSld>
  <p:clrMapOvr>
    <a:masterClrMapping/>
  </p:clrMapOvr>
  <p:transition advClick="0" advTm="5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urope Map1"/>
          <p:cNvPicPr>
            <a:picLocks noChangeAspect="1" noChangeArrowheads="1"/>
          </p:cNvPicPr>
          <p:nvPr/>
        </p:nvPicPr>
        <p:blipFill>
          <a:blip r:embed="rId3" cstate="print"/>
          <a:srcRect/>
          <a:stretch>
            <a:fillRect/>
          </a:stretch>
        </p:blipFill>
        <p:spPr bwMode="auto">
          <a:xfrm>
            <a:off x="2209800" y="0"/>
            <a:ext cx="6934200" cy="6873875"/>
          </a:xfrm>
          <a:prstGeom prst="rect">
            <a:avLst/>
          </a:prstGeom>
          <a:noFill/>
        </p:spPr>
      </p:pic>
      <p:sp>
        <p:nvSpPr>
          <p:cNvPr id="63491" name="Text Box 3"/>
          <p:cNvSpPr txBox="1">
            <a:spLocks noChangeArrowheads="1"/>
          </p:cNvSpPr>
          <p:nvPr/>
        </p:nvSpPr>
        <p:spPr bwMode="auto">
          <a:xfrm>
            <a:off x="228600" y="193675"/>
            <a:ext cx="1447800" cy="528638"/>
          </a:xfrm>
          <a:prstGeom prst="rect">
            <a:avLst/>
          </a:prstGeom>
          <a:solidFill>
            <a:schemeClr val="bg1"/>
          </a:solidFill>
          <a:ln w="9525">
            <a:solidFill>
              <a:schemeClr val="tx1"/>
            </a:solidFill>
            <a:miter lim="800000"/>
            <a:headEnd/>
            <a:tailEnd/>
          </a:ln>
          <a:effectLst/>
        </p:spPr>
        <p:txBody>
          <a:bodyPr anchor="ctr" anchorCtr="1">
            <a:spAutoFit/>
          </a:bodyPr>
          <a:lstStyle/>
          <a:p>
            <a:pPr>
              <a:spcBef>
                <a:spcPct val="50000"/>
              </a:spcBef>
            </a:pPr>
            <a:r>
              <a:rPr lang="en-US" sz="2800" b="1">
                <a:latin typeface="Garamond" pitchFamily="18" charset="0"/>
              </a:rPr>
              <a:t>1947</a:t>
            </a:r>
          </a:p>
        </p:txBody>
      </p:sp>
      <p:pic>
        <p:nvPicPr>
          <p:cNvPr id="63492" name="Picture 4" descr="Tank1"/>
          <p:cNvPicPr>
            <a:picLocks noChangeAspect="1" noChangeArrowheads="1"/>
          </p:cNvPicPr>
          <p:nvPr/>
        </p:nvPicPr>
        <p:blipFill>
          <a:blip r:embed="rId4" cstate="print"/>
          <a:srcRect/>
          <a:stretch>
            <a:fillRect/>
          </a:stretch>
        </p:blipFill>
        <p:spPr bwMode="auto">
          <a:xfrm>
            <a:off x="6248400" y="3429000"/>
            <a:ext cx="314325" cy="153988"/>
          </a:xfrm>
          <a:prstGeom prst="rect">
            <a:avLst/>
          </a:prstGeom>
          <a:noFill/>
        </p:spPr>
      </p:pic>
      <p:pic>
        <p:nvPicPr>
          <p:cNvPr id="63493" name="Picture 5" descr="Tank1"/>
          <p:cNvPicPr>
            <a:picLocks noChangeAspect="1" noChangeArrowheads="1"/>
          </p:cNvPicPr>
          <p:nvPr/>
        </p:nvPicPr>
        <p:blipFill>
          <a:blip r:embed="rId4" cstate="print"/>
          <a:srcRect/>
          <a:stretch>
            <a:fillRect/>
          </a:stretch>
        </p:blipFill>
        <p:spPr bwMode="auto">
          <a:xfrm>
            <a:off x="4876800" y="4114800"/>
            <a:ext cx="314325" cy="153988"/>
          </a:xfrm>
          <a:prstGeom prst="rect">
            <a:avLst/>
          </a:prstGeom>
          <a:noFill/>
        </p:spPr>
      </p:pic>
      <p:pic>
        <p:nvPicPr>
          <p:cNvPr id="63494" name="Picture 6" descr="Tank1"/>
          <p:cNvPicPr>
            <a:picLocks noChangeAspect="1" noChangeArrowheads="1"/>
          </p:cNvPicPr>
          <p:nvPr/>
        </p:nvPicPr>
        <p:blipFill>
          <a:blip r:embed="rId4" cstate="print"/>
          <a:srcRect/>
          <a:stretch>
            <a:fillRect/>
          </a:stretch>
        </p:blipFill>
        <p:spPr bwMode="auto">
          <a:xfrm>
            <a:off x="6324600" y="4191000"/>
            <a:ext cx="314325" cy="153988"/>
          </a:xfrm>
          <a:prstGeom prst="rect">
            <a:avLst/>
          </a:prstGeom>
          <a:noFill/>
        </p:spPr>
      </p:pic>
      <p:pic>
        <p:nvPicPr>
          <p:cNvPr id="63495" name="Picture 7" descr="Tank1"/>
          <p:cNvPicPr>
            <a:picLocks noChangeAspect="1" noChangeArrowheads="1"/>
          </p:cNvPicPr>
          <p:nvPr/>
        </p:nvPicPr>
        <p:blipFill>
          <a:blip r:embed="rId4" cstate="print"/>
          <a:srcRect/>
          <a:stretch>
            <a:fillRect/>
          </a:stretch>
        </p:blipFill>
        <p:spPr bwMode="auto">
          <a:xfrm>
            <a:off x="6324600" y="3886200"/>
            <a:ext cx="314325" cy="153988"/>
          </a:xfrm>
          <a:prstGeom prst="rect">
            <a:avLst/>
          </a:prstGeom>
          <a:noFill/>
        </p:spPr>
      </p:pic>
      <p:pic>
        <p:nvPicPr>
          <p:cNvPr id="63496" name="Picture 8" descr="Tank1"/>
          <p:cNvPicPr>
            <a:picLocks noChangeAspect="1" noChangeArrowheads="1"/>
          </p:cNvPicPr>
          <p:nvPr/>
        </p:nvPicPr>
        <p:blipFill>
          <a:blip r:embed="rId4" cstate="print"/>
          <a:srcRect/>
          <a:stretch>
            <a:fillRect/>
          </a:stretch>
        </p:blipFill>
        <p:spPr bwMode="auto">
          <a:xfrm>
            <a:off x="5562600" y="4876800"/>
            <a:ext cx="314325" cy="153988"/>
          </a:xfrm>
          <a:prstGeom prst="rect">
            <a:avLst/>
          </a:prstGeom>
          <a:noFill/>
        </p:spPr>
      </p:pic>
      <p:pic>
        <p:nvPicPr>
          <p:cNvPr id="63497" name="Picture 9" descr="Tank1"/>
          <p:cNvPicPr>
            <a:picLocks noChangeAspect="1" noChangeArrowheads="1"/>
          </p:cNvPicPr>
          <p:nvPr/>
        </p:nvPicPr>
        <p:blipFill>
          <a:blip r:embed="rId4" cstate="print"/>
          <a:srcRect/>
          <a:stretch>
            <a:fillRect/>
          </a:stretch>
        </p:blipFill>
        <p:spPr bwMode="auto">
          <a:xfrm>
            <a:off x="6248400" y="5562600"/>
            <a:ext cx="314325" cy="153988"/>
          </a:xfrm>
          <a:prstGeom prst="rect">
            <a:avLst/>
          </a:prstGeom>
          <a:noFill/>
        </p:spPr>
      </p:pic>
      <p:pic>
        <p:nvPicPr>
          <p:cNvPr id="63498" name="Picture 10" descr="Tank1"/>
          <p:cNvPicPr>
            <a:picLocks noChangeAspect="1" noChangeArrowheads="1"/>
          </p:cNvPicPr>
          <p:nvPr/>
        </p:nvPicPr>
        <p:blipFill>
          <a:blip r:embed="rId4" cstate="print"/>
          <a:srcRect/>
          <a:stretch>
            <a:fillRect/>
          </a:stretch>
        </p:blipFill>
        <p:spPr bwMode="auto">
          <a:xfrm>
            <a:off x="6324600" y="4572000"/>
            <a:ext cx="314325" cy="153988"/>
          </a:xfrm>
          <a:prstGeom prst="rect">
            <a:avLst/>
          </a:prstGeom>
          <a:noFill/>
        </p:spPr>
      </p:pic>
      <p:pic>
        <p:nvPicPr>
          <p:cNvPr id="63499" name="Picture 11" descr="Tank1"/>
          <p:cNvPicPr>
            <a:picLocks noChangeAspect="1" noChangeArrowheads="1"/>
          </p:cNvPicPr>
          <p:nvPr/>
        </p:nvPicPr>
        <p:blipFill>
          <a:blip r:embed="rId4" cstate="print"/>
          <a:srcRect/>
          <a:stretch>
            <a:fillRect/>
          </a:stretch>
        </p:blipFill>
        <p:spPr bwMode="auto">
          <a:xfrm>
            <a:off x="6248400" y="5029200"/>
            <a:ext cx="314325" cy="153988"/>
          </a:xfrm>
          <a:prstGeom prst="rect">
            <a:avLst/>
          </a:prstGeom>
          <a:noFill/>
        </p:spPr>
      </p:pic>
      <p:pic>
        <p:nvPicPr>
          <p:cNvPr id="63500" name="Picture 12" descr="Tank1"/>
          <p:cNvPicPr>
            <a:picLocks noChangeAspect="1" noChangeArrowheads="1"/>
          </p:cNvPicPr>
          <p:nvPr/>
        </p:nvPicPr>
        <p:blipFill>
          <a:blip r:embed="rId4" cstate="print"/>
          <a:srcRect/>
          <a:stretch>
            <a:fillRect/>
          </a:stretch>
        </p:blipFill>
        <p:spPr bwMode="auto">
          <a:xfrm>
            <a:off x="6705600" y="4800600"/>
            <a:ext cx="314325" cy="153988"/>
          </a:xfrm>
          <a:prstGeom prst="rect">
            <a:avLst/>
          </a:prstGeom>
          <a:noFill/>
        </p:spPr>
      </p:pic>
      <p:pic>
        <p:nvPicPr>
          <p:cNvPr id="63501" name="Picture 13" descr="Tank1"/>
          <p:cNvPicPr>
            <a:picLocks noChangeAspect="1" noChangeArrowheads="1"/>
          </p:cNvPicPr>
          <p:nvPr/>
        </p:nvPicPr>
        <p:blipFill>
          <a:blip r:embed="rId4" cstate="print"/>
          <a:srcRect/>
          <a:stretch>
            <a:fillRect/>
          </a:stretch>
        </p:blipFill>
        <p:spPr bwMode="auto">
          <a:xfrm>
            <a:off x="7086600" y="2971800"/>
            <a:ext cx="314325" cy="153988"/>
          </a:xfrm>
          <a:prstGeom prst="rect">
            <a:avLst/>
          </a:prstGeom>
          <a:noFill/>
        </p:spPr>
      </p:pic>
      <p:pic>
        <p:nvPicPr>
          <p:cNvPr id="63502" name="Picture 14" descr="Tank1"/>
          <p:cNvPicPr>
            <a:picLocks noChangeAspect="1" noChangeArrowheads="1"/>
          </p:cNvPicPr>
          <p:nvPr/>
        </p:nvPicPr>
        <p:blipFill>
          <a:blip r:embed="rId4" cstate="print"/>
          <a:srcRect/>
          <a:stretch>
            <a:fillRect/>
          </a:stretch>
        </p:blipFill>
        <p:spPr bwMode="auto">
          <a:xfrm>
            <a:off x="7315200" y="3429000"/>
            <a:ext cx="314325" cy="153988"/>
          </a:xfrm>
          <a:prstGeom prst="rect">
            <a:avLst/>
          </a:prstGeom>
          <a:noFill/>
        </p:spPr>
      </p:pic>
      <p:pic>
        <p:nvPicPr>
          <p:cNvPr id="63503" name="Picture 15" descr="Tank1"/>
          <p:cNvPicPr>
            <a:picLocks noChangeAspect="1" noChangeArrowheads="1"/>
          </p:cNvPicPr>
          <p:nvPr/>
        </p:nvPicPr>
        <p:blipFill>
          <a:blip r:embed="rId4" cstate="print"/>
          <a:srcRect/>
          <a:stretch>
            <a:fillRect/>
          </a:stretch>
        </p:blipFill>
        <p:spPr bwMode="auto">
          <a:xfrm>
            <a:off x="7696200" y="3810000"/>
            <a:ext cx="314325" cy="153988"/>
          </a:xfrm>
          <a:prstGeom prst="rect">
            <a:avLst/>
          </a:prstGeom>
          <a:noFill/>
        </p:spPr>
      </p:pic>
      <p:pic>
        <p:nvPicPr>
          <p:cNvPr id="63504" name="Picture 16" descr="Tank1"/>
          <p:cNvPicPr>
            <a:picLocks noChangeAspect="1" noChangeArrowheads="1"/>
          </p:cNvPicPr>
          <p:nvPr/>
        </p:nvPicPr>
        <p:blipFill>
          <a:blip r:embed="rId4" cstate="print"/>
          <a:srcRect/>
          <a:stretch>
            <a:fillRect/>
          </a:stretch>
        </p:blipFill>
        <p:spPr bwMode="auto">
          <a:xfrm>
            <a:off x="8001000" y="4191000"/>
            <a:ext cx="314325" cy="153988"/>
          </a:xfrm>
          <a:prstGeom prst="rect">
            <a:avLst/>
          </a:prstGeom>
          <a:noFill/>
        </p:spPr>
      </p:pic>
    </p:spTree>
  </p:cSld>
  <p:clrMapOvr>
    <a:masterClrMapping/>
  </p:clrMapOvr>
  <p:transition advClick="0" advTm="5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6&quot;&gt;&lt;property id=&quot;20148&quot; value=&quot;5&quot;/&gt;&lt;property id=&quot;20300&quot; value=&quot;Slide 60&quot;/&gt;&lt;property id=&quot;20307&quot; value=&quot;260&quot;/&gt;&lt;/object&gt;&lt;object type=&quot;3&quot; unique_id=&quot;10007&quot;&gt;&lt;property id=&quot;20148&quot; value=&quot;5&quot;/&gt;&lt;property id=&quot;20300&quot; value=&quot;Slide 61&quot;/&gt;&lt;property id=&quot;20307&quot; value=&quot;273&quot;/&gt;&lt;/object&gt;&lt;object type=&quot;3&quot; unique_id=&quot;10008&quot;&gt;&lt;property id=&quot;20148&quot; value=&quot;5&quot;/&gt;&lt;property id=&quot;20300&quot; value=&quot;Slide 62&quot;/&gt;&lt;property id=&quot;20307&quot; value=&quot;286&quot;/&gt;&lt;/object&gt;&lt;object type=&quot;3&quot; unique_id=&quot;10009&quot;&gt;&lt;property id=&quot;20148&quot; value=&quot;5&quot;/&gt;&lt;property id=&quot;20300&quot; value=&quot;Slide 63&quot;/&gt;&lt;property id=&quot;20307&quot; value=&quot;261&quot;/&gt;&lt;/object&gt;&lt;object type=&quot;3&quot; unique_id=&quot;10010&quot;&gt;&lt;property id=&quot;20148&quot; value=&quot;5&quot;/&gt;&lt;property id=&quot;20300&quot; value=&quot;Slide 64&quot;/&gt;&lt;property id=&quot;20307&quot; value=&quot;280&quot;/&gt;&lt;/object&gt;&lt;object type=&quot;3&quot; unique_id=&quot;10011&quot;&gt;&lt;property id=&quot;20148&quot; value=&quot;5&quot;/&gt;&lt;property id=&quot;20300&quot; value=&quot;Slide 65&quot;/&gt;&lt;property id=&quot;20307&quot; value=&quot;258&quot;/&gt;&lt;/object&gt;&lt;object type=&quot;3&quot; unique_id=&quot;10014&quot;&gt;&lt;property id=&quot;20148&quot; value=&quot;5&quot;/&gt;&lt;property id=&quot;20300&quot; value=&quot;Slide 66&quot;/&gt;&lt;property id=&quot;20307&quot; value=&quot;262&quot;/&gt;&lt;/object&gt;&lt;object type=&quot;3&quot; unique_id=&quot;10015&quot;&gt;&lt;property id=&quot;20148&quot; value=&quot;5&quot;/&gt;&lt;property id=&quot;20300&quot; value=&quot;Slide 67&quot;/&gt;&lt;property id=&quot;20307&quot; value=&quot;263&quot;/&gt;&lt;/object&gt;&lt;object type=&quot;3&quot; unique_id=&quot;10017&quot;&gt;&lt;property id=&quot;20148&quot; value=&quot;5&quot;/&gt;&lt;property id=&quot;20300&quot; value=&quot;Slide 68&quot;/&gt;&lt;property id=&quot;20307&quot; value=&quot;265&quot;/&gt;&lt;/object&gt;&lt;object type=&quot;3&quot; unique_id=&quot;10018&quot;&gt;&lt;property id=&quot;20148&quot; value=&quot;5&quot;/&gt;&lt;property id=&quot;20300&quot; value=&quot;Slide 69&quot;/&gt;&lt;property id=&quot;20307&quot; value=&quot;267&quot;/&gt;&lt;/object&gt;&lt;object type=&quot;3&quot; unique_id=&quot;10019&quot;&gt;&lt;property id=&quot;20148&quot; value=&quot;5&quot;/&gt;&lt;property id=&quot;20300&quot; value=&quot;Slide 72&quot;/&gt;&lt;property id=&quot;20307&quot; value=&quot;268&quot;/&gt;&lt;/object&gt;&lt;object type=&quot;3&quot; unique_id=&quot;10020&quot;&gt;&lt;property id=&quot;20148&quot; value=&quot;5&quot;/&gt;&lt;property id=&quot;20300&quot; value=&quot;Slide 73&quot;/&gt;&lt;property id=&quot;20307&quot; value=&quot;272&quot;/&gt;&lt;/object&gt;&lt;object type=&quot;3&quot; unique_id=&quot;10021&quot;&gt;&lt;property id=&quot;20148&quot; value=&quot;5&quot;/&gt;&lt;property id=&quot;20300&quot; value=&quot;Slide 74&quot;/&gt;&lt;property id=&quot;20307&quot; value=&quot;285&quot;/&gt;&lt;/object&gt;&lt;object type=&quot;3&quot; unique_id=&quot;10022&quot;&gt;&lt;property id=&quot;20148&quot; value=&quot;5&quot;/&gt;&lt;property id=&quot;20300&quot; value=&quot;Slide 75&quot;/&gt;&lt;property id=&quot;20307&quot; value=&quot;281&quot;/&gt;&lt;/object&gt;&lt;object type=&quot;3&quot; unique_id=&quot;10023&quot;&gt;&lt;property id=&quot;20148&quot; value=&quot;5&quot;/&gt;&lt;property id=&quot;20300&quot; value=&quot;Slide 70&quot;/&gt;&lt;property id=&quot;20307&quot; value=&quot;284&quot;/&gt;&lt;/object&gt;&lt;object type=&quot;3&quot; unique_id=&quot;10024&quot;&gt;&lt;property id=&quot;20148&quot; value=&quot;5&quot;/&gt;&lt;property id=&quot;20300&quot; value=&quot;Slide 76&quot;/&gt;&lt;property id=&quot;20307&quot; value=&quot;282&quot;/&gt;&lt;/object&gt;&lt;object type=&quot;3&quot; unique_id=&quot;10025&quot;&gt;&lt;property id=&quot;20148&quot; value=&quot;5&quot;/&gt;&lt;property id=&quot;20300&quot; value=&quot;Slide 77&quot;/&gt;&lt;property id=&quot;20307&quot; value=&quot;269&quot;/&gt;&lt;/object&gt;&lt;object type=&quot;3&quot; unique_id=&quot;10026&quot;&gt;&lt;property id=&quot;20148&quot; value=&quot;5&quot;/&gt;&lt;property id=&quot;20300&quot; value=&quot;Slide 78&quot;/&gt;&lt;property id=&quot;20307&quot; value=&quot;274&quot;/&gt;&lt;/object&gt;&lt;object type=&quot;3&quot; unique_id=&quot;10541&quot;&gt;&lt;property id=&quot;20148&quot; value=&quot;5&quot;/&gt;&lt;property id=&quot;20300&quot; value=&quot;Slide 1&quot;/&gt;&lt;property id=&quot;20307&quot; value=&quot;289&quot;/&gt;&lt;/object&gt;&lt;object type=&quot;3&quot; unique_id=&quot;10542&quot;&gt;&lt;property id=&quot;20148&quot; value=&quot;5&quot;/&gt;&lt;property id=&quot;20300&quot; value=&quot;Slide 2&quot;/&gt;&lt;property id=&quot;20307&quot; value=&quot;290&quot;/&gt;&lt;/object&gt;&lt;object type=&quot;3&quot; unique_id=&quot;10543&quot;&gt;&lt;property id=&quot;20148&quot; value=&quot;5&quot;/&gt;&lt;property id=&quot;20300&quot; value=&quot;Slide 5&quot;/&gt;&lt;property id=&quot;20307&quot; value=&quot;291&quot;/&gt;&lt;/object&gt;&lt;object type=&quot;3&quot; unique_id=&quot;10544&quot;&gt;&lt;property id=&quot;20148&quot; value=&quot;5&quot;/&gt;&lt;property id=&quot;20300&quot; value=&quot;Slide 55&quot;/&gt;&lt;property id=&quot;20307&quot; value=&quot;292&quot;/&gt;&lt;/object&gt;&lt;object type=&quot;3&quot; unique_id=&quot;10545&quot;&gt;&lt;property id=&quot;20148&quot; value=&quot;5&quot;/&gt;&lt;property id=&quot;20300&quot; value=&quot;Slide 56&quot;/&gt;&lt;property id=&quot;20307&quot; value=&quot;293&quot;/&gt;&lt;/object&gt;&lt;object type=&quot;3&quot; unique_id=&quot;10548&quot;&gt;&lt;property id=&quot;20148&quot; value=&quot;5&quot;/&gt;&lt;property id=&quot;20300&quot; value=&quot;Slide 58&quot;/&gt;&lt;property id=&quot;20307&quot; value=&quot;297&quot;/&gt;&lt;/object&gt;&lt;object type=&quot;3&quot; unique_id=&quot;10549&quot;&gt;&lt;property id=&quot;20148&quot; value=&quot;5&quot;/&gt;&lt;property id=&quot;20300&quot; value=&quot;Slide 57&quot;/&gt;&lt;property id=&quot;20307&quot; value=&quot;298&quot;/&gt;&lt;/object&gt;&lt;object type=&quot;3&quot; unique_id=&quot;10555&quot;&gt;&lt;property id=&quot;20148&quot; value=&quot;5&quot;/&gt;&lt;property id=&quot;20300&quot; value=&quot;Slide 59&quot;/&gt;&lt;property id=&quot;20307&quot; value=&quot;288&quot;/&gt;&lt;/object&gt;&lt;object type=&quot;3&quot; unique_id=&quot;12894&quot;&gt;&lt;property id=&quot;20148&quot; value=&quot;5&quot;/&gt;&lt;property id=&quot;20300&quot; value=&quot;Slide 4&quot;/&gt;&lt;property id=&quot;20307&quot; value=&quot;303&quot;/&gt;&lt;/object&gt;&lt;object type=&quot;3&quot; unique_id=&quot;12895&quot;&gt;&lt;property id=&quot;20148&quot; value=&quot;5&quot;/&gt;&lt;property id=&quot;20300&quot; value=&quot;Slide 6&quot;/&gt;&lt;property id=&quot;20307&quot; value=&quot;305&quot;/&gt;&lt;/object&gt;&lt;object type=&quot;3&quot; unique_id=&quot;12896&quot;&gt;&lt;property id=&quot;20148&quot; value=&quot;5&quot;/&gt;&lt;property id=&quot;20300&quot; value=&quot;Slide 7&quot;/&gt;&lt;property id=&quot;20307&quot; value=&quot;306&quot;/&gt;&lt;/object&gt;&lt;object type=&quot;3&quot; unique_id=&quot;12897&quot;&gt;&lt;property id=&quot;20148&quot; value=&quot;5&quot;/&gt;&lt;property id=&quot;20300&quot; value=&quot;Slide 8&quot;/&gt;&lt;property id=&quot;20307&quot; value=&quot;307&quot;/&gt;&lt;/object&gt;&lt;object type=&quot;3&quot; unique_id=&quot;12898&quot;&gt;&lt;property id=&quot;20148&quot; value=&quot;5&quot;/&gt;&lt;property id=&quot;20300&quot; value=&quot;Slide 9&quot;/&gt;&lt;property id=&quot;20307&quot; value=&quot;308&quot;/&gt;&lt;/object&gt;&lt;object type=&quot;3&quot; unique_id=&quot;12899&quot;&gt;&lt;property id=&quot;20148&quot; value=&quot;5&quot;/&gt;&lt;property id=&quot;20300&quot; value=&quot;Slide 10&quot;/&gt;&lt;property id=&quot;20307&quot; value=&quot;309&quot;/&gt;&lt;/object&gt;&lt;object type=&quot;3&quot; unique_id=&quot;12900&quot;&gt;&lt;property id=&quot;20148&quot; value=&quot;5&quot;/&gt;&lt;property id=&quot;20300&quot; value=&quot;Slide 11&quot;/&gt;&lt;property id=&quot;20307&quot; value=&quot;310&quot;/&gt;&lt;/object&gt;&lt;object type=&quot;3&quot; unique_id=&quot;12901&quot;&gt;&lt;property id=&quot;20148&quot; value=&quot;5&quot;/&gt;&lt;property id=&quot;20300&quot; value=&quot;Slide 12&quot;/&gt;&lt;property id=&quot;20307&quot; value=&quot;311&quot;/&gt;&lt;/object&gt;&lt;object type=&quot;3&quot; unique_id=&quot;12902&quot;&gt;&lt;property id=&quot;20148&quot; value=&quot;5&quot;/&gt;&lt;property id=&quot;20300&quot; value=&quot;Slide 13&quot;/&gt;&lt;property id=&quot;20307&quot; value=&quot;312&quot;/&gt;&lt;/object&gt;&lt;object type=&quot;3&quot; unique_id=&quot;12903&quot;&gt;&lt;property id=&quot;20148&quot; value=&quot;5&quot;/&gt;&lt;property id=&quot;20300&quot; value=&quot;Slide 14&quot;/&gt;&lt;property id=&quot;20307&quot; value=&quot;313&quot;/&gt;&lt;/object&gt;&lt;object type=&quot;3&quot; unique_id=&quot;12904&quot;&gt;&lt;property id=&quot;20148&quot; value=&quot;5&quot;/&gt;&lt;property id=&quot;20300&quot; value=&quot;Slide 15&quot;/&gt;&lt;property id=&quot;20307&quot; value=&quot;314&quot;/&gt;&lt;/object&gt;&lt;object type=&quot;3&quot; unique_id=&quot;12905&quot;&gt;&lt;property id=&quot;20148&quot; value=&quot;5&quot;/&gt;&lt;property id=&quot;20300&quot; value=&quot;Slide 16&quot;/&gt;&lt;property id=&quot;20307&quot; value=&quot;315&quot;/&gt;&lt;/object&gt;&lt;object type=&quot;3&quot; unique_id=&quot;12906&quot;&gt;&lt;property id=&quot;20148&quot; value=&quot;5&quot;/&gt;&lt;property id=&quot;20300&quot; value=&quot;Slide 17&quot;/&gt;&lt;property id=&quot;20307&quot; value=&quot;316&quot;/&gt;&lt;/object&gt;&lt;object type=&quot;3&quot; unique_id=&quot;12907&quot;&gt;&lt;property id=&quot;20148&quot; value=&quot;5&quot;/&gt;&lt;property id=&quot;20300&quot; value=&quot;Slide 18&quot;/&gt;&lt;property id=&quot;20307&quot; value=&quot;317&quot;/&gt;&lt;/object&gt;&lt;object type=&quot;3&quot; unique_id=&quot;12908&quot;&gt;&lt;property id=&quot;20148&quot; value=&quot;5&quot;/&gt;&lt;property id=&quot;20300&quot; value=&quot;Slide 19&quot;/&gt;&lt;property id=&quot;20307&quot; value=&quot;318&quot;/&gt;&lt;/object&gt;&lt;object type=&quot;3&quot; unique_id=&quot;12909&quot;&gt;&lt;property id=&quot;20148&quot; value=&quot;5&quot;/&gt;&lt;property id=&quot;20300&quot; value=&quot;Slide 20&quot;/&gt;&lt;property id=&quot;20307&quot; value=&quot;319&quot;/&gt;&lt;/object&gt;&lt;object type=&quot;3&quot; unique_id=&quot;12910&quot;&gt;&lt;property id=&quot;20148&quot; value=&quot;5&quot;/&gt;&lt;property id=&quot;20300&quot; value=&quot;Slide 21&quot;/&gt;&lt;property id=&quot;20307&quot; value=&quot;320&quot;/&gt;&lt;/object&gt;&lt;object type=&quot;3&quot; unique_id=&quot;12911&quot;&gt;&lt;property id=&quot;20148&quot; value=&quot;5&quot;/&gt;&lt;property id=&quot;20300&quot; value=&quot;Slide 22&quot;/&gt;&lt;property id=&quot;20307&quot; value=&quot;321&quot;/&gt;&lt;/object&gt;&lt;object type=&quot;3&quot; unique_id=&quot;12912&quot;&gt;&lt;property id=&quot;20148&quot; value=&quot;5&quot;/&gt;&lt;property id=&quot;20300&quot; value=&quot;Slide 23&quot;/&gt;&lt;property id=&quot;20307&quot; value=&quot;322&quot;/&gt;&lt;/object&gt;&lt;object type=&quot;3&quot; unique_id=&quot;12913&quot;&gt;&lt;property id=&quot;20148&quot; value=&quot;5&quot;/&gt;&lt;property id=&quot;20300&quot; value=&quot;Slide 24&quot;/&gt;&lt;property id=&quot;20307&quot; value=&quot;323&quot;/&gt;&lt;/object&gt;&lt;object type=&quot;3&quot; unique_id=&quot;12914&quot;&gt;&lt;property id=&quot;20148&quot; value=&quot;5&quot;/&gt;&lt;property id=&quot;20300&quot; value=&quot;Slide 25&quot;/&gt;&lt;property id=&quot;20307&quot; value=&quot;324&quot;/&gt;&lt;/object&gt;&lt;object type=&quot;3&quot; unique_id=&quot;12915&quot;&gt;&lt;property id=&quot;20148&quot; value=&quot;5&quot;/&gt;&lt;property id=&quot;20300&quot; value=&quot;Slide 26&quot;/&gt;&lt;property id=&quot;20307&quot; value=&quot;325&quot;/&gt;&lt;/object&gt;&lt;object type=&quot;3&quot; unique_id=&quot;12916&quot;&gt;&lt;property id=&quot;20148&quot; value=&quot;5&quot;/&gt;&lt;property id=&quot;20300&quot; value=&quot;Slide 27&quot;/&gt;&lt;property id=&quot;20307&quot; value=&quot;326&quot;/&gt;&lt;/object&gt;&lt;object type=&quot;3&quot; unique_id=&quot;12917&quot;&gt;&lt;property id=&quot;20148&quot; value=&quot;5&quot;/&gt;&lt;property id=&quot;20300&quot; value=&quot;Slide 28&quot;/&gt;&lt;property id=&quot;20307&quot; value=&quot;327&quot;/&gt;&lt;/object&gt;&lt;object type=&quot;3&quot; unique_id=&quot;12918&quot;&gt;&lt;property id=&quot;20148&quot; value=&quot;5&quot;/&gt;&lt;property id=&quot;20300&quot; value=&quot;Slide 29&quot;/&gt;&lt;property id=&quot;20307&quot; value=&quot;328&quot;/&gt;&lt;/object&gt;&lt;object type=&quot;3&quot; unique_id=&quot;12919&quot;&gt;&lt;property id=&quot;20148&quot; value=&quot;5&quot;/&gt;&lt;property id=&quot;20300&quot; value=&quot;Slide 30&quot;/&gt;&lt;property id=&quot;20307&quot; value=&quot;329&quot;/&gt;&lt;/object&gt;&lt;object type=&quot;3&quot; unique_id=&quot;12920&quot;&gt;&lt;property id=&quot;20148&quot; value=&quot;5&quot;/&gt;&lt;property id=&quot;20300&quot; value=&quot;Slide 31&quot;/&gt;&lt;property id=&quot;20307&quot; value=&quot;330&quot;/&gt;&lt;/object&gt;&lt;object type=&quot;3&quot; unique_id=&quot;12921&quot;&gt;&lt;property id=&quot;20148&quot; value=&quot;5&quot;/&gt;&lt;property id=&quot;20300&quot; value=&quot;Slide 32&quot;/&gt;&lt;property id=&quot;20307&quot; value=&quot;331&quot;/&gt;&lt;/object&gt;&lt;object type=&quot;3&quot; unique_id=&quot;12922&quot;&gt;&lt;property id=&quot;20148&quot; value=&quot;5&quot;/&gt;&lt;property id=&quot;20300&quot; value=&quot;Slide 33&quot;/&gt;&lt;property id=&quot;20307&quot; value=&quot;332&quot;/&gt;&lt;/object&gt;&lt;object type=&quot;3&quot; unique_id=&quot;12923&quot;&gt;&lt;property id=&quot;20148&quot; value=&quot;5&quot;/&gt;&lt;property id=&quot;20300&quot; value=&quot;Slide 34&quot;/&gt;&lt;property id=&quot;20307&quot; value=&quot;333&quot;/&gt;&lt;/object&gt;&lt;object type=&quot;3&quot; unique_id=&quot;12924&quot;&gt;&lt;property id=&quot;20148&quot; value=&quot;5&quot;/&gt;&lt;property id=&quot;20300&quot; value=&quot;Slide 35&quot;/&gt;&lt;property id=&quot;20307&quot; value=&quot;334&quot;/&gt;&lt;/object&gt;&lt;object type=&quot;3&quot; unique_id=&quot;12925&quot;&gt;&lt;property id=&quot;20148&quot; value=&quot;5&quot;/&gt;&lt;property id=&quot;20300&quot; value=&quot;Slide 36&quot;/&gt;&lt;property id=&quot;20307&quot; value=&quot;335&quot;/&gt;&lt;/object&gt;&lt;object type=&quot;3&quot; unique_id=&quot;12926&quot;&gt;&lt;property id=&quot;20148&quot; value=&quot;5&quot;/&gt;&lt;property id=&quot;20300&quot; value=&quot;Slide 37&quot;/&gt;&lt;property id=&quot;20307&quot; value=&quot;336&quot;/&gt;&lt;/object&gt;&lt;object type=&quot;3&quot; unique_id=&quot;12927&quot;&gt;&lt;property id=&quot;20148&quot; value=&quot;5&quot;/&gt;&lt;property id=&quot;20300&quot; value=&quot;Slide 38&quot;/&gt;&lt;property id=&quot;20307&quot; value=&quot;338&quot;/&gt;&lt;/object&gt;&lt;object type=&quot;3&quot; unique_id=&quot;12928&quot;&gt;&lt;property id=&quot;20148&quot; value=&quot;5&quot;/&gt;&lt;property id=&quot;20300&quot; value=&quot;Slide 39&quot;/&gt;&lt;property id=&quot;20307&quot; value=&quot;339&quot;/&gt;&lt;/object&gt;&lt;object type=&quot;3&quot; unique_id=&quot;12929&quot;&gt;&lt;property id=&quot;20148&quot; value=&quot;5&quot;/&gt;&lt;property id=&quot;20300&quot; value=&quot;Slide 40&quot;/&gt;&lt;property id=&quot;20307&quot; value=&quot;340&quot;/&gt;&lt;/object&gt;&lt;object type=&quot;3&quot; unique_id=&quot;12930&quot;&gt;&lt;property id=&quot;20148&quot; value=&quot;5&quot;/&gt;&lt;property id=&quot;20300&quot; value=&quot;Slide 41&quot;/&gt;&lt;property id=&quot;20307&quot; value=&quot;341&quot;/&gt;&lt;/object&gt;&lt;object type=&quot;3&quot; unique_id=&quot;12931&quot;&gt;&lt;property id=&quot;20148&quot; value=&quot;5&quot;/&gt;&lt;property id=&quot;20300&quot; value=&quot;Slide 42&quot;/&gt;&lt;property id=&quot;20307&quot; value=&quot;342&quot;/&gt;&lt;/object&gt;&lt;object type=&quot;3&quot; unique_id=&quot;12932&quot;&gt;&lt;property id=&quot;20148&quot; value=&quot;5&quot;/&gt;&lt;property id=&quot;20300&quot; value=&quot;Slide 43&quot;/&gt;&lt;property id=&quot;20307&quot; value=&quot;343&quot;/&gt;&lt;/object&gt;&lt;object type=&quot;3&quot; unique_id=&quot;12933&quot;&gt;&lt;property id=&quot;20148&quot; value=&quot;5&quot;/&gt;&lt;property id=&quot;20300&quot; value=&quot;Slide 44&quot;/&gt;&lt;property id=&quot;20307&quot; value=&quot;344&quot;/&gt;&lt;/object&gt;&lt;object type=&quot;3&quot; unique_id=&quot;12934&quot;&gt;&lt;property id=&quot;20148&quot; value=&quot;5&quot;/&gt;&lt;property id=&quot;20300&quot; value=&quot;Slide 45&quot;/&gt;&lt;property id=&quot;20307&quot; value=&quot;345&quot;/&gt;&lt;/object&gt;&lt;object type=&quot;3&quot; unique_id=&quot;12935&quot;&gt;&lt;property id=&quot;20148&quot; value=&quot;5&quot;/&gt;&lt;property id=&quot;20300&quot; value=&quot;Slide 46&quot;/&gt;&lt;property id=&quot;20307&quot; value=&quot;346&quot;/&gt;&lt;/object&gt;&lt;object type=&quot;3&quot; unique_id=&quot;12936&quot;&gt;&lt;property id=&quot;20148&quot; value=&quot;5&quot;/&gt;&lt;property id=&quot;20300&quot; value=&quot;Slide 47&quot;/&gt;&lt;property id=&quot;20307&quot; value=&quot;347&quot;/&gt;&lt;/object&gt;&lt;object type=&quot;3&quot; unique_id=&quot;12937&quot;&gt;&lt;property id=&quot;20148&quot; value=&quot;5&quot;/&gt;&lt;property id=&quot;20300&quot; value=&quot;Slide 48&quot;/&gt;&lt;property id=&quot;20307&quot; value=&quot;348&quot;/&gt;&lt;/object&gt;&lt;object type=&quot;3&quot; unique_id=&quot;12938&quot;&gt;&lt;property id=&quot;20148&quot; value=&quot;5&quot;/&gt;&lt;property id=&quot;20300&quot; value=&quot;Slide 49&quot;/&gt;&lt;property id=&quot;20307&quot; value=&quot;349&quot;/&gt;&lt;/object&gt;&lt;object type=&quot;3&quot; unique_id=&quot;12939&quot;&gt;&lt;property id=&quot;20148&quot; value=&quot;5&quot;/&gt;&lt;property id=&quot;20300&quot; value=&quot;Slide 50&quot;/&gt;&lt;property id=&quot;20307&quot; value=&quot;350&quot;/&gt;&lt;/object&gt;&lt;object type=&quot;3&quot; unique_id=&quot;12940&quot;&gt;&lt;property id=&quot;20148&quot; value=&quot;5&quot;/&gt;&lt;property id=&quot;20300&quot; value=&quot;Slide 51&quot;/&gt;&lt;property id=&quot;20307&quot; value=&quot;351&quot;/&gt;&lt;/object&gt;&lt;object type=&quot;3&quot; unique_id=&quot;12943&quot;&gt;&lt;property id=&quot;20148&quot; value=&quot;5&quot;/&gt;&lt;property id=&quot;20300&quot; value=&quot;Slide 52 - &amp;quot;North Atlantic Treaty Organization (NATO)&amp;quot;&quot;/&gt;&lt;property id=&quot;20307&quot; value=&quot;354&quot;/&gt;&lt;/object&gt;&lt;object type=&quot;3&quot; unique_id=&quot;12947&quot;&gt;&lt;property id=&quot;20148&quot; value=&quot;5&quot;/&gt;&lt;property id=&quot;20300&quot; value=&quot;Slide 53 - &amp;quot;The Warsaw Pact is Formed&amp;quot;&quot;/&gt;&lt;property id=&quot;20307&quot; value=&quot;358&quot;/&gt;&lt;/object&gt;&lt;object type=&quot;3&quot; unique_id=&quot;12948&quot;&gt;&lt;property id=&quot;20148&quot; value=&quot;5&quot;/&gt;&lt;property id=&quot;20300&quot; value=&quot;Slide 54&quot;/&gt;&lt;property id=&quot;20307&quot; value=&quot;304&quot;/&gt;&lt;/object&gt;&lt;object type=&quot;3&quot; unique_id=&quot;13028&quot;&gt;&lt;property id=&quot;20148&quot; value=&quot;5&quot;/&gt;&lt;property id=&quot;20300&quot; value=&quot;Slide 71&quot;/&gt;&lt;property id=&quot;20307&quot; value=&quot;359&quot;/&gt;&lt;/object&gt;&lt;object type=&quot;3&quot; unique_id=&quot;13346&quot;&gt;&lt;property id=&quot;20148&quot; value=&quot;5&quot;/&gt;&lt;property id=&quot;20300&quot; value=&quot;Slide 3&quot;/&gt;&lt;property id=&quot;20307&quot; value=&quot;360&quot;/&gt;&lt;/object&gt;&lt;/object&gt;&lt;object type=&quot;8&quot; unique_id=&quot;10054&quo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chemeClr val="tx1"/>
          </a:solidFill>
          <a:prstDash val="solid"/>
          <a:round/>
          <a:headEnd type="none" w="med" len="med"/>
          <a:tailEnd type="none" w="med" len="med"/>
        </a:ln>
        <a:effectLst>
          <a:outerShdw dist="35921" dir="2700000" algn="ctr" rotWithShape="0">
            <a:srgbClr val="990000"/>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28575" cap="flat" cmpd="sng" algn="ctr">
          <a:solidFill>
            <a:schemeClr val="tx1"/>
          </a:solidFill>
          <a:prstDash val="solid"/>
          <a:round/>
          <a:headEnd type="none" w="med" len="med"/>
          <a:tailEnd type="none" w="med" len="med"/>
        </a:ln>
        <a:effectLst>
          <a:outerShdw dist="35921" dir="2700000" algn="ctr" rotWithShape="0">
            <a:srgbClr val="990000"/>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2487</TotalTime>
  <Words>1725</Words>
  <Application>Microsoft Office PowerPoint</Application>
  <PresentationFormat>On-screen Show (4:3)</PresentationFormat>
  <Paragraphs>260</Paragraphs>
  <Slides>78</Slides>
  <Notes>77</Notes>
  <HiddenSlides>0</HiddenSlides>
  <MMClips>7</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North Atlantic Treaty Organization (NATO)</vt:lpstr>
      <vt:lpstr>The Warsaw Pact is Formed</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dc:creator>
  <cp:lastModifiedBy> </cp:lastModifiedBy>
  <cp:revision>35</cp:revision>
  <dcterms:created xsi:type="dcterms:W3CDTF">2005-05-04T22:44:55Z</dcterms:created>
  <dcterms:modified xsi:type="dcterms:W3CDTF">2011-05-31T23:42:11Z</dcterms:modified>
</cp:coreProperties>
</file>