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6" r:id="rId2"/>
    <p:sldId id="274" r:id="rId3"/>
    <p:sldId id="272" r:id="rId4"/>
    <p:sldId id="284" r:id="rId5"/>
    <p:sldId id="257" r:id="rId6"/>
    <p:sldId id="259" r:id="rId7"/>
    <p:sldId id="285" r:id="rId8"/>
    <p:sldId id="286" r:id="rId9"/>
    <p:sldId id="267" r:id="rId10"/>
    <p:sldId id="258" r:id="rId11"/>
    <p:sldId id="287" r:id="rId12"/>
    <p:sldId id="28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F6CE9-F78D-447F-8CB3-FDCF0E4BE30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82928-9B87-4BB2-9C29-B5C57E1B2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9AF1-B161-44E6-ABDC-BC52CFC438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2928-9B87-4BB2-9C29-B5C57E1B2D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304800"/>
            <a:ext cx="20383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59626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AE8EE9-6617-4F0E-B620-99266FE1A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Damian\My Documents\wsestuff\template5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Russian%20Empire%20-%20BETA%202010-11\catherinegreat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ath2russia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Russian%20Empire%20-%20BETA%202010-11\Ivan_the_terrible_man_-_documentary%20(1).wm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Vasnetsov_Ioann_4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REPIN_Ivan_Terrible&amp;Iva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Russian%20Empire%20-%20BETA%202010-11\peterthegreat.wmv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4267200" cy="1470025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Czars Increase Power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990600"/>
            <a:ext cx="2590800" cy="2286000"/>
          </a:xfrm>
        </p:spPr>
        <p:txBody>
          <a:bodyPr/>
          <a:lstStyle/>
          <a:p>
            <a:r>
              <a:rPr lang="en-US" dirty="0"/>
              <a:t>The Emergence of Absolutism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Russia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316" y="-1"/>
            <a:ext cx="431768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36576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AIM:  How did Russia compete in the emerging western world?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Do Now:  What empire took over Russia during the Middle Ages?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59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– Russian Monarch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atherinegrea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82296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the Great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r>
              <a:rPr lang="en-US" sz="2800" dirty="0"/>
              <a:t>Ascended to throne in 1762</a:t>
            </a:r>
          </a:p>
          <a:p>
            <a:pPr lvl="1"/>
            <a:r>
              <a:rPr lang="en-US" sz="2400" dirty="0"/>
              <a:t>Husband Peter III murdered.</a:t>
            </a:r>
          </a:p>
          <a:p>
            <a:pPr lvl="2"/>
            <a:r>
              <a:rPr lang="en-US" sz="2000" dirty="0"/>
              <a:t>Ruthless and strong ruler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</a:rPr>
              <a:t>Gained land in the Baltic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</a:rPr>
              <a:t>Partitioned</a:t>
            </a:r>
            <a:r>
              <a:rPr lang="en-US" sz="2000" dirty="0"/>
              <a:t> Poland:  </a:t>
            </a:r>
          </a:p>
          <a:p>
            <a:pPr lvl="3"/>
            <a:r>
              <a:rPr lang="en-US" sz="1800" dirty="0"/>
              <a:t>Broken up between Russia, Prussia and </a:t>
            </a:r>
            <a:r>
              <a:rPr lang="en-US" sz="1800" dirty="0" smtClean="0"/>
              <a:t>Austria</a:t>
            </a:r>
            <a:endParaRPr lang="en-US" sz="1800" dirty="0"/>
          </a:p>
          <a:p>
            <a:r>
              <a:rPr lang="en-US" sz="3000" dirty="0" smtClean="0">
                <a:solidFill>
                  <a:srgbClr val="FFFF00"/>
                </a:solidFill>
              </a:rPr>
              <a:t>Gained a Warm Water Port – Free from Ice All Year Round</a:t>
            </a:r>
          </a:p>
        </p:txBody>
      </p:sp>
      <p:pic>
        <p:nvPicPr>
          <p:cNvPr id="69637" name="Picture 5" descr="250px-Cath2russi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1447800"/>
            <a:ext cx="3175000" cy="40513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28600" y="228600"/>
            <a:ext cx="85407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Definitions - Review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04800" y="1066800"/>
            <a:ext cx="8540750" cy="4498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Czar/Tsar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noProof="0" dirty="0" smtClean="0">
                <a:solidFill>
                  <a:schemeClr val="bg1"/>
                </a:solidFill>
                <a:latin typeface="+mn-lt"/>
              </a:rPr>
              <a:t>    Ruler of an Empire/Emperor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monarchs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kern="0" dirty="0" smtClean="0">
                <a:solidFill>
                  <a:srgbClr val="FFFF00"/>
                </a:solidFill>
                <a:latin typeface="+mn-lt"/>
              </a:rPr>
              <a:t>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kings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queens who believed that all power within their state’s boundaries rested in their hands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Divine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kern="0" dirty="0" smtClean="0">
                <a:solidFill>
                  <a:srgbClr val="FFFF00"/>
                </a:solidFill>
                <a:latin typeface="+mn-lt"/>
              </a:rPr>
              <a:t>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God created the monarchy and the monarch acted as God’s representative on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r>
              <a:rPr lang="en-US"/>
              <a:t>Background History of Russia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96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Russia was liberated </a:t>
            </a:r>
            <a:r>
              <a:rPr lang="en-US" sz="2800" dirty="0" smtClean="0"/>
              <a:t> (freed) from </a:t>
            </a:r>
            <a:r>
              <a:rPr lang="en-US" sz="2800" dirty="0"/>
              <a:t>Mongol rule in 1462 by Ivan III of Moscow</a:t>
            </a:r>
          </a:p>
          <a:p>
            <a:r>
              <a:rPr lang="en-US" sz="2800" dirty="0" smtClean="0"/>
              <a:t>Setup a </a:t>
            </a:r>
            <a:r>
              <a:rPr lang="en-US" sz="2800" dirty="0" smtClean="0">
                <a:solidFill>
                  <a:srgbClr val="FFFF00"/>
                </a:solidFill>
              </a:rPr>
              <a:t>centralized government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Russia </a:t>
            </a:r>
            <a:r>
              <a:rPr lang="en-US" sz="2800" dirty="0" smtClean="0"/>
              <a:t>had been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isolated from </a:t>
            </a:r>
            <a:r>
              <a:rPr lang="en-US" sz="2800" dirty="0" smtClean="0"/>
              <a:t>the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Renaissance and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Age of Exploration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by Mongol </a:t>
            </a:r>
            <a:r>
              <a:rPr lang="en-US" sz="2800" dirty="0" smtClean="0">
                <a:solidFill>
                  <a:srgbClr val="FFFF00"/>
                </a:solidFill>
              </a:rPr>
              <a:t>rule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4103" name="Picture 7" descr="711px-REPIN_Ivan_TerribleIvan.jpg Ivan the Terrible image by Bauerm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648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van_the_terrible_man_-_documentary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295400"/>
            <a:ext cx="6875585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909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the Terrible – Russian Monarch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the Terrible (1533-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295400"/>
            <a:ext cx="6248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Ivan </a:t>
            </a:r>
            <a:r>
              <a:rPr lang="en-US" dirty="0"/>
              <a:t>IV (Ivan the Terrible) came to power when he was only 3</a:t>
            </a:r>
          </a:p>
          <a:p>
            <a:pPr>
              <a:lnSpc>
                <a:spcPct val="90000"/>
              </a:lnSpc>
            </a:pPr>
            <a:r>
              <a:rPr lang="en-US" dirty="0"/>
              <a:t>Since he was so young, the </a:t>
            </a:r>
            <a:r>
              <a:rPr lang="en-US" dirty="0">
                <a:solidFill>
                  <a:srgbClr val="FFFF00"/>
                </a:solidFill>
              </a:rPr>
              <a:t>nobles</a:t>
            </a:r>
            <a:r>
              <a:rPr lang="en-US" dirty="0"/>
              <a:t> (known as the </a:t>
            </a:r>
            <a:r>
              <a:rPr lang="en-US" dirty="0">
                <a:solidFill>
                  <a:srgbClr val="FFFF00"/>
                </a:solidFill>
              </a:rPr>
              <a:t>Boyars</a:t>
            </a:r>
            <a:r>
              <a:rPr lang="en-US" dirty="0"/>
              <a:t>) wanted to take control.</a:t>
            </a:r>
          </a:p>
          <a:p>
            <a:pPr>
              <a:lnSpc>
                <a:spcPct val="90000"/>
              </a:lnSpc>
            </a:pPr>
            <a:r>
              <a:rPr lang="en-US" dirty="0"/>
              <a:t>Ivan took over officially when he was 16 and gave himself the name “Czar</a:t>
            </a:r>
            <a:r>
              <a:rPr lang="en-US" dirty="0" smtClean="0"/>
              <a:t>” or “Tsar” (1</a:t>
            </a:r>
            <a:r>
              <a:rPr lang="en-US" baseline="30000" dirty="0" smtClean="0"/>
              <a:t>st</a:t>
            </a:r>
            <a:r>
              <a:rPr lang="en-US" dirty="0" smtClean="0"/>
              <a:t> to use term)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Had two periods: the good period and the terrible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10" descr="Tsar Ivan the Terrible, by Viktor Vasnetsov.">
            <a:hlinkClick r:id="rId3" tooltip="Tsar Ivan the Terrible, by Viktor Vasnetsov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2846387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Ivan the Terrible - Ruling </a:t>
            </a:r>
            <a:r>
              <a:rPr lang="en-US" dirty="0"/>
              <a:t>by Terror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Made </a:t>
            </a:r>
            <a:r>
              <a:rPr lang="en-US" dirty="0"/>
              <a:t>own police force that would kill people that Ivan considered traitors</a:t>
            </a:r>
          </a:p>
          <a:p>
            <a:pPr>
              <a:lnSpc>
                <a:spcPct val="90000"/>
              </a:lnSpc>
            </a:pPr>
            <a:r>
              <a:rPr lang="en-US" dirty="0"/>
              <a:t>Killed thousands of people – you had to stay loyal or he’d kill you</a:t>
            </a:r>
          </a:p>
          <a:p>
            <a:pPr>
              <a:lnSpc>
                <a:spcPct val="90000"/>
              </a:lnSpc>
            </a:pPr>
            <a:r>
              <a:rPr lang="en-US" dirty="0"/>
              <a:t>He also killed his oldest son and only </a:t>
            </a:r>
            <a:r>
              <a:rPr lang="en-US" dirty="0" smtClean="0"/>
              <a:t>heir</a:t>
            </a:r>
            <a:endParaRPr lang="en-US" dirty="0"/>
          </a:p>
        </p:txBody>
      </p:sp>
      <p:pic>
        <p:nvPicPr>
          <p:cNvPr id="4" name="Picture 12" descr="Ivan the Terrible killing his son by Ilya Repin">
            <a:hlinkClick r:id="rId3" tooltip="Ivan the Terrible killing his son by Ilya Repi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47800"/>
            <a:ext cx="449513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terthegrea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676400"/>
            <a:ext cx="7414847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79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 the Great – Russian Monarch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002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ekton Pro" pitchFamily="34" charset="0"/>
              </a:rPr>
              <a:t>Used brutal methods of ruling, including mass execution, to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ekton Pro" pitchFamily="34" charset="0"/>
              </a:rPr>
              <a:t>maintain power.</a:t>
            </a:r>
          </a:p>
          <a:p>
            <a:endParaRPr lang="en-US" sz="3200" b="1" dirty="0" smtClean="0">
              <a:solidFill>
                <a:schemeClr val="bg1"/>
              </a:solidFill>
              <a:latin typeface="Tekton Pro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Tekton Pro" pitchFamily="34" charset="0"/>
              </a:rPr>
              <a:t>Over 90% of Russians remained landless peasant farmers.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371600"/>
            <a:ext cx="449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ekton Pro" pitchFamily="34" charset="0"/>
              </a:rPr>
              <a:t>He </a:t>
            </a:r>
            <a:r>
              <a:rPr lang="en-US" sz="2800" b="1" dirty="0" smtClean="0">
                <a:solidFill>
                  <a:srgbClr val="FFFF00"/>
                </a:solidFill>
                <a:latin typeface="Tekton Pro" pitchFamily="34" charset="0"/>
              </a:rPr>
              <a:t>expanded Russia’s territory</a:t>
            </a:r>
            <a:r>
              <a:rPr lang="en-US" sz="2800" b="1" dirty="0" smtClean="0">
                <a:solidFill>
                  <a:schemeClr val="bg1"/>
                </a:solidFill>
                <a:latin typeface="Tekton Pro" pitchFamily="34" charset="0"/>
              </a:rPr>
              <a:t> and </a:t>
            </a:r>
            <a:r>
              <a:rPr lang="en-US" sz="2800" b="1" dirty="0" smtClean="0">
                <a:solidFill>
                  <a:srgbClr val="FFFF00"/>
                </a:solidFill>
                <a:latin typeface="Tekton Pro" pitchFamily="34" charset="0"/>
              </a:rPr>
              <a:t>added Russia’s first open water port with Western Europe</a:t>
            </a:r>
            <a:r>
              <a:rPr lang="en-US" sz="2800" b="1" dirty="0" smtClean="0">
                <a:solidFill>
                  <a:schemeClr val="bg1"/>
                </a:solidFill>
                <a:latin typeface="Tekton Pro" pitchFamily="34" charset="0"/>
              </a:rPr>
              <a:t>.</a:t>
            </a:r>
          </a:p>
          <a:p>
            <a:endParaRPr lang="en-US" sz="2800" b="1" dirty="0" smtClean="0">
              <a:solidFill>
                <a:schemeClr val="bg1"/>
              </a:solidFill>
              <a:latin typeface="Tekton Pro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ekton Pro" pitchFamily="34" charset="0"/>
              </a:rPr>
              <a:t>Modernized Russia </a:t>
            </a:r>
            <a:r>
              <a:rPr lang="en-US" sz="2800" b="1" dirty="0" smtClean="0">
                <a:solidFill>
                  <a:schemeClr val="bg1"/>
                </a:solidFill>
                <a:latin typeface="Tekton Pro" pitchFamily="34" charset="0"/>
              </a:rPr>
              <a:t>by adopting </a:t>
            </a:r>
            <a:r>
              <a:rPr lang="en-US" sz="2800" b="1" dirty="0" smtClean="0">
                <a:solidFill>
                  <a:srgbClr val="FFFF00"/>
                </a:solidFill>
                <a:latin typeface="Tekton Pro" pitchFamily="34" charset="0"/>
              </a:rPr>
              <a:t>Western European technology and science</a:t>
            </a:r>
            <a:r>
              <a:rPr lang="en-US" sz="2800" b="1" dirty="0" smtClean="0">
                <a:solidFill>
                  <a:schemeClr val="bg1"/>
                </a:solidFill>
                <a:latin typeface="Tekton Pro" pitchFamily="34" charset="0"/>
              </a:rPr>
              <a:t>.  Forced Russian people to </a:t>
            </a:r>
            <a:r>
              <a:rPr lang="en-US" sz="2800" b="1" dirty="0" smtClean="0">
                <a:solidFill>
                  <a:srgbClr val="FFFF00"/>
                </a:solidFill>
                <a:latin typeface="Tekton Pro" pitchFamily="34" charset="0"/>
              </a:rPr>
              <a:t>adopt Western European culture and customs</a:t>
            </a:r>
            <a:r>
              <a:rPr lang="en-US" sz="2800" b="1" dirty="0" smtClean="0">
                <a:solidFill>
                  <a:schemeClr val="bg1"/>
                </a:solidFill>
                <a:latin typeface="Tekton Pro" pitchFamily="34" charset="0"/>
              </a:rPr>
              <a:t>.</a:t>
            </a:r>
          </a:p>
          <a:p>
            <a:endParaRPr lang="en-US" sz="2800" b="1" dirty="0" smtClean="0">
              <a:solidFill>
                <a:schemeClr val="bg1"/>
              </a:solidFill>
              <a:latin typeface="Tekton Pro" pitchFamily="34" charset="0"/>
            </a:endParaRPr>
          </a:p>
        </p:txBody>
      </p:sp>
      <p:pic>
        <p:nvPicPr>
          <p:cNvPr id="3" name="Picture 8" descr="Portrait of Peter the Gr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6482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04800" y="381000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Peter the Great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416560">
            <a:off x="-4172" y="2119893"/>
            <a:ext cx="45682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Westernization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Westernizing Russia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Introduced the potato to Russia</a:t>
            </a:r>
          </a:p>
          <a:p>
            <a:r>
              <a:rPr lang="en-US" dirty="0"/>
              <a:t>Started first </a:t>
            </a:r>
            <a:r>
              <a:rPr lang="en-US" dirty="0" smtClean="0"/>
              <a:t>Russian newspaper</a:t>
            </a:r>
            <a:endParaRPr lang="en-US" dirty="0"/>
          </a:p>
          <a:p>
            <a:r>
              <a:rPr lang="en-US" dirty="0"/>
              <a:t>Allowed women to attend social </a:t>
            </a:r>
            <a:r>
              <a:rPr lang="en-US" dirty="0" smtClean="0"/>
              <a:t>gatherings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150468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ussian Czars Increase Power&amp;quot;&quot;/&gt;&lt;property id=&quot;20307&quot; value=&quot;256&quot;/&gt;&lt;/object&gt;&lt;object type=&quot;3&quot; unique_id=&quot;10004&quot;&gt;&lt;property id=&quot;20148&quot; value=&quot;5&quot;/&gt;&lt;property id=&quot;20300&quot; value=&quot;Slide 3 - &amp;quot;Background History of Russia &amp;quot;&quot;/&gt;&lt;property id=&quot;20307&quot; value=&quot;272&quot;/&gt;&lt;/object&gt;&lt;object type=&quot;3&quot; unique_id=&quot;10006&quot;&gt;&lt;property id=&quot;20148&quot; value=&quot;5&quot;/&gt;&lt;property id=&quot;20300&quot; value=&quot;Slide 5 - &amp;quot;Ivan the Terrible (1533-&amp;quot;&quot;/&gt;&lt;property id=&quot;20307&quot; value=&quot;257&quot;/&gt;&lt;/object&gt;&lt;object type=&quot;3&quot; unique_id=&quot;10008&quot;&gt;&lt;property id=&quot;20148&quot; value=&quot;5&quot;/&gt;&lt;property id=&quot;20300&quot; value=&quot;Slide 6 - &amp;quot;Ivan the Terrible - Ruling by Terror&amp;quot;&quot;/&gt;&lt;property id=&quot;20307&quot; value=&quot;259&quot;/&gt;&lt;/object&gt;&lt;object type=&quot;3&quot; unique_id=&quot;10015&quot;&gt;&lt;property id=&quot;20148&quot; value=&quot;5&quot;/&gt;&lt;property id=&quot;20300&quot; value=&quot;Slide 12&quot;/&gt;&lt;property id=&quot;20307&quot; value=&quot;258&quot;/&gt;&lt;/object&gt;&lt;object type=&quot;3&quot; unique_id=&quot;10017&quot;&gt;&lt;property id=&quot;20148&quot; value=&quot;5&quot;/&gt;&lt;property id=&quot;20300&quot; value=&quot;Slide 9 - &amp;quot;Westernizing Russia&amp;quot;&quot;/&gt;&lt;property id=&quot;20307&quot; value=&quot;267&quot;/&gt;&lt;/object&gt;&lt;object type=&quot;3&quot; unique_id=&quot;10267&quot;&gt;&lt;property id=&quot;20148&quot; value=&quot;5&quot;/&gt;&lt;property id=&quot;20300&quot; value=&quot;Slide 2&quot;/&gt;&lt;property id=&quot;20307&quot; value=&quot;274&quot;/&gt;&lt;/object&gt;&lt;object type=&quot;3&quot; unique_id=&quot;10274&quot;&gt;&lt;property id=&quot;20148&quot; value=&quot;5&quot;/&gt;&lt;property id=&quot;20300&quot; value=&quot;Slide 10 - &amp;quot;Catherine the Great&amp;quot;&quot;/&gt;&lt;property id=&quot;20307&quot; value=&quot;283&quot;/&gt;&lt;/object&gt;&lt;object type=&quot;3&quot; unique_id=&quot;10303&quot;&gt;&lt;property id=&quot;20148&quot; value=&quot;5&quot;/&gt;&lt;property id=&quot;20300&quot; value=&quot;Slide 4&quot;/&gt;&lt;property id=&quot;20307&quot; value=&quot;284&quot;/&gt;&lt;/object&gt;&lt;object type=&quot;3&quot; unique_id=&quot;10330&quot;&gt;&lt;property id=&quot;20148&quot; value=&quot;5&quot;/&gt;&lt;property id=&quot;20300&quot; value=&quot;Slide 7&quot;/&gt;&lt;property id=&quot;20307&quot; value=&quot;285&quot;/&gt;&lt;/object&gt;&lt;object type=&quot;3&quot; unique_id=&quot;10484&quot;&gt;&lt;property id=&quot;20148&quot; value=&quot;5&quot;/&gt;&lt;property id=&quot;20300&quot; value=&quot;Slide 8&quot;/&gt;&lt;property id=&quot;20307&quot; value=&quot;286&quot;/&gt;&lt;/object&gt;&lt;/object&gt;&lt;object type=&quot;8&quot; unique_id=&quot;10038&quot;&gt;&lt;/object&gt;&lt;/object&gt;&lt;/database&gt;"/>
</p:tagLst>
</file>

<file path=ppt/theme/theme1.xml><?xml version="1.0" encoding="utf-8"?>
<a:theme xmlns:a="http://schemas.openxmlformats.org/drawingml/2006/main" name="education7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education74</Template>
  <TotalTime>1201</TotalTime>
  <Words>397</Words>
  <Application>Microsoft Office PowerPoint</Application>
  <PresentationFormat>On-screen Show (4:3)</PresentationFormat>
  <Paragraphs>67</Paragraphs>
  <Slides>12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education74</vt:lpstr>
      <vt:lpstr>Russian Czars Increase Power</vt:lpstr>
      <vt:lpstr>Slide 2</vt:lpstr>
      <vt:lpstr>Background History of Russia </vt:lpstr>
      <vt:lpstr>Slide 4</vt:lpstr>
      <vt:lpstr>Ivan the Terrible (1533-</vt:lpstr>
      <vt:lpstr>Ivan the Terrible - Ruling by Terror</vt:lpstr>
      <vt:lpstr>Slide 7</vt:lpstr>
      <vt:lpstr>Slide 8</vt:lpstr>
      <vt:lpstr>Westernizing Russia</vt:lpstr>
      <vt:lpstr>Slide 10</vt:lpstr>
      <vt:lpstr>Slide 11</vt:lpstr>
      <vt:lpstr>Catherine the Great</vt:lpstr>
    </vt:vector>
  </TitlesOfParts>
  <Company>BCPSS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Czars Increase Power</dc:title>
  <dc:creator>Kathleen Hooks</dc:creator>
  <cp:lastModifiedBy> </cp:lastModifiedBy>
  <cp:revision>19</cp:revision>
  <dcterms:created xsi:type="dcterms:W3CDTF">2006-11-30T21:35:29Z</dcterms:created>
  <dcterms:modified xsi:type="dcterms:W3CDTF">2011-03-14T00:46:24Z</dcterms:modified>
</cp:coreProperties>
</file>