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36" r:id="rId2"/>
    <p:sldId id="353" r:id="rId3"/>
    <p:sldId id="332" r:id="rId4"/>
    <p:sldId id="339" r:id="rId5"/>
    <p:sldId id="334" r:id="rId6"/>
    <p:sldId id="331" r:id="rId7"/>
    <p:sldId id="330" r:id="rId8"/>
    <p:sldId id="322" r:id="rId9"/>
    <p:sldId id="323" r:id="rId10"/>
    <p:sldId id="324" r:id="rId11"/>
    <p:sldId id="321" r:id="rId12"/>
    <p:sldId id="313" r:id="rId13"/>
    <p:sldId id="314" r:id="rId14"/>
    <p:sldId id="317" r:id="rId15"/>
    <p:sldId id="349" r:id="rId16"/>
    <p:sldId id="335" r:id="rId17"/>
    <p:sldId id="327" r:id="rId18"/>
    <p:sldId id="352" r:id="rId19"/>
    <p:sldId id="320" r:id="rId20"/>
    <p:sldId id="326" r:id="rId21"/>
    <p:sldId id="350" r:id="rId22"/>
    <p:sldId id="341" r:id="rId23"/>
    <p:sldId id="342" r:id="rId24"/>
    <p:sldId id="351" r:id="rId25"/>
    <p:sldId id="344" r:id="rId26"/>
    <p:sldId id="345" r:id="rId27"/>
    <p:sldId id="347" r:id="rId28"/>
    <p:sldId id="348" r:id="rId29"/>
  </p:sldIdLst>
  <p:sldSz cx="9144000" cy="6858000" type="screen4x3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554" y="-96"/>
      </p:cViewPr>
      <p:guideLst>
        <p:guide orient="horz" pos="289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6C91772-59AA-4188-8ABE-BA181DDA4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1028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30300" y="690563"/>
            <a:ext cx="4598988" cy="3449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0388"/>
            <a:ext cx="502920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587E3A9-3899-49B3-8E78-690048CCE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14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55E2E11-9B46-472B-857C-E382442CF788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B932BC6-D654-4124-9BA7-960A0FAC147D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94516E-47D0-40A6-A594-3270A4C4DF32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8A2D424-B995-45AA-A923-2CAEFF76C39E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23EF8B7-5800-46BE-AC14-7B6C3215F695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7B89EF9-D7FF-4AD4-9AF6-81996E21DE45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4C0BDA2-CC50-4CE8-8641-7011A786287B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88E986E-20A6-4C27-A421-2D623F0B9616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2E87E38-201E-41DA-9A04-B88692C43F6D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0EAAEA-7DED-4E8B-BD0A-38D7E6FC617D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0F2E97E-9DD0-4860-9F77-3DE30D28B928}" type="slidenum">
              <a:rPr lang="en-US" altLang="en-US" sz="1200" smtClean="0"/>
              <a:pPr/>
              <a:t>21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3354FAF-ADD5-4355-B254-2590C214896C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9BA1663-6B67-4CCA-897E-B8F20DF61D19}" type="slidenum">
              <a:rPr lang="en-US" altLang="en-US" sz="1200" smtClean="0">
                <a:latin typeface="Arial" charset="0"/>
              </a:rPr>
              <a:pPr eaLnBrk="1" hangingPunct="1"/>
              <a:t>22</a:t>
            </a:fld>
            <a:endParaRPr lang="en-US" alt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AAA6FEE-6FB8-4FE4-9EF3-509A6682905F}" type="slidenum">
              <a:rPr lang="en-US" altLang="en-US" sz="1200" smtClean="0">
                <a:latin typeface="Arial" charset="0"/>
              </a:rPr>
              <a:pPr eaLnBrk="1" hangingPunct="1"/>
              <a:t>23</a:t>
            </a:fld>
            <a:endParaRPr lang="en-US" alt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89041B6-1FAF-4B22-BBB2-FDB3F749CD82}" type="slidenum">
              <a:rPr lang="en-US" altLang="en-US" sz="1200" smtClean="0"/>
              <a:pPr/>
              <a:t>24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DA4915D-8185-4D68-9C40-0065EA5F543D}" type="slidenum">
              <a:rPr lang="en-US" altLang="en-US" sz="1200" smtClean="0">
                <a:latin typeface="Arial" charset="0"/>
              </a:rPr>
              <a:pPr eaLnBrk="1" hangingPunct="1"/>
              <a:t>25</a:t>
            </a:fld>
            <a:endParaRPr lang="en-US" alt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6B650FE-0290-4C60-9989-FD960A16BF1C}" type="slidenum">
              <a:rPr lang="en-US" altLang="en-US" sz="1200" smtClean="0">
                <a:latin typeface="Arial" charset="0"/>
              </a:rPr>
              <a:pPr eaLnBrk="1" hangingPunct="1"/>
              <a:t>26</a:t>
            </a:fld>
            <a:endParaRPr lang="en-US" alt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67A763A-DD0E-4BE0-A79C-B50C30388454}" type="slidenum">
              <a:rPr lang="en-US" altLang="en-US" sz="1200" smtClean="0">
                <a:latin typeface="Arial" charset="0"/>
              </a:rPr>
              <a:pPr eaLnBrk="1" hangingPunct="1"/>
              <a:t>27</a:t>
            </a:fld>
            <a:endParaRPr lang="en-US" alt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DD5A1A-B80F-4E37-A5C3-008FBE1BC594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6CC7256-5504-4B27-B1C7-532B5ADF7FFF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FA4777B-EDB7-45D1-96F8-A5C2E9F9DDC3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EF06711-ABBB-4212-9CC8-A637889B2C97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25DE3E-D951-4905-971E-8B9A26B1DFE7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F4DE263-E875-4A55-A78B-01A4F0E95173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449D589-D571-49EB-A138-59FC75F41041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3FAF0-7EDF-4D8C-8E70-5A901DD73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20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694F8-9FFA-4F0F-9153-C701A0190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5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BA60C-7895-48FF-A324-18FFFA231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0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07C0D-CF91-40E1-BFF7-71C8E1699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42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294E2-C9DB-4CE9-BCF2-2B968338E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18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94002-DE68-41A3-93CA-CFD590EE0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78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FA868-8897-4DF9-AEEE-1D2DC85C4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6EEAB-1F14-4EF5-B71A-6C0A79BD2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11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AFDD4-6080-424A-9453-7DC9D698E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69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966CE-616F-46CD-A946-8238378CA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39894-4C2B-4E86-9EC7-C2C0515BC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15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7D638BE-0E25-419E-A325-B90E6BD38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3/Giotto_di_Bondone_060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a/Mona_Lisa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0" y="1736725"/>
            <a:ext cx="91440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Arial" charset="0"/>
              </a:rPr>
              <a:t>ITALIAN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Arial" charset="0"/>
              </a:rPr>
              <a:t>RENAISSANCE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Arial" charset="0"/>
              </a:rPr>
              <a:t>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ttp://www.wga.hu/art/m/michelan/1sculptu/pieta/1piet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858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upload.wikimedia.org/wikipedia/commons/7/73/God2-Sistine_Chap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20273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http://upload.wikimedia.org/wikipedia/commons/9/94/Sanzio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763000" cy="679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ttp://2.bp.blogspot.com/-bmFEX4x7U9A/T68nRdpB_II/AAAAAAAACBo/t-q9UT3V5ag/s1600/borghese_sacred_profane_lo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2" r="18246"/>
          <a:stretch>
            <a:fillRect/>
          </a:stretch>
        </p:blipFill>
        <p:spPr bwMode="auto">
          <a:xfrm>
            <a:off x="122238" y="914400"/>
            <a:ext cx="909796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http://mmmnoodles.files.wordpress.com/2010/06/botticelli-birth-ven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1" r="7050"/>
          <a:stretch>
            <a:fillRect/>
          </a:stretch>
        </p:blipFill>
        <p:spPr bwMode="auto">
          <a:xfrm>
            <a:off x="0" y="152400"/>
            <a:ext cx="9094788" cy="665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0" y="1736725"/>
            <a:ext cx="91440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Arial" charset="0"/>
              </a:rPr>
              <a:t>NORTHERN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Arial" charset="0"/>
              </a:rPr>
              <a:t>RENAISSANCE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Arial" charset="0"/>
              </a:rPr>
              <a:t>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rnolfi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6" r="-4732"/>
          <a:stretch>
            <a:fillRect/>
          </a:stretch>
        </p:blipFill>
        <p:spPr bwMode="auto">
          <a:xfrm>
            <a:off x="3810000" y="0"/>
            <a:ext cx="533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 descr="15arnol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97"/>
          <a:stretch>
            <a:fillRect/>
          </a:stretch>
        </p:blipFill>
        <p:spPr bwMode="auto">
          <a:xfrm>
            <a:off x="0" y="914400"/>
            <a:ext cx="3200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Line 6"/>
          <p:cNvSpPr>
            <a:spLocks noChangeShapeType="1"/>
          </p:cNvSpPr>
          <p:nvPr/>
        </p:nvSpPr>
        <p:spPr bwMode="auto">
          <a:xfrm>
            <a:off x="3200400" y="914400"/>
            <a:ext cx="3200400" cy="685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Line 7"/>
          <p:cNvSpPr>
            <a:spLocks noChangeShapeType="1"/>
          </p:cNvSpPr>
          <p:nvPr/>
        </p:nvSpPr>
        <p:spPr bwMode="auto">
          <a:xfrm flipV="1">
            <a:off x="3200400" y="2362200"/>
            <a:ext cx="3505200" cy="3429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593725" y="5330825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pic>
        <p:nvPicPr>
          <p:cNvPr id="18435" name="Picture 5" descr="http://theslideprojector.com/images/earlyrenaissance/campin/merodealtarpie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5" r="25513"/>
          <a:stretch>
            <a:fillRect/>
          </a:stretch>
        </p:blipFill>
        <p:spPr bwMode="auto">
          <a:xfrm>
            <a:off x="990600" y="-14288"/>
            <a:ext cx="6696075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upload.wikimedia.org/wikipedia/commons/1/16/TALLER_DE_HOLBEIN_el_JOVEN_-_Retrato_de_Enrique_VIII_%28Walker_Art_Gallery%2C_Liverpool%2C_1537-47._%C3%93leo_sobre_lienzo%2C_239_x_134.5_cm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8750"/>
            <a:ext cx="3733800" cy="653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66"/>
          <a:stretch>
            <a:fillRect/>
          </a:stretch>
        </p:blipFill>
        <p:spPr bwMode="auto">
          <a:xfrm>
            <a:off x="0" y="0"/>
            <a:ext cx="9144000" cy="657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886450"/>
          </a:xfrm>
        </p:spPr>
        <p:txBody>
          <a:bodyPr/>
          <a:lstStyle/>
          <a:p>
            <a:pPr algn="l" eaLnBrk="1" hangingPunct="1"/>
            <a:r>
              <a:rPr lang="en-US" altLang="en-US" sz="2400" smtClean="0">
                <a:latin typeface="Calibri" pitchFamily="34" charset="0"/>
              </a:rPr>
              <a:t/>
            </a:r>
            <a:br>
              <a:rPr lang="en-US" altLang="en-US" sz="2400" smtClean="0">
                <a:latin typeface="Calibri" pitchFamily="34" charset="0"/>
              </a:rPr>
            </a:br>
            <a:r>
              <a:rPr lang="en-US" altLang="en-US" sz="2400" smtClean="0">
                <a:latin typeface="Calibri" pitchFamily="34" charset="0"/>
              </a:rPr>
              <a:t/>
            </a:r>
            <a:br>
              <a:rPr lang="en-US" altLang="en-US" sz="2400" smtClean="0">
                <a:latin typeface="Calibri" pitchFamily="34" charset="0"/>
              </a:rPr>
            </a:br>
            <a:r>
              <a:rPr lang="en-US" altLang="en-US" sz="2400" smtClean="0">
                <a:latin typeface="Calibri" pitchFamily="34" charset="0"/>
              </a:rPr>
              <a:t/>
            </a:r>
            <a:br>
              <a:rPr lang="en-US" altLang="en-US" sz="2400" smtClean="0">
                <a:latin typeface="Calibri" pitchFamily="34" charset="0"/>
              </a:rPr>
            </a:br>
            <a:r>
              <a:rPr lang="en-US" altLang="en-US" sz="2400" smtClean="0">
                <a:latin typeface="Calibri" pitchFamily="34" charset="0"/>
              </a:rPr>
              <a:t>When looking at a work of art, the viewer should consider the following elements, which artists use to create their intended effects:</a:t>
            </a:r>
            <a:br>
              <a:rPr lang="en-US" altLang="en-US" sz="2400" smtClean="0">
                <a:latin typeface="Calibri" pitchFamily="34" charset="0"/>
              </a:rPr>
            </a:br>
            <a:r>
              <a:rPr lang="en-US" altLang="en-US" sz="2400" smtClean="0">
                <a:latin typeface="Calibri" pitchFamily="34" charset="0"/>
              </a:rPr>
              <a:t>	</a:t>
            </a:r>
            <a:br>
              <a:rPr lang="en-US" altLang="en-US" sz="2400" smtClean="0">
                <a:latin typeface="Calibri" pitchFamily="34" charset="0"/>
              </a:rPr>
            </a:br>
            <a:r>
              <a:rPr lang="en-US" altLang="en-US" sz="2400" smtClean="0">
                <a:latin typeface="Calibri" pitchFamily="34" charset="0"/>
              </a:rPr>
              <a:t>1. medium (what it’s made of)</a:t>
            </a:r>
            <a:br>
              <a:rPr lang="en-US" altLang="en-US" sz="2400" smtClean="0">
                <a:latin typeface="Calibri" pitchFamily="34" charset="0"/>
              </a:rPr>
            </a:br>
            <a:r>
              <a:rPr lang="en-US" altLang="en-US" sz="2400" smtClean="0">
                <a:latin typeface="Calibri" pitchFamily="34" charset="0"/>
              </a:rPr>
              <a:t/>
            </a:r>
            <a:br>
              <a:rPr lang="en-US" altLang="en-US" sz="2400" smtClean="0">
                <a:latin typeface="Calibri" pitchFamily="34" charset="0"/>
              </a:rPr>
            </a:br>
            <a:r>
              <a:rPr lang="en-US" altLang="en-US" sz="2400" smtClean="0">
                <a:latin typeface="Calibri" pitchFamily="34" charset="0"/>
              </a:rPr>
              <a:t>2. implied movement </a:t>
            </a:r>
            <a:br>
              <a:rPr lang="en-US" altLang="en-US" sz="2400" smtClean="0">
                <a:latin typeface="Calibri" pitchFamily="34" charset="0"/>
              </a:rPr>
            </a:br>
            <a:r>
              <a:rPr lang="en-US" altLang="en-US" sz="2400" smtClean="0">
                <a:latin typeface="Calibri" pitchFamily="34" charset="0"/>
              </a:rPr>
              <a:t/>
            </a:r>
            <a:br>
              <a:rPr lang="en-US" altLang="en-US" sz="2400" smtClean="0">
                <a:latin typeface="Calibri" pitchFamily="34" charset="0"/>
              </a:rPr>
            </a:br>
            <a:r>
              <a:rPr lang="en-US" altLang="en-US" sz="2400" smtClean="0">
                <a:latin typeface="Calibri" pitchFamily="34" charset="0"/>
              </a:rPr>
              <a:t>3. unity &amp; balance, flow, composition (use of shapes) and use of geometry (perspective) </a:t>
            </a:r>
            <a:br>
              <a:rPr lang="en-US" altLang="en-US" sz="2400" smtClean="0">
                <a:latin typeface="Calibri" pitchFamily="34" charset="0"/>
              </a:rPr>
            </a:br>
            <a:r>
              <a:rPr lang="en-US" altLang="en-US" sz="2400" smtClean="0">
                <a:latin typeface="Calibri" pitchFamily="34" charset="0"/>
              </a:rPr>
              <a:t/>
            </a:r>
            <a:br>
              <a:rPr lang="en-US" altLang="en-US" sz="2400" smtClean="0">
                <a:latin typeface="Calibri" pitchFamily="34" charset="0"/>
              </a:rPr>
            </a:br>
            <a:r>
              <a:rPr lang="en-US" altLang="en-US" sz="2400" smtClean="0">
                <a:latin typeface="Calibri" pitchFamily="34" charset="0"/>
              </a:rPr>
              <a:t>4. color&amp; light / dark contrast (mood, perspective, focal point, symbolism) – ex: red makes object appear closer, AND red on a woman could be a reference to Mary</a:t>
            </a:r>
            <a:br>
              <a:rPr lang="en-US" altLang="en-US" sz="2400" smtClean="0">
                <a:latin typeface="Calibri" pitchFamily="34" charset="0"/>
              </a:rPr>
            </a:br>
            <a:r>
              <a:rPr lang="en-US" altLang="en-US" sz="2400" smtClean="0">
                <a:latin typeface="Calibri" pitchFamily="34" charset="0"/>
              </a:rPr>
              <a:t/>
            </a:r>
            <a:br>
              <a:rPr lang="en-US" altLang="en-US" sz="2400" smtClean="0">
                <a:latin typeface="Calibri" pitchFamily="34" charset="0"/>
              </a:rPr>
            </a:br>
            <a:r>
              <a:rPr lang="en-US" altLang="en-US" sz="2400" smtClean="0">
                <a:latin typeface="Calibri" pitchFamily="34" charset="0"/>
              </a:rPr>
              <a:t>5. mood / intended emotional response</a:t>
            </a:r>
            <a:br>
              <a:rPr lang="en-US" altLang="en-US" sz="2400" smtClean="0">
                <a:latin typeface="Calibri" pitchFamily="34" charset="0"/>
              </a:rPr>
            </a:br>
            <a:r>
              <a:rPr lang="en-US" altLang="en-US" sz="2400" smtClean="0">
                <a:latin typeface="Calibri" pitchFamily="34" charset="0"/>
              </a:rPr>
              <a:t/>
            </a:r>
            <a:br>
              <a:rPr lang="en-US" altLang="en-US" sz="2400" smtClean="0">
                <a:latin typeface="Calibri" pitchFamily="34" charset="0"/>
              </a:rPr>
            </a:br>
            <a:r>
              <a:rPr lang="en-US" altLang="en-US" sz="2400" smtClean="0">
                <a:latin typeface="Calibri" pitchFamily="34" charset="0"/>
              </a:rPr>
              <a:t>6. symbolism and purpose (is there a message?)</a:t>
            </a:r>
            <a:br>
              <a:rPr lang="en-US" altLang="en-US" sz="2400" smtClean="0">
                <a:latin typeface="Calibri" pitchFamily="34" charset="0"/>
              </a:rPr>
            </a:br>
            <a:r>
              <a:rPr lang="en-US" altLang="en-US" sz="2400" smtClean="0">
                <a:latin typeface="Calibri" pitchFamily="34" charset="0"/>
              </a:rPr>
              <a:t/>
            </a:r>
            <a:br>
              <a:rPr lang="en-US" altLang="en-US" sz="2400" smtClean="0">
                <a:latin typeface="Calibri" pitchFamily="34" charset="0"/>
              </a:rPr>
            </a:br>
            <a:endParaRPr lang="en-US" altLang="en-US" sz="2400" smtClean="0">
              <a:latin typeface="Calibri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 flipH="1">
            <a:off x="8686800" y="4445000"/>
            <a:ext cx="46038" cy="2792413"/>
          </a:xfrm>
        </p:spPr>
        <p:txBody>
          <a:bodyPr/>
          <a:lstStyle/>
          <a:p>
            <a:pPr eaLnBrk="1" hangingPunct="1"/>
            <a:endParaRPr lang="en-US" altLang="en-US" smtClean="0">
              <a:latin typeface="Calibri" pitchFamily="34" charset="0"/>
            </a:endParaRPr>
          </a:p>
          <a:p>
            <a:pPr eaLnBrk="1" hangingPunct="1"/>
            <a:endParaRPr lang="en-US" altLang="en-US" smtClean="0">
              <a:latin typeface="Calibri" pitchFamily="34" charset="0"/>
            </a:endParaRPr>
          </a:p>
          <a:p>
            <a:pPr lvl="2" eaLnBrk="1" hangingPunct="1"/>
            <a:endParaRPr lang="en-US" altLang="en-US" smtClean="0">
              <a:latin typeface="Calibri" pitchFamily="34" charset="0"/>
            </a:endParaRPr>
          </a:p>
          <a:p>
            <a:pPr eaLnBrk="1" hangingPunct="1"/>
            <a:endParaRPr lang="en-US" altLang="en-US" smtClean="0">
              <a:latin typeface="Calibri" pitchFamily="34" charset="0"/>
            </a:endParaRPr>
          </a:p>
          <a:p>
            <a:pPr eaLnBrk="1" hangingPunct="1"/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http://4.bp.blogspot.com/-Y-ZNrb-uCKM/Tb2QGtvaPuI/AAAAAAAAJLM/AA2TNDJQpwg/s1600/Melancholia%2B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-26988"/>
            <a:ext cx="5511800" cy="694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0" y="2206625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Arial" charset="0"/>
              </a:rPr>
              <a:t>MANNERISM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6324600" y="1447800"/>
            <a:ext cx="26431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>
                <a:latin typeface="Arial" charset="0"/>
              </a:rPr>
              <a:t>The Baptism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charset="0"/>
              </a:rPr>
              <a:t>El Greco</a:t>
            </a:r>
          </a:p>
        </p:txBody>
      </p:sp>
      <p:pic>
        <p:nvPicPr>
          <p:cNvPr id="23555" name="Picture 2" descr="http://htmlgiant.com/wp-content/uploads/2012/02/baptism-of-christ-el-gre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8738"/>
            <a:ext cx="37338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Rome_Sistine_Chapel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5222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5" descr="Last_judgem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95600"/>
            <a:ext cx="26622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4763" y="251460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Arial" charset="0"/>
              </a:rPr>
              <a:t>BAROQUE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caravaggio_stig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emma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rubens_desc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275"/>
            <a:ext cx="4953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http://www.topofart.com/images/artists/Peter_Paul_Rubens/paintings/rubens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0"/>
            <a:ext cx="5946775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cimabue_madonnaenth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2713"/>
            <a:ext cx="3657600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4864100" y="304800"/>
            <a:ext cx="35941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>
                <a:latin typeface="Arial" charset="0"/>
                <a:cs typeface="Arial" charset="0"/>
              </a:rPr>
              <a:t>What makes this NOT typical of Renaissance Art work?</a:t>
            </a:r>
          </a:p>
          <a:p>
            <a:endParaRPr lang="en-US" altLang="en-US">
              <a:latin typeface="Arial" charset="0"/>
              <a:cs typeface="Arial" charset="0"/>
            </a:endParaRPr>
          </a:p>
          <a:p>
            <a:r>
              <a:rPr lang="en-US" altLang="en-US">
                <a:latin typeface="Arial" charset="0"/>
                <a:cs typeface="Arial" charset="0"/>
              </a:rPr>
              <a:t>Why was it OK for Renaissance artists to paint differently?</a:t>
            </a:r>
          </a:p>
        </p:txBody>
      </p:sp>
      <p:pic>
        <p:nvPicPr>
          <p:cNvPr id="4100" name="Picture 2" descr="http://upload.wikimedia.org/wikipedia/commons/6/61/Raphael_-_Madonna_dell_Granduc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88" y="3532188"/>
            <a:ext cx="20859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:Giotto di Bondone 06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6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http://go2.wordpress.com/?id=725X1342&amp;site=allumination.wordpress.com&amp;url=http%3A%2F%2Fallumination.files.wordpress.com%2F2010%2F01%2Fmasaccio-the-holy-trinity-with-the-virgin-st-john-and-two-donors.jpg&amp;sref=http%3A%2F%2Fallumination.wordpress.com%2F2010%2F01%2F26%2Fjames-cameron-meets-masaccio-in-santa-maria-novella-downtown%2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"/>
            <a:ext cx="3048000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0" r="15797"/>
          <a:stretch>
            <a:fillRect/>
          </a:stretch>
        </p:blipFill>
        <p:spPr bwMode="auto">
          <a:xfrm>
            <a:off x="457200" y="0"/>
            <a:ext cx="358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http://upload.wikimedia.org/wikipedia/commons/d/d5/David_von_Michelange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9" b="5110"/>
          <a:stretch>
            <a:fillRect/>
          </a:stretch>
        </p:blipFill>
        <p:spPr bwMode="auto">
          <a:xfrm>
            <a:off x="4724400" y="31750"/>
            <a:ext cx="3914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99" r="-3172"/>
          <a:stretch>
            <a:fillRect/>
          </a:stretch>
        </p:blipFill>
        <p:spPr bwMode="auto">
          <a:xfrm>
            <a:off x="1295400" y="0"/>
            <a:ext cx="670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lastsu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24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File:Mona Lis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-57150"/>
            <a:ext cx="45720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58</Words>
  <Application>Microsoft Office PowerPoint</Application>
  <PresentationFormat>On-screen Show (4:3)</PresentationFormat>
  <Paragraphs>43</Paragraphs>
  <Slides>28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Times New Roman</vt:lpstr>
      <vt:lpstr>Arial</vt:lpstr>
      <vt:lpstr>Calibri</vt:lpstr>
      <vt:lpstr>Default Design</vt:lpstr>
      <vt:lpstr>PowerPoint Presentation</vt:lpstr>
      <vt:lpstr>   When looking at a work of art, the viewer should consider the following elements, which artists use to create their intended effects:   1. medium (what it’s made of)  2. implied movement   3. unity &amp; balance, flow, composition (use of shapes) and use of geometry (perspective)   4. color&amp; light / dark contrast (mood, perspective, focal point, symbolism) – ex: red makes object appear closer, AND red on a woman could be a reference to Mary  5. mood / intended emotional response  6. symbolism and purpose (is there a message?)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Venus de Milo</dc:title>
  <dc:creator>Preferred Customer</dc:creator>
  <cp:lastModifiedBy>Tokio Marine Management</cp:lastModifiedBy>
  <cp:revision>53</cp:revision>
  <cp:lastPrinted>2000-01-18T18:05:07Z</cp:lastPrinted>
  <dcterms:created xsi:type="dcterms:W3CDTF">1998-10-08T13:32:10Z</dcterms:created>
  <dcterms:modified xsi:type="dcterms:W3CDTF">2015-10-19T12:21:15Z</dcterms:modified>
</cp:coreProperties>
</file>