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35" r:id="rId2"/>
    <p:sldId id="336" r:id="rId3"/>
    <p:sldId id="308" r:id="rId4"/>
    <p:sldId id="309" r:id="rId5"/>
    <p:sldId id="305" r:id="rId6"/>
    <p:sldId id="313" r:id="rId7"/>
    <p:sldId id="314" r:id="rId8"/>
    <p:sldId id="279" r:id="rId9"/>
    <p:sldId id="310" r:id="rId10"/>
    <p:sldId id="311" r:id="rId11"/>
    <p:sldId id="312" r:id="rId12"/>
    <p:sldId id="275" r:id="rId13"/>
    <p:sldId id="301" r:id="rId14"/>
    <p:sldId id="346" r:id="rId15"/>
    <p:sldId id="347" r:id="rId16"/>
    <p:sldId id="315" r:id="rId17"/>
    <p:sldId id="316" r:id="rId18"/>
    <p:sldId id="272" r:id="rId19"/>
    <p:sldId id="317" r:id="rId20"/>
    <p:sldId id="319" r:id="rId21"/>
    <p:sldId id="278" r:id="rId22"/>
    <p:sldId id="337" r:id="rId23"/>
    <p:sldId id="320" r:id="rId24"/>
    <p:sldId id="282" r:id="rId25"/>
    <p:sldId id="323" r:id="rId26"/>
    <p:sldId id="325" r:id="rId27"/>
    <p:sldId id="328" r:id="rId28"/>
    <p:sldId id="329" r:id="rId29"/>
    <p:sldId id="330" r:id="rId30"/>
    <p:sldId id="331" r:id="rId31"/>
    <p:sldId id="343" r:id="rId32"/>
    <p:sldId id="344" r:id="rId33"/>
    <p:sldId id="332" r:id="rId34"/>
    <p:sldId id="338" r:id="rId35"/>
    <p:sldId id="339" r:id="rId36"/>
    <p:sldId id="340" r:id="rId37"/>
    <p:sldId id="341" r:id="rId38"/>
    <p:sldId id="333" r:id="rId39"/>
    <p:sldId id="286" r:id="rId40"/>
    <p:sldId id="334" r:id="rId41"/>
    <p:sldId id="345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94660"/>
  </p:normalViewPr>
  <p:slideViewPr>
    <p:cSldViewPr>
      <p:cViewPr>
        <p:scale>
          <a:sx n="79" d="100"/>
          <a:sy n="79" d="100"/>
        </p:scale>
        <p:origin x="-10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80A8D-97F9-4416-9AFC-A07BF7BD9B55}" type="datetimeFigureOut">
              <a:rPr lang="en-US" smtClean="0"/>
              <a:pPr/>
              <a:t>12/14/2016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6BF1F-3176-4C3B-B12F-F91AF7200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1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BF1F-3176-4C3B-B12F-F91AF72007B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047B8-6016-4632-9DD2-AC7C110BA46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EE48532-AFA4-416F-8501-2CE3D5ACC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454032-FC8C-46C8-A692-7C85695C6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77424D8-8B01-4E75-96C0-DBBE4301B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01F925-13B0-453A-8D26-637D8038FA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0574860-BC12-471D-B9AB-47BC365C8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00AE68-FCBE-4B22-811B-51E0B10DB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854012-624C-4F32-9F2A-188F66B93D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D0CECF-0E17-4064-9C68-00B90F63B1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FC8AB7-EEE4-49B5-B118-2E58D931F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285872-628C-426A-96E9-506B8B152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4079E2-C7FD-4DE8-A3F5-9DBC851873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8D1B163-6797-4D84-A53B-C03617D68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_for_French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-24865"/>
            <a:ext cx="5715000" cy="3505200"/>
          </a:xfrm>
        </p:spPr>
        <p:txBody>
          <a:bodyPr/>
          <a:lstStyle/>
          <a:p>
            <a:pPr algn="ctr"/>
            <a:r>
              <a:rPr lang="en-US" sz="3600" b="1" dirty="0">
                <a:latin typeface="Albertus Medium" pitchFamily="34" charset="0"/>
              </a:rPr>
              <a:t>The Napoleonic Wars </a:t>
            </a:r>
            <a:r>
              <a:rPr lang="en-US" sz="3600" b="1" dirty="0" smtClean="0">
                <a:latin typeface="Albertus Medium" pitchFamily="34" charset="0"/>
              </a:rPr>
              <a:t/>
            </a:r>
            <a:br>
              <a:rPr lang="en-US" sz="3600" b="1" dirty="0" smtClean="0">
                <a:latin typeface="Albertus Medium" pitchFamily="34" charset="0"/>
              </a:rPr>
            </a:br>
            <a:r>
              <a:rPr lang="en-US" sz="3600" b="1" dirty="0" smtClean="0">
                <a:latin typeface="Albertus Medium" pitchFamily="34" charset="0"/>
              </a:rPr>
              <a:t>(</a:t>
            </a:r>
            <a:r>
              <a:rPr lang="en-US" sz="3600" b="1" dirty="0">
                <a:latin typeface="Albertus Medium" pitchFamily="34" charset="0"/>
              </a:rPr>
              <a:t>1792-1815)</a:t>
            </a:r>
            <a:br>
              <a:rPr lang="en-US" sz="3600" b="1" dirty="0">
                <a:latin typeface="Albertus Medium" pitchFamily="34" charset="0"/>
              </a:rPr>
            </a:br>
            <a:r>
              <a:rPr lang="en-US" sz="3600" dirty="0" smtClean="0">
                <a:latin typeface="Albertus Medium" pitchFamily="34" charset="0"/>
              </a:rPr>
              <a:t>&amp;</a:t>
            </a:r>
            <a:r>
              <a:rPr lang="en-US" sz="3600" b="1" dirty="0">
                <a:latin typeface="Albertus Medium" pitchFamily="34" charset="0"/>
              </a:rPr>
              <a:t/>
            </a:r>
            <a:br>
              <a:rPr lang="en-US" sz="3600" b="1" dirty="0">
                <a:latin typeface="Albertus Medium" pitchFamily="34" charset="0"/>
              </a:rPr>
            </a:br>
            <a:r>
              <a:rPr lang="en-US" sz="3600" b="1" dirty="0">
                <a:latin typeface="Albertus Medium" pitchFamily="34" charset="0"/>
              </a:rPr>
              <a:t>Napoleon’s Empire (1804-1815)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810000"/>
            <a:ext cx="5486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AIM: </a:t>
            </a:r>
            <a:r>
              <a:rPr lang="en-US" sz="2800" dirty="0" smtClean="0">
                <a:solidFill>
                  <a:schemeClr val="bg1"/>
                </a:solidFill>
              </a:rPr>
              <a:t>What was Napoleon’s lasting impact on the world today?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Do Now: </a:t>
            </a:r>
            <a:r>
              <a:rPr lang="en-US" sz="2400" dirty="0" smtClean="0">
                <a:solidFill>
                  <a:schemeClr val="bg1"/>
                </a:solidFill>
              </a:rPr>
              <a:t>How tall/short do you think Napoleon was?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5" descr="Napoleon and his Code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228600" y="1752600"/>
            <a:ext cx="3369453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Image result for napole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752600"/>
            <a:ext cx="336945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371600" y="152400"/>
            <a:ext cx="617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rgbClr val="CACAEE"/>
                </a:solidFill>
                <a:latin typeface="BlackChancery" pitchFamily="2" charset="0"/>
              </a:rPr>
              <a:t>Napoleon and </a:t>
            </a:r>
            <a:r>
              <a:rPr lang="en-US" sz="4800" dirty="0" smtClean="0">
                <a:solidFill>
                  <a:srgbClr val="CACAEE"/>
                </a:solidFill>
                <a:latin typeface="BlackChancery" pitchFamily="2" charset="0"/>
              </a:rPr>
              <a:t/>
            </a:r>
            <a:br>
              <a:rPr lang="en-US" sz="4800" dirty="0" smtClean="0">
                <a:solidFill>
                  <a:srgbClr val="CACAEE"/>
                </a:solidFill>
                <a:latin typeface="BlackChancery" pitchFamily="2" charset="0"/>
              </a:rPr>
            </a:br>
            <a:r>
              <a:rPr lang="en-US" sz="4800" dirty="0" smtClean="0">
                <a:solidFill>
                  <a:srgbClr val="CACAEE"/>
                </a:solidFill>
                <a:latin typeface="BlackChancery" pitchFamily="2" charset="0"/>
              </a:rPr>
              <a:t>His </a:t>
            </a:r>
            <a:r>
              <a:rPr lang="en-US" sz="4800" dirty="0">
                <a:solidFill>
                  <a:srgbClr val="CACAEE"/>
                </a:solidFill>
                <a:latin typeface="BlackChancery" pitchFamily="2" charset="0"/>
              </a:rPr>
              <a:t>Code</a:t>
            </a:r>
          </a:p>
        </p:txBody>
      </p:sp>
      <p:pic>
        <p:nvPicPr>
          <p:cNvPr id="101381" name="Picture 5" descr="Napoleon and his Code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676400" y="1981200"/>
            <a:ext cx="5410200" cy="45831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2590800" y="0"/>
            <a:ext cx="6324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dirty="0">
                <a:solidFill>
                  <a:srgbClr val="FFFF00"/>
                </a:solidFill>
                <a:latin typeface="BlackChancery" pitchFamily="2" charset="0"/>
              </a:rPr>
              <a:t>The Influence of the </a:t>
            </a:r>
            <a:r>
              <a:rPr lang="en-US" sz="4500" dirty="0" smtClean="0">
                <a:solidFill>
                  <a:srgbClr val="FFFF00"/>
                </a:solidFill>
                <a:latin typeface="BlackChancery" pitchFamily="2" charset="0"/>
              </a:rPr>
              <a:t/>
            </a:r>
            <a:br>
              <a:rPr lang="en-US" sz="4500" dirty="0" smtClean="0">
                <a:solidFill>
                  <a:srgbClr val="FFFF00"/>
                </a:solidFill>
                <a:latin typeface="BlackChancery" pitchFamily="2" charset="0"/>
              </a:rPr>
            </a:br>
            <a:r>
              <a:rPr lang="en-US" sz="4500" dirty="0" smtClean="0">
                <a:solidFill>
                  <a:srgbClr val="FFFF00"/>
                </a:solidFill>
                <a:latin typeface="BlackChancery" pitchFamily="2" charset="0"/>
              </a:rPr>
              <a:t>Napoleonic </a:t>
            </a:r>
            <a:r>
              <a:rPr lang="en-US" sz="4500" dirty="0">
                <a:solidFill>
                  <a:srgbClr val="FFFF00"/>
                </a:solidFill>
                <a:latin typeface="BlackChancery" pitchFamily="2" charset="0"/>
              </a:rPr>
              <a:t>Code</a:t>
            </a:r>
          </a:p>
        </p:txBody>
      </p:sp>
      <p:pic>
        <p:nvPicPr>
          <p:cNvPr id="104452" name="Picture 4" descr="map-influence of the Napoleonic Code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743200" y="1676400"/>
            <a:ext cx="6172200" cy="49479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24384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AD20C"/>
              </a:buClr>
              <a:buFont typeface="Monarchbats" pitchFamily="34" charset="0"/>
              <a:buNone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Wherever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code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was implemented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the conquered territories, the code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swept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away feudal property relations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algn="ctr">
              <a:spcBef>
                <a:spcPct val="50000"/>
              </a:spcBef>
              <a:buClr>
                <a:srgbClr val="FAD20C"/>
              </a:buClr>
              <a:buFont typeface="Monarchbats" pitchFamily="34" charset="0"/>
              <a:buNone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Lord to Peasant/Serf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8" name="Picture 4" descr="NapoleonsEmpire18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 rot="1261226">
            <a:off x="374898" y="4277099"/>
            <a:ext cx="545606" cy="1341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95400" y="609600"/>
            <a:ext cx="2286000" cy="2362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0668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Continental System 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(</a:t>
            </a:r>
            <a:r>
              <a:rPr lang="en-US" sz="3600" b="1" dirty="0">
                <a:solidFill>
                  <a:srgbClr val="FFFF00"/>
                </a:solidFill>
              </a:rPr>
              <a:t>1806)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0107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0668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Continental System 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(</a:t>
            </a:r>
            <a:r>
              <a:rPr lang="en-US" sz="3600" b="1" dirty="0">
                <a:solidFill>
                  <a:srgbClr val="FFFF00"/>
                </a:solidFill>
              </a:rPr>
              <a:t>1806)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382000" cy="53340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</a:pPr>
            <a:r>
              <a:rPr lang="en-US" sz="3300" b="1" dirty="0">
                <a:solidFill>
                  <a:srgbClr val="FFFF00"/>
                </a:solidFill>
              </a:rPr>
              <a:t>Economic </a:t>
            </a:r>
            <a:r>
              <a:rPr lang="en-US" sz="3300" b="1" dirty="0" smtClean="0">
                <a:solidFill>
                  <a:srgbClr val="FFFF00"/>
                </a:solidFill>
              </a:rPr>
              <a:t>Warfare against Great Britain</a:t>
            </a:r>
            <a:endParaRPr lang="en-US" sz="3300" b="1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</a:pPr>
            <a:endParaRPr lang="en-US" sz="19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800" b="1" dirty="0">
                <a:solidFill>
                  <a:srgbClr val="FFFF00"/>
                </a:solidFill>
              </a:rPr>
              <a:t>Blocked British trade </a:t>
            </a:r>
            <a:r>
              <a:rPr lang="en-US" sz="2800" b="1" dirty="0">
                <a:solidFill>
                  <a:schemeClr val="bg1"/>
                </a:solidFill>
              </a:rPr>
              <a:t>with </a:t>
            </a:r>
            <a:r>
              <a:rPr lang="en-US" sz="2800" b="1" dirty="0" smtClean="0">
                <a:solidFill>
                  <a:schemeClr val="bg1"/>
                </a:solidFill>
              </a:rPr>
              <a:t>the Continent’s nations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n-US" sz="14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3900" b="1" u="sng" dirty="0">
                <a:solidFill>
                  <a:schemeClr val="bg1"/>
                </a:solidFill>
              </a:rPr>
              <a:t>Failure:</a:t>
            </a:r>
          </a:p>
          <a:p>
            <a:pPr>
              <a:buClr>
                <a:srgbClr val="FFFF00"/>
              </a:buClr>
            </a:pPr>
            <a:endParaRPr lang="en-US" sz="1400" b="1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r>
              <a:rPr lang="en-US" sz="3200" b="1" dirty="0">
                <a:solidFill>
                  <a:schemeClr val="bg1"/>
                </a:solidFill>
              </a:rPr>
              <a:t>Hurt </a:t>
            </a:r>
            <a:r>
              <a:rPr lang="en-US" sz="3200" b="1" dirty="0" smtClean="0">
                <a:solidFill>
                  <a:schemeClr val="bg1"/>
                </a:solidFill>
              </a:rPr>
              <a:t>Continent’s Nations </a:t>
            </a:r>
          </a:p>
          <a:p>
            <a:pPr marL="292608" lvl="1" indent="0">
              <a:buClr>
                <a:srgbClr val="FFFF00"/>
              </a:buClr>
              <a:buNone/>
            </a:pP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more than </a:t>
            </a:r>
            <a:r>
              <a:rPr lang="en-US" sz="3200" b="1" dirty="0">
                <a:solidFill>
                  <a:schemeClr val="bg1"/>
                </a:solidFill>
              </a:rPr>
              <a:t>Britain</a:t>
            </a:r>
          </a:p>
          <a:p>
            <a:pPr lvl="1">
              <a:buClr>
                <a:srgbClr val="FFFF00"/>
              </a:buClr>
            </a:pPr>
            <a:r>
              <a:rPr lang="en-US" sz="3200" b="1" dirty="0">
                <a:solidFill>
                  <a:schemeClr val="bg1"/>
                </a:solidFill>
              </a:rPr>
              <a:t>Not honored by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Napoleon’s </a:t>
            </a:r>
            <a:r>
              <a:rPr lang="en-US" sz="3200" b="1" dirty="0">
                <a:solidFill>
                  <a:schemeClr val="bg1"/>
                </a:solidFill>
              </a:rPr>
              <a:t>Allies</a:t>
            </a:r>
          </a:p>
          <a:p>
            <a:pPr lvl="1">
              <a:buClr>
                <a:srgbClr val="FFFF00"/>
              </a:buClr>
            </a:pPr>
            <a:r>
              <a:rPr lang="en-US" sz="3200" b="1" dirty="0">
                <a:solidFill>
                  <a:schemeClr val="bg1"/>
                </a:solidFill>
              </a:rPr>
              <a:t>Forced Napoleon to 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‘</a:t>
            </a:r>
            <a:r>
              <a:rPr lang="en-US" sz="3200" b="1" dirty="0">
                <a:solidFill>
                  <a:schemeClr val="bg1"/>
                </a:solidFill>
              </a:rPr>
              <a:t>police’ Europe</a:t>
            </a:r>
          </a:p>
          <a:p>
            <a:pPr lvl="1">
              <a:buClr>
                <a:srgbClr val="FFFF00"/>
              </a:buClr>
            </a:pPr>
            <a:r>
              <a:rPr lang="en-US" sz="3200" b="1" dirty="0">
                <a:solidFill>
                  <a:schemeClr val="bg1"/>
                </a:solidFill>
              </a:rPr>
              <a:t>Led to War with </a:t>
            </a:r>
            <a:r>
              <a:rPr lang="en-US" sz="3200" b="1" dirty="0" smtClean="0">
                <a:solidFill>
                  <a:schemeClr val="bg1"/>
                </a:solidFill>
              </a:rPr>
              <a:t>Russia</a:t>
            </a:r>
          </a:p>
        </p:txBody>
      </p:sp>
      <p:pic>
        <p:nvPicPr>
          <p:cNvPr id="4098" name="Picture 2" descr="Image result for continental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9243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3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7259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Napoleon’s Military Victories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731179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War: 1803-1814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676400"/>
            <a:ext cx="34740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1805 - Austria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1806 - Prussia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1807 - Russia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1808 - Spain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goya napoleon sp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28" y="1600200"/>
            <a:ext cx="45529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53340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3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May1808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Francisco Goya depicting the Brutality of French Troops on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Spanish Resistance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45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chemeClr val="bg1"/>
                </a:solidFill>
                <a:latin typeface="BlackChancery" pitchFamily="2" charset="0"/>
              </a:rPr>
              <a:t>The “Big Blunder” -- Russia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-5615" y="1047663"/>
            <a:ext cx="8458200" cy="497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marL="465138" indent="-465138">
              <a:spcBef>
                <a:spcPct val="50000"/>
              </a:spcBef>
              <a:buClr>
                <a:srgbClr val="FAD20C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In </a:t>
            </a:r>
            <a:r>
              <a:rPr lang="en-US" sz="2000" dirty="0">
                <a:solidFill>
                  <a:srgbClr val="FFFFFF"/>
                </a:solidFill>
                <a:latin typeface="Comic Sans MS" pitchFamily="66" charset="0"/>
              </a:rPr>
              <a:t>July, 1812 Napoleon led his </a:t>
            </a:r>
            <a:br>
              <a:rPr lang="en-US" sz="2000" dirty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en-US" sz="2000" i="1" dirty="0">
                <a:solidFill>
                  <a:srgbClr val="FFFFFF"/>
                </a:solidFill>
                <a:latin typeface="Comic Sans MS" pitchFamily="66" charset="0"/>
              </a:rPr>
              <a:t>Grand </a:t>
            </a:r>
            <a:r>
              <a:rPr lang="en-US" sz="2000" i="1" dirty="0" err="1">
                <a:solidFill>
                  <a:srgbClr val="FFFFFF"/>
                </a:solidFill>
                <a:latin typeface="Comic Sans MS" pitchFamily="66" charset="0"/>
              </a:rPr>
              <a:t>Armee</a:t>
            </a:r>
            <a:r>
              <a:rPr lang="en-US" sz="2000" dirty="0">
                <a:solidFill>
                  <a:srgbClr val="FFFFFF"/>
                </a:solidFill>
                <a:latin typeface="Comic Sans MS" pitchFamily="66" charset="0"/>
              </a:rPr>
              <a:t> of </a:t>
            </a:r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over </a:t>
            </a: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600,000 </a:t>
            </a: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men </a:t>
            </a:r>
            <a:br>
              <a:rPr lang="en-US" sz="2000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eastward across central Europe </a:t>
            </a:r>
            <a:br>
              <a:rPr lang="en-US" sz="2000" dirty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2000" dirty="0">
                <a:solidFill>
                  <a:srgbClr val="FFFF00"/>
                </a:solidFill>
                <a:latin typeface="Comic Sans MS" pitchFamily="66" charset="0"/>
              </a:rPr>
              <a:t>and into Russia.</a:t>
            </a:r>
          </a:p>
          <a:p>
            <a:pPr marL="1084263" lvl="1" indent="-339725">
              <a:spcBef>
                <a:spcPct val="50000"/>
              </a:spcBef>
              <a:buClr>
                <a:srgbClr val="FF9F9F"/>
              </a:buClr>
              <a:buSzPct val="130000"/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The </a:t>
            </a:r>
            <a:r>
              <a:rPr lang="en-US" sz="19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Russians avoided a direct</a:t>
            </a:r>
            <a:br>
              <a:rPr lang="en-US" sz="19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9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confrontation with Napoleon</a:t>
            </a: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.</a:t>
            </a:r>
          </a:p>
          <a:p>
            <a:pPr marL="1084263" lvl="1" indent="-339725">
              <a:spcBef>
                <a:spcPct val="50000"/>
              </a:spcBef>
              <a:buClr>
                <a:srgbClr val="FF9F9F"/>
              </a:buClr>
              <a:buSzPct val="130000"/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The Russians </a:t>
            </a:r>
            <a:r>
              <a:rPr lang="en-US" sz="19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retreated to </a:t>
            </a: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/>
            </a:r>
            <a:b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Moscow</a:t>
            </a:r>
            <a:r>
              <a:rPr lang="en-US" sz="19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drawing </a:t>
            </a:r>
            <a:r>
              <a:rPr lang="en-US" sz="19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the French into the </a:t>
            </a: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/>
            </a:r>
            <a:b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interior </a:t>
            </a:r>
            <a:r>
              <a:rPr lang="en-US" sz="19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of Russia [</a:t>
            </a:r>
            <a:r>
              <a:rPr lang="en-US" sz="19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hoping that it’s size and the weather would act as “support” for the Russian cause</a:t>
            </a: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]. </a:t>
            </a:r>
            <a:r>
              <a:rPr lang="en-US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  <a:sym typeface="Wingdings" pitchFamily="2" charset="2"/>
              </a:rPr>
              <a:t>(They use their Geography as a weapon)</a:t>
            </a:r>
            <a:endParaRPr lang="en-US" sz="1900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  <a:sym typeface="Wingdings" pitchFamily="2" charset="2"/>
            </a:endParaRPr>
          </a:p>
          <a:p>
            <a:pPr marL="1084263" lvl="1" indent="-339725">
              <a:spcBef>
                <a:spcPct val="50000"/>
              </a:spcBef>
              <a:buClr>
                <a:srgbClr val="FF9F9F"/>
              </a:buClr>
              <a:buSzPct val="130000"/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The Russian nobles abandoned their estates and burned their crops to the ground, leaving the French to operate far from their supply bases in territory stripped of food</a:t>
            </a:r>
            <a:r>
              <a:rPr lang="en-US" sz="19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. </a:t>
            </a:r>
            <a:r>
              <a:rPr lang="en-US" sz="1900" dirty="0" smtClean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Scorched Earth Policy/Strategy</a:t>
            </a:r>
            <a:endParaRPr lang="en-US" sz="1900" dirty="0">
              <a:solidFill>
                <a:srgbClr val="FFFF00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119814" name="Picture 6" descr="Napoleon Entering Russia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1099" t="1414" r="2197" b="2444"/>
          <a:stretch>
            <a:fillRect/>
          </a:stretch>
        </p:blipFill>
        <p:spPr bwMode="auto">
          <a:xfrm>
            <a:off x="4835090" y="685800"/>
            <a:ext cx="3581400" cy="2768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100" dirty="0">
                <a:solidFill>
                  <a:schemeClr val="bg1"/>
                </a:solidFill>
                <a:latin typeface="BlackChancery" pitchFamily="2" charset="0"/>
              </a:rPr>
              <a:t>Napoleon’s Troops at the </a:t>
            </a:r>
            <a:r>
              <a:rPr lang="en-US" sz="4100" dirty="0" smtClean="0">
                <a:solidFill>
                  <a:schemeClr val="bg1"/>
                </a:solidFill>
                <a:latin typeface="BlackChancery" pitchFamily="2" charset="0"/>
              </a:rPr>
              <a:t/>
            </a:r>
            <a:br>
              <a:rPr lang="en-US" sz="4100" dirty="0" smtClean="0">
                <a:solidFill>
                  <a:schemeClr val="bg1"/>
                </a:solidFill>
                <a:latin typeface="BlackChancery" pitchFamily="2" charset="0"/>
              </a:rPr>
            </a:br>
            <a:r>
              <a:rPr lang="en-US" sz="4100" dirty="0" smtClean="0">
                <a:solidFill>
                  <a:schemeClr val="bg1"/>
                </a:solidFill>
                <a:latin typeface="BlackChancery" pitchFamily="2" charset="0"/>
              </a:rPr>
              <a:t>Gates </a:t>
            </a:r>
            <a:r>
              <a:rPr lang="en-US" sz="4100" dirty="0">
                <a:solidFill>
                  <a:schemeClr val="bg1"/>
                </a:solidFill>
                <a:latin typeface="BlackChancery" pitchFamily="2" charset="0"/>
              </a:rPr>
              <a:t>of Moscow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6324600" y="1905000"/>
            <a:ext cx="25146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465138" indent="-465138">
              <a:spcBef>
                <a:spcPct val="50000"/>
              </a:spcBef>
              <a:buClr>
                <a:srgbClr val="FAD20C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Comic Sans MS" pitchFamily="66" charset="0"/>
              </a:rPr>
              <a:t>September 14, 1812 </a:t>
            </a:r>
            <a:r>
              <a:rPr lang="en-US" sz="22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Napoleon reached Moscow, but the city had largely been abandoned</a:t>
            </a:r>
            <a:r>
              <a:rPr lang="en-US" sz="22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.</a:t>
            </a:r>
          </a:p>
          <a:p>
            <a:pPr>
              <a:spcBef>
                <a:spcPct val="50000"/>
              </a:spcBef>
              <a:buClr>
                <a:srgbClr val="FAD20C"/>
              </a:buClr>
            </a:pPr>
            <a:r>
              <a:rPr lang="en-US" sz="2200" dirty="0" smtClean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 AND…</a:t>
            </a:r>
            <a:endParaRPr lang="en-US" sz="2200" dirty="0">
              <a:solidFill>
                <a:srgbClr val="FFFFFF"/>
              </a:solidFill>
              <a:latin typeface="Comic Sans MS" pitchFamily="66" charset="0"/>
              <a:sym typeface="Wingdings" pitchFamily="2" charset="2"/>
            </a:endParaRPr>
          </a:p>
          <a:p>
            <a:pPr marL="465138" indent="-465138">
              <a:spcBef>
                <a:spcPct val="50000"/>
              </a:spcBef>
              <a:buClr>
                <a:srgbClr val="FAD20C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The </a:t>
            </a:r>
            <a:r>
              <a:rPr lang="en-US" sz="22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Russians </a:t>
            </a:r>
            <a:r>
              <a:rPr lang="en-US" sz="22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had </a:t>
            </a:r>
            <a:r>
              <a:rPr lang="en-US" sz="22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set fire to the city</a:t>
            </a:r>
            <a:r>
              <a:rPr lang="en-US" sz="2200" dirty="0">
                <a:solidFill>
                  <a:srgbClr val="FFFFFF"/>
                </a:solidFill>
                <a:latin typeface="Comic Sans MS" pitchFamily="66" charset="0"/>
                <a:sym typeface="Wingdings" pitchFamily="2" charset="2"/>
              </a:rPr>
              <a:t>.</a:t>
            </a:r>
            <a:endParaRPr lang="en-US" sz="1900" dirty="0">
              <a:solidFill>
                <a:srgbClr val="FFFFFF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83975" name="Picture 7" descr="Moscow1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 l="1155"/>
          <a:stretch>
            <a:fillRect/>
          </a:stretch>
        </p:blipFill>
        <p:spPr bwMode="auto">
          <a:xfrm>
            <a:off x="205339" y="1497553"/>
            <a:ext cx="6174069" cy="4800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09600" y="63674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Scorched Earth Policy/Strategy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Napoleon in </a:t>
            </a:r>
            <a:r>
              <a:rPr lang="en-US" sz="4000" dirty="0" smtClean="0">
                <a:solidFill>
                  <a:srgbClr val="FF0000"/>
                </a:solidFill>
              </a:rPr>
              <a:t>Moscow, Russia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4" descr="MoscowFireGerman1820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04800" y="334963"/>
            <a:ext cx="85344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>
                <a:solidFill>
                  <a:srgbClr val="CACAEE"/>
                </a:solidFill>
                <a:latin typeface="BlackChancery" pitchFamily="2" charset="0"/>
              </a:rPr>
              <a:t>Moscow Is On Fire!</a:t>
            </a:r>
          </a:p>
        </p:txBody>
      </p:sp>
      <p:pic>
        <p:nvPicPr>
          <p:cNvPr id="87044" name="Picture 4" descr="Burning of Moscow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143000" y="1447800"/>
            <a:ext cx="6934200" cy="4630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0" y="228600"/>
            <a:ext cx="510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British press sometimes depicted Napoleon as much smaller than average height, and this image persists.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NapoleonBonap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27432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28600" y="914400"/>
            <a:ext cx="3276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Confusion about his height also results from the difference between the French </a:t>
            </a:r>
            <a:r>
              <a:rPr lang="en-US" sz="2800" dirty="0" err="1" smtClean="0">
                <a:solidFill>
                  <a:prstClr val="white"/>
                </a:solidFill>
              </a:rPr>
              <a:t>pouce</a:t>
            </a:r>
            <a:r>
              <a:rPr lang="en-US" sz="2800" dirty="0" smtClean="0">
                <a:solidFill>
                  <a:prstClr val="white"/>
                </a:solidFill>
              </a:rPr>
              <a:t> and British inch 2.71 and 2.54 cm respectively; he was about 1.7 meters (5 ft 7 in) tall, average height for the period.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Napoleon’s Retreat </a:t>
            </a:r>
            <a:br>
              <a:rPr lang="en-US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</a:br>
            <a:r>
              <a:rPr lang="en-US" sz="4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from Moscow 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(Early 1813)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1000" y="6248400"/>
            <a:ext cx="8534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chemeClr val="bg1"/>
                </a:solidFill>
                <a:latin typeface="Comic Sans MS" pitchFamily="66" charset="0"/>
              </a:rPr>
              <a:t>100,000 French troops retreat—40,000 survive!</a:t>
            </a:r>
          </a:p>
        </p:txBody>
      </p:sp>
      <p:pic>
        <p:nvPicPr>
          <p:cNvPr id="39940" name="Picture 4" descr="Napoleons_retreat_from_moscow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76400" y="1828800"/>
            <a:ext cx="5791200" cy="4114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Napoleon’s Retreat from Moscow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80" name="Picture 4" descr="NapoleonsRetreatMoscowAdolfNorthern18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ictures\History Photos\Pictures from France &amp; Italy 2015 - Park East HS\IMG_1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1073216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92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5848" y="1558325"/>
            <a:ext cx="17529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the </a:t>
            </a:r>
            <a:b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Winner Is?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181600" y="1482066"/>
            <a:ext cx="312420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 Britain, Russia.</a:t>
            </a:r>
            <a:b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Spain, Portugal,</a:t>
            </a:r>
            <a:br>
              <a:rPr lang="en-US" sz="24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   Prussia, Austria,</a:t>
            </a:r>
            <a:br>
              <a:rPr lang="en-US" sz="24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   Sweden, smaller</a:t>
            </a:r>
            <a:br>
              <a:rPr lang="en-US" sz="24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   German states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495800" y="1736725"/>
            <a:ext cx="1219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472440" y="1532190"/>
            <a:ext cx="20193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France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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3460483" y="486717"/>
            <a:ext cx="20193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2400" b="1" dirty="0" smtClean="0">
                <a:solidFill>
                  <a:srgbClr val="FF8181"/>
                </a:solidFill>
                <a:latin typeface="Comic Sans MS" pitchFamily="66" charset="0"/>
              </a:rPr>
              <a:t>1813-1814</a:t>
            </a:r>
            <a:endParaRPr lang="en-US" sz="2400" b="1" dirty="0">
              <a:solidFill>
                <a:srgbClr val="FF8181"/>
              </a:solidFill>
              <a:latin typeface="Comic Sans MS" pitchFamily="66" charset="0"/>
            </a:endParaRP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457200" y="1431925"/>
            <a:ext cx="807720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457200" y="2544763"/>
            <a:ext cx="8153400" cy="46037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457200" y="3048000"/>
            <a:ext cx="807720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457200" y="1431925"/>
            <a:ext cx="0" cy="16160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>
            <a:off x="2476500" y="1431925"/>
            <a:ext cx="0" cy="1616075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>
            <a:off x="4495800" y="1431925"/>
            <a:ext cx="0" cy="808038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>
            <a:off x="5715000" y="1431925"/>
            <a:ext cx="0" cy="808038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>
            <a:off x="8534400" y="1431925"/>
            <a:ext cx="0" cy="16160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2491740" y="1090600"/>
            <a:ext cx="2541632" cy="2100288"/>
          </a:xfrm>
          <a:prstGeom prst="irregularSeal2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8181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0046"/>
                </a:solidFill>
                <a:latin typeface="Comic Sans MS" pitchFamily="66" charset="0"/>
              </a:rPr>
              <a:t>Napoléon’s</a:t>
            </a:r>
            <a:br>
              <a:rPr lang="en-US" sz="2000" b="1" dirty="0">
                <a:solidFill>
                  <a:srgbClr val="000046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000046"/>
                </a:solidFill>
                <a:latin typeface="Comic Sans MS" pitchFamily="66" charset="0"/>
              </a:rPr>
              <a:t>Defeat</a:t>
            </a:r>
          </a:p>
        </p:txBody>
      </p:sp>
      <p:pic>
        <p:nvPicPr>
          <p:cNvPr id="60433" name="Picture 17" descr="Russian retreat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762000" y="3429000"/>
            <a:ext cx="4343400" cy="3006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0434" name="Picture 18" descr="French troops returning from Russia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6096000" y="3810000"/>
            <a:ext cx="2066925" cy="2781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62874" y="21075"/>
            <a:ext cx="500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The Battle of the Nations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997407" cy="326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2" grpId="0"/>
      <p:bldP spid="60429" grpId="0"/>
      <p:bldP spid="604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Russians Entering Paris, 1814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6" name="Picture 4" descr="RussiansEnterParis18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52400" y="120650"/>
            <a:ext cx="88392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100">
                <a:solidFill>
                  <a:srgbClr val="CACAEE"/>
                </a:solidFill>
                <a:latin typeface="BlackChancery" pitchFamily="2" charset="0"/>
              </a:rPr>
              <a:t>Napoleon Abdicates!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85800" y="1409700"/>
            <a:ext cx="80010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Monarchbats" pitchFamily="34" charset="0"/>
              <a:buChar char="e"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Allied 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forces occupied Paris 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on March 31, 1814.</a:t>
            </a:r>
          </a:p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Monarchbats" pitchFamily="34" charset="0"/>
              <a:buChar char="e"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Napoléon abdicated on April 6 in favor of his son, but the Allies insisted on unconditional surrender.</a:t>
            </a:r>
          </a:p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Monarchbats" pitchFamily="34" charset="0"/>
              <a:buChar char="e"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Napoléon abdicated 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again on April 11.</a:t>
            </a:r>
          </a:p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Monarchbats" pitchFamily="34" charset="0"/>
              <a:buChar char="e"/>
            </a:pP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Treaty of </a:t>
            </a:r>
            <a:r>
              <a:rPr lang="en-US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Fontainbleau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exiles Napoléon to Elba with an annual income of 2,000,000 francs.</a:t>
            </a:r>
          </a:p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Monarchbats" pitchFamily="34" charset="0"/>
              <a:buChar char="e"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The 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royalists took control and restored</a:t>
            </a:r>
            <a:b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</a:b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600" dirty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Louis XVIII </a:t>
            </a:r>
            <a:r>
              <a:rPr 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to the throne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.</a:t>
            </a:r>
            <a:endParaRPr 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8392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100" b="1" dirty="0">
                <a:solidFill>
                  <a:srgbClr val="FFFF00"/>
                </a:solidFill>
                <a:latin typeface="Antique Olive Roman" panose="020B0603020204030204" pitchFamily="34" charset="0"/>
              </a:rPr>
              <a:t>Napoleon in Exile on Elba</a:t>
            </a:r>
          </a:p>
        </p:txBody>
      </p:sp>
      <p:pic>
        <p:nvPicPr>
          <p:cNvPr id="78851" name="Picture 3" descr="Napoleon in Exile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r="9558" b="1563"/>
          <a:stretch>
            <a:fillRect/>
          </a:stretch>
        </p:blipFill>
        <p:spPr bwMode="auto">
          <a:xfrm>
            <a:off x="685800" y="1143000"/>
            <a:ext cx="3421063" cy="5257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8852" name="Picture 4" descr="map-Elba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4343400" y="1143000"/>
            <a:ext cx="4191000" cy="2879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5326380" y="2362200"/>
            <a:ext cx="1219200" cy="609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67200" y="4057789"/>
            <a:ext cx="4800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Napoléon escaped Elba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>
                <a:solidFill>
                  <a:schemeClr val="bg1"/>
                </a:solidFill>
              </a:rPr>
              <a:t>landed in France on 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March </a:t>
            </a:r>
            <a:r>
              <a:rPr lang="en-US" sz="2800" dirty="0">
                <a:solidFill>
                  <a:schemeClr val="bg1"/>
                </a:solidFill>
              </a:rPr>
              <a:t>1, </a:t>
            </a:r>
            <a:r>
              <a:rPr lang="en-US" sz="2800" dirty="0" smtClean="0">
                <a:solidFill>
                  <a:schemeClr val="bg1"/>
                </a:solidFill>
              </a:rPr>
              <a:t>1815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beginning of his 100 Days.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35789" y="1689321"/>
            <a:ext cx="17529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the </a:t>
            </a:r>
            <a:b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Winner Is?</a:t>
            </a:r>
            <a:endParaRPr lang="en-US" sz="2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-76200" y="76200"/>
            <a:ext cx="8839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100" b="1" dirty="0" smtClean="0">
                <a:solidFill>
                  <a:srgbClr val="FFFF00"/>
                </a:solidFill>
                <a:latin typeface="BlackChancery" pitchFamily="2" charset="0"/>
              </a:rPr>
              <a:t>“The Battle of Waterloo”</a:t>
            </a:r>
            <a:br>
              <a:rPr lang="en-US" sz="5100" b="1" dirty="0" smtClean="0">
                <a:solidFill>
                  <a:srgbClr val="FFFF00"/>
                </a:solidFill>
                <a:latin typeface="BlackChancery" pitchFamily="2" charset="0"/>
              </a:rPr>
            </a:br>
            <a:endParaRPr lang="en-US" sz="5100" b="1" dirty="0">
              <a:solidFill>
                <a:srgbClr val="FFFF00"/>
              </a:solidFill>
              <a:latin typeface="BlackChancery" pitchFamily="2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4079106" y="2254812"/>
            <a:ext cx="1219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3333750" y="544341"/>
            <a:ext cx="20193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dirty="0" smtClean="0">
                <a:solidFill>
                  <a:srgbClr val="FF8181"/>
                </a:solidFill>
                <a:latin typeface="Comic Sans MS" pitchFamily="66" charset="0"/>
              </a:rPr>
              <a:t>1815</a:t>
            </a:r>
            <a:endParaRPr lang="en-US" sz="2400" b="1" dirty="0">
              <a:solidFill>
                <a:srgbClr val="FF8181"/>
              </a:solidFill>
              <a:latin typeface="Comic Sans MS" pitchFamily="66" charset="0"/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76200" y="2773363"/>
            <a:ext cx="8153400" cy="46037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4" name="AutoShape 10"/>
          <p:cNvSpPr>
            <a:spLocks noChangeArrowheads="1"/>
          </p:cNvSpPr>
          <p:nvPr/>
        </p:nvSpPr>
        <p:spPr bwMode="auto">
          <a:xfrm>
            <a:off x="1937326" y="955810"/>
            <a:ext cx="3749842" cy="2598004"/>
          </a:xfrm>
          <a:prstGeom prst="irregularSeal2">
            <a:avLst/>
          </a:prstGeom>
          <a:solidFill>
            <a:srgbClr val="FF818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8181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000046"/>
                </a:solidFill>
                <a:latin typeface="Comic Sans MS" pitchFamily="66" charset="0"/>
              </a:rPr>
              <a:t>  Napoleon’s </a:t>
            </a:r>
            <a:br>
              <a:rPr lang="en-US" sz="2400" b="1" dirty="0" smtClean="0">
                <a:solidFill>
                  <a:srgbClr val="000046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0046"/>
                </a:solidFill>
                <a:latin typeface="Comic Sans MS" pitchFamily="66" charset="0"/>
              </a:rPr>
              <a:t>  Final </a:t>
            </a:r>
            <a:br>
              <a:rPr lang="en-US" sz="2400" b="1" dirty="0" smtClean="0">
                <a:solidFill>
                  <a:srgbClr val="000046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000046"/>
                </a:solidFill>
                <a:latin typeface="Comic Sans MS" pitchFamily="66" charset="0"/>
              </a:rPr>
              <a:t> Defeat</a:t>
            </a:r>
            <a:endParaRPr lang="en-US" sz="2400" b="1" dirty="0">
              <a:solidFill>
                <a:srgbClr val="000046"/>
              </a:solidFill>
              <a:latin typeface="Comic Sans MS" pitchFamily="66" charset="0"/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0" y="3941545"/>
            <a:ext cx="8839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Marie </a:t>
            </a:r>
            <a:r>
              <a:rPr lang="en-US" sz="2600" dirty="0">
                <a:solidFill>
                  <a:schemeClr val="bg1"/>
                </a:solidFill>
                <a:latin typeface="Century Schoolbook" panose="02040604050505020304" pitchFamily="18" charset="0"/>
              </a:rPr>
              <a:t>Louise &amp; his son were </a:t>
            </a:r>
            <a:r>
              <a:rPr lang="en-US" sz="2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safe in </a:t>
            </a:r>
            <a:r>
              <a:rPr lang="en-US" sz="2600" dirty="0">
                <a:solidFill>
                  <a:schemeClr val="bg1"/>
                </a:solidFill>
                <a:latin typeface="Century Schoolbook" panose="02040604050505020304" pitchFamily="18" charset="0"/>
              </a:rPr>
              <a:t>the hands of the </a:t>
            </a:r>
            <a:r>
              <a:rPr lang="en-US" sz="2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Austrians who were allied with Napoleon.</a:t>
            </a:r>
          </a:p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Wingdings" panose="05000000000000000000" pitchFamily="2" charset="2"/>
              <a:buChar char="§"/>
            </a:pPr>
            <a:endParaRPr lang="en-US" sz="2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515938" indent="-515938">
              <a:spcBef>
                <a:spcPct val="50000"/>
              </a:spcBef>
              <a:buClr>
                <a:srgbClr val="FAD20C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Napoleon flees to Paris only to be asked to </a:t>
            </a:r>
            <a:br>
              <a:rPr lang="en-US" sz="2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abdicate once again for the final time!</a:t>
            </a:r>
            <a:endParaRPr lang="en-US" sz="2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752699" y="1665190"/>
            <a:ext cx="312420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 Britain, Russia.</a:t>
            </a:r>
            <a:b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Prussia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, Austria,</a:t>
            </a:r>
            <a:br>
              <a:rPr lang="en-US" sz="24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   Sweden, smaller</a:t>
            </a:r>
            <a:br>
              <a:rPr lang="en-US" sz="24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   German states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6200" y="1730646"/>
            <a:ext cx="20193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France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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457200" y="1431925"/>
            <a:ext cx="807720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457200" y="2544763"/>
            <a:ext cx="8153400" cy="46037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457200" y="3048000"/>
            <a:ext cx="807720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457200" y="1431925"/>
            <a:ext cx="0" cy="16160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2478906" y="1615049"/>
            <a:ext cx="0" cy="1616075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4498206" y="1615049"/>
            <a:ext cx="0" cy="808038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5809648" y="1615049"/>
            <a:ext cx="0" cy="808038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8536806" y="1615049"/>
            <a:ext cx="0" cy="16160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4" grpId="0" animBg="1"/>
      <p:bldP spid="62476" grpId="0"/>
      <p:bldP spid="11" grpId="0"/>
      <p:bldP spid="13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52400" y="349250"/>
            <a:ext cx="8839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100" b="1" dirty="0">
                <a:solidFill>
                  <a:srgbClr val="FFFF00"/>
                </a:solidFill>
                <a:latin typeface="BlackChancery" pitchFamily="2" charset="0"/>
              </a:rPr>
              <a:t>Napoleon’s Defeat at Waterloo</a:t>
            </a:r>
            <a:br>
              <a:rPr lang="en-US" sz="5100" b="1" dirty="0">
                <a:solidFill>
                  <a:srgbClr val="FFFF00"/>
                </a:solidFill>
                <a:latin typeface="BlackChancery" pitchFamily="2" charset="0"/>
              </a:rPr>
            </a:br>
            <a:r>
              <a:rPr lang="en-US" sz="3500" b="1" dirty="0">
                <a:solidFill>
                  <a:srgbClr val="FFFF00"/>
                </a:solidFill>
                <a:latin typeface="BlackChancery" pitchFamily="2" charset="0"/>
              </a:rPr>
              <a:t>(June 18, 1815)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28600" y="5257800"/>
            <a:ext cx="22098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  <a:latin typeface="Comic Sans MS" pitchFamily="66" charset="0"/>
              </a:rPr>
              <a:t>Duke</a:t>
            </a:r>
            <a:br>
              <a:rPr lang="en-US" sz="190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900">
                <a:solidFill>
                  <a:schemeClr val="bg1"/>
                </a:solidFill>
                <a:latin typeface="Comic Sans MS" pitchFamily="66" charset="0"/>
              </a:rPr>
              <a:t>of</a:t>
            </a:r>
            <a:br>
              <a:rPr lang="en-US" sz="190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900">
                <a:solidFill>
                  <a:schemeClr val="bg1"/>
                </a:solidFill>
                <a:latin typeface="Comic Sans MS" pitchFamily="66" charset="0"/>
              </a:rPr>
              <a:t>Wellington</a:t>
            </a:r>
          </a:p>
        </p:txBody>
      </p:sp>
      <p:pic>
        <p:nvPicPr>
          <p:cNvPr id="70661" name="Picture 5" descr="General Bluc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438400"/>
            <a:ext cx="1676400" cy="274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0663" name="Picture 7" descr="Duke of Wellingt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438400"/>
            <a:ext cx="2147888" cy="274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0665" name="Picture 9" descr="Map of Campaign of Hundred Days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/>
          <a:stretch>
            <a:fillRect/>
          </a:stretch>
        </p:blipFill>
        <p:spPr bwMode="auto">
          <a:xfrm>
            <a:off x="2667000" y="2209800"/>
            <a:ext cx="4419600" cy="3300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7239000" y="5181600"/>
            <a:ext cx="16764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  <a:latin typeface="Comic Sans MS" pitchFamily="66" charset="0"/>
              </a:rPr>
              <a:t>Prussian </a:t>
            </a:r>
            <a:br>
              <a:rPr lang="en-US" sz="190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900">
                <a:solidFill>
                  <a:schemeClr val="bg1"/>
                </a:solidFill>
                <a:latin typeface="Comic Sans MS" pitchFamily="66" charset="0"/>
              </a:rPr>
              <a:t>General </a:t>
            </a:r>
            <a:br>
              <a:rPr lang="en-US" sz="190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900">
                <a:solidFill>
                  <a:schemeClr val="bg1"/>
                </a:solidFill>
                <a:latin typeface="Comic Sans MS" pitchFamily="66" charset="0"/>
              </a:rPr>
              <a:t>Blücher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7377" y="152400"/>
            <a:ext cx="5275964" cy="1985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100" b="1" dirty="0">
                <a:solidFill>
                  <a:srgbClr val="92D050"/>
                </a:solidFill>
                <a:latin typeface="Calibri Light" panose="020F0302020204030204" pitchFamily="34" charset="0"/>
              </a:rPr>
              <a:t>Napoleon</a:t>
            </a:r>
            <a:r>
              <a:rPr lang="en-US" sz="41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sz="4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on </a:t>
            </a:r>
            <a:r>
              <a:rPr lang="en-US" sz="4100" b="1" dirty="0">
                <a:solidFill>
                  <a:schemeClr val="bg1"/>
                </a:solidFill>
                <a:latin typeface="Calibri Light" panose="020F0302020204030204" pitchFamily="34" charset="0"/>
              </a:rPr>
              <a:t>His Way </a:t>
            </a:r>
            <a:br>
              <a:rPr lang="en-US" sz="4100" b="1" dirty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latin typeface="Calibri Light" panose="020F0302020204030204" pitchFamily="34" charset="0"/>
              </a:rPr>
              <a:t>to </a:t>
            </a:r>
            <a:r>
              <a:rPr lang="en-US" sz="4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his </a:t>
            </a:r>
            <a:r>
              <a:rPr lang="en-US" sz="4100" b="1" dirty="0" smtClean="0">
                <a:solidFill>
                  <a:srgbClr val="92D050"/>
                </a:solidFill>
                <a:latin typeface="Calibri Light" panose="020F0302020204030204" pitchFamily="34" charset="0"/>
              </a:rPr>
              <a:t>Final</a:t>
            </a:r>
            <a:r>
              <a:rPr lang="en-US" sz="4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sz="4100" b="1" dirty="0">
                <a:solidFill>
                  <a:srgbClr val="92D050"/>
                </a:solidFill>
                <a:latin typeface="Calibri Light" panose="020F0302020204030204" pitchFamily="34" charset="0"/>
              </a:rPr>
              <a:t>Exile</a:t>
            </a:r>
            <a:r>
              <a:rPr lang="en-US" sz="4100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sz="4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/>
            </a:r>
            <a:br>
              <a:rPr lang="en-US" sz="4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en-US" sz="4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on </a:t>
            </a:r>
            <a:r>
              <a:rPr lang="en-US" sz="4100" b="1" dirty="0" smtClean="0">
                <a:solidFill>
                  <a:srgbClr val="92D050"/>
                </a:solidFill>
                <a:latin typeface="Calibri Light" panose="020F0302020204030204" pitchFamily="34" charset="0"/>
              </a:rPr>
              <a:t>St</a:t>
            </a:r>
            <a:r>
              <a:rPr lang="en-US" sz="4100" b="1" dirty="0">
                <a:solidFill>
                  <a:srgbClr val="92D050"/>
                </a:solidFill>
                <a:latin typeface="Calibri Light" panose="020F0302020204030204" pitchFamily="34" charset="0"/>
              </a:rPr>
              <a:t>. Helena</a:t>
            </a:r>
          </a:p>
        </p:txBody>
      </p:sp>
      <p:pic>
        <p:nvPicPr>
          <p:cNvPr id="63492" name="Picture 4" descr="Napoleon on the way to St Helena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5486400" y="228600"/>
            <a:ext cx="3590290" cy="5181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194" name="Picture 2" descr="Image result for st hele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2364606"/>
            <a:ext cx="496234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743200" y="0"/>
            <a:ext cx="64008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rgbClr val="CACAEE"/>
                </a:solidFill>
                <a:latin typeface="BlackChancery" pitchFamily="2" charset="0"/>
              </a:rPr>
              <a:t>Napoleon’s </a:t>
            </a:r>
            <a:r>
              <a:rPr lang="en-US" sz="4600" dirty="0" smtClean="0">
                <a:solidFill>
                  <a:srgbClr val="CACAEE"/>
                </a:solidFill>
                <a:latin typeface="BlackChancery" pitchFamily="2" charset="0"/>
              </a:rPr>
              <a:t/>
            </a:r>
            <a:br>
              <a:rPr lang="en-US" sz="4600" dirty="0" smtClean="0">
                <a:solidFill>
                  <a:srgbClr val="CACAEE"/>
                </a:solidFill>
                <a:latin typeface="BlackChancery" pitchFamily="2" charset="0"/>
              </a:rPr>
            </a:br>
            <a:r>
              <a:rPr lang="en-US" sz="4600" dirty="0" smtClean="0">
                <a:solidFill>
                  <a:srgbClr val="CACAEE"/>
                </a:solidFill>
                <a:latin typeface="BlackChancery" pitchFamily="2" charset="0"/>
              </a:rPr>
              <a:t>Rise </a:t>
            </a:r>
            <a:r>
              <a:rPr lang="en-US" sz="4600" dirty="0">
                <a:solidFill>
                  <a:srgbClr val="CACAEE"/>
                </a:solidFill>
                <a:latin typeface="BlackChancery" pitchFamily="2" charset="0"/>
              </a:rPr>
              <a:t>to Power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505200" y="1752600"/>
            <a:ext cx="5334000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465138" indent="-465138">
              <a:spcBef>
                <a:spcPct val="50000"/>
              </a:spcBef>
              <a:buClr>
                <a:srgbClr val="FAD20C"/>
              </a:buClr>
            </a:pPr>
            <a:r>
              <a:rPr lang="en-US" sz="2600" dirty="0" smtClean="0">
                <a:solidFill>
                  <a:srgbClr val="FFFFFF"/>
                </a:solidFill>
                <a:latin typeface="Comic Sans MS" pitchFamily="66" charset="0"/>
              </a:rPr>
              <a:t>     </a:t>
            </a:r>
            <a:r>
              <a:rPr lang="en-US" sz="2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Earlier 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military career 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en-US" sz="2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</a:br>
            <a:r>
              <a:rPr lang="en-US" sz="2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the 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Egyptian Campaign</a:t>
            </a:r>
            <a:r>
              <a:rPr lang="en-US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852488" lvl="1" indent="-273050">
              <a:spcBef>
                <a:spcPct val="50000"/>
              </a:spcBef>
              <a:buClr>
                <a:srgbClr val="FFAFAF"/>
              </a:buClr>
              <a:buSzPct val="130000"/>
              <a:buFont typeface="Wingdings" pitchFamily="2" charset="2"/>
              <a:buChar char="§"/>
            </a:pP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1798 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he  was defeated by a British navy under </a:t>
            </a:r>
            <a:r>
              <a:rPr lang="en-US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Admiral Horatio Nelson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, who destroyed the French fleet at the </a:t>
            </a:r>
            <a:r>
              <a:rPr lang="en-US" sz="2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Battle of the Nile.</a:t>
            </a:r>
          </a:p>
          <a:p>
            <a:pPr marL="852488" lvl="1" indent="-273050">
              <a:spcBef>
                <a:spcPct val="50000"/>
              </a:spcBef>
              <a:buClr>
                <a:srgbClr val="FFAFAF"/>
              </a:buClr>
              <a:buSzPct val="130000"/>
              <a:buFont typeface="Wingdings" pitchFamily="2" charset="2"/>
              <a:buChar char="§"/>
            </a:pP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Abandoning his troops in Egypt, Napoleon returned to France and received a hero’s welcome!</a:t>
            </a: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5476" name="Picture 4" descr="map-Napoleon's Egyptian Campaign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0"/>
            <a:ext cx="3429000" cy="2511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5477" name="Picture 5" descr="Battle of the Nile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l="5423"/>
          <a:stretch>
            <a:fillRect/>
          </a:stretch>
        </p:blipFill>
        <p:spPr bwMode="auto">
          <a:xfrm>
            <a:off x="1600200" y="2590800"/>
            <a:ext cx="2362200" cy="1608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5478" name="Picture 6" descr="Admiral Horatio Nelson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</a:blip>
          <a:srcRect/>
          <a:stretch>
            <a:fillRect/>
          </a:stretch>
        </p:blipFill>
        <p:spPr bwMode="auto">
          <a:xfrm>
            <a:off x="228600" y="4267200"/>
            <a:ext cx="2133600" cy="2590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26330" y="17646"/>
            <a:ext cx="8839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400" b="1" spc="150" dirty="0">
                <a:ln w="11430"/>
                <a:solidFill>
                  <a:srgbClr val="F8F8F8"/>
                </a:solidFill>
                <a:latin typeface="Arial Narrow" panose="020B0606020202030204" pitchFamily="34" charset="0"/>
              </a:rPr>
              <a:t>Napoleon’s Residence </a:t>
            </a:r>
            <a:r>
              <a:rPr lang="en-US" sz="4400" b="1" spc="150" dirty="0" smtClean="0">
                <a:ln w="11430"/>
                <a:solidFill>
                  <a:srgbClr val="F8F8F8"/>
                </a:solidFill>
                <a:latin typeface="Arial Narrow" panose="020B0606020202030204" pitchFamily="34" charset="0"/>
              </a:rPr>
              <a:t>on St</a:t>
            </a:r>
            <a:r>
              <a:rPr lang="en-US" sz="4400" b="1" spc="150" dirty="0">
                <a:ln w="11430"/>
                <a:solidFill>
                  <a:srgbClr val="F8F8F8"/>
                </a:solidFill>
                <a:latin typeface="Arial Narrow" panose="020B0606020202030204" pitchFamily="34" charset="0"/>
              </a:rPr>
              <a:t>. </a:t>
            </a:r>
            <a:r>
              <a:rPr lang="en-US" sz="4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Helena</a:t>
            </a:r>
          </a:p>
        </p:txBody>
      </p:sp>
      <p:pic>
        <p:nvPicPr>
          <p:cNvPr id="74758" name="Picture 6" descr="Napoleons_exile_St_Helena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33150" y="1066800"/>
            <a:ext cx="5275672" cy="299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62" y="3810000"/>
            <a:ext cx="3790481" cy="2842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43" y="952618"/>
            <a:ext cx="3810000" cy="570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58" y="4495800"/>
            <a:ext cx="5043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Napoleon would live on St. Helena for 6 Years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 would die there on May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 1821. Never to see his beloved France again.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152" y="990600"/>
            <a:ext cx="39808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1840, Louis Philippe I obtained permission from the British to return Napoleon's remains to France.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15 December 1840, a state funeral was held. The hearse proceeded from the Arc de </a:t>
            </a:r>
            <a:r>
              <a:rPr lang="en-US" dirty="0" err="1">
                <a:solidFill>
                  <a:schemeClr val="bg1"/>
                </a:solidFill>
              </a:rPr>
              <a:t>Triomphe</a:t>
            </a:r>
            <a:r>
              <a:rPr lang="en-US" dirty="0">
                <a:solidFill>
                  <a:schemeClr val="bg1"/>
                </a:solidFill>
              </a:rPr>
              <a:t> down the Champs-Élysées, across the Place de la Concorde to the Esplanade des </a:t>
            </a:r>
            <a:r>
              <a:rPr lang="en-US" dirty="0" err="1">
                <a:solidFill>
                  <a:schemeClr val="bg1"/>
                </a:solidFill>
              </a:rPr>
              <a:t>Invalides</a:t>
            </a:r>
            <a:r>
              <a:rPr lang="en-US" dirty="0">
                <a:solidFill>
                  <a:schemeClr val="bg1"/>
                </a:solidFill>
              </a:rPr>
              <a:t> and then to the cupola in St </a:t>
            </a:r>
            <a:r>
              <a:rPr lang="en-US" dirty="0" err="1">
                <a:solidFill>
                  <a:schemeClr val="bg1"/>
                </a:solidFill>
              </a:rPr>
              <a:t>Jérôme's</a:t>
            </a:r>
            <a:r>
              <a:rPr lang="en-US" dirty="0">
                <a:solidFill>
                  <a:schemeClr val="bg1"/>
                </a:solidFill>
              </a:rPr>
              <a:t> Chapel, where it remained until the tomb designed by Louis Visconti was completed.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 1861, Napoleon's remains were entombed in a porphyry stone sarcophagus in the crypt under the dome at Les </a:t>
            </a:r>
            <a:r>
              <a:rPr lang="en-US" dirty="0" err="1" smtClean="0">
                <a:solidFill>
                  <a:schemeClr val="bg1"/>
                </a:solidFill>
              </a:rPr>
              <a:t>Invalides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72368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The </a:t>
            </a:r>
            <a:r>
              <a:rPr lang="en-US" sz="2400" b="1" dirty="0" smtClean="0">
                <a:solidFill>
                  <a:srgbClr val="FFFF00"/>
                </a:solidFill>
              </a:rPr>
              <a:t>Retour </a:t>
            </a:r>
            <a:r>
              <a:rPr lang="en-US" sz="2400" b="1" dirty="0">
                <a:solidFill>
                  <a:srgbClr val="FFFF00"/>
                </a:solidFill>
              </a:rPr>
              <a:t>des </a:t>
            </a:r>
            <a:r>
              <a:rPr lang="en-US" sz="2400" b="1" dirty="0" err="1" smtClean="0">
                <a:solidFill>
                  <a:srgbClr val="FFFF00"/>
                </a:solidFill>
              </a:rPr>
              <a:t>Cendres</a:t>
            </a:r>
            <a:r>
              <a:rPr lang="en-US" sz="2400" b="1" dirty="0" smtClean="0">
                <a:solidFill>
                  <a:srgbClr val="FFFF00"/>
                </a:solidFill>
              </a:rPr>
              <a:t> (“Return </a:t>
            </a:r>
            <a:r>
              <a:rPr lang="en-US" sz="2400" b="1" dirty="0">
                <a:solidFill>
                  <a:srgbClr val="FFFF00"/>
                </a:solidFill>
              </a:rPr>
              <a:t>of the </a:t>
            </a:r>
            <a:r>
              <a:rPr lang="en-US" sz="2400" b="1" dirty="0" smtClean="0">
                <a:solidFill>
                  <a:srgbClr val="FFFF00"/>
                </a:solidFill>
              </a:rPr>
              <a:t>Ashes“)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17" y="864467"/>
            <a:ext cx="4641783" cy="191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79" y="3145512"/>
            <a:ext cx="483325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9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9/96/Retour_des_Cendres_-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724400" cy="379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05200"/>
            <a:ext cx="6096000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105401" y="3810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Napoleon’s Funeral Procession through Paris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8392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100" dirty="0">
                <a:solidFill>
                  <a:srgbClr val="CACAEE"/>
                </a:solidFill>
                <a:latin typeface="BlackChancery" pitchFamily="2" charset="0"/>
              </a:rPr>
              <a:t>Napoleon’s Tomb</a:t>
            </a:r>
          </a:p>
        </p:txBody>
      </p:sp>
      <p:pic>
        <p:nvPicPr>
          <p:cNvPr id="89091" name="Picture 3" descr="Napoleon_tomb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5655" t="7835" r="5653" b="7835"/>
          <a:stretch>
            <a:fillRect/>
          </a:stretch>
        </p:blipFill>
        <p:spPr bwMode="auto">
          <a:xfrm>
            <a:off x="1066800" y="1143000"/>
            <a:ext cx="7162800" cy="53006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87" y="1019944"/>
            <a:ext cx="722236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Pictures\History Photos\Pictures from France &amp; Italy 2015 - Park East HS\IMG_1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577953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Photo Credit:  Mr. </a:t>
            </a:r>
            <a:r>
              <a:rPr lang="en-US" dirty="0" err="1" smtClean="0">
                <a:solidFill>
                  <a:schemeClr val="bg1"/>
                </a:solidFill>
              </a:rPr>
              <a:t>Ott</a:t>
            </a:r>
            <a:r>
              <a:rPr lang="en-US" dirty="0" smtClean="0">
                <a:solidFill>
                  <a:schemeClr val="bg1"/>
                </a:solidFill>
              </a:rPr>
              <a:t>, Paris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Pictures\History Photos\Pictures from France &amp; Italy 2015 - Park East HS\IMG_1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6331851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Photo Credit:  Mr. </a:t>
            </a:r>
            <a:r>
              <a:rPr lang="en-US" dirty="0" err="1" smtClean="0">
                <a:solidFill>
                  <a:schemeClr val="bg1"/>
                </a:solidFill>
              </a:rPr>
              <a:t>Ott</a:t>
            </a:r>
            <a:r>
              <a:rPr lang="en-US" dirty="0" smtClean="0">
                <a:solidFill>
                  <a:schemeClr val="bg1"/>
                </a:solidFill>
              </a:rPr>
              <a:t>, Paris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5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Pictures\History Photos\Pictures from France &amp; Italy 2015 - Park East HS\IMG_1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6400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Photo Credit:  Mr. </a:t>
            </a:r>
            <a:r>
              <a:rPr lang="en-US" dirty="0" err="1" smtClean="0">
                <a:solidFill>
                  <a:schemeClr val="bg1"/>
                </a:solidFill>
              </a:rPr>
              <a:t>Ott</a:t>
            </a:r>
            <a:r>
              <a:rPr lang="en-US" dirty="0" smtClean="0">
                <a:solidFill>
                  <a:schemeClr val="bg1"/>
                </a:solidFill>
              </a:rPr>
              <a:t>, Paris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Pictures\History Photos\Pictures from France &amp; Italy 2015 - Park East HS\IMG_1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237" y="825048"/>
            <a:ext cx="63373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64886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Photo Credit:  Mr. </a:t>
            </a:r>
            <a:r>
              <a:rPr lang="en-US" dirty="0" err="1" smtClean="0">
                <a:solidFill>
                  <a:schemeClr val="bg1"/>
                </a:solidFill>
              </a:rPr>
              <a:t>Ott</a:t>
            </a:r>
            <a:r>
              <a:rPr lang="en-US" dirty="0" smtClean="0">
                <a:solidFill>
                  <a:schemeClr val="bg1"/>
                </a:solidFill>
              </a:rPr>
              <a:t>, Paris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717082"/>
            <a:ext cx="3483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Dôme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des </a:t>
            </a:r>
            <a:r>
              <a:rPr lang="en-US" i="1" dirty="0" err="1" smtClean="0">
                <a:solidFill>
                  <a:schemeClr val="bg1"/>
                </a:solidFill>
              </a:rPr>
              <a:t>Invalides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vi-VN" dirty="0">
                <a:solidFill>
                  <a:schemeClr val="bg1"/>
                </a:solidFill>
              </a:rPr>
              <a:t>French pronunciation: ​</a:t>
            </a:r>
            <a:r>
              <a:rPr lang="vi-VN" dirty="0">
                <a:solidFill>
                  <a:schemeClr val="bg1"/>
                </a:solidFill>
                <a:hlinkClick r:id="rId3" tooltip="Help:IPA for French"/>
              </a:rPr>
              <a:t>[lezɛ̃valid</a:t>
            </a:r>
            <a:r>
              <a:rPr lang="vi-VN" dirty="0" smtClean="0">
                <a:solidFill>
                  <a:schemeClr val="bg1"/>
                </a:solidFill>
                <a:hlinkClick r:id="rId3" tooltip="Help:IPA for French"/>
              </a:rPr>
              <a:t>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1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5257800" y="228600"/>
            <a:ext cx="37338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Hitler Visits Napoleon’s Tomb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410200" y="1752600"/>
            <a:ext cx="3505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June 28, 1940</a:t>
            </a:r>
          </a:p>
        </p:txBody>
      </p:sp>
      <p:pic>
        <p:nvPicPr>
          <p:cNvPr id="97284" name="Picture 4" descr="Hitler viewing Napoleon's tomb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-1" y="0"/>
            <a:ext cx="5034671" cy="6858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02" y="2533851"/>
            <a:ext cx="2605795" cy="396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Legacies of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War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763000" cy="37338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emerges most powerful nation</a:t>
            </a:r>
          </a:p>
          <a:p>
            <a:pPr>
              <a:buClr>
                <a:srgbClr val="FFFF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 of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Nationalism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(nations will develop out of city-states, especially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 &amp; Italy in the mid 1800s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FF00"/>
              </a:buClr>
            </a:pPr>
            <a:r>
              <a:rPr lang="en-US" b="1" dirty="0">
                <a:solidFill>
                  <a:srgbClr val="FFFF00"/>
                </a:solidFill>
              </a:rPr>
              <a:t>Birth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Democratic (Republican) Movements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FF00"/>
              </a:buClr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Absolutism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(Only Russia left)</a:t>
            </a:r>
          </a:p>
          <a:p>
            <a:pPr>
              <a:buClr>
                <a:srgbClr val="FFFF00"/>
              </a:buClr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Modern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Citizenship (Popular Sovereignty)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419600" y="319088"/>
            <a:ext cx="434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rgbClr val="CACAEE"/>
                </a:solidFill>
                <a:latin typeface="BlackChancery" pitchFamily="2" charset="0"/>
              </a:rPr>
              <a:t>The Rosetta Stone</a:t>
            </a:r>
          </a:p>
        </p:txBody>
      </p:sp>
      <p:pic>
        <p:nvPicPr>
          <p:cNvPr id="18438" name="Picture 6" descr="Jean Francois Champoll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981200"/>
            <a:ext cx="2338388" cy="27622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439" name="Picture 7" descr="Napoleon before the Sphinx"/>
          <p:cNvPicPr>
            <a:picLocks noChangeAspect="1" noChangeArrowheads="1"/>
          </p:cNvPicPr>
          <p:nvPr/>
        </p:nvPicPr>
        <p:blipFill>
          <a:blip r:embed="rId4" cstate="print"/>
          <a:srcRect l="3508" t="5774" r="3510" b="11086"/>
          <a:stretch>
            <a:fillRect/>
          </a:stretch>
        </p:blipFill>
        <p:spPr bwMode="auto">
          <a:xfrm>
            <a:off x="228600" y="228600"/>
            <a:ext cx="4038600" cy="2286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440" name="Picture 8" descr="Rosetta Sto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3168650" cy="398959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724400" y="4800600"/>
            <a:ext cx="373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 dirty="0">
                <a:solidFill>
                  <a:schemeClr val="bg1"/>
                </a:solidFill>
                <a:latin typeface="Comic Sans MS" pitchFamily="66" charset="0"/>
              </a:rPr>
              <a:t>Jean Francois Champollion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10156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prstShdw prst="shdw17" dist="17961" dir="2700000">
              <a:srgbClr val="FF9F9F">
                <a:gamma/>
                <a:shade val="60000"/>
                <a:invGamma/>
              </a:srgbClr>
            </a:prstShdw>
          </a:effectLst>
        </p:spPr>
        <p:txBody>
          <a:bodyPr wrap="square" tIns="137160" bIns="13716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smtClean="0">
                <a:solidFill>
                  <a:srgbClr val="CACAE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What is Napoleon’s Legacy?</a:t>
            </a:r>
            <a:endParaRPr lang="en-US" sz="4800" dirty="0">
              <a:solidFill>
                <a:srgbClr val="CACAE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Chancery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0"/>
            <a:ext cx="8763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Write the answers to the questions on the worksheet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"Napoleon - hero or tyrant/villain?“ 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Use a separate piece of paper and write in paragraph format for each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You must back up your answers with at least 3 examples from the movie and the PowerPoint. 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10156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prstShdw prst="shdw17" dist="17961" dir="2700000">
              <a:srgbClr val="FF9F9F">
                <a:gamma/>
                <a:shade val="60000"/>
                <a:invGamma/>
              </a:srgbClr>
            </a:prstShdw>
          </a:effectLst>
        </p:spPr>
        <p:txBody>
          <a:bodyPr wrap="square" tIns="137160" bIns="13716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>
                <a:solidFill>
                  <a:srgbClr val="FFFF00"/>
                </a:solidFill>
                <a:latin typeface="BlackChancery" pitchFamily="2" charset="0"/>
              </a:rPr>
              <a:t>Case Study: What is Napoleon’s Legacy?</a:t>
            </a:r>
            <a:endParaRPr lang="en-US" sz="4800" b="1" dirty="0">
              <a:solidFill>
                <a:srgbClr val="FFFF00"/>
              </a:solidFill>
              <a:latin typeface="BlackChancery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" y="1371600"/>
            <a:ext cx="8763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Directions: Answer the Question Below in Paragraph Format</a:t>
            </a:r>
          </a:p>
          <a:p>
            <a:endParaRPr lang="en-US" sz="2800" b="1" i="1" dirty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Was Napoleon </a:t>
            </a:r>
            <a:r>
              <a:rPr lang="en-US" sz="2800" b="1" i="1" dirty="0" smtClean="0">
                <a:solidFill>
                  <a:srgbClr val="FFFF00"/>
                </a:solidFill>
              </a:rPr>
              <a:t>Successful or Unsuccessful </a:t>
            </a:r>
            <a:r>
              <a:rPr lang="en-US" sz="2800" b="1" i="1" dirty="0" smtClean="0">
                <a:solidFill>
                  <a:schemeClr val="bg1"/>
                </a:solidFill>
              </a:rPr>
              <a:t>in fulfilling the ideas and values of the French Revolution?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You must back up your answers with at least three (3) examples from the film, your notes, your handouts, and/or your knowledge of social studies.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126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0"/>
            <a:ext cx="3962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Rise of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Napoleon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114800" y="1066800"/>
            <a:ext cx="5029200" cy="57912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SzPct val="95000"/>
            </a:pPr>
            <a:r>
              <a:rPr lang="en-US" dirty="0">
                <a:solidFill>
                  <a:schemeClr val="bg1"/>
                </a:solidFill>
              </a:rPr>
              <a:t>1795: Called to Paris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by </a:t>
            </a:r>
            <a:r>
              <a:rPr lang="en-US" dirty="0">
                <a:solidFill>
                  <a:schemeClr val="bg1"/>
                </a:solidFill>
              </a:rPr>
              <a:t>Directory</a:t>
            </a:r>
          </a:p>
          <a:p>
            <a:pPr>
              <a:buClr>
                <a:srgbClr val="FFFF00"/>
              </a:buClr>
              <a:buSzPct val="95000"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SzPct val="95000"/>
            </a:pPr>
            <a:r>
              <a:rPr lang="en-US" dirty="0">
                <a:solidFill>
                  <a:schemeClr val="bg1"/>
                </a:solidFill>
              </a:rPr>
              <a:t>1799: Napoleon becomes ‘First Counsel</a:t>
            </a:r>
            <a:r>
              <a:rPr lang="en-US" dirty="0" smtClean="0">
                <a:solidFill>
                  <a:schemeClr val="bg1"/>
                </a:solidFill>
              </a:rPr>
              <a:t>’</a:t>
            </a:r>
            <a:r>
              <a:rPr lang="en-US" sz="2400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3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coup d’ </a:t>
            </a:r>
            <a:r>
              <a:rPr lang="en-US" sz="3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etat</a:t>
            </a:r>
            <a:r>
              <a:rPr lang="en-US" sz="3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- </a:t>
            </a:r>
            <a:br>
              <a:rPr lang="en-US" sz="3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sudden overthrow 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FF00"/>
              </a:buClr>
              <a:buSzPct val="95000"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SzPct val="95000"/>
            </a:pPr>
            <a:r>
              <a:rPr lang="en-US" dirty="0">
                <a:solidFill>
                  <a:schemeClr val="bg1"/>
                </a:solidFill>
              </a:rPr>
              <a:t>1802: Declares self ‘Counsel for Life</a:t>
            </a:r>
            <a:r>
              <a:rPr lang="en-US" dirty="0" smtClean="0">
                <a:solidFill>
                  <a:schemeClr val="bg1"/>
                </a:solidFill>
              </a:rPr>
              <a:t>’ –</a:t>
            </a:r>
            <a:r>
              <a:rPr lang="en-US" sz="2800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i="1" dirty="0" smtClean="0">
                <a:latin typeface="Comic Sans MS" pitchFamily="66" charset="0"/>
              </a:rPr>
              <a:t/>
            </a:r>
            <a:br>
              <a:rPr lang="en-US" sz="2800" i="1" dirty="0" smtClean="0">
                <a:latin typeface="Comic Sans MS" pitchFamily="66" charset="0"/>
              </a:rPr>
            </a:br>
            <a:endParaRPr lang="en-US" dirty="0"/>
          </a:p>
          <a:p>
            <a:pPr>
              <a:buClr>
                <a:srgbClr val="FFFF00"/>
              </a:buClr>
              <a:buSzPct val="95000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1804: Napoleon Crowned Emperor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stop a return of the </a:t>
            </a:r>
            <a:r>
              <a:rPr lang="en-US" dirty="0">
                <a:solidFill>
                  <a:schemeClr val="bg1"/>
                </a:solidFill>
              </a:rPr>
              <a:t>Bourbon </a:t>
            </a:r>
            <a:r>
              <a:rPr lang="en-US" dirty="0" smtClean="0">
                <a:solidFill>
                  <a:schemeClr val="bg1"/>
                </a:solidFill>
              </a:rPr>
              <a:t>Dynasty)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NapoleonBonap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4812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104775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BlackChancery" pitchFamily="2" charset="0"/>
              </a:rPr>
              <a:t>“Consecration of the Emperor Napoleon &amp; the Empress Josephine,” 1806 by David</a:t>
            </a:r>
          </a:p>
        </p:txBody>
      </p:sp>
      <p:pic>
        <p:nvPicPr>
          <p:cNvPr id="29699" name="Picture 3" descr="consecration_of_napoleon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t="1469" r="1666" b="1637"/>
          <a:stretch>
            <a:fillRect/>
          </a:stretch>
        </p:blipFill>
        <p:spPr bwMode="auto">
          <a:xfrm>
            <a:off x="838200" y="1447800"/>
            <a:ext cx="7543800" cy="465137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04800" y="621665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December 2, 1804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8600" y="838200"/>
            <a:ext cx="42672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CACAEE"/>
                </a:solidFill>
                <a:latin typeface="BlackChancery" pitchFamily="2" charset="0"/>
              </a:rPr>
              <a:t>“</a:t>
            </a:r>
            <a:r>
              <a:rPr lang="en-US" sz="3600" dirty="0">
                <a:solidFill>
                  <a:schemeClr val="bg1"/>
                </a:solidFill>
                <a:latin typeface="BlackChancery" pitchFamily="2" charset="0"/>
              </a:rPr>
              <a:t>Consecration </a:t>
            </a:r>
            <a:br>
              <a:rPr lang="en-US" sz="3600" dirty="0">
                <a:solidFill>
                  <a:schemeClr val="bg1"/>
                </a:solidFill>
                <a:latin typeface="BlackChancery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BlackChancery" pitchFamily="2" charset="0"/>
              </a:rPr>
              <a:t>of the Emperor Napoleon &amp; the Empress Josephine,” </a:t>
            </a:r>
          </a:p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BlackChancery" pitchFamily="2" charset="0"/>
              </a:rPr>
              <a:t>1806 </a:t>
            </a:r>
            <a:br>
              <a:rPr lang="en-US" sz="3600" dirty="0">
                <a:solidFill>
                  <a:schemeClr val="bg1"/>
                </a:solidFill>
                <a:latin typeface="BlackChancery" pitchFamily="2" charset="0"/>
              </a:rPr>
            </a:br>
            <a:r>
              <a:rPr lang="en-US" sz="3600" dirty="0">
                <a:solidFill>
                  <a:schemeClr val="bg1"/>
                </a:solidFill>
                <a:latin typeface="BlackChancery" pitchFamily="2" charset="0"/>
              </a:rPr>
              <a:t>by David</a:t>
            </a:r>
          </a:p>
        </p:txBody>
      </p:sp>
      <p:pic>
        <p:nvPicPr>
          <p:cNvPr id="6148" name="Picture 4" descr="consecration_of_napoleon_detail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r="3416" b="1234"/>
          <a:stretch>
            <a:fillRect/>
          </a:stretch>
        </p:blipFill>
        <p:spPr bwMode="auto">
          <a:xfrm>
            <a:off x="4835525" y="304800"/>
            <a:ext cx="4021138" cy="64008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NapoleonsThroneFromLouv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0"/>
            <a:ext cx="4476750" cy="685800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6248400"/>
            <a:ext cx="44958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Napoleon’s  Throne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Napoleon’s Reforms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219200"/>
            <a:ext cx="3886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 Established 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rgbClr val="FFFF00"/>
                </a:solidFill>
              </a:rPr>
              <a:t>orderly and 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  uniform taxation</a:t>
            </a:r>
            <a:r>
              <a:rPr lang="en-US" sz="2800" b="1" dirty="0" smtClean="0">
                <a:solidFill>
                  <a:srgbClr val="C00000"/>
                </a:solidFill>
              </a:rPr>
              <a:t/>
            </a:r>
            <a:br>
              <a:rPr lang="en-US" sz="2800" b="1" dirty="0" smtClean="0">
                <a:solidFill>
                  <a:srgbClr val="C00000"/>
                </a:solidFill>
              </a:rPr>
            </a:br>
            <a:endParaRPr lang="en-US" sz="2800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 Napoleonic </a:t>
            </a:r>
            <a:r>
              <a:rPr lang="en-US" sz="2800" b="1" dirty="0" smtClean="0">
                <a:solidFill>
                  <a:srgbClr val="FFFF00"/>
                </a:solidFill>
              </a:rPr>
              <a:t>Code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  (Law Code)</a:t>
            </a:r>
            <a:r>
              <a:rPr lang="en-US" sz="2800" b="1" dirty="0" smtClean="0">
                <a:solidFill>
                  <a:srgbClr val="C00000"/>
                </a:solidFill>
              </a:rPr>
              <a:t/>
            </a:r>
            <a:br>
              <a:rPr lang="en-US" sz="2800" b="1" dirty="0" smtClean="0">
                <a:solidFill>
                  <a:srgbClr val="C00000"/>
                </a:solidFill>
              </a:rPr>
            </a:br>
            <a:endParaRPr lang="en-US" sz="2800" b="1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Gender Equal Educational System</a:t>
            </a:r>
            <a:endParaRPr lang="en-US" sz="2800" b="1" dirty="0">
              <a:solidFill>
                <a:srgbClr val="FFFF00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But…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Limited women’s property rights</a:t>
            </a:r>
          </a:p>
        </p:txBody>
      </p:sp>
      <p:pic>
        <p:nvPicPr>
          <p:cNvPr id="9" name="Picture 4" descr="EmperorNapoleon18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2667000" y="152400"/>
            <a:ext cx="6248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rgbClr val="CACAEE"/>
                </a:solidFill>
                <a:latin typeface="BlackChancery" pitchFamily="2" charset="0"/>
              </a:rPr>
              <a:t>Code Napoleon, 1804</a:t>
            </a:r>
          </a:p>
        </p:txBody>
      </p:sp>
      <p:pic>
        <p:nvPicPr>
          <p:cNvPr id="90118" name="Picture 6" descr="Code Civil des Francais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t="1852" r="8960" b="5556"/>
          <a:stretch>
            <a:fillRect/>
          </a:stretch>
        </p:blipFill>
        <p:spPr bwMode="auto">
          <a:xfrm>
            <a:off x="457200" y="304798"/>
            <a:ext cx="1905000" cy="328348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848100" y="762000"/>
            <a:ext cx="3886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marL="465138" indent="-465138">
              <a:spcBef>
                <a:spcPct val="50000"/>
              </a:spcBef>
              <a:buClr>
                <a:srgbClr val="FAD20C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Its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purpose was to reform the French legal code to reflect the principles of the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French 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Revolution.</a:t>
            </a:r>
          </a:p>
          <a:p>
            <a:pPr marL="465138" indent="-465138">
              <a:spcBef>
                <a:spcPct val="50000"/>
              </a:spcBef>
              <a:buClr>
                <a:srgbClr val="FAD20C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Create one law code for France.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358" y="37338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Issues: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267200"/>
            <a:ext cx="6445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Married Women were neither independent or equal to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Women lacked all political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Women had to follow a social hierarchy and subordination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7&quot;&gt;&lt;property id=&quot;20148&quot; value=&quot;5&quot;/&gt;&lt;property id=&quot;20300&quot; value=&quot;Slide 5 - &amp;quot;The Rise of &amp;#x0D;&amp;#x0A;Napoleon&amp;quot;&quot;/&gt;&lt;property id=&quot;20307&quot; value=&quot;305&quot;/&gt;&lt;/object&gt;&lt;object type=&quot;3&quot; unique_id=&quot;10009&quot;&gt;&lt;property id=&quot;20148&quot; value=&quot;5&quot;/&gt;&lt;property id=&quot;20300&quot; value=&quot;Slide 8 - &amp;quot;Napoleon’s  Throne&amp;quot;&quot;/&gt;&lt;property id=&quot;20307&quot; value=&quot;279&quot;/&gt;&lt;/object&gt;&lt;object type=&quot;3&quot; unique_id=&quot;10012&quot;&gt;&lt;property id=&quot;20148&quot; value=&quot;5&quot;/&gt;&lt;property id=&quot;20300&quot; value=&quot;Slide 12&quot;/&gt;&lt;property id=&quot;20307&quot; value=&quot;275&quot;/&gt;&lt;/object&gt;&lt;object type=&quot;3&quot; unique_id=&quot;10013&quot;&gt;&lt;property id=&quot;20148&quot; value=&quot;5&quot;/&gt;&lt;property id=&quot;20300&quot; value=&quot;Slide 13 - &amp;quot;The Continental System &amp;#x0D;&amp;#x0A;(1806)&amp;quot;&quot;/&gt;&lt;property id=&quot;20307&quot; value=&quot;301&quot;/&gt;&lt;/object&gt;&lt;object type=&quot;3&quot; unique_id=&quot;10016&quot;&gt;&lt;property id=&quot;20148&quot; value=&quot;5&quot;/&gt;&lt;property id=&quot;20300&quot; value=&quot;Slide 16 - &amp;quot;Napoleon in Moscow, Russia&amp;quot;&quot;/&gt;&lt;property id=&quot;20307&quot; value=&quot;272&quot;/&gt;&lt;/object&gt;&lt;object type=&quot;3&quot; unique_id=&quot;10017&quot;&gt;&lt;property id=&quot;20148&quot; value=&quot;5&quot;/&gt;&lt;property id=&quot;20300&quot; value=&quot;Slide 20 - &amp;quot;Napoleon’s Retreat from Moscow&amp;quot;&quot;/&gt;&lt;property id=&quot;20307&quot; value=&quot;278&quot;/&gt;&lt;/object&gt;&lt;object type=&quot;3&quot; unique_id=&quot;10018&quot;&gt;&lt;property id=&quot;20148&quot; value=&quot;5&quot;/&gt;&lt;property id=&quot;20300&quot; value=&quot;Slide 22 - &amp;quot;Russians Entering Paris, 1814&amp;quot;&quot;/&gt;&lt;property id=&quot;20307&quot; value=&quot;282&quot;/&gt;&lt;/object&gt;&lt;object type=&quot;3&quot; unique_id=&quot;10022&quot;&gt;&lt;property id=&quot;20148&quot; value=&quot;5&quot;/&gt;&lt;property id=&quot;20300&quot; value=&quot;Slide 31 - &amp;quot;Legacies of &amp;#x0D;&amp;#x0A;Revolution and War&amp;quot;&quot;/&gt;&lt;property id=&quot;20307&quot; value=&quot;286&quot;/&gt;&lt;/object&gt;&lt;object type=&quot;3&quot; unique_id=&quot;11054&quot;&gt;&lt;property id=&quot;20148&quot; value=&quot;5&quot;/&gt;&lt;property id=&quot;20300&quot; value=&quot;Slide 3&quot;/&gt;&lt;property id=&quot;20307&quot; value=&quot;308&quot;/&gt;&lt;/object&gt;&lt;object type=&quot;3&quot; unique_id=&quot;11055&quot;&gt;&lt;property id=&quot;20148&quot; value=&quot;5&quot;/&gt;&lt;property id=&quot;20300&quot; value=&quot;Slide 4&quot;/&gt;&lt;property id=&quot;20307&quot; value=&quot;309&quot;/&gt;&lt;/object&gt;&lt;object type=&quot;3&quot; unique_id=&quot;11056&quot;&gt;&lt;property id=&quot;20148&quot; value=&quot;5&quot;/&gt;&lt;property id=&quot;20300&quot; value=&quot;Slide 6&quot;/&gt;&lt;property id=&quot;20307&quot; value=&quot;313&quot;/&gt;&lt;/object&gt;&lt;object type=&quot;3&quot; unique_id=&quot;11057&quot;&gt;&lt;property id=&quot;20148&quot; value=&quot;5&quot;/&gt;&lt;property id=&quot;20300&quot; value=&quot;Slide 7&quot;/&gt;&lt;property id=&quot;20307&quot; value=&quot;314&quot;/&gt;&lt;/object&gt;&lt;object type=&quot;3&quot; unique_id=&quot;11058&quot;&gt;&lt;property id=&quot;20148&quot; value=&quot;5&quot;/&gt;&lt;property id=&quot;20300&quot; value=&quot;Slide 9&quot;/&gt;&lt;property id=&quot;20307&quot; value=&quot;310&quot;/&gt;&lt;/object&gt;&lt;object type=&quot;3&quot; unique_id=&quot;11059&quot;&gt;&lt;property id=&quot;20148&quot; value=&quot;5&quot;/&gt;&lt;property id=&quot;20300&quot; value=&quot;Slide 10&quot;/&gt;&lt;property id=&quot;20307&quot; value=&quot;311&quot;/&gt;&lt;/object&gt;&lt;object type=&quot;3&quot; unique_id=&quot;11060&quot;&gt;&lt;property id=&quot;20148&quot; value=&quot;5&quot;/&gt;&lt;property id=&quot;20300&quot; value=&quot;Slide 11&quot;/&gt;&lt;property id=&quot;20307&quot; value=&quot;312&quot;/&gt;&lt;/object&gt;&lt;object type=&quot;3&quot; unique_id=&quot;11061&quot;&gt;&lt;property id=&quot;20148&quot; value=&quot;5&quot;/&gt;&lt;property id=&quot;20300&quot; value=&quot;Slide 14&quot;/&gt;&lt;property id=&quot;20307&quot; value=&quot;315&quot;/&gt;&lt;/object&gt;&lt;object type=&quot;3&quot; unique_id=&quot;11062&quot;&gt;&lt;property id=&quot;20148&quot; value=&quot;5&quot;/&gt;&lt;property id=&quot;20300&quot; value=&quot;Slide 15&quot;/&gt;&lt;property id=&quot;20307&quot; value=&quot;316&quot;/&gt;&lt;/object&gt;&lt;object type=&quot;3&quot; unique_id=&quot;11063&quot;&gt;&lt;property id=&quot;20148&quot; value=&quot;5&quot;/&gt;&lt;property id=&quot;20300&quot; value=&quot;Slide 17&quot;/&gt;&lt;property id=&quot;20307&quot; value=&quot;317&quot;/&gt;&lt;/object&gt;&lt;object type=&quot;3&quot; unique_id=&quot;11064&quot;&gt;&lt;property id=&quot;20148&quot; value=&quot;5&quot;/&gt;&lt;property id=&quot;20300&quot; value=&quot;Slide 18&quot;/&gt;&lt;property id=&quot;20307&quot; value=&quot;318&quot;/&gt;&lt;/object&gt;&lt;object type=&quot;3&quot; unique_id=&quot;11065&quot;&gt;&lt;property id=&quot;20148&quot; value=&quot;5&quot;/&gt;&lt;property id=&quot;20300&quot; value=&quot;Slide 19&quot;/&gt;&lt;property id=&quot;20307&quot; value=&quot;319&quot;/&gt;&lt;/object&gt;&lt;object type=&quot;3&quot; unique_id=&quot;11066&quot;&gt;&lt;property id=&quot;20148&quot; value=&quot;5&quot;/&gt;&lt;property id=&quot;20300&quot; value=&quot;Slide 21&quot;/&gt;&lt;property id=&quot;20307&quot; value=&quot;320&quot;/&gt;&lt;/object&gt;&lt;object type=&quot;3&quot; unique_id=&quot;11067&quot;&gt;&lt;property id=&quot;20148&quot; value=&quot;5&quot;/&gt;&lt;property id=&quot;20300&quot; value=&quot;Slide 23&quot;/&gt;&lt;property id=&quot;20307&quot; value=&quot;323&quot;/&gt;&lt;/object&gt;&lt;object type=&quot;3&quot; unique_id=&quot;11068&quot;&gt;&lt;property id=&quot;20148&quot; value=&quot;5&quot;/&gt;&lt;property id=&quot;20300&quot; value=&quot;Slide 24&quot;/&gt;&lt;property id=&quot;20307&quot; value=&quot;325&quot;/&gt;&lt;/object&gt;&lt;object type=&quot;3&quot; unique_id=&quot;11069&quot;&gt;&lt;property id=&quot;20148&quot; value=&quot;5&quot;/&gt;&lt;property id=&quot;20300&quot; value=&quot;Slide 25&quot;/&gt;&lt;property id=&quot;20307&quot; value=&quot;328&quot;/&gt;&lt;/object&gt;&lt;object type=&quot;3&quot; unique_id=&quot;11070&quot;&gt;&lt;property id=&quot;20148&quot; value=&quot;5&quot;/&gt;&lt;property id=&quot;20300&quot; value=&quot;Slide 26&quot;/&gt;&lt;property id=&quot;20307&quot; value=&quot;329&quot;/&gt;&lt;/object&gt;&lt;object type=&quot;3&quot; unique_id=&quot;11071&quot;&gt;&lt;property id=&quot;20148&quot; value=&quot;5&quot;/&gt;&lt;property id=&quot;20300&quot; value=&quot;Slide 27&quot;/&gt;&lt;property id=&quot;20307&quot; value=&quot;330&quot;/&gt;&lt;/object&gt;&lt;object type=&quot;3&quot; unique_id=&quot;11072&quot;&gt;&lt;property id=&quot;20148&quot; value=&quot;5&quot;/&gt;&lt;property id=&quot;20300&quot; value=&quot;Slide 28&quot;/&gt;&lt;property id=&quot;20307&quot; value=&quot;331&quot;/&gt;&lt;/object&gt;&lt;object type=&quot;3&quot; unique_id=&quot;11073&quot;&gt;&lt;property id=&quot;20148&quot; value=&quot;5&quot;/&gt;&lt;property id=&quot;20300&quot; value=&quot;Slide 29&quot;/&gt;&lt;property id=&quot;20307&quot; value=&quot;332&quot;/&gt;&lt;/object&gt;&lt;object type=&quot;3&quot; unique_id=&quot;11074&quot;&gt;&lt;property id=&quot;20148&quot; value=&quot;5&quot;/&gt;&lt;property id=&quot;20300&quot; value=&quot;Slide 30&quot;/&gt;&lt;property id=&quot;20307&quot; value=&quot;333&quot;/&gt;&lt;/object&gt;&lt;object type=&quot;3&quot; unique_id=&quot;11075&quot;&gt;&lt;property id=&quot;20148&quot; value=&quot;5&quot;/&gt;&lt;property id=&quot;20300&quot; value=&quot;Slide 32&quot;/&gt;&lt;property id=&quot;20307&quot; value=&quot;334&quot;/&gt;&lt;/object&gt;&lt;object type=&quot;3&quot; unique_id=&quot;11247&quot;&gt;&lt;property id=&quot;20148&quot; value=&quot;5&quot;/&gt;&lt;property id=&quot;20300&quot; value=&quot;Slide 1 - &amp;quot;The Napoleonic Wars &amp;#x0D;&amp;#x0A;(1792-1815)&amp;#x0D;&amp;#x0A;&amp;amp;&amp;#x0D;&amp;#x0A;Napoleon’s Empire (1804-1815)&amp;quot;&quot;/&gt;&lt;property id=&quot;20307&quot; value=&quot;335&quot;/&gt;&lt;/object&gt;&lt;object type=&quot;3&quot; unique_id=&quot;11248&quot;&gt;&lt;property id=&quot;20148&quot; value=&quot;5&quot;/&gt;&lt;property id=&quot;20300&quot; value=&quot;Slide 2&quot;/&gt;&lt;property id=&quot;20307&quot; value=&quot;336&quot;/&gt;&lt;/object&gt;&lt;/object&gt;&lt;object type=&quot;8&quot; unique_id=&quot;10062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2150</TotalTime>
  <Words>812</Words>
  <Application>Microsoft Office PowerPoint</Application>
  <PresentationFormat>On-screen Show (4:3)</PresentationFormat>
  <Paragraphs>180</Paragraphs>
  <Slides>41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Opulent</vt:lpstr>
      <vt:lpstr>The Napoleonic Wars  (1792-1815) &amp; Napoleon’s Empire (1804-1815)</vt:lpstr>
      <vt:lpstr>PowerPoint Presentation</vt:lpstr>
      <vt:lpstr>PowerPoint Presentation</vt:lpstr>
      <vt:lpstr>PowerPoint Presentation</vt:lpstr>
      <vt:lpstr>The Rise of  Napoleon</vt:lpstr>
      <vt:lpstr>PowerPoint Presentation</vt:lpstr>
      <vt:lpstr>PowerPoint Presentation</vt:lpstr>
      <vt:lpstr>Napoleon’s  Throne</vt:lpstr>
      <vt:lpstr>PowerPoint Presentation</vt:lpstr>
      <vt:lpstr>PowerPoint Presentation</vt:lpstr>
      <vt:lpstr>PowerPoint Presentation</vt:lpstr>
      <vt:lpstr>PowerPoint Presentation</vt:lpstr>
      <vt:lpstr>The Continental System  (1806)</vt:lpstr>
      <vt:lpstr>The Continental System  (1806)</vt:lpstr>
      <vt:lpstr>PowerPoint Presentation</vt:lpstr>
      <vt:lpstr>PowerPoint Presentation</vt:lpstr>
      <vt:lpstr>PowerPoint Presentation</vt:lpstr>
      <vt:lpstr>Napoleon in Moscow, Russia</vt:lpstr>
      <vt:lpstr>PowerPoint Presentation</vt:lpstr>
      <vt:lpstr>PowerPoint Presentation</vt:lpstr>
      <vt:lpstr>Napoleon’s Retreat from Moscow</vt:lpstr>
      <vt:lpstr>PowerPoint Presentation</vt:lpstr>
      <vt:lpstr>PowerPoint Presentation</vt:lpstr>
      <vt:lpstr>Russians Entering Paris, 1814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Legacies of  Revolution and War</vt:lpstr>
      <vt:lpstr>PowerPoint Presentation</vt:lpstr>
      <vt:lpstr>PowerPoint Presentation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Alice</dc:creator>
  <cp:lastModifiedBy>Tokio Marine Management</cp:lastModifiedBy>
  <cp:revision>69</cp:revision>
  <dcterms:created xsi:type="dcterms:W3CDTF">2006-01-24T19:50:39Z</dcterms:created>
  <dcterms:modified xsi:type="dcterms:W3CDTF">2016-12-14T18:32:37Z</dcterms:modified>
</cp:coreProperties>
</file>