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9" r:id="rId3"/>
    <p:sldId id="258" r:id="rId4"/>
    <p:sldId id="259" r:id="rId5"/>
    <p:sldId id="257" r:id="rId6"/>
    <p:sldId id="260" r:id="rId7"/>
    <p:sldId id="263" r:id="rId8"/>
    <p:sldId id="264" r:id="rId9"/>
    <p:sldId id="261" r:id="rId10"/>
    <p:sldId id="267" r:id="rId11"/>
    <p:sldId id="265" r:id="rId12"/>
    <p:sldId id="262" r:id="rId13"/>
    <p:sldId id="266" r:id="rId14"/>
    <p:sldId id="268" r:id="rId15"/>
  </p:sldIdLst>
  <p:sldSz cx="9144000" cy="6858000" type="screen4x3"/>
  <p:notesSz cx="6858000" cy="9117013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AB09"/>
    <a:srgbClr val="A0A0A0"/>
  </p:clrMru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82" autoAdjust="0"/>
    <p:restoredTop sz="88034" autoAdjust="0"/>
  </p:normalViewPr>
  <p:slideViewPr>
    <p:cSldViewPr>
      <p:cViewPr varScale="1">
        <p:scale>
          <a:sx n="61" d="100"/>
          <a:sy n="61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55E3E2-EDCB-48B5-BF8F-C316F1799ABE}" type="doc">
      <dgm:prSet loTypeId="urn:microsoft.com/office/officeart/2005/8/layout/vList2" loCatId="list" qsTypeId="urn:microsoft.com/office/officeart/2005/8/quickstyle/3d8" qsCatId="3D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D017E2D5-B8F4-461D-9C64-1686969C9EFA}">
      <dgm:prSet phldrT="[Text]"/>
      <dgm:spPr>
        <a:solidFill>
          <a:schemeClr val="tx1">
            <a:lumMod val="65000"/>
            <a:lumOff val="35000"/>
            <a:alpha val="90000"/>
          </a:schemeClr>
        </a:solidFill>
      </dgm:spPr>
      <dgm:t>
        <a:bodyPr/>
        <a:lstStyle/>
        <a:p>
          <a:r>
            <a:rPr lang="en-US" dirty="0" smtClean="0"/>
            <a:t>Many People Go West to Find Their Fortunes</a:t>
          </a:r>
          <a:endParaRPr lang="en-US" dirty="0"/>
        </a:p>
      </dgm:t>
    </dgm:pt>
    <dgm:pt modelId="{6EB15085-3518-474D-B1BD-E66FBEB59942}" type="parTrans" cxnId="{1E59DF0F-8C08-4EF1-B9A1-C80815703514}">
      <dgm:prSet/>
      <dgm:spPr/>
      <dgm:t>
        <a:bodyPr/>
        <a:lstStyle/>
        <a:p>
          <a:endParaRPr lang="en-US"/>
        </a:p>
      </dgm:t>
    </dgm:pt>
    <dgm:pt modelId="{4D7B2DB8-2E9E-4CE9-B608-D390A3B9621F}" type="sibTrans" cxnId="{1E59DF0F-8C08-4EF1-B9A1-C80815703514}">
      <dgm:prSet/>
      <dgm:spPr/>
      <dgm:t>
        <a:bodyPr/>
        <a:lstStyle/>
        <a:p>
          <a:endParaRPr lang="en-US"/>
        </a:p>
      </dgm:t>
    </dgm:pt>
    <dgm:pt modelId="{01E9D7BB-2563-4B60-8D04-A369FF8F0807}">
      <dgm:prSet phldrT="[Text]"/>
      <dgm:spPr/>
      <dgm:t>
        <a:bodyPr/>
        <a:lstStyle/>
        <a:p>
          <a:r>
            <a:rPr lang="en-US" dirty="0" smtClean="0"/>
            <a:t>California Becomes a State - 1850</a:t>
          </a:r>
          <a:endParaRPr lang="en-US" dirty="0"/>
        </a:p>
      </dgm:t>
    </dgm:pt>
    <dgm:pt modelId="{A73A443D-48DB-4A21-81A6-A94BB23F2203}" type="parTrans" cxnId="{6925EB0A-CA87-4C10-881F-B03E55B56769}">
      <dgm:prSet/>
      <dgm:spPr/>
      <dgm:t>
        <a:bodyPr/>
        <a:lstStyle/>
        <a:p>
          <a:endParaRPr lang="en-US"/>
        </a:p>
      </dgm:t>
    </dgm:pt>
    <dgm:pt modelId="{961177F9-D57E-4E6B-8253-1599DE4FBFD9}" type="sibTrans" cxnId="{6925EB0A-CA87-4C10-881F-B03E55B56769}">
      <dgm:prSet/>
      <dgm:spPr/>
      <dgm:t>
        <a:bodyPr/>
        <a:lstStyle/>
        <a:p>
          <a:endParaRPr lang="en-US"/>
        </a:p>
      </dgm:t>
    </dgm:pt>
    <dgm:pt modelId="{0D22AEFA-D9F3-485E-8C8A-F1DA0629495C}">
      <dgm:prSet phldrT="[Text]"/>
      <dgm:spPr/>
      <dgm:t>
        <a:bodyPr/>
        <a:lstStyle/>
        <a:p>
          <a:r>
            <a:rPr lang="en-US" dirty="0" smtClean="0">
              <a:solidFill>
                <a:schemeClr val="accent4">
                  <a:lumMod val="50000"/>
                </a:schemeClr>
              </a:solidFill>
            </a:rPr>
            <a:t>Immigrants Came to California for the California Dream</a:t>
          </a:r>
          <a:endParaRPr lang="en-US" dirty="0">
            <a:solidFill>
              <a:schemeClr val="accent4">
                <a:lumMod val="50000"/>
              </a:schemeClr>
            </a:solidFill>
          </a:endParaRPr>
        </a:p>
      </dgm:t>
    </dgm:pt>
    <dgm:pt modelId="{14FE600F-CBAF-4E43-8C69-A920C02741F1}" type="parTrans" cxnId="{BE473AFF-0983-42CA-964D-1DCB5AD9A21D}">
      <dgm:prSet/>
      <dgm:spPr/>
      <dgm:t>
        <a:bodyPr/>
        <a:lstStyle/>
        <a:p>
          <a:endParaRPr lang="en-US"/>
        </a:p>
      </dgm:t>
    </dgm:pt>
    <dgm:pt modelId="{9FEE3E4E-E1BD-4255-B05B-37A18FA51C33}" type="sibTrans" cxnId="{BE473AFF-0983-42CA-964D-1DCB5AD9A21D}">
      <dgm:prSet/>
      <dgm:spPr/>
      <dgm:t>
        <a:bodyPr/>
        <a:lstStyle/>
        <a:p>
          <a:endParaRPr lang="en-US"/>
        </a:p>
      </dgm:t>
    </dgm:pt>
    <dgm:pt modelId="{406BBCB6-67D3-4F9C-9D1A-D81E87751D2A}">
      <dgm:prSet phldrT="[Text]"/>
      <dgm:spPr/>
      <dgm:t>
        <a:bodyPr/>
        <a:lstStyle/>
        <a:p>
          <a:endParaRPr lang="en-US" dirty="0"/>
        </a:p>
      </dgm:t>
    </dgm:pt>
    <dgm:pt modelId="{7A1F4ECC-AC0D-4076-A235-DD4877C1FB65}" type="parTrans" cxnId="{B89FF84D-06F8-4602-949F-C639C97B678F}">
      <dgm:prSet/>
      <dgm:spPr/>
      <dgm:t>
        <a:bodyPr/>
        <a:lstStyle/>
        <a:p>
          <a:endParaRPr lang="en-US"/>
        </a:p>
      </dgm:t>
    </dgm:pt>
    <dgm:pt modelId="{AE9BBDE7-A646-469E-BDD3-A38761CFE46B}" type="sibTrans" cxnId="{B89FF84D-06F8-4602-949F-C639C97B678F}">
      <dgm:prSet/>
      <dgm:spPr/>
      <dgm:t>
        <a:bodyPr/>
        <a:lstStyle/>
        <a:p>
          <a:endParaRPr lang="en-US"/>
        </a:p>
      </dgm:t>
    </dgm:pt>
    <dgm:pt modelId="{1A02E56F-E898-4DC8-983D-17B46521C309}" type="pres">
      <dgm:prSet presAssocID="{9B55E3E2-EDCB-48B5-BF8F-C316F1799A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072C201-D43A-46DF-9AA6-0AA0ADABCE94}" type="pres">
      <dgm:prSet presAssocID="{D017E2D5-B8F4-461D-9C64-1686969C9EFA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55FE9A-08BE-4D1D-A983-D5061D0A22E7}" type="pres">
      <dgm:prSet presAssocID="{D017E2D5-B8F4-461D-9C64-1686969C9EF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8E4270-3137-43F8-B057-138ABD772A18}" type="pres">
      <dgm:prSet presAssocID="{0D22AEFA-D9F3-485E-8C8A-F1DA0629495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FECA70-4299-46B6-B996-2E0B902B4851}" type="pres">
      <dgm:prSet presAssocID="{0D22AEFA-D9F3-485E-8C8A-F1DA0629495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C8D24D-F04C-4059-8E16-2F96A4B8CA5B}" type="presOf" srcId="{D017E2D5-B8F4-461D-9C64-1686969C9EFA}" destId="{1072C201-D43A-46DF-9AA6-0AA0ADABCE94}" srcOrd="0" destOrd="0" presId="urn:microsoft.com/office/officeart/2005/8/layout/vList2"/>
    <dgm:cxn modelId="{05B4503B-B3A5-4E73-B0BF-775F7EB638B2}" type="presOf" srcId="{0D22AEFA-D9F3-485E-8C8A-F1DA0629495C}" destId="{898E4270-3137-43F8-B057-138ABD772A18}" srcOrd="0" destOrd="0" presId="urn:microsoft.com/office/officeart/2005/8/layout/vList2"/>
    <dgm:cxn modelId="{9DBF1609-CE2C-4778-94DE-C6CF02A45540}" type="presOf" srcId="{9B55E3E2-EDCB-48B5-BF8F-C316F1799ABE}" destId="{1A02E56F-E898-4DC8-983D-17B46521C309}" srcOrd="0" destOrd="0" presId="urn:microsoft.com/office/officeart/2005/8/layout/vList2"/>
    <dgm:cxn modelId="{BE473AFF-0983-42CA-964D-1DCB5AD9A21D}" srcId="{9B55E3E2-EDCB-48B5-BF8F-C316F1799ABE}" destId="{0D22AEFA-D9F3-485E-8C8A-F1DA0629495C}" srcOrd="1" destOrd="0" parTransId="{14FE600F-CBAF-4E43-8C69-A920C02741F1}" sibTransId="{9FEE3E4E-E1BD-4255-B05B-37A18FA51C33}"/>
    <dgm:cxn modelId="{004592F5-6F3F-43EA-86F8-57782BB0D722}" type="presOf" srcId="{01E9D7BB-2563-4B60-8D04-A369FF8F0807}" destId="{4655FE9A-08BE-4D1D-A983-D5061D0A22E7}" srcOrd="0" destOrd="0" presId="urn:microsoft.com/office/officeart/2005/8/layout/vList2"/>
    <dgm:cxn modelId="{1E59DF0F-8C08-4EF1-B9A1-C80815703514}" srcId="{9B55E3E2-EDCB-48B5-BF8F-C316F1799ABE}" destId="{D017E2D5-B8F4-461D-9C64-1686969C9EFA}" srcOrd="0" destOrd="0" parTransId="{6EB15085-3518-474D-B1BD-E66FBEB59942}" sibTransId="{4D7B2DB8-2E9E-4CE9-B608-D390A3B9621F}"/>
    <dgm:cxn modelId="{6925EB0A-CA87-4C10-881F-B03E55B56769}" srcId="{D017E2D5-B8F4-461D-9C64-1686969C9EFA}" destId="{01E9D7BB-2563-4B60-8D04-A369FF8F0807}" srcOrd="0" destOrd="0" parTransId="{A73A443D-48DB-4A21-81A6-A94BB23F2203}" sibTransId="{961177F9-D57E-4E6B-8253-1599DE4FBFD9}"/>
    <dgm:cxn modelId="{A665177E-3339-4DA2-9C72-BDBB9678B1D3}" type="presOf" srcId="{406BBCB6-67D3-4F9C-9D1A-D81E87751D2A}" destId="{56FECA70-4299-46B6-B996-2E0B902B4851}" srcOrd="0" destOrd="0" presId="urn:microsoft.com/office/officeart/2005/8/layout/vList2"/>
    <dgm:cxn modelId="{B89FF84D-06F8-4602-949F-C639C97B678F}" srcId="{0D22AEFA-D9F3-485E-8C8A-F1DA0629495C}" destId="{406BBCB6-67D3-4F9C-9D1A-D81E87751D2A}" srcOrd="0" destOrd="0" parTransId="{7A1F4ECC-AC0D-4076-A235-DD4877C1FB65}" sibTransId="{AE9BBDE7-A646-469E-BDD3-A38761CFE46B}"/>
    <dgm:cxn modelId="{EEAF6890-F555-49C0-975C-8654FCDC3749}" type="presParOf" srcId="{1A02E56F-E898-4DC8-983D-17B46521C309}" destId="{1072C201-D43A-46DF-9AA6-0AA0ADABCE94}" srcOrd="0" destOrd="0" presId="urn:microsoft.com/office/officeart/2005/8/layout/vList2"/>
    <dgm:cxn modelId="{0D09270F-6DB3-4D3B-B49E-C235E9AA520E}" type="presParOf" srcId="{1A02E56F-E898-4DC8-983D-17B46521C309}" destId="{4655FE9A-08BE-4D1D-A983-D5061D0A22E7}" srcOrd="1" destOrd="0" presId="urn:microsoft.com/office/officeart/2005/8/layout/vList2"/>
    <dgm:cxn modelId="{8C6B9759-4D20-4207-9396-5EE39B4EF150}" type="presParOf" srcId="{1A02E56F-E898-4DC8-983D-17B46521C309}" destId="{898E4270-3137-43F8-B057-138ABD772A18}" srcOrd="2" destOrd="0" presId="urn:microsoft.com/office/officeart/2005/8/layout/vList2"/>
    <dgm:cxn modelId="{1B3D3D9A-C826-4FBC-B44B-80800816EA71}" type="presParOf" srcId="{1A02E56F-E898-4DC8-983D-17B46521C309}" destId="{56FECA70-4299-46B6-B996-2E0B902B4851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5/17/2008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5/17/2008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6125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30581"/>
            <a:ext cx="5486400" cy="4102656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5958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59580"/>
            <a:ext cx="2971800" cy="455851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A019F3-8596-4028-9847-CBD3A185B07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pic>
        <p:nvPicPr>
          <p:cNvPr id="30" name="ContosoLogo.jpg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96200" y="5791200"/>
            <a:ext cx="1371600" cy="1008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5/17/2008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FEC9D3F2-7140-49B9-866C-D21246A5836E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fld id="{CBEC585F-C108-48D6-9331-6628A0FBB73B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7293A964-5F5E-47DC-ABD9-08A6A9FFD04F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fld id="{968C9C2A-D3B8-4543-8A47-F59C20C16D9A}" type="datetime1">
              <a:rPr lang="en-US" smtClean="0"/>
              <a:pPr algn="r"/>
              <a:t>5/17/2008</a:t>
            </a:fld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fld id="{29ED4C97-3C5D-482A-99AD-AD992C3024DE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fld id="{3EF8FEE9-63ED-4C1B-8C25-9B47C2DA1E72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fld id="{E8BD303E-7304-41BE-B693-A76D7275A3B0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fld id="{F17F374F-8F2E-42FC-B8C0-8EDFCA32CD96}" type="datetime1">
              <a:rPr lang="en-US" sz="1100" smtClean="0"/>
              <a:pPr algn="r"/>
              <a:t>5/17/2008</a:t>
            </a:fld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fld id="{5A8D346D-A53F-433C-9D37-45A337EA482C}" type="datetime1">
              <a:rPr lang="en-US" smtClean="0"/>
              <a:pPr/>
              <a:t>5/17/2008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fld id="{F7F1F872-C5DE-403B-85F0-1024E6CA1886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fld id="{73B9D0E9-7F95-4423-9114-95494EF8154E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fld id="{828FD173-2CB3-4214-8741-970D8D476901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fld id="{A1704A40-8D3B-4404-9986-2B5D36474D63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DE3B91AD-F2C9-43CB-A84C-1D5C130F2509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fld id="{27D93220-918A-400D-B3FA-D8B22567DEBB}" type="datetime1">
              <a:rPr lang="en-US" smtClean="0"/>
              <a:pPr algn="r"/>
              <a:t>5/17/2008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8610600" y="0"/>
            <a:ext cx="5334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8610600" y="381000"/>
            <a:ext cx="533400" cy="58674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304800" y="381000"/>
            <a:ext cx="8077200" cy="58674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7010400" y="76200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fld id="{CCD717AA-EA39-47F3-8A0A-15B3575EDB53}" type="datetime1">
              <a:rPr lang="en-US" smtClean="0"/>
              <a:pPr algn="r"/>
              <a:t>5/17/2008</a:t>
            </a:fld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6504432" y="6473952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24" name="ContosoLogo.jpg"/>
          <p:cNvPicPr>
            <a:picLocks noChangeAspect="1"/>
          </p:cNvPicPr>
          <p:nvPr/>
        </p:nvPicPr>
        <p:blipFill>
          <a:blip r:embed="rId18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</p:sldLayoutIdLst>
  <p:transition>
    <p:random/>
  </p:transition>
  <p:hf sldNum="0" hdr="0" ftr="0" dt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038600"/>
            <a:ext cx="7239000" cy="533400"/>
          </a:xfrm>
        </p:spPr>
        <p:txBody>
          <a:bodyPr>
            <a:noAutofit/>
          </a:bodyPr>
          <a:lstStyle>
            <a:extLst/>
          </a:lstStyle>
          <a:p>
            <a:r>
              <a:rPr lang="en-US" sz="3600" b="1" dirty="0" smtClean="0">
                <a:solidFill>
                  <a:schemeClr val="bg1">
                    <a:lumMod val="85000"/>
                  </a:schemeClr>
                </a:solidFill>
              </a:rPr>
              <a:t>California here I come!!</a:t>
            </a:r>
            <a:endParaRPr lang="en-US" sz="36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5562600"/>
            <a:ext cx="1600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838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</a:rPr>
              <a:t>The California </a:t>
            </a:r>
            <a:r>
              <a:rPr lang="en-US" sz="5400" dirty="0" smtClean="0">
                <a:solidFill>
                  <a:srgbClr val="E5AB09"/>
                </a:solidFill>
              </a:rPr>
              <a:t/>
            </a:r>
            <a:br>
              <a:rPr lang="en-US" sz="5400" dirty="0" smtClean="0">
                <a:solidFill>
                  <a:srgbClr val="E5AB09"/>
                </a:solidFill>
              </a:rPr>
            </a:b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eoAppearance" pitchFamily="2" charset="0"/>
              </a:rPr>
              <a:t>GOLD</a:t>
            </a:r>
            <a:b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eoAppearance" pitchFamily="2" charset="0"/>
              </a:rPr>
            </a:br>
            <a:r>
              <a:rPr lang="en-US" sz="8800" dirty="0" smtClean="0">
                <a:solidFill>
                  <a:srgbClr val="E5AB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eoAppearance" pitchFamily="2" charset="0"/>
              </a:rPr>
              <a:t> </a:t>
            </a:r>
            <a:r>
              <a:rPr lang="en-US" sz="88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eoAppearance" pitchFamily="2" charset="0"/>
              </a:rPr>
              <a:t>RUSH</a:t>
            </a:r>
            <a:endParaRPr lang="en-US" sz="5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eoAppearance" pitchFamily="2" charset="0"/>
            </a:endParaRPr>
          </a:p>
        </p:txBody>
      </p:sp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4630821"/>
            <a:ext cx="1600200" cy="22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4630821"/>
            <a:ext cx="1600200" cy="22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630821"/>
            <a:ext cx="1600200" cy="22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630821"/>
            <a:ext cx="1600200" cy="22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630821"/>
            <a:ext cx="1600200" cy="222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17056" y="762000"/>
            <a:ext cx="5226944" cy="304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wordArtVert">
            <a:no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Mining Camps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H:\gold rush\miningcampma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25122" cy="6858000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486400" y="0"/>
            <a:ext cx="2895600" cy="67403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Towns and Mining Camps Sprang Up </a:t>
            </a:r>
            <a:r>
              <a:rPr lang="en-US" sz="4400" dirty="0" smtClean="0"/>
              <a:t>Everywhere</a:t>
            </a:r>
            <a:r>
              <a:rPr lang="en-US" sz="4800" dirty="0" smtClean="0"/>
              <a:t> Near a Water Source </a:t>
            </a:r>
          </a:p>
          <a:p>
            <a:endParaRPr lang="en-US" sz="4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28600"/>
            <a:ext cx="5092075" cy="6248400"/>
          </a:xfrm>
          <a:prstGeom prst="rect">
            <a:avLst/>
          </a:prstGeom>
          <a:solidFill>
            <a:schemeClr val="bg1"/>
          </a:solidFill>
          <a:ln w="228600" cap="sq" cmpd="thickThin">
            <a:solidFill>
              <a:schemeClr val="bg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7620000" y="6019800"/>
            <a:ext cx="838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28600" y="152400"/>
            <a:ext cx="8077200" cy="685800"/>
          </a:xfrm>
          <a:scene3d>
            <a:camera prst="perspectiveAbove"/>
            <a:lightRig rig="threePt" dir="t"/>
          </a:scene3d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 of the California Gold Rush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838200"/>
          <a:ext cx="82296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934200" y="2895600"/>
            <a:ext cx="1666875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657600" y="5473005"/>
            <a:ext cx="4953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/>
              <a:t>First Gold Nugget found </a:t>
            </a:r>
            <a:br>
              <a:rPr lang="en-US" sz="2800" dirty="0" smtClean="0"/>
            </a:br>
            <a:r>
              <a:rPr lang="en-US" sz="2800" dirty="0" smtClean="0"/>
              <a:t>on Jan 24, 1848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5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3505200"/>
            <a:ext cx="5610037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648200" y="457200"/>
            <a:ext cx="365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Lost Their Lives</a:t>
            </a:r>
          </a:p>
          <a:p>
            <a:endParaRPr lang="en-US" sz="2800" dirty="0" smtClean="0"/>
          </a:p>
          <a:p>
            <a:r>
              <a:rPr lang="en-US" sz="2800" dirty="0" smtClean="0"/>
              <a:t>Most Lost Everything They Had</a:t>
            </a:r>
          </a:p>
          <a:p>
            <a:endParaRPr lang="en-US" sz="2800" dirty="0" smtClean="0"/>
          </a:p>
          <a:p>
            <a:r>
              <a:rPr lang="en-US" sz="2800" dirty="0" smtClean="0"/>
              <a:t>Very Few Got Rich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3581400"/>
            <a:ext cx="2667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But, the West Was Officially</a:t>
            </a:r>
          </a:p>
          <a:p>
            <a:r>
              <a:rPr lang="en-US" sz="3600" dirty="0" smtClean="0"/>
              <a:t>Open for Business</a:t>
            </a:r>
            <a:endParaRPr lang="en-US" sz="36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4724400" cy="316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029200" y="0"/>
            <a:ext cx="335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Included among the modern legacies of the California Gold Rush are the California state motto…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499" y="3429000"/>
            <a:ext cx="4572001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-228600" y="3733800"/>
            <a:ext cx="457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smtClean="0">
                <a:solidFill>
                  <a:srgbClr val="C00000"/>
                </a:solidFill>
              </a:rPr>
              <a:t>"Eureka" </a:t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>"I have found it“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381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1851</a:t>
            </a:r>
            <a:endParaRPr lang="en-U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0" y="228600"/>
            <a:ext cx="3429000" cy="3657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discovering gold in California important to the U.S. ?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029200"/>
            <a:ext cx="91440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It made over 300,000 people move west in search of their fortunes and help create cities in the west.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 descr="SanFrancisco1851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676521" cy="4038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9154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discovered AT Sutter’s Mill - 1848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28600"/>
            <a:ext cx="34861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28600"/>
            <a:ext cx="2819400" cy="376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7391400" y="5867400"/>
            <a:ext cx="1600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800" y="4800600"/>
            <a:ext cx="2971800" cy="1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wordArtVert">
            <a:noAutofit/>
          </a:bodyPr>
          <a:lstStyle/>
          <a:p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Sutter’s Mill</a:t>
            </a:r>
            <a:endParaRPr lang="en-US" sz="28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0"/>
            <a:ext cx="8229600" cy="6812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8915400" cy="5334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Gold discovered AT Sutter’s Mill - 1848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0"/>
            <a:ext cx="4114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The California 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Gold Rush 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occurred in </a:t>
            </a:r>
            <a:r>
              <a:rPr lang="en-US" sz="3600" b="1" dirty="0" smtClean="0">
                <a:latin typeface="Baskerville Old Face" pitchFamily="18" charset="0"/>
              </a:rPr>
              <a:t>1849 </a:t>
            </a:r>
            <a:r>
              <a:rPr lang="en-US" sz="3600" dirty="0" smtClean="0">
                <a:latin typeface="Baskerville Old Face" pitchFamily="18" charset="0"/>
              </a:rPr>
              <a:t>drawing over 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300,000 people to the West to </a:t>
            </a:r>
            <a:br>
              <a:rPr lang="en-US" sz="3600" dirty="0" smtClean="0">
                <a:latin typeface="Baskerville Old Face" pitchFamily="18" charset="0"/>
              </a:rPr>
            </a:br>
            <a:r>
              <a:rPr lang="en-US" sz="3600" dirty="0" smtClean="0">
                <a:latin typeface="Baskerville Old Face" pitchFamily="18" charset="0"/>
              </a:rPr>
              <a:t>strike it rich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1816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 West Young Man” …. And get RICH!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43800" y="6096000"/>
            <a:ext cx="1295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9075" y="914400"/>
            <a:ext cx="51149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9709" y="838200"/>
            <a:ext cx="528429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Oregon Trail &amp; California Trail</a:t>
            </a:r>
            <a:endParaRPr lang="en-US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9600"/>
            <a:ext cx="9170974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wordArtVert">
            <a:noAutofit/>
          </a:bodyPr>
          <a:lstStyle/>
          <a:p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California gold rush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Gullgraver_1850_California.jpg"/>
          <p:cNvPicPr>
            <a:picLocks noGrp="1" noChangeAspect="1"/>
          </p:cNvPicPr>
          <p:nvPr>
            <p:ph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304800" y="755372"/>
            <a:ext cx="3962400" cy="5347256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>
                <a:solidFill>
                  <a:schemeClr val="accent4">
                    <a:lumMod val="50000"/>
                  </a:schemeClr>
                </a:solidFill>
              </a:rPr>
              <a:t>Many people traveled to California.  The gold in California was easy to get and was free for the taking</a:t>
            </a:r>
            <a:r>
              <a:rPr lang="en-US" sz="4800" dirty="0" smtClean="0">
                <a:solidFill>
                  <a:srgbClr val="FFFF99"/>
                </a:solidFill>
              </a:rPr>
              <a:t>.                    </a:t>
            </a:r>
            <a:r>
              <a:rPr lang="en-US" dirty="0" smtClean="0">
                <a:solidFill>
                  <a:srgbClr val="FFFF99"/>
                </a:solidFill>
              </a:rPr>
              <a:t>  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91400" y="6019800"/>
            <a:ext cx="1219200" cy="83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9525000" cy="5334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Condensed" pitchFamily="18" charset="0"/>
              </a:rPr>
              <a:t>WHY Travel &amp; risk your life going to California</a:t>
            </a:r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The people that came to California thought they could get rich quick.  Back home they may only make $1.00 and in California they could make $25.00.</a:t>
            </a:r>
            <a:endParaRPr lang="en-US" sz="36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Picture 2" descr="H:\gold rush\Gold%20rush%20mining%20operation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423" y="304800"/>
            <a:ext cx="4792577" cy="34845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4232"/>
            <a:ext cx="2971800" cy="2093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4858512"/>
            <a:ext cx="3124200" cy="199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GOLD FEVER!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4562475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48200"/>
            <a:ext cx="4831773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64676" y="0"/>
            <a:ext cx="44793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tch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Pitchbook</Template>
  <TotalTime>0</TotalTime>
  <Words>242</Words>
  <Application>Microsoft Office PowerPoint</Application>
  <PresentationFormat>On-screen Show (4:3)</PresentationFormat>
  <Paragraphs>48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Pitchbook</vt:lpstr>
      <vt:lpstr>California here I come!!</vt:lpstr>
      <vt:lpstr>Why was discovering gold in California important to the U.S. ?</vt:lpstr>
      <vt:lpstr>Gold discovered AT Sutter’s Mill - 1848</vt:lpstr>
      <vt:lpstr>Sutter’s Mill</vt:lpstr>
      <vt:lpstr>Gold discovered AT Sutter’s Mill - 1848</vt:lpstr>
      <vt:lpstr>Slide 6</vt:lpstr>
      <vt:lpstr>California gold rush</vt:lpstr>
      <vt:lpstr>WHY Travel &amp; risk your life going to California?</vt:lpstr>
      <vt:lpstr>     GOLD FEVER!</vt:lpstr>
      <vt:lpstr>Mining Camps</vt:lpstr>
      <vt:lpstr>Slide 11</vt:lpstr>
      <vt:lpstr>Slide 12</vt:lpstr>
      <vt:lpstr>Slide 13</vt:lpstr>
      <vt:lpstr>Slide 14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2008-04-03T19:35:03Z</dcterms:created>
  <dcterms:modified xsi:type="dcterms:W3CDTF">2008-05-17T22:21:53Z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