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106" y="-40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1/30/2017</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563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2185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434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9258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077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995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3793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347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2605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485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95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27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9338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60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253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569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12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1/30/2017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57099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mysocialstudiesteacher.com/wiki" TargetMode="Externa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723513" y="616042"/>
            <a:ext cx="9755187" cy="1355028"/>
          </a:xfrm>
        </p:spPr>
        <p:txBody>
          <a:bodyPr/>
          <a:lstStyle/>
          <a:p>
            <a:r>
              <a:rPr lang="en-US" dirty="0">
                <a:solidFill>
                  <a:schemeClr val="accent1">
                    <a:lumMod val="75000"/>
                  </a:schemeClr>
                </a:solidFill>
              </a:rPr>
              <a:t>Syllabus Day </a:t>
            </a:r>
            <a:r>
              <a:rPr lang="en-US" dirty="0" smtClean="0">
                <a:solidFill>
                  <a:schemeClr val="accent1">
                    <a:lumMod val="75000"/>
                  </a:schemeClr>
                </a:solidFill>
              </a:rPr>
              <a:t>2017</a:t>
            </a:r>
            <a:endParaRPr lang="en-US" dirty="0">
              <a:solidFill>
                <a:schemeClr val="accent1">
                  <a:lumMod val="75000"/>
                </a:schemeClr>
              </a:solidFill>
            </a:endParaRPr>
          </a:p>
        </p:txBody>
      </p:sp>
      <p:sp>
        <p:nvSpPr>
          <p:cNvPr id="3" name="Subtitle 2"/>
          <p:cNvSpPr>
            <a:spLocks noGrp="1"/>
          </p:cNvSpPr>
          <p:nvPr>
            <p:ph type="subTitle" idx="1"/>
          </p:nvPr>
        </p:nvSpPr>
        <p:spPr>
          <a:xfrm rot="21420000">
            <a:off x="-2966085" y="535907"/>
            <a:ext cx="9755187" cy="550333"/>
          </a:xfrm>
        </p:spPr>
        <p:txBody>
          <a:bodyPr/>
          <a:lstStyle/>
          <a:p>
            <a:r>
              <a:rPr lang="en-US" dirty="0">
                <a:solidFill>
                  <a:schemeClr val="tx2">
                    <a:lumMod val="75000"/>
                  </a:schemeClr>
                </a:solidFill>
              </a:rPr>
              <a:t>Welcome to </a:t>
            </a:r>
            <a:r>
              <a:rPr lang="en-US" dirty="0" smtClean="0">
                <a:solidFill>
                  <a:schemeClr val="tx2">
                    <a:lumMod val="75000"/>
                  </a:schemeClr>
                </a:solidFill>
              </a:rPr>
              <a:t>The Decades in History &amp; Film</a:t>
            </a:r>
            <a:endParaRPr lang="en-US"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rot="21394495">
            <a:off x="5194040" y="4935723"/>
            <a:ext cx="5981789" cy="681924"/>
          </a:xfrm>
          <a:prstGeom prst="rect">
            <a:avLst/>
          </a:prstGeom>
        </p:spPr>
      </p:pic>
      <p:sp>
        <p:nvSpPr>
          <p:cNvPr id="5" name="Rectangle 4"/>
          <p:cNvSpPr/>
          <p:nvPr/>
        </p:nvSpPr>
        <p:spPr>
          <a:xfrm rot="21356986">
            <a:off x="171636" y="1940257"/>
            <a:ext cx="11031942" cy="2554545"/>
          </a:xfrm>
          <a:prstGeom prst="rect">
            <a:avLst/>
          </a:prstGeom>
        </p:spPr>
        <p:txBody>
          <a:bodyPr wrap="square">
            <a:spAutoFit/>
          </a:bodyPr>
          <a:lstStyle/>
          <a:p>
            <a:r>
              <a:rPr lang="en-US" sz="3200" dirty="0">
                <a:latin typeface="Apple Chancery" panose="03020702040506060504" pitchFamily="66" charset="0"/>
              </a:rPr>
              <a:t>“Minutes turn into hours that add up to days amounting to weeks </a:t>
            </a:r>
            <a:r>
              <a:rPr lang="en-US" sz="3200" dirty="0" smtClean="0">
                <a:latin typeface="Apple Chancery" panose="03020702040506060504" pitchFamily="66" charset="0"/>
              </a:rPr>
              <a:t>that </a:t>
            </a:r>
            <a:r>
              <a:rPr lang="en-US" sz="3200" dirty="0">
                <a:latin typeface="Apple Chancery" panose="03020702040506060504" pitchFamily="66" charset="0"/>
              </a:rPr>
              <a:t>become months melting into years accumulating for </a:t>
            </a:r>
            <a:r>
              <a:rPr lang="en-US" sz="3200" dirty="0" smtClean="0">
                <a:latin typeface="Apple Chancery" panose="03020702040506060504" pitchFamily="66" charset="0"/>
              </a:rPr>
              <a:t>decades to </a:t>
            </a:r>
            <a:r>
              <a:rPr lang="en-US" sz="3200" dirty="0">
                <a:latin typeface="Apple Chancery" panose="03020702040506060504" pitchFamily="66" charset="0"/>
              </a:rPr>
              <a:t>pile up for centuries and ultimately form minutes again― just on a grander, divine scale.”  </a:t>
            </a:r>
            <a:r>
              <a:rPr lang="en-US" sz="3200" dirty="0" smtClean="0">
                <a:latin typeface="Apple Chancery" panose="03020702040506060504" pitchFamily="66" charset="0"/>
              </a:rPr>
              <a:t/>
            </a:r>
            <a:br>
              <a:rPr lang="en-US" sz="3200" dirty="0" smtClean="0">
                <a:latin typeface="Apple Chancery" panose="03020702040506060504" pitchFamily="66" charset="0"/>
              </a:rPr>
            </a:br>
            <a:r>
              <a:rPr lang="en-US" sz="3200" dirty="0" smtClean="0">
                <a:latin typeface="Apple Chancery" panose="03020702040506060504" pitchFamily="66" charset="0"/>
              </a:rPr>
              <a:t>                                                            ― </a:t>
            </a:r>
            <a:r>
              <a:rPr lang="en-US" sz="3200" dirty="0" err="1">
                <a:latin typeface="Apple Chancery" panose="03020702040506060504" pitchFamily="66" charset="0"/>
              </a:rPr>
              <a:t>Richelle</a:t>
            </a:r>
            <a:r>
              <a:rPr lang="en-US" sz="3200" dirty="0">
                <a:latin typeface="Apple Chancery" panose="03020702040506060504" pitchFamily="66" charset="0"/>
              </a:rPr>
              <a:t> E. Goodrich </a:t>
            </a:r>
            <a:endParaRPr lang="en-US" sz="3200" dirty="0">
              <a:latin typeface="Apple Chancery" panose="03020702040506060504" pitchFamily="66" charset="0"/>
            </a:endParaRPr>
          </a:p>
        </p:txBody>
      </p:sp>
    </p:spTree>
    <p:extLst>
      <p:ext uri="{BB962C8B-B14F-4D97-AF65-F5344CB8AC3E}">
        <p14:creationId xmlns:p14="http://schemas.microsoft.com/office/powerpoint/2010/main" val="2741875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82" y="202430"/>
            <a:ext cx="11282150" cy="4524315"/>
          </a:xfrm>
          <a:prstGeom prst="rect">
            <a:avLst/>
          </a:prstGeom>
        </p:spPr>
        <p:txBody>
          <a:bodyPr wrap="square">
            <a:spAutoFit/>
          </a:bodyPr>
          <a:lstStyle/>
          <a:p>
            <a:r>
              <a:rPr lang="en-US" sz="3200" u="sng" dirty="0"/>
              <a:t>Course Description: </a:t>
            </a:r>
            <a:endParaRPr lang="en-US" sz="3200" u="sng" dirty="0" smtClean="0"/>
          </a:p>
          <a:p>
            <a:r>
              <a:rPr lang="en-US" sz="3200" dirty="0">
                <a:latin typeface="Iskoola Pota" panose="020B0502040204020203" pitchFamily="34" charset="0"/>
                <a:cs typeface="Iskoola Pota" panose="020B0502040204020203" pitchFamily="34" charset="0"/>
              </a:rPr>
              <a:t>The Decades in History &amp; Film course will explore the 1950s, 60s, 70s, 80s, 90s, and 2000s using various mediums including </a:t>
            </a:r>
          </a:p>
          <a:p>
            <a:r>
              <a:rPr lang="en-US" sz="3200" dirty="0">
                <a:latin typeface="Iskoola Pota" panose="020B0502040204020203" pitchFamily="34" charset="0"/>
                <a:cs typeface="Iskoola Pota" panose="020B0502040204020203" pitchFamily="34" charset="0"/>
              </a:rPr>
              <a:t>print, photographs, video, and on-line learning. Students are engaged to read, view, and participate in historical concepts and </a:t>
            </a:r>
          </a:p>
          <a:p>
            <a:r>
              <a:rPr lang="en-US" sz="3200" dirty="0">
                <a:latin typeface="Iskoola Pota" panose="020B0502040204020203" pitchFamily="34" charset="0"/>
                <a:cs typeface="Iskoola Pota" panose="020B0502040204020203" pitchFamily="34" charset="0"/>
              </a:rPr>
              <a:t>reconstructions of specific decades. The course will focus on political and social aspects of pop-culture, food, television, film, </a:t>
            </a:r>
          </a:p>
          <a:p>
            <a:r>
              <a:rPr lang="en-US" sz="3200" dirty="0">
                <a:latin typeface="Iskoola Pota" panose="020B0502040204020203" pitchFamily="34" charset="0"/>
                <a:cs typeface="Iskoola Pota" panose="020B0502040204020203" pitchFamily="34" charset="0"/>
              </a:rPr>
              <a:t>art, science, technology, sports, fashion, icons, and global interactions. </a:t>
            </a:r>
            <a:endParaRPr lang="en-US" sz="3200" dirty="0">
              <a:latin typeface="Iskoola Pota" panose="020B0502040204020203" pitchFamily="34" charset="0"/>
              <a:cs typeface="Iskoola Pota" panose="020B0502040204020203" pitchFamily="34" charset="0"/>
            </a:endParaRPr>
          </a:p>
        </p:txBody>
      </p:sp>
      <p:pic>
        <p:nvPicPr>
          <p:cNvPr id="3" name="Picture 2" descr="badge for course design"/>
          <p:cNvPicPr>
            <a:picLocks noChangeAspect="1"/>
          </p:cNvPicPr>
          <p:nvPr/>
        </p:nvPicPr>
        <p:blipFill>
          <a:blip r:embed="rId2"/>
          <a:stretch>
            <a:fillRect/>
          </a:stretch>
        </p:blipFill>
        <p:spPr>
          <a:xfrm>
            <a:off x="9047436" y="4267201"/>
            <a:ext cx="2404296" cy="21974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114190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68" y="206002"/>
            <a:ext cx="11675165"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u="sng" dirty="0"/>
              <a:t>Academic Expectations (including learning habits and skills): </a:t>
            </a:r>
            <a:r>
              <a:rPr lang="en-US" sz="2400" u="sng" dirty="0" smtClean="0"/>
              <a:t/>
            </a:r>
            <a:br>
              <a:rPr lang="en-US" sz="2400" u="sng" dirty="0" smtClean="0"/>
            </a:br>
            <a:endParaRPr lang="en-US" sz="2400" u="sng" dirty="0" smtClean="0"/>
          </a:p>
          <a:p>
            <a:pPr marL="342900" indent="-342900">
              <a:buFont typeface="Arial" panose="020B0604020202020204" pitchFamily="34" charset="0"/>
              <a:buChar char="•"/>
            </a:pPr>
            <a:r>
              <a:rPr lang="en-US" sz="2400" dirty="0" smtClean="0">
                <a:solidFill>
                  <a:srgbClr val="002060"/>
                </a:solidFill>
                <a:latin typeface="Iskoola Pota" panose="020B0502040204020203" pitchFamily="34" charset="0"/>
                <a:cs typeface="Iskoola Pota" panose="020B0502040204020203" pitchFamily="34" charset="0"/>
              </a:rPr>
              <a:t>Students </a:t>
            </a:r>
            <a:r>
              <a:rPr lang="en-US" sz="2400" dirty="0">
                <a:solidFill>
                  <a:srgbClr val="002060"/>
                </a:solidFill>
                <a:latin typeface="Iskoola Pota" panose="020B0502040204020203" pitchFamily="34" charset="0"/>
                <a:cs typeface="Iskoola Pota" panose="020B0502040204020203" pitchFamily="34" charset="0"/>
              </a:rPr>
              <a:t>will explore, analyze, synthesize, and evaluate, various points-of-view to historic content using primary and </a:t>
            </a:r>
            <a:r>
              <a:rPr lang="en-US" sz="2400" dirty="0" smtClean="0">
                <a:solidFill>
                  <a:srgbClr val="002060"/>
                </a:solidFill>
                <a:latin typeface="Iskoola Pota" panose="020B0502040204020203" pitchFamily="34" charset="0"/>
                <a:cs typeface="Iskoola Pota" panose="020B0502040204020203" pitchFamily="34" charset="0"/>
              </a:rPr>
              <a:t>secondary </a:t>
            </a:r>
            <a:r>
              <a:rPr lang="en-US" sz="2400" dirty="0">
                <a:solidFill>
                  <a:srgbClr val="002060"/>
                </a:solidFill>
                <a:latin typeface="Iskoola Pota" panose="020B0502040204020203" pitchFamily="34" charset="0"/>
                <a:cs typeface="Iskoola Pota" panose="020B0502040204020203" pitchFamily="34" charset="0"/>
              </a:rPr>
              <a:t>sources.  </a:t>
            </a:r>
          </a:p>
          <a:p>
            <a:pPr marL="342900" indent="-342900">
              <a:buFont typeface="Arial" panose="020B0604020202020204" pitchFamily="34" charset="0"/>
              <a:buChar char="•"/>
            </a:pPr>
            <a:r>
              <a:rPr lang="en-US" sz="2400" dirty="0" smtClean="0">
                <a:solidFill>
                  <a:srgbClr val="002060"/>
                </a:solidFill>
                <a:latin typeface="Iskoola Pota" panose="020B0502040204020203" pitchFamily="34" charset="0"/>
                <a:cs typeface="Iskoola Pota" panose="020B0502040204020203" pitchFamily="34" charset="0"/>
              </a:rPr>
              <a:t>Students </a:t>
            </a:r>
            <a:r>
              <a:rPr lang="en-US" sz="2400" dirty="0">
                <a:solidFill>
                  <a:srgbClr val="002060"/>
                </a:solidFill>
                <a:latin typeface="Iskoola Pota" panose="020B0502040204020203" pitchFamily="34" charset="0"/>
                <a:cs typeface="Iskoola Pota" panose="020B0502040204020203" pitchFamily="34" charset="0"/>
              </a:rPr>
              <a:t>will use periodization of events to make connections to historical events, places, and people.  </a:t>
            </a:r>
          </a:p>
          <a:p>
            <a:pPr marL="342900" indent="-342900">
              <a:buFont typeface="Arial" panose="020B0604020202020204" pitchFamily="34" charset="0"/>
              <a:buChar char="•"/>
            </a:pPr>
            <a:r>
              <a:rPr lang="en-US" sz="2400" dirty="0" smtClean="0">
                <a:solidFill>
                  <a:srgbClr val="002060"/>
                </a:solidFill>
                <a:latin typeface="Iskoola Pota" panose="020B0502040204020203" pitchFamily="34" charset="0"/>
                <a:cs typeface="Iskoola Pota" panose="020B0502040204020203" pitchFamily="34" charset="0"/>
              </a:rPr>
              <a:t>Students </a:t>
            </a:r>
            <a:r>
              <a:rPr lang="en-US" sz="2400" dirty="0">
                <a:solidFill>
                  <a:srgbClr val="002060"/>
                </a:solidFill>
                <a:latin typeface="Iskoola Pota" panose="020B0502040204020203" pitchFamily="34" charset="0"/>
                <a:cs typeface="Iskoola Pota" panose="020B0502040204020203" pitchFamily="34" charset="0"/>
              </a:rPr>
              <a:t>will be required to complete three (3) cumulative marking period assignments that will culminate in a final </a:t>
            </a:r>
            <a:r>
              <a:rPr lang="en-US" sz="2400" dirty="0" smtClean="0">
                <a:solidFill>
                  <a:srgbClr val="002060"/>
                </a:solidFill>
                <a:latin typeface="Iskoola Pota" panose="020B0502040204020203" pitchFamily="34" charset="0"/>
                <a:cs typeface="Iskoola Pota" panose="020B0502040204020203" pitchFamily="34" charset="0"/>
              </a:rPr>
              <a:t>project </a:t>
            </a:r>
            <a:r>
              <a:rPr lang="en-US" sz="2400" dirty="0">
                <a:solidFill>
                  <a:srgbClr val="002060"/>
                </a:solidFill>
                <a:latin typeface="Iskoola Pota" panose="020B0502040204020203" pitchFamily="34" charset="0"/>
                <a:cs typeface="Iskoola Pota" panose="020B0502040204020203" pitchFamily="34" charset="0"/>
              </a:rPr>
              <a:t>on an assigned decade.  </a:t>
            </a:r>
          </a:p>
          <a:p>
            <a:pPr marL="342900" indent="-342900">
              <a:buFont typeface="Arial" panose="020B0604020202020204" pitchFamily="34" charset="0"/>
              <a:buChar char="•"/>
            </a:pPr>
            <a:r>
              <a:rPr lang="en-US" sz="2400" dirty="0" smtClean="0">
                <a:solidFill>
                  <a:srgbClr val="002060"/>
                </a:solidFill>
                <a:latin typeface="Iskoola Pota" panose="020B0502040204020203" pitchFamily="34" charset="0"/>
                <a:cs typeface="Iskoola Pota" panose="020B0502040204020203" pitchFamily="34" charset="0"/>
              </a:rPr>
              <a:t>Students </a:t>
            </a:r>
            <a:r>
              <a:rPr lang="en-US" sz="2400" dirty="0">
                <a:solidFill>
                  <a:srgbClr val="002060"/>
                </a:solidFill>
                <a:latin typeface="Iskoola Pota" panose="020B0502040204020203" pitchFamily="34" charset="0"/>
                <a:cs typeface="Iskoola Pota" panose="020B0502040204020203" pitchFamily="34" charset="0"/>
              </a:rPr>
              <a:t>will apply and evaluate the categories of historical thinking (political, economic, religion, social, intellectual, </a:t>
            </a:r>
            <a:r>
              <a:rPr lang="en-US" sz="2400" dirty="0" smtClean="0">
                <a:solidFill>
                  <a:srgbClr val="002060"/>
                </a:solidFill>
                <a:latin typeface="Iskoola Pota" panose="020B0502040204020203" pitchFamily="34" charset="0"/>
                <a:cs typeface="Iskoola Pota" panose="020B0502040204020203" pitchFamily="34" charset="0"/>
              </a:rPr>
              <a:t>and </a:t>
            </a:r>
            <a:r>
              <a:rPr lang="en-US" sz="2400" dirty="0">
                <a:solidFill>
                  <a:srgbClr val="002060"/>
                </a:solidFill>
                <a:latin typeface="Iskoola Pota" panose="020B0502040204020203" pitchFamily="34" charset="0"/>
                <a:cs typeface="Iskoola Pota" panose="020B0502040204020203" pitchFamily="34" charset="0"/>
              </a:rPr>
              <a:t>area/geographic) for a broadened comprehension of America in the last half of the </a:t>
            </a:r>
            <a:r>
              <a:rPr lang="en-US" sz="2400" dirty="0" smtClean="0">
                <a:solidFill>
                  <a:srgbClr val="002060"/>
                </a:solidFill>
                <a:latin typeface="Iskoola Pota" panose="020B0502040204020203" pitchFamily="34" charset="0"/>
                <a:cs typeface="Iskoola Pota" panose="020B0502040204020203" pitchFamily="34" charset="0"/>
              </a:rPr>
              <a:t>20th  </a:t>
            </a:r>
            <a:r>
              <a:rPr lang="en-US" sz="2400" dirty="0">
                <a:solidFill>
                  <a:srgbClr val="002060"/>
                </a:solidFill>
                <a:latin typeface="Iskoola Pota" panose="020B0502040204020203" pitchFamily="34" charset="0"/>
                <a:cs typeface="Iskoola Pota" panose="020B0502040204020203" pitchFamily="34" charset="0"/>
              </a:rPr>
              <a:t>and early </a:t>
            </a:r>
            <a:r>
              <a:rPr lang="en-US" sz="2400" dirty="0" smtClean="0">
                <a:solidFill>
                  <a:srgbClr val="002060"/>
                </a:solidFill>
                <a:latin typeface="Iskoola Pota" panose="020B0502040204020203" pitchFamily="34" charset="0"/>
                <a:cs typeface="Iskoola Pota" panose="020B0502040204020203" pitchFamily="34" charset="0"/>
              </a:rPr>
              <a:t>21st centuries</a:t>
            </a:r>
            <a:r>
              <a:rPr lang="en-US" sz="2400" dirty="0">
                <a:solidFill>
                  <a:srgbClr val="002060"/>
                </a:solidFill>
                <a:latin typeface="Iskoola Pota" panose="020B0502040204020203" pitchFamily="34" charset="0"/>
                <a:cs typeface="Iskoola Pota" panose="020B0502040204020203" pitchFamily="34" charset="0"/>
              </a:rPr>
              <a:t>.   </a:t>
            </a:r>
          </a:p>
          <a:p>
            <a:pPr marL="342900" indent="-342900">
              <a:buFont typeface="Arial" panose="020B0604020202020204" pitchFamily="34" charset="0"/>
              <a:buChar char="•"/>
            </a:pPr>
            <a:r>
              <a:rPr lang="en-US" sz="2400" dirty="0" smtClean="0">
                <a:solidFill>
                  <a:srgbClr val="002060"/>
                </a:solidFill>
                <a:latin typeface="Iskoola Pota" panose="020B0502040204020203" pitchFamily="34" charset="0"/>
                <a:cs typeface="Iskoola Pota" panose="020B0502040204020203" pitchFamily="34" charset="0"/>
              </a:rPr>
              <a:t>Students </a:t>
            </a:r>
            <a:r>
              <a:rPr lang="en-US" sz="2400" dirty="0">
                <a:solidFill>
                  <a:srgbClr val="002060"/>
                </a:solidFill>
                <a:latin typeface="Iskoola Pota" panose="020B0502040204020203" pitchFamily="34" charset="0"/>
                <a:cs typeface="Iskoola Pota" panose="020B0502040204020203" pitchFamily="34" charset="0"/>
              </a:rPr>
              <a:t>will develop and apply critical thinking to historic events, people, and places. </a:t>
            </a:r>
          </a:p>
          <a:p>
            <a:pPr marL="342900" indent="-342900">
              <a:buFont typeface="Arial" panose="020B0604020202020204" pitchFamily="34" charset="0"/>
              <a:buChar char="•"/>
            </a:pPr>
            <a:r>
              <a:rPr lang="en-US" sz="2400" dirty="0" smtClean="0">
                <a:solidFill>
                  <a:srgbClr val="002060"/>
                </a:solidFill>
                <a:latin typeface="Iskoola Pota" panose="020B0502040204020203" pitchFamily="34" charset="0"/>
                <a:cs typeface="Iskoola Pota" panose="020B0502040204020203" pitchFamily="34" charset="0"/>
              </a:rPr>
              <a:t>Students </a:t>
            </a:r>
            <a:r>
              <a:rPr lang="en-US" sz="2400" dirty="0">
                <a:solidFill>
                  <a:srgbClr val="002060"/>
                </a:solidFill>
                <a:latin typeface="Iskoola Pota" panose="020B0502040204020203" pitchFamily="34" charset="0"/>
                <a:cs typeface="Iskoola Pota" panose="020B0502040204020203" pitchFamily="34" charset="0"/>
              </a:rPr>
              <a:t>will complete all assignments listed as well as all classwork, quizzes, and exams. </a:t>
            </a:r>
          </a:p>
          <a:p>
            <a:pPr marL="342900" indent="-342900">
              <a:buFont typeface="Arial" panose="020B0604020202020204" pitchFamily="34" charset="0"/>
              <a:buChar char="•"/>
            </a:pPr>
            <a:r>
              <a:rPr lang="en-US" sz="2400" dirty="0" smtClean="0">
                <a:solidFill>
                  <a:srgbClr val="002060"/>
                </a:solidFill>
                <a:latin typeface="Iskoola Pota" panose="020B0502040204020203" pitchFamily="34" charset="0"/>
                <a:cs typeface="Iskoola Pota" panose="020B0502040204020203" pitchFamily="34" charset="0"/>
              </a:rPr>
              <a:t>Students </a:t>
            </a:r>
            <a:r>
              <a:rPr lang="en-US" sz="2400" dirty="0">
                <a:solidFill>
                  <a:srgbClr val="002060"/>
                </a:solidFill>
                <a:latin typeface="Iskoola Pota" panose="020B0502040204020203" pitchFamily="34" charset="0"/>
                <a:cs typeface="Iskoola Pota" panose="020B0502040204020203" pitchFamily="34" charset="0"/>
              </a:rPr>
              <a:t>will participate in a showcase of their assigned decade by using a series of both visual and authentic </a:t>
            </a:r>
            <a:r>
              <a:rPr lang="en-US" sz="2400" dirty="0" smtClean="0">
                <a:solidFill>
                  <a:srgbClr val="002060"/>
                </a:solidFill>
                <a:latin typeface="Iskoola Pota" panose="020B0502040204020203" pitchFamily="34" charset="0"/>
                <a:cs typeface="Iskoola Pota" panose="020B0502040204020203" pitchFamily="34" charset="0"/>
              </a:rPr>
              <a:t>presentations</a:t>
            </a:r>
            <a:r>
              <a:rPr lang="en-US" sz="2400" dirty="0">
                <a:solidFill>
                  <a:srgbClr val="002060"/>
                </a:solidFill>
                <a:latin typeface="Iskoola Pota" panose="020B0502040204020203" pitchFamily="34" charset="0"/>
                <a:cs typeface="Iskoola Pota" panose="020B0502040204020203" pitchFamily="34" charset="0"/>
              </a:rPr>
              <a:t>. </a:t>
            </a:r>
            <a:endParaRPr lang="en-US" sz="3200" dirty="0">
              <a:solidFill>
                <a:srgbClr val="002060"/>
              </a:solidFill>
              <a:latin typeface="Iskoola Pota" panose="020B0502040204020203" pitchFamily="34" charset="0"/>
              <a:cs typeface="Iskoola Pota" panose="020B0502040204020203" pitchFamily="34" charset="0"/>
            </a:endParaRPr>
          </a:p>
        </p:txBody>
      </p:sp>
      <p:pic>
        <p:nvPicPr>
          <p:cNvPr id="3" name="Picture 2" descr="video tutorial for academic search premier ebsco to access academic ..."/>
          <p:cNvPicPr>
            <a:picLocks noChangeAspect="1"/>
          </p:cNvPicPr>
          <p:nvPr/>
        </p:nvPicPr>
        <p:blipFill>
          <a:blip r:embed="rId2"/>
          <a:stretch>
            <a:fillRect/>
          </a:stretch>
        </p:blipFill>
        <p:spPr>
          <a:xfrm>
            <a:off x="9588843" y="100015"/>
            <a:ext cx="1984604" cy="1308034"/>
          </a:xfrm>
          <a:prstGeom prst="rect">
            <a:avLst/>
          </a:prstGeom>
        </p:spPr>
      </p:pic>
    </p:spTree>
    <p:extLst>
      <p:ext uri="{BB962C8B-B14F-4D97-AF65-F5344CB8AC3E}">
        <p14:creationId xmlns:p14="http://schemas.microsoft.com/office/powerpoint/2010/main" val="766293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65" y="115240"/>
            <a:ext cx="11542644" cy="5632311"/>
          </a:xfrm>
          <a:prstGeom prst="rect">
            <a:avLst/>
          </a:prstGeom>
        </p:spPr>
        <p:txBody>
          <a:bodyPr wrap="square">
            <a:spAutoFit/>
          </a:bodyPr>
          <a:lstStyle/>
          <a:p>
            <a:r>
              <a:rPr lang="en-US" sz="2400" dirty="0"/>
              <a:t>Behavioral Expectations (including classroom norms and routines): </a:t>
            </a:r>
          </a:p>
          <a:p>
            <a:r>
              <a:rPr lang="en-US" sz="2800" dirty="0">
                <a:latin typeface="18thCentury" pitchFamily="2" charset="0"/>
              </a:rPr>
              <a:t>•   Students will come to class prepared with pen, notebook, homework, </a:t>
            </a:r>
            <a:br>
              <a:rPr lang="en-US" sz="2800" dirty="0">
                <a:latin typeface="18thCentury" pitchFamily="2" charset="0"/>
              </a:rPr>
            </a:br>
            <a:r>
              <a:rPr lang="en-US" sz="2800" dirty="0">
                <a:latin typeface="18thCentury" pitchFamily="2" charset="0"/>
              </a:rPr>
              <a:t>    worksheets, and course materials daily. </a:t>
            </a:r>
          </a:p>
          <a:p>
            <a:r>
              <a:rPr lang="en-US" sz="2800" dirty="0">
                <a:latin typeface="18thCentury" pitchFamily="2" charset="0"/>
              </a:rPr>
              <a:t>•   Students will speak in-turn and create an atmosphere of calm debate. </a:t>
            </a:r>
          </a:p>
          <a:p>
            <a:r>
              <a:rPr lang="en-US" sz="2800" dirty="0">
                <a:latin typeface="18thCentury" pitchFamily="2" charset="0"/>
              </a:rPr>
              <a:t>•   Students will be respectful to their classmates’ point-of-view. </a:t>
            </a:r>
          </a:p>
          <a:p>
            <a:r>
              <a:rPr lang="en-US" sz="2800" dirty="0">
                <a:latin typeface="18thCentury" pitchFamily="2" charset="0"/>
              </a:rPr>
              <a:t>•   Students will have a do-now to complete as soon as they enter the classroom, so be    </a:t>
            </a:r>
            <a:br>
              <a:rPr lang="en-US" sz="2800" dirty="0">
                <a:latin typeface="18thCentury" pitchFamily="2" charset="0"/>
              </a:rPr>
            </a:br>
            <a:r>
              <a:rPr lang="en-US" sz="2800" dirty="0">
                <a:latin typeface="18thCentury" pitchFamily="2" charset="0"/>
              </a:rPr>
              <a:t>     ready to work when you walk in. </a:t>
            </a:r>
          </a:p>
          <a:p>
            <a:r>
              <a:rPr lang="en-US" sz="2800" dirty="0">
                <a:latin typeface="18thCentury" pitchFamily="2" charset="0"/>
              </a:rPr>
              <a:t>•   Students will respect all Park East HS and NYCDOE rules &amp; regulations while in the </a:t>
            </a:r>
            <a:br>
              <a:rPr lang="en-US" sz="2800" dirty="0">
                <a:latin typeface="18thCentury" pitchFamily="2" charset="0"/>
              </a:rPr>
            </a:br>
            <a:r>
              <a:rPr lang="en-US" sz="2800" dirty="0">
                <a:latin typeface="18thCentury" pitchFamily="2" charset="0"/>
              </a:rPr>
              <a:t>     classroom. </a:t>
            </a:r>
          </a:p>
          <a:p>
            <a:r>
              <a:rPr lang="en-US" sz="2800" dirty="0">
                <a:latin typeface="18thCentury" pitchFamily="2" charset="0"/>
              </a:rPr>
              <a:t>•   Students will be placed in collaborative groups and sometimes have choices as to group </a:t>
            </a:r>
            <a:br>
              <a:rPr lang="en-US" sz="2800" dirty="0">
                <a:latin typeface="18thCentury" pitchFamily="2" charset="0"/>
              </a:rPr>
            </a:br>
            <a:r>
              <a:rPr lang="en-US" sz="2800" dirty="0">
                <a:latin typeface="18thCentury" pitchFamily="2" charset="0"/>
              </a:rPr>
              <a:t>     members in the groups they are participating in, and sometimes will not. This will insure </a:t>
            </a:r>
            <a:br>
              <a:rPr lang="en-US" sz="2800" dirty="0">
                <a:latin typeface="18thCentury" pitchFamily="2" charset="0"/>
              </a:rPr>
            </a:br>
            <a:r>
              <a:rPr lang="en-US" sz="2800" dirty="0">
                <a:latin typeface="18thCentury" pitchFamily="2" charset="0"/>
              </a:rPr>
              <a:t>     students learn to work collaboratively will many different levels and types of learners </a:t>
            </a:r>
            <a:br>
              <a:rPr lang="en-US" sz="2800" dirty="0">
                <a:latin typeface="18thCentury" pitchFamily="2" charset="0"/>
              </a:rPr>
            </a:br>
            <a:r>
              <a:rPr lang="en-US" sz="2800" dirty="0">
                <a:latin typeface="18thCentury" pitchFamily="2" charset="0"/>
              </a:rPr>
              <a:t>     they will face in college and in the workplace. </a:t>
            </a:r>
          </a:p>
        </p:txBody>
      </p:sp>
      <p:pic>
        <p:nvPicPr>
          <p:cNvPr id="3" name="Picture 2" descr="BREEN5 - SW Positive Behavior Support"/>
          <p:cNvPicPr>
            <a:picLocks noChangeAspect="1"/>
          </p:cNvPicPr>
          <p:nvPr/>
        </p:nvPicPr>
        <p:blipFill>
          <a:blip r:embed="rId2"/>
          <a:stretch>
            <a:fillRect/>
          </a:stretch>
        </p:blipFill>
        <p:spPr>
          <a:xfrm>
            <a:off x="8905461" y="115240"/>
            <a:ext cx="2510802" cy="22880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45451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5424" y="248244"/>
            <a:ext cx="5088714" cy="5126341"/>
          </a:xfrm>
        </p:spPr>
        <p:txBody>
          <a:bodyPr>
            <a:noAutofit/>
          </a:bodyPr>
          <a:lstStyle/>
          <a:p>
            <a:pPr marL="0" indent="0" algn="ctr">
              <a:buNone/>
            </a:pPr>
            <a:r>
              <a:rPr lang="en-US" sz="2400" u="sng" dirty="0"/>
              <a:t>Course Materials/Required Texts</a:t>
            </a:r>
          </a:p>
          <a:p>
            <a:r>
              <a:rPr lang="en-US" sz="2400" dirty="0">
                <a:latin typeface="18thCentury" pitchFamily="2" charset="0"/>
              </a:rPr>
              <a:t>Mr. </a:t>
            </a:r>
            <a:r>
              <a:rPr lang="en-US" sz="2400" dirty="0" err="1">
                <a:latin typeface="18thCentury" pitchFamily="2" charset="0"/>
              </a:rPr>
              <a:t>Ott’s</a:t>
            </a:r>
            <a:r>
              <a:rPr lang="en-US" sz="2400" dirty="0">
                <a:latin typeface="18thCentury" pitchFamily="2" charset="0"/>
              </a:rPr>
              <a:t> Classroom Wiki  </a:t>
            </a:r>
          </a:p>
          <a:p>
            <a:pPr marL="0" indent="0">
              <a:buNone/>
            </a:pPr>
            <a:r>
              <a:rPr lang="en-US" dirty="0">
                <a:latin typeface="18thCentury" pitchFamily="2" charset="0"/>
              </a:rPr>
              <a:t>(</a:t>
            </a:r>
            <a:r>
              <a:rPr lang="en-US" dirty="0">
                <a:latin typeface="18thCentury" pitchFamily="2" charset="0"/>
                <a:hlinkClick r:id="rId2"/>
              </a:rPr>
              <a:t>www.mysocialstudiesteacher.com/wiki</a:t>
            </a:r>
            <a:r>
              <a:rPr lang="en-US" dirty="0">
                <a:latin typeface="18thCentury" pitchFamily="2" charset="0"/>
              </a:rPr>
              <a:t>) </a:t>
            </a:r>
            <a:endParaRPr lang="en-US" dirty="0" smtClean="0">
              <a:latin typeface="18thCentury" pitchFamily="2" charset="0"/>
            </a:endParaRPr>
          </a:p>
          <a:p>
            <a:r>
              <a:rPr lang="en-US" sz="2400" b="1" dirty="0" err="1" smtClean="0">
                <a:latin typeface="18thCentury" pitchFamily="2" charset="0"/>
              </a:rPr>
              <a:t>Courseworksplus</a:t>
            </a:r>
            <a:r>
              <a:rPr lang="en-US" sz="2400" b="1" dirty="0">
                <a:latin typeface="18thCentury" pitchFamily="2" charset="0"/>
              </a:rPr>
              <a:t> </a:t>
            </a:r>
          </a:p>
          <a:p>
            <a:r>
              <a:rPr lang="en-US" sz="2400" dirty="0" smtClean="0">
                <a:latin typeface="18thCentury" pitchFamily="2" charset="0"/>
              </a:rPr>
              <a:t>Jupiter Ed/ Jupiter Grades </a:t>
            </a:r>
            <a:endParaRPr lang="en-US" sz="2400" dirty="0">
              <a:latin typeface="18thCentury" pitchFamily="2" charset="0"/>
            </a:endParaRPr>
          </a:p>
          <a:p>
            <a:r>
              <a:rPr lang="en-US" sz="2400" dirty="0">
                <a:latin typeface="18thCentury" pitchFamily="2" charset="0"/>
              </a:rPr>
              <a:t>Selected Primary &amp; Secondary Sources </a:t>
            </a:r>
          </a:p>
        </p:txBody>
      </p:sp>
      <p:sp>
        <p:nvSpPr>
          <p:cNvPr id="4" name="Content Placeholder 3"/>
          <p:cNvSpPr>
            <a:spLocks noGrp="1"/>
          </p:cNvSpPr>
          <p:nvPr>
            <p:ph sz="quarter" idx="14"/>
          </p:nvPr>
        </p:nvSpPr>
        <p:spPr>
          <a:xfrm>
            <a:off x="6018268" y="2348417"/>
            <a:ext cx="5430335" cy="3311189"/>
          </a:xfrm>
        </p:spPr>
        <p:txBody>
          <a:bodyPr>
            <a:normAutofit/>
          </a:bodyPr>
          <a:lstStyle/>
          <a:p>
            <a:pPr marL="0" indent="0">
              <a:buNone/>
            </a:pPr>
            <a:r>
              <a:rPr lang="en-US" sz="2400" u="sng" dirty="0"/>
              <a:t>Course Requirements/Grading Policy: </a:t>
            </a:r>
          </a:p>
          <a:p>
            <a:r>
              <a:rPr lang="en-US" sz="2800" dirty="0">
                <a:latin typeface="Arial Rounded MT Bold" panose="020F0704030504030204" pitchFamily="34" charset="0"/>
              </a:rPr>
              <a:t>Classwork – </a:t>
            </a:r>
            <a:r>
              <a:rPr lang="en-US" sz="3200" dirty="0" smtClean="0">
                <a:latin typeface="Arial Rounded MT Bold" panose="020F0704030504030204" pitchFamily="34" charset="0"/>
              </a:rPr>
              <a:t>50</a:t>
            </a:r>
            <a:r>
              <a:rPr lang="en-US" sz="3200" dirty="0">
                <a:latin typeface="Arial Rounded MT Bold" panose="020F0704030504030204" pitchFamily="34" charset="0"/>
              </a:rPr>
              <a:t>% </a:t>
            </a:r>
            <a:endParaRPr lang="en-US" sz="2800" dirty="0">
              <a:latin typeface="Arial Rounded MT Bold" panose="020F0704030504030204" pitchFamily="34" charset="0"/>
            </a:endParaRPr>
          </a:p>
          <a:p>
            <a:r>
              <a:rPr lang="en-US" sz="2800" dirty="0">
                <a:latin typeface="Arial Rounded MT Bold" panose="020F0704030504030204" pitchFamily="34" charset="0"/>
              </a:rPr>
              <a:t>Homework – </a:t>
            </a:r>
            <a:r>
              <a:rPr lang="en-US" sz="3200" dirty="0" smtClean="0">
                <a:latin typeface="Arial Rounded MT Bold" panose="020F0704030504030204" pitchFamily="34" charset="0"/>
              </a:rPr>
              <a:t>10</a:t>
            </a:r>
            <a:r>
              <a:rPr lang="en-US" sz="3200" dirty="0">
                <a:latin typeface="Arial Rounded MT Bold" panose="020F0704030504030204" pitchFamily="34" charset="0"/>
              </a:rPr>
              <a:t>% </a:t>
            </a:r>
          </a:p>
          <a:p>
            <a:r>
              <a:rPr lang="en-US" sz="2800" dirty="0" smtClean="0">
                <a:latin typeface="Arial Rounded MT Bold" panose="020F0704030504030204" pitchFamily="34" charset="0"/>
              </a:rPr>
              <a:t>Tests </a:t>
            </a:r>
            <a:r>
              <a:rPr lang="en-US" sz="2800" dirty="0">
                <a:latin typeface="Arial Rounded MT Bold" panose="020F0704030504030204" pitchFamily="34" charset="0"/>
              </a:rPr>
              <a:t>/Projects  - </a:t>
            </a:r>
            <a:r>
              <a:rPr lang="en-US" sz="3200" dirty="0" smtClean="0">
                <a:latin typeface="Arial Rounded MT Bold" panose="020F0704030504030204" pitchFamily="34" charset="0"/>
              </a:rPr>
              <a:t>40% </a:t>
            </a:r>
            <a:endParaRPr lang="en-US" sz="2800" dirty="0">
              <a:latin typeface="Arial Rounded MT Bold" panose="020F0704030504030204" pitchFamily="34" charset="0"/>
            </a:endParaRPr>
          </a:p>
        </p:txBody>
      </p:sp>
      <p:pic>
        <p:nvPicPr>
          <p:cNvPr id="5" name="Picture 4" descr="6th Grade Parents: Report cards can be accessed online. Please contact ..."/>
          <p:cNvPicPr>
            <a:picLocks noChangeAspect="1"/>
          </p:cNvPicPr>
          <p:nvPr/>
        </p:nvPicPr>
        <p:blipFill>
          <a:blip r:embed="rId3"/>
          <a:stretch>
            <a:fillRect/>
          </a:stretch>
        </p:blipFill>
        <p:spPr>
          <a:xfrm>
            <a:off x="7201843" y="110416"/>
            <a:ext cx="2715064" cy="20037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Classroom Management Tip: Getting Your Students’ Attention | From ..."/>
          <p:cNvPicPr>
            <a:picLocks noChangeAspect="1"/>
          </p:cNvPicPr>
          <p:nvPr/>
        </p:nvPicPr>
        <p:blipFill>
          <a:blip r:embed="rId4"/>
          <a:stretch>
            <a:fillRect/>
          </a:stretch>
        </p:blipFill>
        <p:spPr>
          <a:xfrm>
            <a:off x="1224050" y="4741307"/>
            <a:ext cx="1731125" cy="17805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3817117" y="5631600"/>
            <a:ext cx="8044068" cy="707886"/>
          </a:xfrm>
          <a:prstGeom prst="rect">
            <a:avLst/>
          </a:prstGeom>
        </p:spPr>
        <p:txBody>
          <a:bodyPr wrap="square">
            <a:spAutoFit/>
          </a:bodyPr>
          <a:lstStyle/>
          <a:p>
            <a:r>
              <a:rPr lang="en-US" sz="2000" b="1" dirty="0">
                <a:solidFill>
                  <a:schemeClr val="bg1"/>
                </a:solidFill>
                <a:latin typeface="Centaur" panose="02030504050205020304" pitchFamily="18" charset="0"/>
              </a:rPr>
              <a:t>Course Calendar and Marking Period Assignments are located on the Classroom Wiki @ www.mysocialstudiesteacher.com/wiki/ and  </a:t>
            </a:r>
            <a:r>
              <a:rPr lang="en-US" sz="2000" b="1" dirty="0" err="1">
                <a:solidFill>
                  <a:schemeClr val="bg1"/>
                </a:solidFill>
                <a:latin typeface="Centaur" panose="02030504050205020304" pitchFamily="18" charset="0"/>
              </a:rPr>
              <a:t>JupiterEd</a:t>
            </a:r>
            <a:r>
              <a:rPr lang="en-US" sz="2000" b="1" dirty="0">
                <a:solidFill>
                  <a:schemeClr val="bg1"/>
                </a:solidFill>
                <a:latin typeface="Centaur" panose="02030504050205020304" pitchFamily="18" charset="0"/>
              </a:rPr>
              <a:t>/Jupiter Grades. </a:t>
            </a:r>
          </a:p>
        </p:txBody>
      </p:sp>
    </p:spTree>
    <p:extLst>
      <p:ext uri="{BB962C8B-B14F-4D97-AF65-F5344CB8AC3E}">
        <p14:creationId xmlns:p14="http://schemas.microsoft.com/office/powerpoint/2010/main" val="105441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0383" y="437322"/>
            <a:ext cx="7901771" cy="4124206"/>
          </a:xfrm>
          <a:prstGeom prst="rect">
            <a:avLst/>
          </a:prstGeom>
        </p:spPr>
        <p:txBody>
          <a:bodyPr wrap="square">
            <a:spAutoFit/>
          </a:bodyPr>
          <a:lstStyle/>
          <a:p>
            <a:r>
              <a:rPr lang="en-US" sz="2800" u="sng" dirty="0"/>
              <a:t>Academic Integrity Statement </a:t>
            </a:r>
          </a:p>
          <a:p>
            <a:r>
              <a:rPr lang="en-US" dirty="0">
                <a:latin typeface="Arial Rounded MT Bold" panose="020F0704030504030204" pitchFamily="34" charset="0"/>
              </a:rPr>
              <a:t>All students are expected to act with civility, personal integrity, respect other students’ dignity, rights and property; and help create and maintain an environment in which all can succeed through the fruits of their own efforts. An environment of academic integrity is requisite to respect for self and others and a civil community. </a:t>
            </a:r>
          </a:p>
          <a:p>
            <a:r>
              <a:rPr lang="en-US" dirty="0">
                <a:latin typeface="Arial Rounded MT Bold" panose="020F0704030504030204" pitchFamily="34" charset="0"/>
              </a:rPr>
              <a:t> </a:t>
            </a:r>
          </a:p>
          <a:p>
            <a:r>
              <a:rPr lang="en-US" dirty="0">
                <a:latin typeface="Arial Rounded MT Bold" panose="020F0704030504030204" pitchFamily="34" charset="0"/>
              </a:rPr>
              <a:t>Academic integrity includes a commitment to not engage in or tolerate acts of falsification, misrepresentation or deception.  Such acts of dishonesty include cheating or copying, plagiarizing, submitting another persons’ work as one’s own, using Internet sources without citation, taking or having another student take your exam, tampering with the work of another student, facilitating other students’ acts of academic dishonesty, etc. </a:t>
            </a:r>
          </a:p>
        </p:txBody>
      </p:sp>
      <p:pic>
        <p:nvPicPr>
          <p:cNvPr id="3" name="Picture 2" descr="... being true to my beliefs and myself i will live a life of integrity"/>
          <p:cNvPicPr>
            <a:picLocks noChangeAspect="1"/>
          </p:cNvPicPr>
          <p:nvPr/>
        </p:nvPicPr>
        <p:blipFill>
          <a:blip r:embed="rId2"/>
          <a:stretch>
            <a:fillRect/>
          </a:stretch>
        </p:blipFill>
        <p:spPr>
          <a:xfrm>
            <a:off x="0" y="0"/>
            <a:ext cx="3720383" cy="5267739"/>
          </a:xfrm>
          <a:prstGeom prst="rect">
            <a:avLst/>
          </a:prstGeom>
        </p:spPr>
      </p:pic>
      <p:sp>
        <p:nvSpPr>
          <p:cNvPr id="6" name="Rectangle 5"/>
          <p:cNvSpPr/>
          <p:nvPr/>
        </p:nvSpPr>
        <p:spPr>
          <a:xfrm>
            <a:off x="1860191" y="4419600"/>
            <a:ext cx="1855304" cy="848139"/>
          </a:xfrm>
          <a:prstGeom prst="rect">
            <a:avLst/>
          </a:prstGeom>
          <a:solidFill>
            <a:srgbClr val="DEC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711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Good Luck </a:t>
            </a:r>
            <a:r>
              <a:rPr lang="en-US" dirty="0" smtClean="0">
                <a:solidFill>
                  <a:schemeClr val="accent1">
                    <a:lumMod val="75000"/>
                  </a:schemeClr>
                </a:solidFill>
                <a:effectLst>
                  <a:outerShdw blurRad="38100" dist="38100" dir="2700000" algn="tl">
                    <a:srgbClr val="000000">
                      <a:alpha val="43137"/>
                    </a:srgbClr>
                  </a:outerShdw>
                </a:effectLst>
              </a:rPr>
              <a:t>!</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chemeClr val="tx1"/>
                </a:solidFill>
              </a:rPr>
              <a:t>For a successful semester </a:t>
            </a:r>
            <a:r>
              <a:rPr lang="en-US"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22875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274</TotalTime>
  <Words>380</Words>
  <Application>Microsoft Office PowerPoint</Application>
  <PresentationFormat>Custom</PresentationFormat>
  <Paragraphs>40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Main Event</vt:lpstr>
      <vt:lpstr>Syllabus Day 2017</vt:lpstr>
      <vt:lpstr>PowerPoint Presentation</vt:lpstr>
      <vt:lpstr>PowerPoint Presentation</vt:lpstr>
      <vt:lpstr>PowerPoint Presentation</vt:lpstr>
      <vt:lpstr>PowerPoint Presentation</vt:lpstr>
      <vt:lpstr>PowerPoint Presentation</vt:lpstr>
      <vt:lpstr>Good Luck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Day 2016</dc:title>
  <dc:creator>Alex Ott</dc:creator>
  <cp:lastModifiedBy>Tokio Marine Management</cp:lastModifiedBy>
  <cp:revision>20</cp:revision>
  <dcterms:created xsi:type="dcterms:W3CDTF">2016-09-05T14:46:21Z</dcterms:created>
  <dcterms:modified xsi:type="dcterms:W3CDTF">2017-01-30T17:20:50Z</dcterms:modified>
</cp:coreProperties>
</file>