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theme/themeOverride42.xml" ContentType="application/vnd.openxmlformats-officedocument.themeOverride+xml"/>
  <Override PartName="/ppt/theme/themeOverride43.xml" ContentType="application/vnd.openxmlformats-officedocument.themeOverride+xml"/>
  <Override PartName="/ppt/theme/themeOverride44.xml" ContentType="application/vnd.openxmlformats-officedocument.themeOverride+xml"/>
  <Override PartName="/ppt/theme/themeOverride45.xml" ContentType="application/vnd.openxmlformats-officedocument.themeOverride+xml"/>
  <Override PartName="/ppt/theme/themeOverride46.xml" ContentType="application/vnd.openxmlformats-officedocument.themeOverride+xml"/>
  <Override PartName="/ppt/theme/themeOverride47.xml" ContentType="application/vnd.openxmlformats-officedocument.themeOverride+xml"/>
  <Override PartName="/ppt/theme/themeOverride48.xml" ContentType="application/vnd.openxmlformats-officedocument.themeOverride+xml"/>
  <Override PartName="/ppt/theme/themeOverride49.xml" ContentType="application/vnd.openxmlformats-officedocument.themeOverride+xml"/>
  <Override PartName="/ppt/theme/themeOverride50.xml" ContentType="application/vnd.openxmlformats-officedocument.themeOverride+xml"/>
  <Override PartName="/ppt/theme/themeOverride51.xml" ContentType="application/vnd.openxmlformats-officedocument.themeOverride+xml"/>
  <Override PartName="/ppt/theme/themeOverride52.xml" ContentType="application/vnd.openxmlformats-officedocument.themeOverride+xml"/>
  <Override PartName="/ppt/theme/themeOverride53.xml" ContentType="application/vnd.openxmlformats-officedocument.themeOverride+xml"/>
  <Override PartName="/ppt/theme/themeOverride54.xml" ContentType="application/vnd.openxmlformats-officedocument.themeOverride+xml"/>
  <Override PartName="/ppt/theme/themeOverride55.xml" ContentType="application/vnd.openxmlformats-officedocument.themeOverride+xml"/>
  <Override PartName="/ppt/theme/themeOverride56.xml" ContentType="application/vnd.openxmlformats-officedocument.themeOverride+xml"/>
  <Override PartName="/ppt/theme/themeOverride57.xml" ContentType="application/vnd.openxmlformats-officedocument.themeOverride+xml"/>
  <Override PartName="/ppt/theme/themeOverride58.xml" ContentType="application/vnd.openxmlformats-officedocument.themeOverride+xml"/>
  <Override PartName="/ppt/theme/themeOverride59.xml" ContentType="application/vnd.openxmlformats-officedocument.themeOverride+xml"/>
  <Override PartName="/ppt/theme/themeOverride60.xml" ContentType="application/vnd.openxmlformats-officedocument.themeOverride+xml"/>
  <Override PartName="/ppt/theme/themeOverride61.xml" ContentType="application/vnd.openxmlformats-officedocument.themeOverride+xml"/>
  <Override PartName="/ppt/theme/themeOverride62.xml" ContentType="application/vnd.openxmlformats-officedocument.themeOverride+xml"/>
  <Override PartName="/ppt/theme/themeOverride63.xml" ContentType="application/vnd.openxmlformats-officedocument.themeOverride+xml"/>
  <Override PartName="/ppt/theme/themeOverride64.xml" ContentType="application/vnd.openxmlformats-officedocument.themeOverride+xml"/>
  <Override PartName="/ppt/theme/themeOverride65.xml" ContentType="application/vnd.openxmlformats-officedocument.themeOverride+xml"/>
  <Override PartName="/ppt/theme/themeOverride66.xml" ContentType="application/vnd.openxmlformats-officedocument.themeOverride+xml"/>
  <Override PartName="/ppt/theme/themeOverride67.xml" ContentType="application/vnd.openxmlformats-officedocument.themeOverride+xml"/>
  <Override PartName="/ppt/theme/themeOverride68.xml" ContentType="application/vnd.openxmlformats-officedocument.themeOverride+xml"/>
  <Override PartName="/ppt/theme/themeOverride69.xml" ContentType="application/vnd.openxmlformats-officedocument.themeOverride+xml"/>
  <Override PartName="/ppt/theme/themeOverride70.xml" ContentType="application/vnd.openxmlformats-officedocument.themeOverride+xml"/>
  <Override PartName="/ppt/theme/themeOverride71.xml" ContentType="application/vnd.openxmlformats-officedocument.themeOverride+xml"/>
  <Override PartName="/ppt/theme/themeOverride72.xml" ContentType="application/vnd.openxmlformats-officedocument.themeOverride+xml"/>
  <Override PartName="/ppt/theme/themeOverride73.xml" ContentType="application/vnd.openxmlformats-officedocument.themeOverride+xml"/>
  <Override PartName="/ppt/theme/themeOverride74.xml" ContentType="application/vnd.openxmlformats-officedocument.themeOverride+xml"/>
  <Override PartName="/ppt/theme/themeOverride75.xml" ContentType="application/vnd.openxmlformats-officedocument.themeOverride+xml"/>
  <Override PartName="/ppt/theme/themeOverride76.xml" ContentType="application/vnd.openxmlformats-officedocument.themeOverride+xml"/>
  <Override PartName="/ppt/theme/themeOverride77.xml" ContentType="application/vnd.openxmlformats-officedocument.themeOverride+xml"/>
  <Override PartName="/ppt/theme/themeOverride78.xml" ContentType="application/vnd.openxmlformats-officedocument.themeOverride+xml"/>
  <Override PartName="/ppt/theme/themeOverride79.xml" ContentType="application/vnd.openxmlformats-officedocument.themeOverride+xml"/>
  <Override PartName="/ppt/theme/themeOverride80.xml" ContentType="application/vnd.openxmlformats-officedocument.themeOverride+xml"/>
  <Override PartName="/ppt/theme/themeOverride81.xml" ContentType="application/vnd.openxmlformats-officedocument.themeOverride+xml"/>
  <Override PartName="/ppt/theme/themeOverride82.xml" ContentType="application/vnd.openxmlformats-officedocument.themeOverride+xml"/>
  <Override PartName="/ppt/theme/themeOverride83.xml" ContentType="application/vnd.openxmlformats-officedocument.themeOverride+xml"/>
  <Override PartName="/ppt/theme/themeOverride84.xml" ContentType="application/vnd.openxmlformats-officedocument.themeOverride+xml"/>
  <Override PartName="/ppt/theme/themeOverride85.xml" ContentType="application/vnd.openxmlformats-officedocument.themeOverride+xml"/>
  <Override PartName="/ppt/theme/themeOverride86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87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88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7" r:id="rId1"/>
    <p:sldMasterId id="2147483789" r:id="rId2"/>
    <p:sldMasterId id="2147483801" r:id="rId3"/>
  </p:sldMasterIdLst>
  <p:notesMasterIdLst>
    <p:notesMasterId r:id="rId117"/>
  </p:notesMasterIdLst>
  <p:sldIdLst>
    <p:sldId id="256" r:id="rId4"/>
    <p:sldId id="314" r:id="rId5"/>
    <p:sldId id="420" r:id="rId6"/>
    <p:sldId id="326" r:id="rId7"/>
    <p:sldId id="327" r:id="rId8"/>
    <p:sldId id="333" r:id="rId9"/>
    <p:sldId id="421" r:id="rId10"/>
    <p:sldId id="328" r:id="rId11"/>
    <p:sldId id="330" r:id="rId12"/>
    <p:sldId id="329" r:id="rId13"/>
    <p:sldId id="422" r:id="rId14"/>
    <p:sldId id="423" r:id="rId15"/>
    <p:sldId id="320" r:id="rId16"/>
    <p:sldId id="277" r:id="rId17"/>
    <p:sldId id="418" r:id="rId18"/>
    <p:sldId id="395" r:id="rId19"/>
    <p:sldId id="396" r:id="rId20"/>
    <p:sldId id="331" r:id="rId21"/>
    <p:sldId id="332" r:id="rId22"/>
    <p:sldId id="399" r:id="rId23"/>
    <p:sldId id="400" r:id="rId24"/>
    <p:sldId id="401" r:id="rId25"/>
    <p:sldId id="397" r:id="rId26"/>
    <p:sldId id="398" r:id="rId27"/>
    <p:sldId id="309" r:id="rId28"/>
    <p:sldId id="310" r:id="rId29"/>
    <p:sldId id="409" r:id="rId30"/>
    <p:sldId id="405" r:id="rId31"/>
    <p:sldId id="407" r:id="rId32"/>
    <p:sldId id="408" r:id="rId33"/>
    <p:sldId id="414" r:id="rId34"/>
    <p:sldId id="413" r:id="rId35"/>
    <p:sldId id="311" r:id="rId36"/>
    <p:sldId id="335" r:id="rId37"/>
    <p:sldId id="410" r:id="rId38"/>
    <p:sldId id="403" r:id="rId39"/>
    <p:sldId id="404" r:id="rId40"/>
    <p:sldId id="415" r:id="rId41"/>
    <p:sldId id="334" r:id="rId42"/>
    <p:sldId id="411" r:id="rId43"/>
    <p:sldId id="402" r:id="rId44"/>
    <p:sldId id="306" r:id="rId45"/>
    <p:sldId id="412" r:id="rId46"/>
    <p:sldId id="417" r:id="rId47"/>
    <p:sldId id="267" r:id="rId48"/>
    <p:sldId id="321" r:id="rId49"/>
    <p:sldId id="322" r:id="rId50"/>
    <p:sldId id="366" r:id="rId51"/>
    <p:sldId id="367" r:id="rId52"/>
    <p:sldId id="268" r:id="rId53"/>
    <p:sldId id="389" r:id="rId54"/>
    <p:sldId id="370" r:id="rId55"/>
    <p:sldId id="371" r:id="rId56"/>
    <p:sldId id="358" r:id="rId57"/>
    <p:sldId id="388" r:id="rId58"/>
    <p:sldId id="359" r:id="rId59"/>
    <p:sldId id="360" r:id="rId60"/>
    <p:sldId id="315" r:id="rId61"/>
    <p:sldId id="316" r:id="rId62"/>
    <p:sldId id="368" r:id="rId63"/>
    <p:sldId id="369" r:id="rId64"/>
    <p:sldId id="375" r:id="rId65"/>
    <p:sldId id="379" r:id="rId66"/>
    <p:sldId id="381" r:id="rId67"/>
    <p:sldId id="373" r:id="rId68"/>
    <p:sldId id="374" r:id="rId69"/>
    <p:sldId id="380" r:id="rId70"/>
    <p:sldId id="364" r:id="rId71"/>
    <p:sldId id="363" r:id="rId72"/>
    <p:sldId id="387" r:id="rId73"/>
    <p:sldId id="365" r:id="rId74"/>
    <p:sldId id="270" r:id="rId75"/>
    <p:sldId id="361" r:id="rId76"/>
    <p:sldId id="362" r:id="rId77"/>
    <p:sldId id="382" r:id="rId78"/>
    <p:sldId id="276" r:id="rId79"/>
    <p:sldId id="390" r:id="rId80"/>
    <p:sldId id="376" r:id="rId81"/>
    <p:sldId id="377" r:id="rId82"/>
    <p:sldId id="378" r:id="rId83"/>
    <p:sldId id="386" r:id="rId84"/>
    <p:sldId id="272" r:id="rId85"/>
    <p:sldId id="324" r:id="rId86"/>
    <p:sldId id="383" r:id="rId87"/>
    <p:sldId id="385" r:id="rId88"/>
    <p:sldId id="384" r:id="rId89"/>
    <p:sldId id="372" r:id="rId90"/>
    <p:sldId id="357" r:id="rId91"/>
    <p:sldId id="336" r:id="rId92"/>
    <p:sldId id="337" r:id="rId93"/>
    <p:sldId id="338" r:id="rId94"/>
    <p:sldId id="339" r:id="rId95"/>
    <p:sldId id="340" r:id="rId96"/>
    <p:sldId id="341" r:id="rId97"/>
    <p:sldId id="342" r:id="rId98"/>
    <p:sldId id="343" r:id="rId99"/>
    <p:sldId id="344" r:id="rId100"/>
    <p:sldId id="345" r:id="rId101"/>
    <p:sldId id="346" r:id="rId102"/>
    <p:sldId id="424" r:id="rId103"/>
    <p:sldId id="347" r:id="rId104"/>
    <p:sldId id="348" r:id="rId105"/>
    <p:sldId id="349" r:id="rId106"/>
    <p:sldId id="350" r:id="rId107"/>
    <p:sldId id="351" r:id="rId108"/>
    <p:sldId id="352" r:id="rId109"/>
    <p:sldId id="353" r:id="rId110"/>
    <p:sldId id="354" r:id="rId111"/>
    <p:sldId id="393" r:id="rId112"/>
    <p:sldId id="391" r:id="rId113"/>
    <p:sldId id="392" r:id="rId114"/>
    <p:sldId id="355" r:id="rId115"/>
    <p:sldId id="394" r:id="rId116"/>
  </p:sldIdLst>
  <p:sldSz cx="9144000" cy="6858000" type="screen4x3"/>
  <p:notesSz cx="6858000" cy="9144000"/>
  <p:embeddedFontLst>
    <p:embeddedFont>
      <p:font typeface="Book Antiqua" panose="02040602050305030304" pitchFamily="18" charset="0"/>
      <p:regular r:id="rId118"/>
      <p:bold r:id="rId119"/>
      <p:italic r:id="rId120"/>
      <p:boldItalic r:id="rId121"/>
    </p:embeddedFont>
    <p:embeddedFont>
      <p:font typeface="Verdana" panose="020B0604030504040204" pitchFamily="34" charset="0"/>
      <p:regular r:id="rId122"/>
      <p:bold r:id="rId123"/>
      <p:italic r:id="rId124"/>
      <p:boldItalic r:id="rId125"/>
    </p:embeddedFont>
    <p:embeddedFont>
      <p:font typeface="Palatino" panose="02040602050305020304" pitchFamily="18" charset="0"/>
      <p:regular r:id="rId126"/>
      <p:bold r:id="rId127"/>
      <p:italic r:id="rId128"/>
      <p:boldItalic r:id="rId129"/>
    </p:embeddedFont>
    <p:embeddedFont>
      <p:font typeface="Calibri" panose="020F0502020204030204" pitchFamily="34" charset="0"/>
      <p:regular r:id="rId130"/>
      <p:bold r:id="rId131"/>
      <p:italic r:id="rId132"/>
      <p:boldItalic r:id="rId133"/>
    </p:embeddedFont>
    <p:embeddedFont>
      <p:font typeface="AFL Font nonmetric" panose="02090504030505020304"/>
      <p:regular r:id="rId134"/>
    </p:embeddedFont>
    <p:embeddedFont>
      <p:font typeface="Franklin Gothic Heavy" panose="020B0903020102020204" pitchFamily="34" charset="0"/>
      <p:regular r:id="rId135"/>
      <p:italic r:id="rId136"/>
    </p:embeddedFont>
    <p:embeddedFont>
      <p:font typeface="Franklin Gothic Demi" panose="020B0703020102020204" pitchFamily="34" charset="0"/>
      <p:regular r:id="rId137"/>
      <p:italic r:id="rId138"/>
    </p:embeddedFont>
    <p:embeddedFont>
      <p:font typeface="Britannic Bold" panose="020B0903060703020204" pitchFamily="34" charset="0"/>
      <p:regular r:id="rId139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9782"/>
    <a:srgbClr val="FD7D63"/>
    <a:srgbClr val="C8F5F4"/>
    <a:srgbClr val="99EBEB"/>
    <a:srgbClr val="BCA281"/>
    <a:srgbClr val="C3B08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2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font" Target="fonts/font16.fntdata"/><Relationship Id="rId138" Type="http://schemas.openxmlformats.org/officeDocument/2006/relationships/font" Target="fonts/font21.fntdata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font" Target="fonts/font6.fntdata"/><Relationship Id="rId128" Type="http://schemas.openxmlformats.org/officeDocument/2006/relationships/font" Target="fonts/font11.fntdata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font" Target="fonts/font1.fntdata"/><Relationship Id="rId134" Type="http://schemas.openxmlformats.org/officeDocument/2006/relationships/font" Target="fonts/font17.fntdata"/><Relationship Id="rId139" Type="http://schemas.openxmlformats.org/officeDocument/2006/relationships/font" Target="fonts/font22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font" Target="fonts/font4.fntdata"/><Relationship Id="rId14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font" Target="fonts/font7.fntdata"/><Relationship Id="rId129" Type="http://schemas.openxmlformats.org/officeDocument/2006/relationships/font" Target="fonts/font12.fntdata"/><Relationship Id="rId137" Type="http://schemas.openxmlformats.org/officeDocument/2006/relationships/font" Target="fonts/font20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font" Target="fonts/font15.fntdata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font" Target="fonts/font2.fntdata"/><Relationship Id="rId127" Type="http://schemas.openxmlformats.org/officeDocument/2006/relationships/font" Target="fonts/font10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font" Target="fonts/font5.fntdata"/><Relationship Id="rId130" Type="http://schemas.openxmlformats.org/officeDocument/2006/relationships/font" Target="fonts/font13.fntdata"/><Relationship Id="rId135" Type="http://schemas.openxmlformats.org/officeDocument/2006/relationships/font" Target="fonts/font18.fntdata"/><Relationship Id="rId143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font" Target="fonts/font3.fntdata"/><Relationship Id="rId125" Type="http://schemas.openxmlformats.org/officeDocument/2006/relationships/font" Target="fonts/font8.fntdata"/><Relationship Id="rId141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font" Target="fonts/font14.fntdata"/><Relationship Id="rId136" Type="http://schemas.openxmlformats.org/officeDocument/2006/relationships/font" Target="fonts/font19.fntdata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0CBBB-0B8C-435F-834E-60301E1B3540}" type="datetimeFigureOut">
              <a:rPr lang="en-US" smtClean="0"/>
              <a:t>3/9/2016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18956-6532-41FF-8000-58C4FDAAC4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128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pr.org/news/specials/mideast/the_west/mandates_map.html" TargetMode="External"/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pr.org/news/specials/mideast/the_west/mandates_map.html" TargetMode="External"/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http://4acre.wordpress.com/2010/12/06/mustard-gas/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C17406-D447-46D0-9B29-81A2A4533FB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94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Map: Geoffrey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Gaudreault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NPR; Source: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History of the Arab Peoples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Albert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Hourani</a:t>
            </a:r>
            <a:endParaRPr lang="en-US" sz="1200" b="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>
                <a:hlinkClick r:id="rId3"/>
              </a:rPr>
              <a:t>http://www.npr.org/news/specials/mideast/the_west/mandates_map.html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18956-6532-41FF-8000-58C4FDAAC43D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8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Map: Geoffrey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Gaudreault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NPR; Source: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 History of the Arab Peoples 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Albert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Hourani</a:t>
            </a:r>
            <a:endParaRPr lang="en-US" sz="1200" b="0" i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>
                <a:hlinkClick r:id="rId3"/>
              </a:rPr>
              <a:t>http://www.npr.org/news/specials/mideast/the_west/mandates_map.html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B18956-6532-41FF-8000-58C4FDAAC43D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8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8627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98475" y="1311275"/>
            <a:ext cx="10429875" cy="5908675"/>
            <a:chOff x="-313" y="824"/>
            <a:chExt cx="6570" cy="372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4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6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7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8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9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4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0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74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1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2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3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4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5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6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7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8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29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0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1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2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3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4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5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6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37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2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3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4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5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6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7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8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9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0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1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3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4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5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6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7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8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9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0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1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3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4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5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6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7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8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9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0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1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2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7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8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9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0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1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2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6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7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8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9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0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1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2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3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4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5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6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8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9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0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1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2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3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4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5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6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7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8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9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0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1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2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3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4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5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6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7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8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9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0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1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2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3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4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5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6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7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8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9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0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2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3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4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5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6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7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8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9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0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1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2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3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4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5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6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7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8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9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5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8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1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2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3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4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5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6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8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9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0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2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4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5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6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7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8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3530" name="Rectangle 2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446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531" name="Rectangle 2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0" name="Rectangle 2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1" name="Rectangle 221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2" name="Rectangle 2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348B15-18D4-471E-A7F7-7B2D1498B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68F2E-B156-42C8-9CB5-FA17E852ED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94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94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D2485-86E7-471F-8930-A4C5C494DB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011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708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1292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59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57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43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219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15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49D5D7-BEC3-47CF-9BF3-C1A45440C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91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659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3/9/2016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69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540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047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31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2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35567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6459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5491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01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01083-3922-4929-884C-536B1DA65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850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523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6081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3/9/2016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72F54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168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B5D7B0-68EA-407D-9BC0-48C35098B4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3DF6B-EE44-413F-8C86-1B85FF744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02DEC-35F7-40CC-9AF9-A57297192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A5B0DA-7EF0-4AF6-941E-C1F5EABA5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541A4-C434-4C2F-8A96-4CD47AFBD5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1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C203C-F1AE-4D3E-9642-61FDCF27F2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219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20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496888" y="1308100"/>
            <a:ext cx="10429876" cy="5908675"/>
            <a:chOff x="-313" y="824"/>
            <a:chExt cx="6570" cy="3722"/>
          </a:xfrm>
        </p:grpSpPr>
        <p:sp>
          <p:nvSpPr>
            <p:cNvPr id="12291" name="Rectangle 3"/>
            <p:cNvSpPr>
              <a:spLocks noChangeArrowheads="1"/>
            </p:cNvSpPr>
            <p:nvPr userDrawn="1"/>
          </p:nvSpPr>
          <p:spPr bwMode="hidden">
            <a:xfrm rot="20798144" flipV="1">
              <a:off x="-14" y="1033"/>
              <a:ext cx="1744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2" name="Rectangle 4"/>
            <p:cNvSpPr>
              <a:spLocks noChangeArrowheads="1"/>
            </p:cNvSpPr>
            <p:nvPr userDrawn="1"/>
          </p:nvSpPr>
          <p:spPr bwMode="hidden">
            <a:xfrm rot="20774366" flipV="1">
              <a:off x="-24" y="1127"/>
              <a:ext cx="203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3" name="Rectangle 5"/>
            <p:cNvSpPr>
              <a:spLocks noChangeArrowheads="1"/>
            </p:cNvSpPr>
            <p:nvPr userDrawn="1"/>
          </p:nvSpPr>
          <p:spPr bwMode="hidden">
            <a:xfrm rot="20757421" flipV="1">
              <a:off x="-27" y="1198"/>
              <a:ext cx="224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4" name="Rectangle 6"/>
            <p:cNvSpPr>
              <a:spLocks noChangeArrowheads="1"/>
            </p:cNvSpPr>
            <p:nvPr userDrawn="1"/>
          </p:nvSpPr>
          <p:spPr bwMode="hidden">
            <a:xfrm rot="20684206" flipV="1">
              <a:off x="-43" y="1283"/>
              <a:ext cx="2476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5" name="Rectangle 7"/>
            <p:cNvSpPr>
              <a:spLocks noChangeArrowheads="1"/>
            </p:cNvSpPr>
            <p:nvPr userDrawn="1"/>
          </p:nvSpPr>
          <p:spPr bwMode="hidden">
            <a:xfrm rot="20631226" flipV="1">
              <a:off x="-51" y="1397"/>
              <a:ext cx="2770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6" name="Rectangle 8"/>
            <p:cNvSpPr>
              <a:spLocks noChangeArrowheads="1"/>
            </p:cNvSpPr>
            <p:nvPr userDrawn="1"/>
          </p:nvSpPr>
          <p:spPr bwMode="hidden">
            <a:xfrm rot="20554235" flipV="1">
              <a:off x="-65" y="1523"/>
              <a:ext cx="3058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7" name="Rectangle 9"/>
            <p:cNvSpPr>
              <a:spLocks noChangeArrowheads="1"/>
            </p:cNvSpPr>
            <p:nvPr userDrawn="1"/>
          </p:nvSpPr>
          <p:spPr bwMode="hidden">
            <a:xfrm rot="20466593" flipV="1">
              <a:off x="-93" y="1694"/>
              <a:ext cx="3403" cy="6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098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8" name="Rectangle 10"/>
            <p:cNvSpPr>
              <a:spLocks noChangeArrowheads="1"/>
            </p:cNvSpPr>
            <p:nvPr userDrawn="1"/>
          </p:nvSpPr>
          <p:spPr bwMode="hidden">
            <a:xfrm rot="20343219" flipV="1">
              <a:off x="-99" y="1863"/>
              <a:ext cx="374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299" name="Rectangle 11"/>
            <p:cNvSpPr>
              <a:spLocks noChangeArrowheads="1"/>
            </p:cNvSpPr>
            <p:nvPr userDrawn="1"/>
          </p:nvSpPr>
          <p:spPr bwMode="hidden">
            <a:xfrm rot="20211065" flipV="1">
              <a:off x="-165" y="2053"/>
              <a:ext cx="420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0" name="Rectangle 12"/>
            <p:cNvSpPr>
              <a:spLocks noChangeArrowheads="1"/>
            </p:cNvSpPr>
            <p:nvPr userDrawn="1"/>
          </p:nvSpPr>
          <p:spPr bwMode="hidden">
            <a:xfrm rot="20102912" flipV="1">
              <a:off x="-214" y="2289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1" name="Rectangle 13"/>
            <p:cNvSpPr>
              <a:spLocks noChangeArrowheads="1"/>
            </p:cNvSpPr>
            <p:nvPr userDrawn="1"/>
          </p:nvSpPr>
          <p:spPr bwMode="hidden">
            <a:xfrm rot="19923405" flipV="1">
              <a:off x="-313" y="2617"/>
              <a:ext cx="52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2" name="Rectangle 14"/>
            <p:cNvSpPr>
              <a:spLocks noChangeArrowheads="1"/>
            </p:cNvSpPr>
            <p:nvPr userDrawn="1"/>
          </p:nvSpPr>
          <p:spPr bwMode="hidden">
            <a:xfrm rot="19686284" flipV="1">
              <a:off x="9" y="2881"/>
              <a:ext cx="54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3" name="Rectangle 15"/>
            <p:cNvSpPr>
              <a:spLocks noChangeArrowheads="1"/>
            </p:cNvSpPr>
            <p:nvPr userDrawn="1"/>
          </p:nvSpPr>
          <p:spPr bwMode="hidden">
            <a:xfrm rot="19383534" flipV="1">
              <a:off x="1319" y="2928"/>
              <a:ext cx="461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0196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4" name="Rectangle 16"/>
            <p:cNvSpPr>
              <a:spLocks noChangeArrowheads="1"/>
            </p:cNvSpPr>
            <p:nvPr userDrawn="1"/>
          </p:nvSpPr>
          <p:spPr bwMode="hidden">
            <a:xfrm rot="18994182" flipV="1">
              <a:off x="2681" y="3071"/>
              <a:ext cx="35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313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5" name="Rectangle 17"/>
            <p:cNvSpPr>
              <a:spLocks noChangeArrowheads="1"/>
            </p:cNvSpPr>
            <p:nvPr userDrawn="1"/>
          </p:nvSpPr>
          <p:spPr bwMode="hidden">
            <a:xfrm rot="18603245" flipV="1">
              <a:off x="4053" y="3503"/>
              <a:ext cx="207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6" name="Rectangle 18"/>
            <p:cNvSpPr>
              <a:spLocks noChangeArrowheads="1"/>
            </p:cNvSpPr>
            <p:nvPr userDrawn="1"/>
          </p:nvSpPr>
          <p:spPr bwMode="hidden">
            <a:xfrm rot="39991575" flipH="1" flipV="1">
              <a:off x="5368" y="4167"/>
              <a:ext cx="501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 vert="eaVert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7" name="Rectangle 19"/>
            <p:cNvSpPr>
              <a:spLocks noChangeArrowheads="1"/>
            </p:cNvSpPr>
            <p:nvPr userDrawn="1"/>
          </p:nvSpPr>
          <p:spPr bwMode="hidden">
            <a:xfrm rot="-20541361">
              <a:off x="-146" y="2360"/>
              <a:ext cx="604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8" name="Rectangle 20"/>
            <p:cNvSpPr>
              <a:spLocks noChangeArrowheads="1"/>
            </p:cNvSpPr>
            <p:nvPr userDrawn="1"/>
          </p:nvSpPr>
          <p:spPr bwMode="hidden">
            <a:xfrm rot="-20036206">
              <a:off x="-198" y="3396"/>
              <a:ext cx="4142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09" name="Rectangle 21"/>
            <p:cNvSpPr>
              <a:spLocks noChangeArrowheads="1"/>
            </p:cNvSpPr>
            <p:nvPr userDrawn="1"/>
          </p:nvSpPr>
          <p:spPr bwMode="hidden">
            <a:xfrm rot="1732981">
              <a:off x="-165" y="3624"/>
              <a:ext cx="28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3529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0" name="Rectangle 22"/>
            <p:cNvSpPr>
              <a:spLocks noChangeArrowheads="1"/>
            </p:cNvSpPr>
            <p:nvPr userDrawn="1"/>
          </p:nvSpPr>
          <p:spPr bwMode="hidden">
            <a:xfrm rot="1969083">
              <a:off x="-110" y="3922"/>
              <a:ext cx="140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1" name="Rectangle 23"/>
            <p:cNvSpPr>
              <a:spLocks noChangeArrowheads="1"/>
            </p:cNvSpPr>
            <p:nvPr userDrawn="1"/>
          </p:nvSpPr>
          <p:spPr bwMode="hidden">
            <a:xfrm rot="-20213826">
              <a:off x="-216" y="3221"/>
              <a:ext cx="547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862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2" name="Rectangle 24"/>
            <p:cNvSpPr>
              <a:spLocks noChangeArrowheads="1"/>
            </p:cNvSpPr>
            <p:nvPr userDrawn="1"/>
          </p:nvSpPr>
          <p:spPr bwMode="hidden">
            <a:xfrm rot="22583969">
              <a:off x="-115" y="2129"/>
              <a:ext cx="601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7647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3" name="Rectangle 25"/>
            <p:cNvSpPr>
              <a:spLocks noChangeArrowheads="1"/>
            </p:cNvSpPr>
            <p:nvPr userDrawn="1"/>
          </p:nvSpPr>
          <p:spPr bwMode="hidden">
            <a:xfrm rot="930109" flipV="1">
              <a:off x="80" y="1946"/>
              <a:ext cx="575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4" name="Rectangle 26"/>
            <p:cNvSpPr>
              <a:spLocks noChangeArrowheads="1"/>
            </p:cNvSpPr>
            <p:nvPr userDrawn="1"/>
          </p:nvSpPr>
          <p:spPr bwMode="hidden">
            <a:xfrm rot="-20731987">
              <a:off x="374" y="1802"/>
              <a:ext cx="5475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5" name="Rectangle 27"/>
            <p:cNvSpPr>
              <a:spLocks noChangeArrowheads="1"/>
            </p:cNvSpPr>
            <p:nvPr userDrawn="1"/>
          </p:nvSpPr>
          <p:spPr bwMode="hidden">
            <a:xfrm rot="-64024402">
              <a:off x="848" y="1582"/>
              <a:ext cx="4976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6" name="Rectangle 28"/>
            <p:cNvSpPr>
              <a:spLocks noChangeArrowheads="1"/>
            </p:cNvSpPr>
            <p:nvPr userDrawn="1"/>
          </p:nvSpPr>
          <p:spPr bwMode="hidden">
            <a:xfrm rot="-42464612">
              <a:off x="1053" y="1476"/>
              <a:ext cx="4759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7" name="Rectangle 29"/>
            <p:cNvSpPr>
              <a:spLocks noChangeArrowheads="1"/>
            </p:cNvSpPr>
            <p:nvPr userDrawn="1"/>
          </p:nvSpPr>
          <p:spPr bwMode="hidden">
            <a:xfrm rot="-20907336">
              <a:off x="1244" y="1377"/>
              <a:ext cx="4557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8" name="Rectangle 30"/>
            <p:cNvSpPr>
              <a:spLocks noChangeArrowheads="1"/>
            </p:cNvSpPr>
            <p:nvPr userDrawn="1"/>
          </p:nvSpPr>
          <p:spPr bwMode="hidden">
            <a:xfrm rot="655690" flipV="1">
              <a:off x="1487" y="1305"/>
              <a:ext cx="431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19" name="Rectangle 31"/>
            <p:cNvSpPr>
              <a:spLocks noChangeArrowheads="1"/>
            </p:cNvSpPr>
            <p:nvPr userDrawn="1"/>
          </p:nvSpPr>
          <p:spPr bwMode="hidden">
            <a:xfrm rot="636921" flipV="1">
              <a:off x="1650" y="1218"/>
              <a:ext cx="415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20" name="Rectangle 32"/>
            <p:cNvSpPr>
              <a:spLocks noChangeArrowheads="1"/>
            </p:cNvSpPr>
            <p:nvPr userDrawn="1"/>
          </p:nvSpPr>
          <p:spPr bwMode="hidden">
            <a:xfrm rot="803987" flipV="1">
              <a:off x="611" y="1684"/>
              <a:ext cx="52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21" name="Rectangle 33"/>
            <p:cNvSpPr>
              <a:spLocks noChangeArrowheads="1"/>
            </p:cNvSpPr>
            <p:nvPr userDrawn="1"/>
          </p:nvSpPr>
          <p:spPr bwMode="hidden">
            <a:xfrm rot="1273217" flipV="1">
              <a:off x="-204" y="2976"/>
              <a:ext cx="6150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22" name="Rectangle 34"/>
            <p:cNvSpPr>
              <a:spLocks noChangeArrowheads="1"/>
            </p:cNvSpPr>
            <p:nvPr userDrawn="1"/>
          </p:nvSpPr>
          <p:spPr bwMode="hidden">
            <a:xfrm rot="1169729" flipV="1">
              <a:off x="-174" y="2663"/>
              <a:ext cx="6104" cy="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51373"/>
                    <a:invGamma/>
                  </a:schemeClr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rot="10800000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12323" name="Oval 35"/>
            <p:cNvSpPr>
              <a:spLocks noChangeArrowheads="1"/>
            </p:cNvSpPr>
            <p:nvPr/>
          </p:nvSpPr>
          <p:spPr bwMode="hidden">
            <a:xfrm>
              <a:off x="740" y="3359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4" name="Oval 36"/>
            <p:cNvSpPr>
              <a:spLocks noChangeArrowheads="1"/>
            </p:cNvSpPr>
            <p:nvPr/>
          </p:nvSpPr>
          <p:spPr bwMode="hidden">
            <a:xfrm>
              <a:off x="236" y="3074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5" name="Oval 37"/>
            <p:cNvSpPr>
              <a:spLocks noChangeArrowheads="1"/>
            </p:cNvSpPr>
            <p:nvPr/>
          </p:nvSpPr>
          <p:spPr bwMode="hidden">
            <a:xfrm>
              <a:off x="159" y="3652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6" name="Oval 38"/>
            <p:cNvSpPr>
              <a:spLocks noChangeArrowheads="1"/>
            </p:cNvSpPr>
            <p:nvPr/>
          </p:nvSpPr>
          <p:spPr bwMode="hidden">
            <a:xfrm>
              <a:off x="2077" y="2661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7" name="Oval 39"/>
            <p:cNvSpPr>
              <a:spLocks noChangeArrowheads="1"/>
            </p:cNvSpPr>
            <p:nvPr/>
          </p:nvSpPr>
          <p:spPr bwMode="hidden">
            <a:xfrm>
              <a:off x="1223" y="307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8" name="Oval 40"/>
            <p:cNvSpPr>
              <a:spLocks noChangeArrowheads="1"/>
            </p:cNvSpPr>
            <p:nvPr/>
          </p:nvSpPr>
          <p:spPr bwMode="hidden">
            <a:xfrm>
              <a:off x="1686" y="2857"/>
              <a:ext cx="156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29" name="Oval 41"/>
            <p:cNvSpPr>
              <a:spLocks noChangeArrowheads="1"/>
            </p:cNvSpPr>
            <p:nvPr/>
          </p:nvSpPr>
          <p:spPr bwMode="hidden">
            <a:xfrm>
              <a:off x="750" y="2839"/>
              <a:ext cx="151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0" name="Oval 42"/>
            <p:cNvSpPr>
              <a:spLocks noChangeArrowheads="1"/>
            </p:cNvSpPr>
            <p:nvPr/>
          </p:nvSpPr>
          <p:spPr bwMode="hidden">
            <a:xfrm>
              <a:off x="367" y="2656"/>
              <a:ext cx="150" cy="8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1" name="Oval 43"/>
            <p:cNvSpPr>
              <a:spLocks noChangeArrowheads="1"/>
            </p:cNvSpPr>
            <p:nvPr/>
          </p:nvSpPr>
          <p:spPr bwMode="hidden">
            <a:xfrm>
              <a:off x="1172" y="2642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2" name="Oval 44"/>
            <p:cNvSpPr>
              <a:spLocks noChangeArrowheads="1"/>
            </p:cNvSpPr>
            <p:nvPr/>
          </p:nvSpPr>
          <p:spPr bwMode="hidden">
            <a:xfrm>
              <a:off x="2401" y="2485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3" name="Oval 45"/>
            <p:cNvSpPr>
              <a:spLocks noChangeArrowheads="1"/>
            </p:cNvSpPr>
            <p:nvPr/>
          </p:nvSpPr>
          <p:spPr bwMode="hidden">
            <a:xfrm>
              <a:off x="1910" y="231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4" name="Oval 46"/>
            <p:cNvSpPr>
              <a:spLocks noChangeArrowheads="1"/>
            </p:cNvSpPr>
            <p:nvPr/>
          </p:nvSpPr>
          <p:spPr bwMode="hidden">
            <a:xfrm>
              <a:off x="2254" y="2154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5" name="Oval 47"/>
            <p:cNvSpPr>
              <a:spLocks noChangeArrowheads="1"/>
            </p:cNvSpPr>
            <p:nvPr/>
          </p:nvSpPr>
          <p:spPr bwMode="hidden">
            <a:xfrm>
              <a:off x="2742" y="230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6" name="Oval 48"/>
            <p:cNvSpPr>
              <a:spLocks noChangeArrowheads="1"/>
            </p:cNvSpPr>
            <p:nvPr/>
          </p:nvSpPr>
          <p:spPr bwMode="hidden">
            <a:xfrm>
              <a:off x="2812" y="1898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7" name="Oval 49"/>
            <p:cNvSpPr>
              <a:spLocks noChangeArrowheads="1"/>
            </p:cNvSpPr>
            <p:nvPr/>
          </p:nvSpPr>
          <p:spPr bwMode="hidden">
            <a:xfrm>
              <a:off x="3721" y="179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8" name="Oval 50"/>
            <p:cNvSpPr>
              <a:spLocks noChangeArrowheads="1"/>
            </p:cNvSpPr>
            <p:nvPr/>
          </p:nvSpPr>
          <p:spPr bwMode="hidden">
            <a:xfrm>
              <a:off x="3528" y="189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39" name="Oval 51"/>
            <p:cNvSpPr>
              <a:spLocks noChangeArrowheads="1"/>
            </p:cNvSpPr>
            <p:nvPr/>
          </p:nvSpPr>
          <p:spPr bwMode="hidden">
            <a:xfrm>
              <a:off x="3064" y="1778"/>
              <a:ext cx="128" cy="6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0" name="Oval 52"/>
            <p:cNvSpPr>
              <a:spLocks noChangeArrowheads="1"/>
            </p:cNvSpPr>
            <p:nvPr/>
          </p:nvSpPr>
          <p:spPr bwMode="hidden">
            <a:xfrm>
              <a:off x="3277" y="2024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1" name="Oval 53"/>
            <p:cNvSpPr>
              <a:spLocks noChangeArrowheads="1"/>
            </p:cNvSpPr>
            <p:nvPr/>
          </p:nvSpPr>
          <p:spPr bwMode="hidden">
            <a:xfrm>
              <a:off x="3027" y="2160"/>
              <a:ext cx="133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2" name="Oval 54"/>
            <p:cNvSpPr>
              <a:spLocks noChangeArrowheads="1"/>
            </p:cNvSpPr>
            <p:nvPr/>
          </p:nvSpPr>
          <p:spPr bwMode="hidden">
            <a:xfrm>
              <a:off x="1569" y="2453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3" name="Oval 55"/>
            <p:cNvSpPr>
              <a:spLocks noChangeArrowheads="1"/>
            </p:cNvSpPr>
            <p:nvPr/>
          </p:nvSpPr>
          <p:spPr bwMode="hidden">
            <a:xfrm>
              <a:off x="1863" y="2028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4" name="Oval 56"/>
            <p:cNvSpPr>
              <a:spLocks noChangeArrowheads="1"/>
            </p:cNvSpPr>
            <p:nvPr/>
          </p:nvSpPr>
          <p:spPr bwMode="hidden">
            <a:xfrm>
              <a:off x="1513" y="2175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5" name="Oval 57"/>
            <p:cNvSpPr>
              <a:spLocks noChangeArrowheads="1"/>
            </p:cNvSpPr>
            <p:nvPr/>
          </p:nvSpPr>
          <p:spPr bwMode="hidden">
            <a:xfrm>
              <a:off x="1191" y="2311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6" name="Oval 58"/>
            <p:cNvSpPr>
              <a:spLocks noChangeArrowheads="1"/>
            </p:cNvSpPr>
            <p:nvPr/>
          </p:nvSpPr>
          <p:spPr bwMode="hidden">
            <a:xfrm>
              <a:off x="1154" y="2047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7" name="Oval 59"/>
            <p:cNvSpPr>
              <a:spLocks noChangeArrowheads="1"/>
            </p:cNvSpPr>
            <p:nvPr/>
          </p:nvSpPr>
          <p:spPr bwMode="hidden">
            <a:xfrm>
              <a:off x="1142" y="180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8" name="Oval 60"/>
            <p:cNvSpPr>
              <a:spLocks noChangeArrowheads="1"/>
            </p:cNvSpPr>
            <p:nvPr/>
          </p:nvSpPr>
          <p:spPr bwMode="hidden">
            <a:xfrm>
              <a:off x="1500" y="1912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49" name="Oval 61"/>
            <p:cNvSpPr>
              <a:spLocks noChangeArrowheads="1"/>
            </p:cNvSpPr>
            <p:nvPr/>
          </p:nvSpPr>
          <p:spPr bwMode="hidden">
            <a:xfrm>
              <a:off x="1804" y="18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0" name="Oval 62"/>
            <p:cNvSpPr>
              <a:spLocks noChangeArrowheads="1"/>
            </p:cNvSpPr>
            <p:nvPr/>
          </p:nvSpPr>
          <p:spPr bwMode="hidden">
            <a:xfrm>
              <a:off x="2159" y="1905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1" name="Oval 63"/>
            <p:cNvSpPr>
              <a:spLocks noChangeArrowheads="1"/>
            </p:cNvSpPr>
            <p:nvPr/>
          </p:nvSpPr>
          <p:spPr bwMode="hidden">
            <a:xfrm>
              <a:off x="2432" y="178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2" name="Oval 64"/>
            <p:cNvSpPr>
              <a:spLocks noChangeArrowheads="1"/>
            </p:cNvSpPr>
            <p:nvPr/>
          </p:nvSpPr>
          <p:spPr bwMode="hidden">
            <a:xfrm>
              <a:off x="470" y="203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3" name="Oval 65"/>
            <p:cNvSpPr>
              <a:spLocks noChangeArrowheads="1"/>
            </p:cNvSpPr>
            <p:nvPr/>
          </p:nvSpPr>
          <p:spPr bwMode="hidden">
            <a:xfrm>
              <a:off x="68" y="2166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4" name="Oval 66"/>
            <p:cNvSpPr>
              <a:spLocks noChangeArrowheads="1"/>
            </p:cNvSpPr>
            <p:nvPr/>
          </p:nvSpPr>
          <p:spPr bwMode="hidden">
            <a:xfrm>
              <a:off x="798" y="1916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5" name="Oval 67"/>
            <p:cNvSpPr>
              <a:spLocks noChangeArrowheads="1"/>
            </p:cNvSpPr>
            <p:nvPr/>
          </p:nvSpPr>
          <p:spPr bwMode="hidden">
            <a:xfrm>
              <a:off x="455" y="179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6" name="Oval 68"/>
            <p:cNvSpPr>
              <a:spLocks noChangeArrowheads="1"/>
            </p:cNvSpPr>
            <p:nvPr/>
          </p:nvSpPr>
          <p:spPr bwMode="hidden">
            <a:xfrm>
              <a:off x="113" y="190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7" name="Oval 69"/>
            <p:cNvSpPr>
              <a:spLocks noChangeArrowheads="1"/>
            </p:cNvSpPr>
            <p:nvPr/>
          </p:nvSpPr>
          <p:spPr bwMode="hidden">
            <a:xfrm>
              <a:off x="432" y="2323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8" name="Oval 70"/>
            <p:cNvSpPr>
              <a:spLocks noChangeArrowheads="1"/>
            </p:cNvSpPr>
            <p:nvPr/>
          </p:nvSpPr>
          <p:spPr bwMode="hidden">
            <a:xfrm>
              <a:off x="814" y="217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59" name="Oval 71"/>
            <p:cNvSpPr>
              <a:spLocks noChangeArrowheads="1"/>
            </p:cNvSpPr>
            <p:nvPr/>
          </p:nvSpPr>
          <p:spPr bwMode="hidden">
            <a:xfrm>
              <a:off x="789" y="2472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0" name="Oval 72"/>
            <p:cNvSpPr>
              <a:spLocks noChangeArrowheads="1"/>
            </p:cNvSpPr>
            <p:nvPr/>
          </p:nvSpPr>
          <p:spPr bwMode="hidden">
            <a:xfrm>
              <a:off x="2544" y="2015"/>
              <a:ext cx="140" cy="72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1" name="Oval 73"/>
            <p:cNvSpPr>
              <a:spLocks noChangeArrowheads="1"/>
            </p:cNvSpPr>
            <p:nvPr/>
          </p:nvSpPr>
          <p:spPr bwMode="hidden">
            <a:xfrm>
              <a:off x="1457" y="1700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2" name="Oval 74"/>
            <p:cNvSpPr>
              <a:spLocks noChangeArrowheads="1"/>
            </p:cNvSpPr>
            <p:nvPr/>
          </p:nvSpPr>
          <p:spPr bwMode="hidden">
            <a:xfrm>
              <a:off x="1747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3" name="Oval 75"/>
            <p:cNvSpPr>
              <a:spLocks noChangeArrowheads="1"/>
            </p:cNvSpPr>
            <p:nvPr/>
          </p:nvSpPr>
          <p:spPr bwMode="hidden">
            <a:xfrm>
              <a:off x="1385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4" name="Oval 76"/>
            <p:cNvSpPr>
              <a:spLocks noChangeArrowheads="1"/>
            </p:cNvSpPr>
            <p:nvPr/>
          </p:nvSpPr>
          <p:spPr bwMode="hidden">
            <a:xfrm>
              <a:off x="1093" y="1595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5" name="Oval 77"/>
            <p:cNvSpPr>
              <a:spLocks noChangeArrowheads="1"/>
            </p:cNvSpPr>
            <p:nvPr/>
          </p:nvSpPr>
          <p:spPr bwMode="hidden">
            <a:xfrm>
              <a:off x="792" y="169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6" name="Oval 78"/>
            <p:cNvSpPr>
              <a:spLocks noChangeArrowheads="1"/>
            </p:cNvSpPr>
            <p:nvPr/>
          </p:nvSpPr>
          <p:spPr bwMode="hidden">
            <a:xfrm>
              <a:off x="2011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7" name="Oval 79"/>
            <p:cNvSpPr>
              <a:spLocks noChangeArrowheads="1"/>
            </p:cNvSpPr>
            <p:nvPr/>
          </p:nvSpPr>
          <p:spPr bwMode="hidden">
            <a:xfrm>
              <a:off x="2087" y="169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8" name="Oval 80"/>
            <p:cNvSpPr>
              <a:spLocks noChangeArrowheads="1"/>
            </p:cNvSpPr>
            <p:nvPr/>
          </p:nvSpPr>
          <p:spPr bwMode="hidden">
            <a:xfrm>
              <a:off x="2345" y="1601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69" name="Oval 81"/>
            <p:cNvSpPr>
              <a:spLocks noChangeArrowheads="1"/>
            </p:cNvSpPr>
            <p:nvPr/>
          </p:nvSpPr>
          <p:spPr bwMode="hidden">
            <a:xfrm>
              <a:off x="2684" y="168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0" name="Oval 82"/>
            <p:cNvSpPr>
              <a:spLocks noChangeArrowheads="1"/>
            </p:cNvSpPr>
            <p:nvPr/>
          </p:nvSpPr>
          <p:spPr bwMode="hidden">
            <a:xfrm>
              <a:off x="806" y="151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1" name="Oval 83"/>
            <p:cNvSpPr>
              <a:spLocks noChangeArrowheads="1"/>
            </p:cNvSpPr>
            <p:nvPr/>
          </p:nvSpPr>
          <p:spPr bwMode="hidden">
            <a:xfrm>
              <a:off x="495" y="1597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2" name="Oval 84"/>
            <p:cNvSpPr>
              <a:spLocks noChangeArrowheads="1"/>
            </p:cNvSpPr>
            <p:nvPr/>
          </p:nvSpPr>
          <p:spPr bwMode="hidden">
            <a:xfrm>
              <a:off x="228" y="150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3" name="Oval 85"/>
            <p:cNvSpPr>
              <a:spLocks noChangeArrowheads="1"/>
            </p:cNvSpPr>
            <p:nvPr/>
          </p:nvSpPr>
          <p:spPr bwMode="hidden">
            <a:xfrm>
              <a:off x="157" y="1698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4" name="Oval 86"/>
            <p:cNvSpPr>
              <a:spLocks noChangeArrowheads="1"/>
            </p:cNvSpPr>
            <p:nvPr/>
          </p:nvSpPr>
          <p:spPr bwMode="hidden">
            <a:xfrm>
              <a:off x="2887" y="1595"/>
              <a:ext cx="124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5" name="Oval 87"/>
            <p:cNvSpPr>
              <a:spLocks noChangeArrowheads="1"/>
            </p:cNvSpPr>
            <p:nvPr/>
          </p:nvSpPr>
          <p:spPr bwMode="hidden">
            <a:xfrm>
              <a:off x="3079" y="1511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6" name="Oval 88"/>
            <p:cNvSpPr>
              <a:spLocks noChangeArrowheads="1"/>
            </p:cNvSpPr>
            <p:nvPr/>
          </p:nvSpPr>
          <p:spPr bwMode="hidden">
            <a:xfrm>
              <a:off x="3270" y="1688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7" name="Oval 89"/>
            <p:cNvSpPr>
              <a:spLocks noChangeArrowheads="1"/>
            </p:cNvSpPr>
            <p:nvPr/>
          </p:nvSpPr>
          <p:spPr bwMode="hidden">
            <a:xfrm>
              <a:off x="3453" y="1599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8" name="Oval 90"/>
            <p:cNvSpPr>
              <a:spLocks noChangeArrowheads="1"/>
            </p:cNvSpPr>
            <p:nvPr/>
          </p:nvSpPr>
          <p:spPr bwMode="hidden">
            <a:xfrm>
              <a:off x="3651" y="1506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79" name="Oval 91"/>
            <p:cNvSpPr>
              <a:spLocks noChangeArrowheads="1"/>
            </p:cNvSpPr>
            <p:nvPr/>
          </p:nvSpPr>
          <p:spPr bwMode="hidden">
            <a:xfrm>
              <a:off x="4251" y="1513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0" name="Oval 92"/>
            <p:cNvSpPr>
              <a:spLocks noChangeArrowheads="1"/>
            </p:cNvSpPr>
            <p:nvPr/>
          </p:nvSpPr>
          <p:spPr bwMode="hidden">
            <a:xfrm>
              <a:off x="3901" y="1701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1" name="Oval 93"/>
            <p:cNvSpPr>
              <a:spLocks noChangeArrowheads="1"/>
            </p:cNvSpPr>
            <p:nvPr/>
          </p:nvSpPr>
          <p:spPr bwMode="hidden">
            <a:xfrm>
              <a:off x="4086" y="1608"/>
              <a:ext cx="128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2" name="Oval 94"/>
            <p:cNvSpPr>
              <a:spLocks noChangeArrowheads="1"/>
            </p:cNvSpPr>
            <p:nvPr/>
          </p:nvSpPr>
          <p:spPr bwMode="hidden">
            <a:xfrm>
              <a:off x="1282" y="365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3" name="Oval 95"/>
            <p:cNvSpPr>
              <a:spLocks noChangeArrowheads="1"/>
            </p:cNvSpPr>
            <p:nvPr/>
          </p:nvSpPr>
          <p:spPr bwMode="hidden">
            <a:xfrm>
              <a:off x="707" y="4014"/>
              <a:ext cx="191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4" name="Oval 96"/>
            <p:cNvSpPr>
              <a:spLocks noChangeArrowheads="1"/>
            </p:cNvSpPr>
            <p:nvPr/>
          </p:nvSpPr>
          <p:spPr bwMode="hidden">
            <a:xfrm>
              <a:off x="2229" y="309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5" name="Oval 97"/>
            <p:cNvSpPr>
              <a:spLocks noChangeArrowheads="1"/>
            </p:cNvSpPr>
            <p:nvPr/>
          </p:nvSpPr>
          <p:spPr bwMode="hidden">
            <a:xfrm>
              <a:off x="2604" y="286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6" name="Oval 98"/>
            <p:cNvSpPr>
              <a:spLocks noChangeArrowheads="1"/>
            </p:cNvSpPr>
            <p:nvPr/>
          </p:nvSpPr>
          <p:spPr bwMode="hidden">
            <a:xfrm>
              <a:off x="2907" y="266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7" name="Oval 99"/>
            <p:cNvSpPr>
              <a:spLocks noChangeArrowheads="1"/>
            </p:cNvSpPr>
            <p:nvPr/>
          </p:nvSpPr>
          <p:spPr bwMode="hidden">
            <a:xfrm>
              <a:off x="3248" y="2454"/>
              <a:ext cx="150" cy="9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8" name="Oval 100"/>
            <p:cNvSpPr>
              <a:spLocks noChangeArrowheads="1"/>
            </p:cNvSpPr>
            <p:nvPr/>
          </p:nvSpPr>
          <p:spPr bwMode="hidden">
            <a:xfrm>
              <a:off x="1801" y="3360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89" name="Oval 101"/>
            <p:cNvSpPr>
              <a:spLocks noChangeArrowheads="1"/>
            </p:cNvSpPr>
            <p:nvPr/>
          </p:nvSpPr>
          <p:spPr bwMode="hidden">
            <a:xfrm>
              <a:off x="3512" y="230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0" name="Oval 102"/>
            <p:cNvSpPr>
              <a:spLocks noChangeArrowheads="1"/>
            </p:cNvSpPr>
            <p:nvPr/>
          </p:nvSpPr>
          <p:spPr bwMode="hidden">
            <a:xfrm>
              <a:off x="3980" y="20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1" name="Oval 103"/>
            <p:cNvSpPr>
              <a:spLocks noChangeArrowheads="1"/>
            </p:cNvSpPr>
            <p:nvPr/>
          </p:nvSpPr>
          <p:spPr bwMode="hidden">
            <a:xfrm>
              <a:off x="3753" y="2158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2" name="Oval 104"/>
            <p:cNvSpPr>
              <a:spLocks noChangeArrowheads="1"/>
            </p:cNvSpPr>
            <p:nvPr/>
          </p:nvSpPr>
          <p:spPr bwMode="hidden">
            <a:xfrm>
              <a:off x="4176" y="1898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3" name="Oval 105"/>
            <p:cNvSpPr>
              <a:spLocks noChangeArrowheads="1"/>
            </p:cNvSpPr>
            <p:nvPr/>
          </p:nvSpPr>
          <p:spPr bwMode="hidden">
            <a:xfrm>
              <a:off x="4338" y="1797"/>
              <a:ext cx="12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4" name="Oval 106"/>
            <p:cNvSpPr>
              <a:spLocks noChangeArrowheads="1"/>
            </p:cNvSpPr>
            <p:nvPr/>
          </p:nvSpPr>
          <p:spPr bwMode="hidden">
            <a:xfrm>
              <a:off x="4505" y="1700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5" name="Oval 107"/>
            <p:cNvSpPr>
              <a:spLocks noChangeArrowheads="1"/>
            </p:cNvSpPr>
            <p:nvPr/>
          </p:nvSpPr>
          <p:spPr bwMode="hidden">
            <a:xfrm>
              <a:off x="4661" y="1603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6" name="Oval 108"/>
            <p:cNvSpPr>
              <a:spLocks noChangeArrowheads="1"/>
            </p:cNvSpPr>
            <p:nvPr/>
          </p:nvSpPr>
          <p:spPr bwMode="hidden">
            <a:xfrm>
              <a:off x="4803" y="1512"/>
              <a:ext cx="128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7" name="Oval 109"/>
            <p:cNvSpPr>
              <a:spLocks noChangeArrowheads="1"/>
            </p:cNvSpPr>
            <p:nvPr/>
          </p:nvSpPr>
          <p:spPr bwMode="hidden">
            <a:xfrm>
              <a:off x="4930" y="1431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8" name="Oval 110"/>
            <p:cNvSpPr>
              <a:spLocks noChangeArrowheads="1"/>
            </p:cNvSpPr>
            <p:nvPr/>
          </p:nvSpPr>
          <p:spPr bwMode="hidden">
            <a:xfrm>
              <a:off x="3835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399" name="Oval 111"/>
            <p:cNvSpPr>
              <a:spLocks noChangeArrowheads="1"/>
            </p:cNvSpPr>
            <p:nvPr/>
          </p:nvSpPr>
          <p:spPr bwMode="hidden">
            <a:xfrm>
              <a:off x="3286" y="143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0" name="Oval 112"/>
            <p:cNvSpPr>
              <a:spLocks noChangeArrowheads="1"/>
            </p:cNvSpPr>
            <p:nvPr/>
          </p:nvSpPr>
          <p:spPr bwMode="hidden">
            <a:xfrm>
              <a:off x="2972" y="1366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1" name="Oval 113"/>
            <p:cNvSpPr>
              <a:spLocks noChangeArrowheads="1"/>
            </p:cNvSpPr>
            <p:nvPr/>
          </p:nvSpPr>
          <p:spPr bwMode="hidden">
            <a:xfrm>
              <a:off x="3152" y="1292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2" name="Oval 114"/>
            <p:cNvSpPr>
              <a:spLocks noChangeArrowheads="1"/>
            </p:cNvSpPr>
            <p:nvPr/>
          </p:nvSpPr>
          <p:spPr bwMode="hidden">
            <a:xfrm>
              <a:off x="3020" y="1170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3" name="Oval 115"/>
            <p:cNvSpPr>
              <a:spLocks noChangeArrowheads="1"/>
            </p:cNvSpPr>
            <p:nvPr/>
          </p:nvSpPr>
          <p:spPr bwMode="hidden">
            <a:xfrm>
              <a:off x="2443" y="1368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4" name="Oval 116"/>
            <p:cNvSpPr>
              <a:spLocks noChangeArrowheads="1"/>
            </p:cNvSpPr>
            <p:nvPr/>
          </p:nvSpPr>
          <p:spPr bwMode="hidden">
            <a:xfrm>
              <a:off x="2301" y="1220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5" name="Oval 117"/>
            <p:cNvSpPr>
              <a:spLocks noChangeArrowheads="1"/>
            </p:cNvSpPr>
            <p:nvPr/>
          </p:nvSpPr>
          <p:spPr bwMode="hidden">
            <a:xfrm>
              <a:off x="2095" y="1284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6" name="Oval 118"/>
            <p:cNvSpPr>
              <a:spLocks noChangeArrowheads="1"/>
            </p:cNvSpPr>
            <p:nvPr/>
          </p:nvSpPr>
          <p:spPr bwMode="hidden">
            <a:xfrm>
              <a:off x="2228" y="1442"/>
              <a:ext cx="111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7" name="Oval 119"/>
            <p:cNvSpPr>
              <a:spLocks noChangeArrowheads="1"/>
            </p:cNvSpPr>
            <p:nvPr/>
          </p:nvSpPr>
          <p:spPr bwMode="hidden">
            <a:xfrm>
              <a:off x="1109" y="142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8" name="Oval 120"/>
            <p:cNvSpPr>
              <a:spLocks noChangeArrowheads="1"/>
            </p:cNvSpPr>
            <p:nvPr/>
          </p:nvSpPr>
          <p:spPr bwMode="hidden">
            <a:xfrm>
              <a:off x="611" y="1284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09" name="Oval 121"/>
            <p:cNvSpPr>
              <a:spLocks noChangeArrowheads="1"/>
            </p:cNvSpPr>
            <p:nvPr/>
          </p:nvSpPr>
          <p:spPr bwMode="hidden">
            <a:xfrm>
              <a:off x="305" y="1358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0" name="Oval 122"/>
            <p:cNvSpPr>
              <a:spLocks noChangeArrowheads="1"/>
            </p:cNvSpPr>
            <p:nvPr/>
          </p:nvSpPr>
          <p:spPr bwMode="hidden">
            <a:xfrm>
              <a:off x="156" y="1154"/>
              <a:ext cx="112" cy="50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1" name="Oval 123"/>
            <p:cNvSpPr>
              <a:spLocks noChangeArrowheads="1"/>
            </p:cNvSpPr>
            <p:nvPr/>
          </p:nvSpPr>
          <p:spPr bwMode="hidden">
            <a:xfrm>
              <a:off x="4538" y="136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2" name="Oval 124"/>
            <p:cNvSpPr>
              <a:spLocks noChangeArrowheads="1"/>
            </p:cNvSpPr>
            <p:nvPr/>
          </p:nvSpPr>
          <p:spPr bwMode="hidden">
            <a:xfrm>
              <a:off x="4407" y="1440"/>
              <a:ext cx="105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3" name="Oval 125"/>
            <p:cNvSpPr>
              <a:spLocks noChangeArrowheads="1"/>
            </p:cNvSpPr>
            <p:nvPr/>
          </p:nvSpPr>
          <p:spPr bwMode="hidden">
            <a:xfrm>
              <a:off x="3992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666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4" name="Oval 126"/>
            <p:cNvSpPr>
              <a:spLocks noChangeArrowheads="1"/>
            </p:cNvSpPr>
            <p:nvPr/>
          </p:nvSpPr>
          <p:spPr bwMode="hidden">
            <a:xfrm>
              <a:off x="3466" y="1356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5" name="Oval 127"/>
            <p:cNvSpPr>
              <a:spLocks noChangeArrowheads="1"/>
            </p:cNvSpPr>
            <p:nvPr/>
          </p:nvSpPr>
          <p:spPr bwMode="hidden">
            <a:xfrm>
              <a:off x="2852" y="1228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6" name="Oval 128"/>
            <p:cNvSpPr>
              <a:spLocks noChangeArrowheads="1"/>
            </p:cNvSpPr>
            <p:nvPr/>
          </p:nvSpPr>
          <p:spPr bwMode="hidden">
            <a:xfrm>
              <a:off x="2678" y="1109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7" name="Oval 129"/>
            <p:cNvSpPr>
              <a:spLocks noChangeArrowheads="1"/>
            </p:cNvSpPr>
            <p:nvPr/>
          </p:nvSpPr>
          <p:spPr bwMode="hidden">
            <a:xfrm>
              <a:off x="2859" y="1045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8" name="Oval 130"/>
            <p:cNvSpPr>
              <a:spLocks noChangeArrowheads="1"/>
            </p:cNvSpPr>
            <p:nvPr/>
          </p:nvSpPr>
          <p:spPr bwMode="hidden">
            <a:xfrm>
              <a:off x="1942" y="104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19" name="Oval 131"/>
            <p:cNvSpPr>
              <a:spLocks noChangeArrowheads="1"/>
            </p:cNvSpPr>
            <p:nvPr/>
          </p:nvSpPr>
          <p:spPr bwMode="hidden">
            <a:xfrm>
              <a:off x="1088" y="1277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0" name="Oval 132"/>
            <p:cNvSpPr>
              <a:spLocks noChangeArrowheads="1"/>
            </p:cNvSpPr>
            <p:nvPr/>
          </p:nvSpPr>
          <p:spPr bwMode="hidden">
            <a:xfrm>
              <a:off x="827" y="13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1" name="Oval 133"/>
            <p:cNvSpPr>
              <a:spLocks noChangeArrowheads="1"/>
            </p:cNvSpPr>
            <p:nvPr/>
          </p:nvSpPr>
          <p:spPr bwMode="hidden">
            <a:xfrm>
              <a:off x="537" y="1428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2" name="Oval 134"/>
            <p:cNvSpPr>
              <a:spLocks noChangeArrowheads="1"/>
            </p:cNvSpPr>
            <p:nvPr/>
          </p:nvSpPr>
          <p:spPr bwMode="hidden">
            <a:xfrm>
              <a:off x="635" y="106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3" name="Oval 135"/>
            <p:cNvSpPr>
              <a:spLocks noChangeArrowheads="1"/>
            </p:cNvSpPr>
            <p:nvPr/>
          </p:nvSpPr>
          <p:spPr bwMode="hidden">
            <a:xfrm>
              <a:off x="1540" y="1050"/>
              <a:ext cx="106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4" name="Oval 136"/>
            <p:cNvSpPr>
              <a:spLocks noChangeArrowheads="1"/>
            </p:cNvSpPr>
            <p:nvPr/>
          </p:nvSpPr>
          <p:spPr bwMode="hidden">
            <a:xfrm>
              <a:off x="1120" y="1063"/>
              <a:ext cx="10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5" name="Oval 137"/>
            <p:cNvSpPr>
              <a:spLocks noChangeArrowheads="1"/>
            </p:cNvSpPr>
            <p:nvPr/>
          </p:nvSpPr>
          <p:spPr bwMode="hidden">
            <a:xfrm>
              <a:off x="4131" y="1284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6" name="Oval 138"/>
            <p:cNvSpPr>
              <a:spLocks noChangeArrowheads="1"/>
            </p:cNvSpPr>
            <p:nvPr/>
          </p:nvSpPr>
          <p:spPr bwMode="hidden">
            <a:xfrm>
              <a:off x="3477" y="116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7" name="Oval 139"/>
            <p:cNvSpPr>
              <a:spLocks noChangeArrowheads="1"/>
            </p:cNvSpPr>
            <p:nvPr/>
          </p:nvSpPr>
          <p:spPr bwMode="hidden">
            <a:xfrm>
              <a:off x="3315" y="122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8" name="Oval 140"/>
            <p:cNvSpPr>
              <a:spLocks noChangeArrowheads="1"/>
            </p:cNvSpPr>
            <p:nvPr/>
          </p:nvSpPr>
          <p:spPr bwMode="hidden">
            <a:xfrm>
              <a:off x="317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29" name="Oval 141"/>
            <p:cNvSpPr>
              <a:spLocks noChangeArrowheads="1"/>
            </p:cNvSpPr>
            <p:nvPr/>
          </p:nvSpPr>
          <p:spPr bwMode="hidden">
            <a:xfrm>
              <a:off x="2396" y="105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0" name="Oval 142"/>
            <p:cNvSpPr>
              <a:spLocks noChangeArrowheads="1"/>
            </p:cNvSpPr>
            <p:nvPr/>
          </p:nvSpPr>
          <p:spPr bwMode="hidden">
            <a:xfrm>
              <a:off x="2769" y="1446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1" name="Oval 143"/>
            <p:cNvSpPr>
              <a:spLocks noChangeArrowheads="1"/>
            </p:cNvSpPr>
            <p:nvPr/>
          </p:nvSpPr>
          <p:spPr bwMode="hidden">
            <a:xfrm>
              <a:off x="2656" y="1294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2" name="Oval 144"/>
            <p:cNvSpPr>
              <a:spLocks noChangeArrowheads="1"/>
            </p:cNvSpPr>
            <p:nvPr/>
          </p:nvSpPr>
          <p:spPr bwMode="hidden">
            <a:xfrm>
              <a:off x="2501" y="1159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3" name="Oval 145"/>
            <p:cNvSpPr>
              <a:spLocks noChangeArrowheads="1"/>
            </p:cNvSpPr>
            <p:nvPr/>
          </p:nvSpPr>
          <p:spPr bwMode="hidden">
            <a:xfrm>
              <a:off x="2222" y="1101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4" name="Oval 146"/>
            <p:cNvSpPr>
              <a:spLocks noChangeArrowheads="1"/>
            </p:cNvSpPr>
            <p:nvPr/>
          </p:nvSpPr>
          <p:spPr bwMode="hidden">
            <a:xfrm>
              <a:off x="2029" y="1162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5" name="Oval 147"/>
            <p:cNvSpPr>
              <a:spLocks noChangeArrowheads="1"/>
            </p:cNvSpPr>
            <p:nvPr/>
          </p:nvSpPr>
          <p:spPr bwMode="hidden">
            <a:xfrm>
              <a:off x="1875" y="13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6" name="Oval 148"/>
            <p:cNvSpPr>
              <a:spLocks noChangeArrowheads="1"/>
            </p:cNvSpPr>
            <p:nvPr/>
          </p:nvSpPr>
          <p:spPr bwMode="hidden">
            <a:xfrm>
              <a:off x="1809" y="1223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7" name="Oval 149"/>
            <p:cNvSpPr>
              <a:spLocks noChangeArrowheads="1"/>
            </p:cNvSpPr>
            <p:nvPr/>
          </p:nvSpPr>
          <p:spPr bwMode="hidden">
            <a:xfrm>
              <a:off x="1738" y="1098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8" name="Oval 150"/>
            <p:cNvSpPr>
              <a:spLocks noChangeArrowheads="1"/>
            </p:cNvSpPr>
            <p:nvPr/>
          </p:nvSpPr>
          <p:spPr bwMode="hidden">
            <a:xfrm>
              <a:off x="1583" y="1289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39" name="Oval 151"/>
            <p:cNvSpPr>
              <a:spLocks noChangeArrowheads="1"/>
            </p:cNvSpPr>
            <p:nvPr/>
          </p:nvSpPr>
          <p:spPr bwMode="hidden">
            <a:xfrm>
              <a:off x="1379" y="1343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7843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0" name="Oval 152"/>
            <p:cNvSpPr>
              <a:spLocks noChangeArrowheads="1"/>
            </p:cNvSpPr>
            <p:nvPr/>
          </p:nvSpPr>
          <p:spPr bwMode="hidden">
            <a:xfrm>
              <a:off x="1529" y="1156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1" name="Oval 153"/>
            <p:cNvSpPr>
              <a:spLocks noChangeArrowheads="1"/>
            </p:cNvSpPr>
            <p:nvPr/>
          </p:nvSpPr>
          <p:spPr bwMode="hidden">
            <a:xfrm>
              <a:off x="1294" y="1222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2" name="Oval 154"/>
            <p:cNvSpPr>
              <a:spLocks noChangeArrowheads="1"/>
            </p:cNvSpPr>
            <p:nvPr/>
          </p:nvSpPr>
          <p:spPr bwMode="hidden">
            <a:xfrm>
              <a:off x="1314" y="1112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3" name="Oval 155"/>
            <p:cNvSpPr>
              <a:spLocks noChangeArrowheads="1"/>
            </p:cNvSpPr>
            <p:nvPr/>
          </p:nvSpPr>
          <p:spPr bwMode="hidden">
            <a:xfrm>
              <a:off x="1082" y="116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4" name="Oval 156"/>
            <p:cNvSpPr>
              <a:spLocks noChangeArrowheads="1"/>
            </p:cNvSpPr>
            <p:nvPr/>
          </p:nvSpPr>
          <p:spPr bwMode="hidden">
            <a:xfrm>
              <a:off x="877" y="1121"/>
              <a:ext cx="112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5" name="Oval 157"/>
            <p:cNvSpPr>
              <a:spLocks noChangeArrowheads="1"/>
            </p:cNvSpPr>
            <p:nvPr/>
          </p:nvSpPr>
          <p:spPr bwMode="hidden">
            <a:xfrm>
              <a:off x="875" y="1216"/>
              <a:ext cx="11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6" name="Oval 158"/>
            <p:cNvSpPr>
              <a:spLocks noChangeArrowheads="1"/>
            </p:cNvSpPr>
            <p:nvPr/>
          </p:nvSpPr>
          <p:spPr bwMode="hidden">
            <a:xfrm>
              <a:off x="680" y="117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7" name="Oval 159"/>
            <p:cNvSpPr>
              <a:spLocks noChangeArrowheads="1"/>
            </p:cNvSpPr>
            <p:nvPr/>
          </p:nvSpPr>
          <p:spPr bwMode="hidden">
            <a:xfrm>
              <a:off x="411" y="123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8" name="Oval 160"/>
            <p:cNvSpPr>
              <a:spLocks noChangeArrowheads="1"/>
            </p:cNvSpPr>
            <p:nvPr/>
          </p:nvSpPr>
          <p:spPr bwMode="hidden">
            <a:xfrm>
              <a:off x="434" y="1100"/>
              <a:ext cx="112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49" name="Oval 161"/>
            <p:cNvSpPr>
              <a:spLocks noChangeArrowheads="1"/>
            </p:cNvSpPr>
            <p:nvPr/>
          </p:nvSpPr>
          <p:spPr bwMode="hidden">
            <a:xfrm>
              <a:off x="119" y="1312"/>
              <a:ext cx="111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0" name="Oval 162"/>
            <p:cNvSpPr>
              <a:spLocks noChangeArrowheads="1"/>
            </p:cNvSpPr>
            <p:nvPr/>
          </p:nvSpPr>
          <p:spPr bwMode="hidden">
            <a:xfrm>
              <a:off x="858" y="1001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1" name="Oval 163"/>
            <p:cNvSpPr>
              <a:spLocks noChangeArrowheads="1"/>
            </p:cNvSpPr>
            <p:nvPr/>
          </p:nvSpPr>
          <p:spPr bwMode="hidden">
            <a:xfrm>
              <a:off x="1341" y="1013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2" name="Oval 164"/>
            <p:cNvSpPr>
              <a:spLocks noChangeArrowheads="1"/>
            </p:cNvSpPr>
            <p:nvPr/>
          </p:nvSpPr>
          <p:spPr bwMode="hidden">
            <a:xfrm>
              <a:off x="1739" y="1008"/>
              <a:ext cx="101" cy="38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3" name="Oval 165"/>
            <p:cNvSpPr>
              <a:spLocks noChangeArrowheads="1"/>
            </p:cNvSpPr>
            <p:nvPr/>
          </p:nvSpPr>
          <p:spPr bwMode="hidden">
            <a:xfrm>
              <a:off x="2116" y="1001"/>
              <a:ext cx="100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4" name="Oval 166"/>
            <p:cNvSpPr>
              <a:spLocks noChangeArrowheads="1"/>
            </p:cNvSpPr>
            <p:nvPr/>
          </p:nvSpPr>
          <p:spPr bwMode="hidden">
            <a:xfrm>
              <a:off x="2320" y="941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5" name="Oval 167"/>
            <p:cNvSpPr>
              <a:spLocks noChangeArrowheads="1"/>
            </p:cNvSpPr>
            <p:nvPr/>
          </p:nvSpPr>
          <p:spPr bwMode="hidden">
            <a:xfrm>
              <a:off x="2601" y="995"/>
              <a:ext cx="101" cy="3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6" name="Oval 168"/>
            <p:cNvSpPr>
              <a:spLocks noChangeArrowheads="1"/>
            </p:cNvSpPr>
            <p:nvPr/>
          </p:nvSpPr>
          <p:spPr bwMode="hidden">
            <a:xfrm>
              <a:off x="1667" y="1420"/>
              <a:ext cx="106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8470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7" name="Oval 169"/>
            <p:cNvSpPr>
              <a:spLocks noChangeArrowheads="1"/>
            </p:cNvSpPr>
            <p:nvPr/>
          </p:nvSpPr>
          <p:spPr bwMode="hidden">
            <a:xfrm>
              <a:off x="2557" y="1516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882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8" name="Oval 170"/>
            <p:cNvSpPr>
              <a:spLocks noChangeArrowheads="1"/>
            </p:cNvSpPr>
            <p:nvPr/>
          </p:nvSpPr>
          <p:spPr bwMode="hidden">
            <a:xfrm>
              <a:off x="3619" y="1287"/>
              <a:ext cx="112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59" name="Oval 171"/>
            <p:cNvSpPr>
              <a:spLocks noChangeArrowheads="1"/>
            </p:cNvSpPr>
            <p:nvPr/>
          </p:nvSpPr>
          <p:spPr bwMode="hidden">
            <a:xfrm>
              <a:off x="3791" y="1212"/>
              <a:ext cx="111" cy="51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0" name="Oval 172"/>
            <p:cNvSpPr>
              <a:spLocks noChangeArrowheads="1"/>
            </p:cNvSpPr>
            <p:nvPr/>
          </p:nvSpPr>
          <p:spPr bwMode="hidden">
            <a:xfrm>
              <a:off x="213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1" name="Oval 173"/>
            <p:cNvSpPr>
              <a:spLocks noChangeArrowheads="1"/>
            </p:cNvSpPr>
            <p:nvPr/>
          </p:nvSpPr>
          <p:spPr bwMode="hidden">
            <a:xfrm>
              <a:off x="1264" y="908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2" name="Oval 174"/>
            <p:cNvSpPr>
              <a:spLocks noChangeArrowheads="1"/>
            </p:cNvSpPr>
            <p:nvPr/>
          </p:nvSpPr>
          <p:spPr bwMode="hidden">
            <a:xfrm>
              <a:off x="1471" y="869"/>
              <a:ext cx="79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3" name="Oval 175"/>
            <p:cNvSpPr>
              <a:spLocks noChangeArrowheads="1"/>
            </p:cNvSpPr>
            <p:nvPr/>
          </p:nvSpPr>
          <p:spPr bwMode="hidden">
            <a:xfrm>
              <a:off x="1650" y="824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4" name="Oval 176"/>
            <p:cNvSpPr>
              <a:spLocks noChangeArrowheads="1"/>
            </p:cNvSpPr>
            <p:nvPr/>
          </p:nvSpPr>
          <p:spPr bwMode="hidden">
            <a:xfrm>
              <a:off x="1918" y="869"/>
              <a:ext cx="84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5" name="Oval 177"/>
            <p:cNvSpPr>
              <a:spLocks noChangeArrowheads="1"/>
            </p:cNvSpPr>
            <p:nvPr/>
          </p:nvSpPr>
          <p:spPr bwMode="hidden">
            <a:xfrm>
              <a:off x="1720" y="923"/>
              <a:ext cx="83" cy="3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6" name="Oval 178"/>
            <p:cNvSpPr>
              <a:spLocks noChangeArrowheads="1"/>
            </p:cNvSpPr>
            <p:nvPr/>
          </p:nvSpPr>
          <p:spPr bwMode="hidden">
            <a:xfrm>
              <a:off x="1913" y="957"/>
              <a:ext cx="95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7" name="Oval 179"/>
            <p:cNvSpPr>
              <a:spLocks noChangeArrowheads="1"/>
            </p:cNvSpPr>
            <p:nvPr/>
          </p:nvSpPr>
          <p:spPr bwMode="hidden">
            <a:xfrm>
              <a:off x="1541" y="962"/>
              <a:ext cx="89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8" name="Oval 180"/>
            <p:cNvSpPr>
              <a:spLocks noChangeArrowheads="1"/>
            </p:cNvSpPr>
            <p:nvPr/>
          </p:nvSpPr>
          <p:spPr bwMode="hidden">
            <a:xfrm>
              <a:off x="1076" y="953"/>
              <a:ext cx="101" cy="45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69" name="Oval 181"/>
            <p:cNvSpPr>
              <a:spLocks noChangeArrowheads="1"/>
            </p:cNvSpPr>
            <p:nvPr/>
          </p:nvSpPr>
          <p:spPr bwMode="hidden">
            <a:xfrm>
              <a:off x="1983" y="4027"/>
              <a:ext cx="195" cy="10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0" name="Oval 182"/>
            <p:cNvSpPr>
              <a:spLocks noChangeArrowheads="1"/>
            </p:cNvSpPr>
            <p:nvPr/>
          </p:nvSpPr>
          <p:spPr bwMode="hidden">
            <a:xfrm>
              <a:off x="2460" y="3671"/>
              <a:ext cx="196" cy="11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1" name="Oval 183"/>
            <p:cNvSpPr>
              <a:spLocks noChangeArrowheads="1"/>
            </p:cNvSpPr>
            <p:nvPr/>
          </p:nvSpPr>
          <p:spPr bwMode="hidden">
            <a:xfrm>
              <a:off x="3238" y="3121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2" name="Oval 184"/>
            <p:cNvSpPr>
              <a:spLocks noChangeArrowheads="1"/>
            </p:cNvSpPr>
            <p:nvPr/>
          </p:nvSpPr>
          <p:spPr bwMode="hidden">
            <a:xfrm>
              <a:off x="3550" y="2880"/>
              <a:ext cx="157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3" name="Oval 185"/>
            <p:cNvSpPr>
              <a:spLocks noChangeArrowheads="1"/>
            </p:cNvSpPr>
            <p:nvPr/>
          </p:nvSpPr>
          <p:spPr bwMode="hidden">
            <a:xfrm>
              <a:off x="2892" y="3377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4" name="Oval 186"/>
            <p:cNvSpPr>
              <a:spLocks noChangeArrowheads="1"/>
            </p:cNvSpPr>
            <p:nvPr/>
          </p:nvSpPr>
          <p:spPr bwMode="hidden">
            <a:xfrm>
              <a:off x="3869" y="2657"/>
              <a:ext cx="151" cy="84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5" name="Oval 187"/>
            <p:cNvSpPr>
              <a:spLocks noChangeArrowheads="1"/>
            </p:cNvSpPr>
            <p:nvPr/>
          </p:nvSpPr>
          <p:spPr bwMode="hidden">
            <a:xfrm>
              <a:off x="4090" y="2475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6" name="Oval 188"/>
            <p:cNvSpPr>
              <a:spLocks noChangeArrowheads="1"/>
            </p:cNvSpPr>
            <p:nvPr/>
          </p:nvSpPr>
          <p:spPr bwMode="hidden">
            <a:xfrm>
              <a:off x="4327" y="2314"/>
              <a:ext cx="134" cy="7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7" name="Oval 189"/>
            <p:cNvSpPr>
              <a:spLocks noChangeArrowheads="1"/>
            </p:cNvSpPr>
            <p:nvPr/>
          </p:nvSpPr>
          <p:spPr bwMode="hidden">
            <a:xfrm>
              <a:off x="4712" y="202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8" name="Oval 190"/>
            <p:cNvSpPr>
              <a:spLocks noChangeArrowheads="1"/>
            </p:cNvSpPr>
            <p:nvPr/>
          </p:nvSpPr>
          <p:spPr bwMode="hidden">
            <a:xfrm>
              <a:off x="4533" y="2162"/>
              <a:ext cx="139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79" name="Oval 191"/>
            <p:cNvSpPr>
              <a:spLocks noChangeArrowheads="1"/>
            </p:cNvSpPr>
            <p:nvPr/>
          </p:nvSpPr>
          <p:spPr bwMode="hidden">
            <a:xfrm>
              <a:off x="4863" y="1920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0" name="Oval 192"/>
            <p:cNvSpPr>
              <a:spLocks noChangeArrowheads="1"/>
            </p:cNvSpPr>
            <p:nvPr/>
          </p:nvSpPr>
          <p:spPr bwMode="hidden">
            <a:xfrm>
              <a:off x="5009" y="1807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1" name="Oval 193"/>
            <p:cNvSpPr>
              <a:spLocks noChangeArrowheads="1"/>
            </p:cNvSpPr>
            <p:nvPr/>
          </p:nvSpPr>
          <p:spPr bwMode="hidden">
            <a:xfrm>
              <a:off x="5161" y="1702"/>
              <a:ext cx="123" cy="5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2" name="Oval 194"/>
            <p:cNvSpPr>
              <a:spLocks noChangeArrowheads="1"/>
            </p:cNvSpPr>
            <p:nvPr/>
          </p:nvSpPr>
          <p:spPr bwMode="hidden">
            <a:xfrm>
              <a:off x="5277" y="1614"/>
              <a:ext cx="124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3" name="Oval 195"/>
            <p:cNvSpPr>
              <a:spLocks noChangeArrowheads="1"/>
            </p:cNvSpPr>
            <p:nvPr/>
          </p:nvSpPr>
          <p:spPr bwMode="hidden">
            <a:xfrm>
              <a:off x="5398" y="1521"/>
              <a:ext cx="123" cy="5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4" name="Oval 196"/>
            <p:cNvSpPr>
              <a:spLocks noChangeArrowheads="1"/>
            </p:cNvSpPr>
            <p:nvPr/>
          </p:nvSpPr>
          <p:spPr bwMode="hidden">
            <a:xfrm>
              <a:off x="3255" y="4071"/>
              <a:ext cx="196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5" name="Oval 197"/>
            <p:cNvSpPr>
              <a:spLocks noChangeArrowheads="1"/>
            </p:cNvSpPr>
            <p:nvPr/>
          </p:nvSpPr>
          <p:spPr bwMode="hidden">
            <a:xfrm>
              <a:off x="3651" y="3693"/>
              <a:ext cx="196" cy="11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6" name="Oval 198"/>
            <p:cNvSpPr>
              <a:spLocks noChangeArrowheads="1"/>
            </p:cNvSpPr>
            <p:nvPr/>
          </p:nvSpPr>
          <p:spPr bwMode="hidden">
            <a:xfrm>
              <a:off x="4773" y="3705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7" name="Oval 199"/>
            <p:cNvSpPr>
              <a:spLocks noChangeArrowheads="1"/>
            </p:cNvSpPr>
            <p:nvPr/>
          </p:nvSpPr>
          <p:spPr bwMode="hidden">
            <a:xfrm>
              <a:off x="4491" y="4049"/>
              <a:ext cx="196" cy="10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8" name="Oval 200"/>
            <p:cNvSpPr>
              <a:spLocks noChangeArrowheads="1"/>
            </p:cNvSpPr>
            <p:nvPr/>
          </p:nvSpPr>
          <p:spPr bwMode="hidden">
            <a:xfrm>
              <a:off x="3989" y="3396"/>
              <a:ext cx="168" cy="9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89" name="Oval 201"/>
            <p:cNvSpPr>
              <a:spLocks noChangeArrowheads="1"/>
            </p:cNvSpPr>
            <p:nvPr/>
          </p:nvSpPr>
          <p:spPr bwMode="hidden">
            <a:xfrm>
              <a:off x="4263" y="3141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0" name="Oval 202"/>
            <p:cNvSpPr>
              <a:spLocks noChangeArrowheads="1"/>
            </p:cNvSpPr>
            <p:nvPr/>
          </p:nvSpPr>
          <p:spPr bwMode="hidden">
            <a:xfrm>
              <a:off x="5044" y="3418"/>
              <a:ext cx="167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1" name="Oval 203"/>
            <p:cNvSpPr>
              <a:spLocks noChangeArrowheads="1"/>
            </p:cNvSpPr>
            <p:nvPr/>
          </p:nvSpPr>
          <p:spPr bwMode="hidden">
            <a:xfrm>
              <a:off x="4553" y="28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2" name="Oval 204"/>
            <p:cNvSpPr>
              <a:spLocks noChangeArrowheads="1"/>
            </p:cNvSpPr>
            <p:nvPr/>
          </p:nvSpPr>
          <p:spPr bwMode="hidden">
            <a:xfrm>
              <a:off x="5293" y="3116"/>
              <a:ext cx="168" cy="95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3" name="Oval 205"/>
            <p:cNvSpPr>
              <a:spLocks noChangeArrowheads="1"/>
            </p:cNvSpPr>
            <p:nvPr/>
          </p:nvSpPr>
          <p:spPr bwMode="hidden">
            <a:xfrm>
              <a:off x="5497" y="2879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4" name="Oval 206"/>
            <p:cNvSpPr>
              <a:spLocks noChangeArrowheads="1"/>
            </p:cNvSpPr>
            <p:nvPr/>
          </p:nvSpPr>
          <p:spPr bwMode="hidden">
            <a:xfrm>
              <a:off x="4772" y="2673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5" name="Oval 207"/>
            <p:cNvSpPr>
              <a:spLocks noChangeArrowheads="1"/>
            </p:cNvSpPr>
            <p:nvPr/>
          </p:nvSpPr>
          <p:spPr bwMode="hidden">
            <a:xfrm>
              <a:off x="4966" y="2488"/>
              <a:ext cx="156" cy="84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6" name="Oval 208"/>
            <p:cNvSpPr>
              <a:spLocks noChangeArrowheads="1"/>
            </p:cNvSpPr>
            <p:nvPr/>
          </p:nvSpPr>
          <p:spPr bwMode="hidden">
            <a:xfrm>
              <a:off x="5444" y="2052"/>
              <a:ext cx="134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7" name="Oval 209"/>
            <p:cNvSpPr>
              <a:spLocks noChangeArrowheads="1"/>
            </p:cNvSpPr>
            <p:nvPr/>
          </p:nvSpPr>
          <p:spPr bwMode="hidden">
            <a:xfrm>
              <a:off x="5161" y="2314"/>
              <a:ext cx="140" cy="7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8" name="Oval 210"/>
            <p:cNvSpPr>
              <a:spLocks noChangeArrowheads="1"/>
            </p:cNvSpPr>
            <p:nvPr/>
          </p:nvSpPr>
          <p:spPr bwMode="hidden">
            <a:xfrm>
              <a:off x="5318" y="2176"/>
              <a:ext cx="134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499" name="Oval 211"/>
            <p:cNvSpPr>
              <a:spLocks noChangeArrowheads="1"/>
            </p:cNvSpPr>
            <p:nvPr/>
          </p:nvSpPr>
          <p:spPr bwMode="hidden">
            <a:xfrm>
              <a:off x="5581" y="1933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00" name="Oval 212"/>
            <p:cNvSpPr>
              <a:spLocks noChangeArrowheads="1"/>
            </p:cNvSpPr>
            <p:nvPr/>
          </p:nvSpPr>
          <p:spPr bwMode="hidden">
            <a:xfrm>
              <a:off x="5689" y="1811"/>
              <a:ext cx="128" cy="61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7647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01" name="Oval 213"/>
            <p:cNvSpPr>
              <a:spLocks noChangeArrowheads="1"/>
            </p:cNvSpPr>
            <p:nvPr/>
          </p:nvSpPr>
          <p:spPr bwMode="hidden">
            <a:xfrm>
              <a:off x="5663" y="2680"/>
              <a:ext cx="156" cy="83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5451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02" name="Oval 214"/>
            <p:cNvSpPr>
              <a:spLocks noChangeArrowheads="1"/>
            </p:cNvSpPr>
            <p:nvPr/>
          </p:nvSpPr>
          <p:spPr bwMode="hidden">
            <a:xfrm>
              <a:off x="-65" y="2865"/>
              <a:ext cx="150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69804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03" name="Oval 215"/>
            <p:cNvSpPr>
              <a:spLocks noChangeArrowheads="1"/>
            </p:cNvSpPr>
            <p:nvPr/>
          </p:nvSpPr>
          <p:spPr bwMode="hidden">
            <a:xfrm>
              <a:off x="2" y="2477"/>
              <a:ext cx="156" cy="89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7568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04" name="Oval 216"/>
            <p:cNvSpPr>
              <a:spLocks noChangeArrowheads="1"/>
            </p:cNvSpPr>
            <p:nvPr/>
          </p:nvSpPr>
          <p:spPr bwMode="hidden">
            <a:xfrm>
              <a:off x="-9" y="1436"/>
              <a:ext cx="106" cy="44"/>
            </a:xfrm>
            <a:prstGeom prst="ellipse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505" name="Oval 217"/>
            <p:cNvSpPr>
              <a:spLocks noChangeArrowheads="1"/>
            </p:cNvSpPr>
            <p:nvPr/>
          </p:nvSpPr>
          <p:spPr bwMode="hidden">
            <a:xfrm>
              <a:off x="5624" y="4010"/>
              <a:ext cx="201" cy="106"/>
            </a:xfrm>
            <a:prstGeom prst="ellipse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accent2">
                    <a:gamma/>
                    <a:shade val="39216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2506" name="Rectangle 2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5260CBD5-E54C-4847-9DD5-2E04FA728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507" name="Rectangle 2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08" name="Rectangle 2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3638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509" name="Rectangle 22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2510" name="Rectangle 2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0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3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907B1C89-F328-4E25-9CE0-B952A689DFF4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Versailles L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3/9/2016</a:t>
            </a:fld>
            <a:endParaRPr lang="en-US">
              <a:solidFill>
                <a:prstClr val="black">
                  <a:tint val="75000"/>
                </a:prstClr>
              </a:solidFill>
              <a:latin typeface="Versailles 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Versailles 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660845F-D8D9-475D-A6AC-649F46AB9E7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Versailles LT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Versailles LT"/>
            </a:endParaRPr>
          </a:p>
        </p:txBody>
      </p:sp>
    </p:spTree>
    <p:extLst>
      <p:ext uri="{BB962C8B-B14F-4D97-AF65-F5344CB8AC3E}">
        <p14:creationId xmlns:p14="http://schemas.microsoft.com/office/powerpoint/2010/main" val="4206436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4FEE20D-232A-47E8-8FDB-17CD01AF0984}" type="datetimeFigureOut">
              <a:rPr lang="en-US" smtClean="0">
                <a:solidFill>
                  <a:srgbClr val="072F54">
                    <a:tint val="75000"/>
                  </a:srgbClr>
                </a:solidFill>
                <a:latin typeface="Calibri"/>
                <a:sym typeface="Palatino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3/9/2016</a:t>
            </a:fld>
            <a:endParaRPr lang="en-US">
              <a:solidFill>
                <a:srgbClr val="072F54">
                  <a:tint val="75000"/>
                </a:srgbClr>
              </a:solidFill>
              <a:latin typeface="Calibri"/>
              <a:sym typeface="Palatino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72F54">
                  <a:tint val="75000"/>
                </a:srgbClr>
              </a:solidFill>
              <a:latin typeface="Calibri"/>
              <a:sym typeface="Palatino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A836336-2B4A-402D-A477-F0BC818CA747}" type="slidenum">
              <a:rPr lang="en-US" smtClean="0">
                <a:solidFill>
                  <a:srgbClr val="072F54">
                    <a:tint val="75000"/>
                  </a:srgbClr>
                </a:solidFill>
                <a:latin typeface="Calibri"/>
                <a:sym typeface="Palatino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72F54">
                  <a:tint val="75000"/>
                </a:srgbClr>
              </a:solidFill>
              <a:latin typeface="Calibri"/>
              <a:sym typeface="Palatin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151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ctr" defTabSz="91435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2" indent="-342882" algn="l" defTabSz="91435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2" indent="-285736" algn="l" defTabSz="914353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18" indent="-228588" algn="l" defTabSz="914353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5" indent="-228588" algn="l" defTabSz="914353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91435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6.xml"/><Relationship Id="rId4" Type="http://schemas.openxmlformats.org/officeDocument/2006/relationships/image" Target="../media/image104.jpe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7.xml"/><Relationship Id="rId5" Type="http://schemas.openxmlformats.org/officeDocument/2006/relationships/image" Target="../media/image103.jpeg"/><Relationship Id="rId4" Type="http://schemas.openxmlformats.org/officeDocument/2006/relationships/image" Target="../media/image90.jpeg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hyperlink" Target="http://fcit.usf.edu/HOLOCAUST/maps/map001.HTM" TargetMode="External"/><Relationship Id="rId3" Type="http://schemas.openxmlformats.org/officeDocument/2006/relationships/image" Target="../media/image17.jpg"/><Relationship Id="rId7" Type="http://schemas.openxmlformats.org/officeDocument/2006/relationships/slide" Target="slide105.xml"/><Relationship Id="rId12" Type="http://schemas.openxmlformats.org/officeDocument/2006/relationships/image" Target="../media/image109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8.xml"/><Relationship Id="rId6" Type="http://schemas.openxmlformats.org/officeDocument/2006/relationships/image" Target="../media/image106.png"/><Relationship Id="rId11" Type="http://schemas.openxmlformats.org/officeDocument/2006/relationships/slide" Target="slide104.xml"/><Relationship Id="rId5" Type="http://schemas.openxmlformats.org/officeDocument/2006/relationships/slide" Target="slide102.xml"/><Relationship Id="rId10" Type="http://schemas.openxmlformats.org/officeDocument/2006/relationships/image" Target="../media/image108.png"/><Relationship Id="rId4" Type="http://schemas.openxmlformats.org/officeDocument/2006/relationships/image" Target="../media/image105.png"/><Relationship Id="rId9" Type="http://schemas.openxmlformats.org/officeDocument/2006/relationships/slide" Target="slide103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slide" Target="slide105.xml"/><Relationship Id="rId3" Type="http://schemas.openxmlformats.org/officeDocument/2006/relationships/image" Target="../media/image17.jpg"/><Relationship Id="rId7" Type="http://schemas.openxmlformats.org/officeDocument/2006/relationships/image" Target="../media/image106.png"/><Relationship Id="rId12" Type="http://schemas.openxmlformats.org/officeDocument/2006/relationships/image" Target="../media/image109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9.xml"/><Relationship Id="rId6" Type="http://schemas.openxmlformats.org/officeDocument/2006/relationships/slide" Target="slide102.xml"/><Relationship Id="rId11" Type="http://schemas.openxmlformats.org/officeDocument/2006/relationships/slide" Target="slide104.xml"/><Relationship Id="rId5" Type="http://schemas.openxmlformats.org/officeDocument/2006/relationships/hyperlink" Target="http://fcit.usf.edu/HOLOCAUST/maps/map001.HTM" TargetMode="External"/><Relationship Id="rId10" Type="http://schemas.openxmlformats.org/officeDocument/2006/relationships/slide" Target="slide103.xml"/><Relationship Id="rId4" Type="http://schemas.openxmlformats.org/officeDocument/2006/relationships/image" Target="../media/image108.png"/><Relationship Id="rId9" Type="http://schemas.openxmlformats.org/officeDocument/2006/relationships/image" Target="../media/image107.png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slide" Target="slide105.xml"/><Relationship Id="rId3" Type="http://schemas.openxmlformats.org/officeDocument/2006/relationships/image" Target="../media/image17.jpg"/><Relationship Id="rId7" Type="http://schemas.openxmlformats.org/officeDocument/2006/relationships/image" Target="../media/image106.png"/><Relationship Id="rId12" Type="http://schemas.openxmlformats.org/officeDocument/2006/relationships/slide" Target="slide10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0.xml"/><Relationship Id="rId6" Type="http://schemas.openxmlformats.org/officeDocument/2006/relationships/slide" Target="slide102.xml"/><Relationship Id="rId11" Type="http://schemas.openxmlformats.org/officeDocument/2006/relationships/image" Target="../media/image108.png"/><Relationship Id="rId5" Type="http://schemas.openxmlformats.org/officeDocument/2006/relationships/hyperlink" Target="http://fcit.usf.edu/HOLOCAUST/maps/map001.HTM" TargetMode="External"/><Relationship Id="rId10" Type="http://schemas.openxmlformats.org/officeDocument/2006/relationships/slide" Target="slide103.xml"/><Relationship Id="rId4" Type="http://schemas.openxmlformats.org/officeDocument/2006/relationships/image" Target="../media/image109.png"/><Relationship Id="rId9" Type="http://schemas.openxmlformats.org/officeDocument/2006/relationships/image" Target="../media/image107.png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slide" Target="slide105.xml"/><Relationship Id="rId3" Type="http://schemas.openxmlformats.org/officeDocument/2006/relationships/image" Target="../media/image17.jpg"/><Relationship Id="rId7" Type="http://schemas.openxmlformats.org/officeDocument/2006/relationships/image" Target="../media/image106.png"/><Relationship Id="rId12" Type="http://schemas.openxmlformats.org/officeDocument/2006/relationships/image" Target="../media/image109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1.xml"/><Relationship Id="rId6" Type="http://schemas.openxmlformats.org/officeDocument/2006/relationships/slide" Target="slide102.xml"/><Relationship Id="rId11" Type="http://schemas.openxmlformats.org/officeDocument/2006/relationships/slide" Target="slide104.xml"/><Relationship Id="rId5" Type="http://schemas.openxmlformats.org/officeDocument/2006/relationships/hyperlink" Target="http://fcit.usf.edu/HOLOCAUST/maps/map001.HTM" TargetMode="External"/><Relationship Id="rId10" Type="http://schemas.openxmlformats.org/officeDocument/2006/relationships/image" Target="../media/image108.png"/><Relationship Id="rId4" Type="http://schemas.openxmlformats.org/officeDocument/2006/relationships/image" Target="../media/image107.png"/><Relationship Id="rId9" Type="http://schemas.openxmlformats.org/officeDocument/2006/relationships/slide" Target="slide10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2.xml"/><Relationship Id="rId4" Type="http://schemas.openxmlformats.org/officeDocument/2006/relationships/image" Target="../media/image18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3.xml"/><Relationship Id="rId6" Type="http://schemas.openxmlformats.org/officeDocument/2006/relationships/image" Target="../media/image111.jpeg"/><Relationship Id="rId5" Type="http://schemas.openxmlformats.org/officeDocument/2006/relationships/slide" Target="slide106.xml"/><Relationship Id="rId4" Type="http://schemas.openxmlformats.org/officeDocument/2006/relationships/image" Target="../media/image110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4.xml"/><Relationship Id="rId5" Type="http://schemas.openxmlformats.org/officeDocument/2006/relationships/hyperlink" Target="http://commons.wikimedia.org/wiki/User:Maps_&amp;_Lucy" TargetMode="External"/><Relationship Id="rId4" Type="http://schemas.openxmlformats.org/officeDocument/2006/relationships/image" Target="../media/image112.gif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6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7.jp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7.xml"/><Relationship Id="rId5" Type="http://schemas.openxmlformats.org/officeDocument/2006/relationships/image" Target="../media/image115.jpeg"/><Relationship Id="rId4" Type="http://schemas.openxmlformats.org/officeDocument/2006/relationships/image" Target="../media/image17.jp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88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hyperlink" Target="http://www.tomrichey.net/" TargetMode="External"/><Relationship Id="rId7" Type="http://schemas.openxmlformats.org/officeDocument/2006/relationships/hyperlink" Target="http://twitter.com/tomrichey" TargetMode="External"/><Relationship Id="rId12" Type="http://schemas.openxmlformats.org/officeDocument/2006/relationships/image" Target="../media/image125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1.png"/><Relationship Id="rId11" Type="http://schemas.openxmlformats.org/officeDocument/2006/relationships/image" Target="../media/image124.png"/><Relationship Id="rId5" Type="http://schemas.openxmlformats.org/officeDocument/2006/relationships/hyperlink" Target="https://www.facebook.com/pages/Tom-Richey/14074617563" TargetMode="External"/><Relationship Id="rId10" Type="http://schemas.openxmlformats.org/officeDocument/2006/relationships/image" Target="../media/image123.png"/><Relationship Id="rId4" Type="http://schemas.openxmlformats.org/officeDocument/2006/relationships/image" Target="../media/image120.png"/><Relationship Id="rId9" Type="http://schemas.openxmlformats.org/officeDocument/2006/relationships/hyperlink" Target="http://www.youtube.com/tomforamerica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0.xml"/><Relationship Id="rId4" Type="http://schemas.openxmlformats.org/officeDocument/2006/relationships/hyperlink" Target="http://www.fordham.edu/halsall/mod/indrevtabs1.asp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Wilhelm_II" TargetMode="Externa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1.xml"/><Relationship Id="rId6" Type="http://schemas.openxmlformats.org/officeDocument/2006/relationships/hyperlink" Target="http://www.flickr.com/photos/doug88888/" TargetMode="External"/><Relationship Id="rId5" Type="http://schemas.openxmlformats.org/officeDocument/2006/relationships/image" Target="../media/image15.jpeg"/><Relationship Id="rId4" Type="http://schemas.openxmlformats.org/officeDocument/2006/relationships/hyperlink" Target="http://wwi.lib.byu.edu/index.php/The_Daily_Telegraph_Affai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5.xml"/><Relationship Id="rId5" Type="http://schemas.openxmlformats.org/officeDocument/2006/relationships/hyperlink" Target="file:///\\commons.wikimedia.org\wiki\User:Historicair" TargetMode="Externa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6.xml"/><Relationship Id="rId5" Type="http://schemas.openxmlformats.org/officeDocument/2006/relationships/hyperlink" Target="file:///\\commons.wikimedia.org\wiki\User:Historicair" TargetMode="Externa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slide" Target="slide8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5.xml"/><Relationship Id="rId5" Type="http://schemas.openxmlformats.org/officeDocument/2006/relationships/image" Target="../media/image4.png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heram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aheram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0.xml"/><Relationship Id="rId4" Type="http://schemas.openxmlformats.org/officeDocument/2006/relationships/hyperlink" Target="http://en.wikipedia.org/wiki/Liberty_Leading_the_Peopl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1.xml"/><Relationship Id="rId4" Type="http://schemas.openxmlformats.org/officeDocument/2006/relationships/hyperlink" Target="http://en.wikipedia.org/wiki/Liberty_Leading_the_Peopl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User:ArnoldPlaton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User:Ijanderson977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Vedran_Smailovi%C4%87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en.wikipedia.org/wiki/en:User:Evstafiev" TargetMode="External"/><Relationship Id="rId4" Type="http://schemas.openxmlformats.org/officeDocument/2006/relationships/hyperlink" Target="http://en.wikipedia.org/wiki/Vijecnica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2.xml"/><Relationship Id="rId4" Type="http://schemas.openxmlformats.org/officeDocument/2006/relationships/hyperlink" Target="http://commons.wikimedia.org/wiki/User:CrazyPhunk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4.xml"/><Relationship Id="rId4" Type="http://schemas.openxmlformats.org/officeDocument/2006/relationships/hyperlink" Target="http://www.flickr.com/photos/fotorita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User:Aloysius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7.xml"/><Relationship Id="rId4" Type="http://schemas.openxmlformats.org/officeDocument/2006/relationships/hyperlink" Target="http://en.wikipedia.org/wiki/File:FranzFerdinandCar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jpe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8.xml"/><Relationship Id="rId4" Type="http://schemas.openxmlformats.org/officeDocument/2006/relationships/hyperlink" Target="https://www.flickr.com/photos/c0t0s0d0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9.xml"/><Relationship Id="rId5" Type="http://schemas.openxmlformats.org/officeDocument/2006/relationships/hyperlink" Target="http://commons.wikimedia.org/wiki/User:Xiaphias" TargetMode="External"/><Relationship Id="rId4" Type="http://schemas.openxmlformats.org/officeDocument/2006/relationships/hyperlink" Target="http://commons.wikimedia.org/wiki/User:It_Is_Me_Here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file:///\\commons.wikimedia.org\wiki\User:Historicair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1.xml"/><Relationship Id="rId4" Type="http://schemas.openxmlformats.org/officeDocument/2006/relationships/hyperlink" Target="http://www.flickr.com/photos/terra2055/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6.xml"/><Relationship Id="rId4" Type="http://schemas.openxmlformats.org/officeDocument/2006/relationships/hyperlink" Target="http://www.flickr.com/photos/lac-bac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8.xml"/><Relationship Id="rId4" Type="http://schemas.microsoft.com/office/2007/relationships/hdphoto" Target="../media/hdphoto2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0.xml"/><Relationship Id="rId5" Type="http://schemas.openxmlformats.org/officeDocument/2006/relationships/image" Target="../media/image54.png"/><Relationship Id="rId4" Type="http://schemas.openxmlformats.org/officeDocument/2006/relationships/hyperlink" Target="http://en.wikipedia.org/wiki/Chemical_weapons_in_World_War_I#1917:_Mustard_gas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attle_of_the_Somme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slide" Target="slide5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Battle_of_Verdun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6.xml"/><Relationship Id="rId4" Type="http://schemas.microsoft.com/office/2007/relationships/hdphoto" Target="../media/hdphoto3.wdp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rpoetry.co.uk/owen1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5.xml"/><Relationship Id="rId4" Type="http://schemas.openxmlformats.org/officeDocument/2006/relationships/image" Target="../media/image7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6.xml"/><Relationship Id="rId5" Type="http://schemas.openxmlformats.org/officeDocument/2006/relationships/hyperlink" Target="http://www.amazon.com/German-Students-Letters-Street-Books/dp/0812218167/ref=sr_1_1?ie=UTF8&amp;qid=1366207428&amp;sr=8-1&amp;keywords=german+students+war+letters" TargetMode="External"/><Relationship Id="rId4" Type="http://schemas.microsoft.com/office/2007/relationships/hdphoto" Target="../media/hdphoto4.wdp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7.xml"/><Relationship Id="rId6" Type="http://schemas.openxmlformats.org/officeDocument/2006/relationships/image" Target="../media/image73.png"/><Relationship Id="rId5" Type="http://schemas.openxmlformats.org/officeDocument/2006/relationships/hyperlink" Target="http://en.wikipedia.org/wiki/Shell_shock" TargetMode="External"/><Relationship Id="rId4" Type="http://schemas.openxmlformats.org/officeDocument/2006/relationships/hyperlink" Target="http://www.psychologytoday.com/blog/what-doesnt-kill-us/201111/is-shell-shock-the-same-ptsd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rstworldwar.com/posters/index.htm" TargetMode="Externa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0.xml"/><Relationship Id="rId4" Type="http://schemas.openxmlformats.org/officeDocument/2006/relationships/image" Target="../media/image7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hyperlink" Target="http://www.flickr.com/photos/wallyg/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88.png"/><Relationship Id="rId4" Type="http://schemas.openxmlformats.org/officeDocument/2006/relationships/hyperlink" Target="http://www.tomrichey.net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6.xml"/><Relationship Id="rId5" Type="http://schemas.openxmlformats.org/officeDocument/2006/relationships/hyperlink" Target="http://www.flickr.com/people/7485630@N06" TargetMode="External"/><Relationship Id="rId4" Type="http://schemas.openxmlformats.org/officeDocument/2006/relationships/hyperlink" Target="http://en.wikipedia.org/wiki/Royal_Navy_ship_names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3.xml"/><Relationship Id="rId4" Type="http://schemas.openxmlformats.org/officeDocument/2006/relationships/image" Target="../media/image89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en.wikipedia.org/wiki/World_War_I_casualties" TargetMode="Externa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hyperlink" Target="http://en.wikipedia.org/wiki/Georges_Clemenceau" TargetMode="External"/><Relationship Id="rId7" Type="http://schemas.openxmlformats.org/officeDocument/2006/relationships/hyperlink" Target="http://en.wikipedia.org/wiki/Vittorio_Orlando" TargetMode="External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5.png"/><Relationship Id="rId5" Type="http://schemas.openxmlformats.org/officeDocument/2006/relationships/hyperlink" Target="http://en.wikipedia.org/wiki/David_Lloyd_George" TargetMode="External"/><Relationship Id="rId10" Type="http://schemas.openxmlformats.org/officeDocument/2006/relationships/image" Target="../media/image97.png"/><Relationship Id="rId4" Type="http://schemas.openxmlformats.org/officeDocument/2006/relationships/image" Target="../media/image94.png"/><Relationship Id="rId9" Type="http://schemas.openxmlformats.org/officeDocument/2006/relationships/hyperlink" Target="http://en.wikipedia.org/wiki/Woodrow_Wilson" TargetMode="Externa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png"/><Relationship Id="rId5" Type="http://schemas.microsoft.com/office/2007/relationships/hdphoto" Target="../media/hdphoto8.wdp"/><Relationship Id="rId4" Type="http://schemas.openxmlformats.org/officeDocument/2006/relationships/image" Target="../media/image99.jpe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7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5.xml"/><Relationship Id="rId5" Type="http://schemas.openxmlformats.org/officeDocument/2006/relationships/image" Target="../media/image103.jpeg"/><Relationship Id="rId4" Type="http://schemas.openxmlformats.org/officeDocument/2006/relationships/image" Target="../media/image9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419600" y="457200"/>
            <a:ext cx="4724400" cy="2362200"/>
          </a:xfrm>
        </p:spPr>
        <p:txBody>
          <a:bodyPr anchor="ctr"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15000" dirty="0" smtClean="0">
                <a:ln w="28575"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glow rad="50800">
                    <a:schemeClr val="accent6">
                      <a:satMod val="175000"/>
                    </a:schemeClr>
                  </a:glow>
                </a:effectLst>
                <a:latin typeface="Franklin Gothic Heavy" pitchFamily="34" charset="0"/>
                <a:cs typeface="Calibri" pitchFamily="34" charset="0"/>
              </a:rPr>
              <a:t>WWI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609600"/>
            <a:ext cx="8534400" cy="1524000"/>
          </a:xfrm>
        </p:spPr>
        <p:txBody>
          <a:bodyPr anchor="ctr"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H.M.S. Dreadnought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(1906)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255" y="762000"/>
            <a:ext cx="9202318" cy="5440870"/>
            <a:chOff x="0" y="762000"/>
            <a:chExt cx="9202318" cy="5440870"/>
          </a:xfrm>
        </p:grpSpPr>
        <p:pic>
          <p:nvPicPr>
            <p:cNvPr id="48132" name="Picture 4" descr="File:HMSDreadnought gunsLOCBain1749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2000"/>
              <a:ext cx="9202318" cy="5440870"/>
            </a:xfrm>
            <a:prstGeom prst="rect">
              <a:avLst/>
            </a:prstGeom>
            <a:noFill/>
          </p:spPr>
        </p:pic>
        <p:sp>
          <p:nvSpPr>
            <p:cNvPr id="6" name="TextBox 5"/>
            <p:cNvSpPr txBox="1"/>
            <p:nvPr/>
          </p:nvSpPr>
          <p:spPr>
            <a:xfrm>
              <a:off x="0" y="1455003"/>
              <a:ext cx="2286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en-US" sz="4800" b="1" dirty="0" smtClean="0">
                  <a:ln w="50800"/>
                  <a:solidFill>
                    <a:schemeClr val="bg1">
                      <a:shade val="50000"/>
                    </a:schemeClr>
                  </a:solidFill>
                </a:rPr>
                <a:t>12 in.</a:t>
              </a:r>
              <a:endParaRPr lang="en-US" sz="4800" b="1" dirty="0">
                <a:ln w="50800"/>
                <a:solidFill>
                  <a:schemeClr val="bg1">
                    <a:shade val="50000"/>
                  </a:schemeClr>
                </a:solidFill>
              </a:endParaRPr>
            </a:p>
          </p:txBody>
        </p:sp>
      </p:grpSp>
      <p:sp>
        <p:nvSpPr>
          <p:cNvPr id="2" name="Curved Left Arrow 1"/>
          <p:cNvSpPr/>
          <p:nvPr/>
        </p:nvSpPr>
        <p:spPr>
          <a:xfrm rot="2297643">
            <a:off x="1494032" y="2116038"/>
            <a:ext cx="838200" cy="1863299"/>
          </a:xfrm>
          <a:prstGeom prst="curvedLef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13436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cdn.meme.am/instances/250x250/611803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23850"/>
            <a:ext cx="6172200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069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6400800" cy="1981200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11500" b="1" dirty="0" smtClean="0">
                <a:ln w="50800"/>
                <a:solidFill>
                  <a:srgbClr val="DCDCDC"/>
                </a:solidFill>
              </a:rPr>
              <a:t>EASY!!!</a:t>
            </a:r>
            <a:endParaRPr lang="en-US" sz="4000" b="1" dirty="0">
              <a:ln w="50800"/>
              <a:solidFill>
                <a:srgbClr val="DCDCDC"/>
              </a:solidFill>
            </a:endParaRPr>
          </a:p>
        </p:txBody>
      </p:sp>
      <p:pic>
        <p:nvPicPr>
          <p:cNvPr id="5" name="Picture 2" descr="http://mjusino.files.wordpress.com/2008/12/woodrow-wils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3312" r="4762" b="12880"/>
          <a:stretch/>
        </p:blipFill>
        <p:spPr bwMode="auto">
          <a:xfrm>
            <a:off x="5702444" y="2003075"/>
            <a:ext cx="3060556" cy="4075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02444" y="3394683"/>
            <a:ext cx="306055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600" b="1" dirty="0" smtClean="0">
                <a:ln w="3810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unction" pitchFamily="50" charset="0"/>
              </a:rPr>
              <a:t>14</a:t>
            </a:r>
            <a:endParaRPr lang="en-US" sz="16600" b="1" dirty="0">
              <a:ln w="3810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Junction" pitchFamily="50" charset="0"/>
            </a:endParaRPr>
          </a:p>
        </p:txBody>
      </p:sp>
      <p:pic>
        <p:nvPicPr>
          <p:cNvPr id="7" name="Picture 2" descr="File:Clemenceau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124200" cy="4119058"/>
          </a:xfrm>
          <a:prstGeom prst="roundRect">
            <a:avLst/>
          </a:prstGeom>
          <a:noFill/>
          <a:effectLst/>
        </p:spPr>
      </p:pic>
      <p:sp>
        <p:nvSpPr>
          <p:cNvPr id="8" name="TextBox 7"/>
          <p:cNvSpPr txBox="1"/>
          <p:nvPr/>
        </p:nvSpPr>
        <p:spPr>
          <a:xfrm>
            <a:off x="457200" y="4504435"/>
            <a:ext cx="3124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 b="1" dirty="0" smtClean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unction" pitchFamily="50" charset="0"/>
              </a:rPr>
              <a:t>231</a:t>
            </a:r>
            <a:endParaRPr lang="en-US" sz="13800" b="1" dirty="0">
              <a:ln w="2857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Junction" pitchFamily="5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21059897">
            <a:off x="-378152" y="2823812"/>
            <a:ext cx="10216450" cy="1200329"/>
          </a:xfrm>
          <a:prstGeom prst="rect">
            <a:avLst/>
          </a:prstGeom>
          <a:solidFill>
            <a:schemeClr val="dk1">
              <a:alpha val="7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200" b="1" dirty="0" smtClean="0">
                <a:solidFill>
                  <a:prstClr val="white"/>
                </a:solidFill>
                <a:latin typeface="Junction" pitchFamily="50" charset="0"/>
              </a:rPr>
              <a:t>WHY NOT BOTH?</a:t>
            </a:r>
            <a:endParaRPr lang="en-US" sz="7200" b="1" dirty="0">
              <a:solidFill>
                <a:prstClr val="white"/>
              </a:solidFill>
              <a:latin typeface="Junction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883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33601" y="-1"/>
            <a:ext cx="70104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524000" cy="15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4101" name="Picture 5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147084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1524000" cy="15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1494896" cy="147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8" name="Rectangle 7">
            <a:hlinkClick r:id="rId13"/>
          </p:cNvPr>
          <p:cNvSpPr/>
          <p:nvPr/>
        </p:nvSpPr>
        <p:spPr>
          <a:xfrm>
            <a:off x="2286000" y="6336268"/>
            <a:ext cx="2133600" cy="369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LINK TO MAPS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191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7010400" cy="6899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hlinkClick r:id="rId5"/>
          </p:cNvPr>
          <p:cNvSpPr/>
          <p:nvPr/>
        </p:nvSpPr>
        <p:spPr>
          <a:xfrm>
            <a:off x="2286000" y="6336268"/>
            <a:ext cx="2133600" cy="369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LINK TO MAPS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524000" cy="15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147084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1524000" cy="15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1494896" cy="147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578560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7010400" cy="6900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hlinkClick r:id="rId5"/>
          </p:cNvPr>
          <p:cNvSpPr/>
          <p:nvPr/>
        </p:nvSpPr>
        <p:spPr>
          <a:xfrm>
            <a:off x="2286000" y="6336268"/>
            <a:ext cx="2133600" cy="369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LINK TO MAPS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524000" cy="15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147084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3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1524000" cy="15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2" name="Picture 4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1494896" cy="147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530343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7010400" cy="6900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>
            <a:hlinkClick r:id="rId5"/>
          </p:cNvPr>
          <p:cNvSpPr/>
          <p:nvPr/>
        </p:nvSpPr>
        <p:spPr>
          <a:xfrm>
            <a:off x="2286000" y="6336268"/>
            <a:ext cx="2133600" cy="36933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prstClr val="white"/>
                </a:solidFill>
              </a:rPr>
              <a:t>LINK TO MAPS</a:t>
            </a:r>
            <a:endParaRPr lang="en-US" b="1" dirty="0">
              <a:solidFill>
                <a:prstClr val="white"/>
              </a:solidFill>
            </a:endParaRPr>
          </a:p>
        </p:txBody>
      </p:sp>
      <p:pic>
        <p:nvPicPr>
          <p:cNvPr id="9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1524000" cy="15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" name="Picture 5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181600"/>
            <a:ext cx="147084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1" name="Picture 3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28800"/>
            <a:ext cx="1524000" cy="15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7" name="Picture 4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505200"/>
            <a:ext cx="1494896" cy="147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2882053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7762" name="Picture 2" descr="http://upload.wikimedia.org/wikipedia/commons/1/17/Wernerprokl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8535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3848100" y="533400"/>
            <a:ext cx="4838700" cy="1277273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smtClean="0">
                <a:solidFill>
                  <a:prstClr val="white"/>
                </a:solidFill>
              </a:rPr>
              <a:t>Proclamation </a:t>
            </a:r>
            <a:r>
              <a:rPr lang="en-US" sz="2800" b="1" dirty="0" smtClean="0">
                <a:solidFill>
                  <a:prstClr val="white"/>
                </a:solidFill>
              </a:rPr>
              <a:t>of the </a:t>
            </a:r>
            <a:r>
              <a:rPr lang="en-US" sz="4100" b="1" dirty="0" smtClean="0">
                <a:solidFill>
                  <a:prstClr val="white"/>
                </a:solidFill>
              </a:rPr>
              <a:t>German Empire </a:t>
            </a:r>
          </a:p>
        </p:txBody>
      </p:sp>
      <p:sp>
        <p:nvSpPr>
          <p:cNvPr id="4" name="Rectangle 3"/>
          <p:cNvSpPr/>
          <p:nvPr/>
        </p:nvSpPr>
        <p:spPr>
          <a:xfrm>
            <a:off x="4599093" y="1886873"/>
            <a:ext cx="3336713" cy="523220"/>
          </a:xfrm>
          <a:prstGeom prst="rect">
            <a:avLst/>
          </a:prstGeom>
          <a:effectLst>
            <a:outerShdw blurRad="40000" dist="23000" dir="5400000" rotWithShape="0">
              <a:srgbClr val="000000">
                <a:alpha val="35000"/>
              </a:srgbClr>
            </a:outerShdw>
            <a:softEdge rad="63500"/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white"/>
                </a:solidFill>
              </a:rPr>
              <a:t>18 January 1871</a:t>
            </a:r>
          </a:p>
        </p:txBody>
      </p:sp>
    </p:spTree>
    <p:extLst>
      <p:ext uri="{BB962C8B-B14F-4D97-AF65-F5344CB8AC3E}">
        <p14:creationId xmlns:p14="http://schemas.microsoft.com/office/powerpoint/2010/main" val="977508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3505200" cy="2316162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Signing </a:t>
            </a:r>
            <a:b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31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of the </a:t>
            </a: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Treaty of Versailles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743200"/>
            <a:ext cx="3505200" cy="1676400"/>
          </a:xfrm>
        </p:spPr>
        <p:txBody>
          <a:bodyPr/>
          <a:lstStyle/>
          <a:p>
            <a:pPr algn="ctr">
              <a:buNone/>
            </a:pPr>
            <a:r>
              <a:rPr lang="en-US" b="1" dirty="0" smtClean="0">
                <a:solidFill>
                  <a:schemeClr val="bg1"/>
                </a:solidFill>
              </a:rPr>
              <a:t>June 28, 1919</a:t>
            </a:r>
          </a:p>
          <a:p>
            <a:pPr marL="0" indent="0" algn="ctr">
              <a:buNone/>
            </a:pPr>
            <a:r>
              <a:rPr lang="en-US" sz="1800" i="1" dirty="0" smtClean="0">
                <a:solidFill>
                  <a:schemeClr val="bg1"/>
                </a:solidFill>
              </a:rPr>
              <a:t>Five years to the day of the assassination of Archduke Franz Ferdinand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i="1" dirty="0" smtClean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6801"/>
            <a:ext cx="5638800" cy="6851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upload.wikimedia.org/wikipedia/commons/1/17/Wernerprokla.jp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343400"/>
            <a:ext cx="2590800" cy="1917752"/>
          </a:xfrm>
          <a:prstGeom prst="rect">
            <a:avLst/>
          </a:prstGeom>
          <a:noFill/>
          <a:ln w="38100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-1" y="6340334"/>
            <a:ext cx="3505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300" b="1" i="1" dirty="0" smtClean="0">
                <a:solidFill>
                  <a:prstClr val="white"/>
                </a:solidFill>
                <a:latin typeface="Versailles LT"/>
              </a:rPr>
              <a:t>Look Familiar???</a:t>
            </a:r>
            <a:endParaRPr lang="en-US" sz="2300" b="1" i="1" dirty="0">
              <a:solidFill>
                <a:prstClr val="white"/>
              </a:solidFill>
              <a:latin typeface="Versailles LT"/>
            </a:endParaRPr>
          </a:p>
        </p:txBody>
      </p:sp>
    </p:spTree>
    <p:extLst>
      <p:ext uri="{BB962C8B-B14F-4D97-AF65-F5344CB8AC3E}">
        <p14:creationId xmlns:p14="http://schemas.microsoft.com/office/powerpoint/2010/main" val="166714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7331684" cy="114300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/>
            <a:r>
              <a:rPr lang="en-US" sz="5200" b="1" dirty="0" smtClean="0">
                <a:ln w="50800"/>
                <a:solidFill>
                  <a:schemeClr val="bg1">
                    <a:lumMod val="85000"/>
                  </a:schemeClr>
                </a:solidFill>
              </a:rPr>
              <a:t>League Membership</a:t>
            </a:r>
            <a:endParaRPr lang="en-US" sz="5200" b="1" dirty="0">
              <a:ln w="50800"/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91200"/>
            <a:ext cx="9144000" cy="990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b="1" dirty="0" smtClean="0">
                <a:solidFill>
                  <a:schemeClr val="bg1"/>
                </a:solidFill>
              </a:rPr>
              <a:t>The United States never joined the League.  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6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Wilson’s mission to intimately involve the U.S. in global affairs was a failure.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5122" name="Picture 2" descr="http://upload.wikimedia.org/wikipedia/commons/0/02/LN_member_states_animation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27088"/>
            <a:ext cx="9525000" cy="41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57336" y="188893"/>
            <a:ext cx="135806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prstClr val="white"/>
                </a:solidFill>
                <a:latin typeface="Versailles LT"/>
              </a:rPr>
              <a:t>1920-</a:t>
            </a:r>
            <a:br>
              <a:rPr lang="en-US" sz="3200" b="1" dirty="0" smtClean="0">
                <a:solidFill>
                  <a:prstClr val="white"/>
                </a:solidFill>
                <a:latin typeface="Versailles LT"/>
              </a:rPr>
            </a:br>
            <a:r>
              <a:rPr lang="en-US" sz="3200" b="1" dirty="0" smtClean="0">
                <a:solidFill>
                  <a:prstClr val="white"/>
                </a:solidFill>
                <a:latin typeface="Versailles LT"/>
              </a:rPr>
              <a:t>1946</a:t>
            </a:r>
            <a:endParaRPr lang="en-US" sz="3200" b="1" dirty="0">
              <a:solidFill>
                <a:prstClr val="black"/>
              </a:solidFill>
              <a:latin typeface="Versailles LT"/>
            </a:endParaRPr>
          </a:p>
        </p:txBody>
      </p:sp>
      <p:sp useBgFill="1">
        <p:nvSpPr>
          <p:cNvPr id="4" name="Rectangle 3"/>
          <p:cNvSpPr/>
          <p:nvPr/>
        </p:nvSpPr>
        <p:spPr>
          <a:xfrm>
            <a:off x="5090884" y="5181600"/>
            <a:ext cx="24529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400" dirty="0" smtClean="0">
                <a:solidFill>
                  <a:prstClr val="white"/>
                </a:solidFill>
                <a:latin typeface="Versailles LT"/>
              </a:rPr>
              <a:t>Map Credit:  </a:t>
            </a:r>
            <a:r>
              <a:rPr lang="en-US" sz="1400" dirty="0">
                <a:solidFill>
                  <a:prstClr val="white"/>
                </a:solidFill>
                <a:latin typeface="Versailles LT"/>
                <a:hlinkClick r:id="rId5" tooltip="User:Maps &amp; Lucy"/>
              </a:rPr>
              <a:t>Maps &amp; </a:t>
            </a:r>
            <a:r>
              <a:rPr lang="en-US" sz="1400" dirty="0" smtClean="0">
                <a:solidFill>
                  <a:prstClr val="white"/>
                </a:solidFill>
                <a:latin typeface="Versailles LT"/>
                <a:hlinkClick r:id="rId5" tooltip="User:Maps &amp; Lucy"/>
              </a:rPr>
              <a:t>Lucy</a:t>
            </a:r>
            <a:endParaRPr lang="en-US" sz="1400" dirty="0">
              <a:solidFill>
                <a:prstClr val="white"/>
              </a:solidFill>
              <a:latin typeface="Versailles LT"/>
            </a:endParaRPr>
          </a:p>
        </p:txBody>
      </p:sp>
    </p:spTree>
    <p:extLst>
      <p:ext uri="{BB962C8B-B14F-4D97-AF65-F5344CB8AC3E}">
        <p14:creationId xmlns:p14="http://schemas.microsoft.com/office/powerpoint/2010/main" val="3651357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90800"/>
            <a:ext cx="8229600" cy="1143000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6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decolonization</a:t>
            </a:r>
            <a:endParaRPr lang="en-US" sz="6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897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://upload.wikimedia.org/wikipedia/commons/thumb/e/eb/HMS_Dreadnought_%281911%29_profile_drawing.png/1024px-HMS_Dreadnought_%281911%29_profile_draw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03"/>
            <a:ext cx="9144000" cy="5804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6412468"/>
            <a:ext cx="6248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>
                <a:solidFill>
                  <a:schemeClr val="accent4">
                    <a:lumMod val="10000"/>
                  </a:schemeClr>
                </a:solidFill>
              </a:rPr>
              <a:t>"HMS Dreadnought (1911) profile drawing" by </a:t>
            </a:r>
            <a:r>
              <a:rPr lang="en-US" sz="1600" dirty="0" err="1" smtClean="0">
                <a:solidFill>
                  <a:schemeClr val="accent4">
                    <a:lumMod val="10000"/>
                  </a:schemeClr>
                </a:solidFill>
              </a:rPr>
              <a:t>Emoscopes</a:t>
            </a:r>
            <a:endParaRPr lang="en-US" sz="1600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67278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194" y="0"/>
            <a:ext cx="8988805" cy="1905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l"/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League of Nations </a:t>
            </a:r>
            <a:b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6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Mandates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648200"/>
            <a:ext cx="3581400" cy="1295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Former colonies administered by Britain and France</a:t>
            </a:r>
            <a:endParaRPr lang="en-US" b="1" dirty="0"/>
          </a:p>
        </p:txBody>
      </p:sp>
      <p:pic>
        <p:nvPicPr>
          <p:cNvPr id="1028" name="Picture 4" descr="File:League of Nations mandate Middle East and Afric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95" y="1905000"/>
            <a:ext cx="4404221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ile:League of Nations mandate Pacifi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066800"/>
            <a:ext cx="3581400" cy="308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206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League of Nations Mandates, 192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3"/>
          <a:stretch/>
        </p:blipFill>
        <p:spPr bwMode="auto">
          <a:xfrm>
            <a:off x="0" y="914400"/>
            <a:ext cx="9144000" cy="593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152400"/>
            <a:ext cx="9067800" cy="114300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League of Nations Mandates</a:t>
            </a:r>
            <a:endParaRPr lang="en-US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648200"/>
            <a:ext cx="3581400" cy="1295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b="1" dirty="0" smtClean="0"/>
              <a:t>Former colonies administered by Britain and France</a:t>
            </a:r>
            <a:endParaRPr lang="en-US" b="1" dirty="0"/>
          </a:p>
        </p:txBody>
      </p:sp>
      <p:sp>
        <p:nvSpPr>
          <p:cNvPr id="4" name="Rectangle 3"/>
          <p:cNvSpPr/>
          <p:nvPr/>
        </p:nvSpPr>
        <p:spPr>
          <a:xfrm>
            <a:off x="152400" y="5943600"/>
            <a:ext cx="3200400" cy="738664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1400" i="1" dirty="0"/>
              <a:t>Map: Geoffrey </a:t>
            </a:r>
            <a:r>
              <a:rPr lang="en-US" sz="1400" i="1" dirty="0" err="1"/>
              <a:t>Gaudreault</a:t>
            </a:r>
            <a:r>
              <a:rPr lang="en-US" sz="1400" i="1" dirty="0"/>
              <a:t>, NPR; Source:</a:t>
            </a:r>
            <a:r>
              <a:rPr lang="en-US" sz="1400" dirty="0"/>
              <a:t> A History of the Arab Peoples </a:t>
            </a:r>
            <a:r>
              <a:rPr lang="en-US" sz="1400" i="1" dirty="0"/>
              <a:t>by Albert </a:t>
            </a:r>
            <a:r>
              <a:rPr lang="en-US" sz="1400" i="1" dirty="0" err="1"/>
              <a:t>Hourani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945674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81350" y="76200"/>
            <a:ext cx="5962650" cy="7162800"/>
            <a:chOff x="3181350" y="152400"/>
            <a:chExt cx="5962650" cy="7162800"/>
          </a:xfrm>
        </p:grpSpPr>
        <p:pic>
          <p:nvPicPr>
            <p:cNvPr id="6146" name="Picture 2" descr="C:\Users\Tom\AppData\Local\Microsoft\Windows\Temporary Internet Files\Content.IE5\AJE0FOE6\MC900441802[1]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36" r="6169"/>
            <a:stretch/>
          </p:blipFill>
          <p:spPr bwMode="auto">
            <a:xfrm>
              <a:off x="3181350" y="1447800"/>
              <a:ext cx="5962650" cy="5867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/>
            <p:cNvGrpSpPr/>
            <p:nvPr/>
          </p:nvGrpSpPr>
          <p:grpSpPr>
            <a:xfrm>
              <a:off x="4572000" y="2684502"/>
              <a:ext cx="3048000" cy="3792498"/>
              <a:chOff x="4038600" y="2725698"/>
              <a:chExt cx="3048000" cy="3792498"/>
            </a:xfrm>
          </p:grpSpPr>
          <p:pic>
            <p:nvPicPr>
              <p:cNvPr id="1026" name="Picture 2" descr="http://www.watblog.com/wp-content/uploads/2010/02/noble-peace-prize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03802" y="2725698"/>
                <a:ext cx="1696998" cy="1696998"/>
              </a:xfrm>
              <a:prstGeom prst="rect">
                <a:avLst/>
              </a:prstGeom>
              <a:noFill/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4038600" y="4609981"/>
                <a:ext cx="3048000" cy="190821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effectLst>
                <a:softEdge rad="127000"/>
              </a:effectLst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b="1" dirty="0" smtClean="0">
                    <a:solidFill>
                      <a:prstClr val="black"/>
                    </a:solidFill>
                    <a:effectLst>
                      <a:glow rad="101600">
                        <a:prstClr val="white">
                          <a:alpha val="60000"/>
                        </a:prstClr>
                      </a:glow>
                    </a:effectLst>
                    <a:latin typeface="Versailles LT"/>
                  </a:rPr>
                  <a:t>I went to Versailles </a:t>
                </a:r>
                <a:r>
                  <a:rPr lang="en-US" sz="2400" b="1" dirty="0" smtClean="0">
                    <a:solidFill>
                      <a:prstClr val="black"/>
                    </a:solidFill>
                    <a:effectLst>
                      <a:glow rad="101600">
                        <a:prstClr val="white">
                          <a:alpha val="60000"/>
                        </a:prstClr>
                      </a:glow>
                    </a:effectLst>
                    <a:latin typeface="Versailles LT"/>
                  </a:rPr>
                  <a:t>and all I got was </a:t>
                </a:r>
                <a:r>
                  <a:rPr lang="en-US" sz="4000" b="1" dirty="0" smtClean="0">
                    <a:solidFill>
                      <a:prstClr val="black"/>
                    </a:solidFill>
                    <a:effectLst>
                      <a:glow rad="101600">
                        <a:prstClr val="white">
                          <a:alpha val="60000"/>
                        </a:prstClr>
                      </a:glow>
                    </a:effectLst>
                    <a:latin typeface="Versailles LT"/>
                  </a:rPr>
                  <a:t>this lousy </a:t>
                </a:r>
                <a:r>
                  <a:rPr lang="en-US" sz="3200" b="1" dirty="0" smtClean="0">
                    <a:solidFill>
                      <a:prstClr val="black"/>
                    </a:solidFill>
                    <a:effectLst>
                      <a:glow rad="101600">
                        <a:prstClr val="white">
                          <a:alpha val="60000"/>
                        </a:prstClr>
                      </a:glow>
                    </a:effectLst>
                    <a:latin typeface="Versailles LT"/>
                  </a:rPr>
                  <a:t/>
                </a:r>
                <a:br>
                  <a:rPr lang="en-US" sz="3200" b="1" dirty="0" smtClean="0">
                    <a:solidFill>
                      <a:prstClr val="black"/>
                    </a:solidFill>
                    <a:effectLst>
                      <a:glow rad="101600">
                        <a:prstClr val="white">
                          <a:alpha val="60000"/>
                        </a:prstClr>
                      </a:glow>
                    </a:effectLst>
                    <a:latin typeface="Versailles LT"/>
                  </a:rPr>
                </a:br>
                <a:r>
                  <a:rPr lang="en-US" sz="3200" b="1" dirty="0" smtClean="0">
                    <a:solidFill>
                      <a:prstClr val="black"/>
                    </a:solidFill>
                    <a:effectLst>
                      <a:glow rad="101600">
                        <a:prstClr val="white">
                          <a:alpha val="60000"/>
                        </a:prstClr>
                      </a:glow>
                    </a:effectLst>
                    <a:latin typeface="Versailles LT"/>
                  </a:rPr>
                  <a:t>peace prize.</a:t>
                </a:r>
                <a:endParaRPr lang="en-US" sz="3200" b="1" dirty="0">
                  <a:solidFill>
                    <a:prstClr val="black"/>
                  </a:solidFill>
                  <a:effectLst>
                    <a:glow rad="101600">
                      <a:prstClr val="white">
                        <a:alpha val="60000"/>
                      </a:prstClr>
                    </a:glow>
                  </a:effectLst>
                  <a:latin typeface="Versailles LT"/>
                </a:endParaRPr>
              </a:p>
            </p:txBody>
          </p:sp>
        </p:grpSp>
        <p:pic>
          <p:nvPicPr>
            <p:cNvPr id="11" name="Picture 2" descr="File:Thomas Woodrow Wilson, Harris &amp; Ewing bw photo portrait, 1919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38" r="17663" b="48387"/>
            <a:stretch>
              <a:fillRect/>
            </a:stretch>
          </p:blipFill>
          <p:spPr bwMode="auto">
            <a:xfrm>
              <a:off x="5162550" y="152400"/>
              <a:ext cx="2000250" cy="2286000"/>
            </a:xfrm>
            <a:prstGeom prst="ellipse">
              <a:avLst/>
            </a:prstGeom>
            <a:noFill/>
            <a:effectLst>
              <a:softEdge rad="31750"/>
            </a:effectLst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52400"/>
            <a:ext cx="2209800" cy="6278562"/>
          </a:xfrm>
        </p:spPr>
        <p:txBody>
          <a:bodyPr vert="wordArtVert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8000" b="1" dirty="0" smtClean="0">
                <a:ln w="50800"/>
                <a:solidFill>
                  <a:schemeClr val="bg1">
                    <a:lumMod val="85000"/>
                  </a:schemeClr>
                </a:solidFill>
              </a:rPr>
              <a:t>1919</a:t>
            </a:r>
            <a:endParaRPr lang="en-US" sz="8000" b="1" dirty="0">
              <a:ln w="50800"/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967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tx1"/>
            </a:gs>
            <a:gs pos="91000">
              <a:schemeClr val="tx1"/>
            </a:gs>
            <a:gs pos="57000">
              <a:srgbClr val="0B4E8B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562600"/>
            <a:ext cx="5162550" cy="961525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842"/>
            <a:ext cx="9124950" cy="4174958"/>
          </a:xfrm>
          <a:prstGeom prst="rect">
            <a:avLst/>
          </a:prstGeom>
        </p:spPr>
      </p:pic>
      <p:pic>
        <p:nvPicPr>
          <p:cNvPr id="1027" name="Picture 3" descr="E:\Graphics\Stucco Social Media Icons\64px\stucco-facebook-64px.pn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930" y="5562601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raphics\Stucco Social Media Icons\64px\stucco-twitter-64px.png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5562601"/>
            <a:ext cx="870129" cy="870129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r-speightjr.com/wp-content/uploads/2013/05/youtube_icon.png">
            <a:hlinkClick r:id="rId9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1" y="5562601"/>
            <a:ext cx="870128" cy="870128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074" y="4032371"/>
            <a:ext cx="5066215" cy="15302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1" y="4032371"/>
            <a:ext cx="5206435" cy="153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80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upload.wikimedia.org/wikipedia/commons/d/db/Animated_gun_turret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609600"/>
            <a:ext cx="66675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43700" y="6367046"/>
            <a:ext cx="23241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solidFill>
                  <a:schemeClr val="accent4">
                    <a:lumMod val="10000"/>
                  </a:schemeClr>
                </a:solidFill>
              </a:rPr>
              <a:t>Art Credit: </a:t>
            </a:r>
            <a:r>
              <a:rPr lang="en-US" sz="1600" dirty="0" err="1" smtClean="0">
                <a:solidFill>
                  <a:schemeClr val="accent4">
                    <a:lumMod val="10000"/>
                  </a:schemeClr>
                </a:solidFill>
              </a:rPr>
              <a:t>Emoscopes</a:t>
            </a:r>
            <a:endParaRPr lang="en-US" sz="160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5800" y="1524000"/>
            <a:ext cx="449580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solidFill>
                  <a:schemeClr val="accent4">
                    <a:lumMod val="10000"/>
                  </a:schemeClr>
                </a:solidFill>
                <a:latin typeface="+mj-lt"/>
              </a:rPr>
              <a:t>FULLY </a:t>
            </a:r>
            <a:r>
              <a:rPr lang="en-US" sz="5400" b="1" dirty="0">
                <a:solidFill>
                  <a:schemeClr val="accent4">
                    <a:lumMod val="10000"/>
                  </a:schemeClr>
                </a:solidFill>
                <a:latin typeface="+mj-lt"/>
              </a:rPr>
              <a:t>AUTOMATED</a:t>
            </a:r>
            <a:endParaRPr lang="en-US" sz="6000" b="1" dirty="0">
              <a:solidFill>
                <a:schemeClr val="accent4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4495800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4">
                    <a:lumMod val="10000"/>
                  </a:schemeClr>
                </a:solidFill>
                <a:latin typeface="AFL Font nonmetric" panose="02090504030505020304" pitchFamily="18" charset="0"/>
              </a:rPr>
              <a:t>A Revolution in Weaponry</a:t>
            </a:r>
            <a:endParaRPr lang="en-US" sz="3600" dirty="0">
              <a:solidFill>
                <a:schemeClr val="accent4">
                  <a:lumMod val="10000"/>
                </a:schemeClr>
              </a:solidFill>
              <a:latin typeface="AFL Font nonmetric" panose="0209050403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719340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richey\AppData\Local\Microsoft\Windows\Temporary Internet Files\Content.IE5\YN6KR4KF\MP900448727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8394"/>
            <a:ext cx="9144000" cy="687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8616915"/>
              </p:ext>
            </p:extLst>
          </p:nvPr>
        </p:nvGraphicFramePr>
        <p:xfrm>
          <a:off x="2819400" y="457200"/>
          <a:ext cx="5791200" cy="5465113"/>
        </p:xfrm>
        <a:graphic>
          <a:graphicData uri="http://schemas.openxmlformats.org/drawingml/2006/table">
            <a:tbl>
              <a:tblPr/>
              <a:tblGrid>
                <a:gridCol w="2476416"/>
                <a:gridCol w="1657392"/>
                <a:gridCol w="1657392"/>
              </a:tblGrid>
              <a:tr h="784721">
                <a:tc gridSpan="3"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Calibri" pitchFamily="34" charset="0"/>
                        </a:rPr>
                        <a:t>Percentage Distribution of the </a:t>
                      </a:r>
                      <a:r>
                        <a:rPr lang="en-US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cs typeface="Calibri" pitchFamily="34" charset="0"/>
                        </a:rPr>
                        <a:t>World's Manufacturing Production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cs typeface="Calibri" pitchFamily="34" charset="0"/>
                      </a:endParaRPr>
                    </a:p>
                  </a:txBody>
                  <a:tcPr marL="76846" marR="76846" marT="38423" marB="3842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500"/>
                    </a:p>
                  </a:txBody>
                  <a:tcPr marL="76846" marR="76846" marT="38423" marB="38423"/>
                </a:tc>
                <a:tc hMerge="1"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76846" marR="76846" marT="38423" marB="38423"/>
                </a:tc>
              </a:tr>
              <a:tr h="429659">
                <a:tc>
                  <a:txBody>
                    <a:bodyPr/>
                    <a:lstStyle/>
                    <a:p>
                      <a:pPr algn="r"/>
                      <a:endParaRPr lang="en-US" sz="28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1870</a:t>
                      </a:r>
                      <a:r>
                        <a:rPr lang="en-US" sz="3200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3200" b="1" dirty="0">
                          <a:solidFill>
                            <a:schemeClr val="accent6">
                              <a:lumMod val="20000"/>
                              <a:lumOff val="8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1913</a:t>
                      </a:r>
                      <a:endParaRPr lang="en-US" sz="3200" dirty="0"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340894">
                <a:tc>
                  <a:txBody>
                    <a:bodyPr/>
                    <a:lstStyle/>
                    <a:p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USA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23.3 </a:t>
                      </a:r>
                      <a:endParaRPr lang="en-US" sz="2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35.8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340894">
                <a:tc>
                  <a:txBody>
                    <a:bodyPr/>
                    <a:lstStyle/>
                    <a:p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Germany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13.2 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15.7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340894">
                <a:tc>
                  <a:txBody>
                    <a:bodyPr/>
                    <a:lstStyle/>
                    <a:p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U.K.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31.8 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14.0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340894">
                <a:tc>
                  <a:txBody>
                    <a:bodyPr/>
                    <a:lstStyle/>
                    <a:p>
                      <a:r>
                        <a:rPr lang="en-US" sz="3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France</a:t>
                      </a:r>
                      <a:endParaRPr lang="en-US" sz="32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10.3 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6.4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340894">
                <a:tc>
                  <a:txBody>
                    <a:bodyPr/>
                    <a:lstStyle/>
                    <a:p>
                      <a:r>
                        <a:rPr lang="en-US" sz="3200" b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Russia</a:t>
                      </a:r>
                      <a:endParaRPr lang="en-US" sz="320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3.7 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5.5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340894">
                <a:tc>
                  <a:txBody>
                    <a:bodyPr/>
                    <a:lstStyle/>
                    <a:p>
                      <a:r>
                        <a:rPr lang="en-US" sz="32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Italy</a:t>
                      </a:r>
                      <a:endParaRPr lang="en-US" sz="32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2.4 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2.7</a:t>
                      </a: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  <a:tr h="522185">
                <a:tc>
                  <a:txBody>
                    <a:bodyPr/>
                    <a:lstStyle/>
                    <a:p>
                      <a:r>
                        <a:rPr lang="en-US" sz="2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Others</a:t>
                      </a:r>
                      <a:endParaRPr lang="en-US" sz="28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15.3</a:t>
                      </a:r>
                      <a:endParaRPr lang="en-US" sz="2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8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19.9</a:t>
                      </a:r>
                      <a:endParaRPr lang="en-US" sz="28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76846" marR="76846" marT="38423" marB="3842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75000"/>
                        <a:alpha val="9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2819400" y="6272833"/>
            <a:ext cx="5791200" cy="307777"/>
          </a:xfrm>
          <a:prstGeom prst="rect">
            <a:avLst/>
          </a:prstGeom>
          <a:solidFill>
            <a:schemeClr val="bg1">
              <a:lumMod val="75000"/>
              <a:alpha val="9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/>
              <a:t>Source:  </a:t>
            </a:r>
            <a:r>
              <a:rPr lang="en-US" sz="1400" b="1" dirty="0" smtClean="0">
                <a:hlinkClick r:id="rId4"/>
              </a:rPr>
              <a:t>http://www.fordham.edu/halsall/mod/indrevtabs1.asp</a:t>
            </a:r>
            <a:r>
              <a:rPr lang="en-US" sz="1400" b="1" dirty="0" smtClean="0"/>
              <a:t> </a:t>
            </a:r>
            <a:endParaRPr lang="en-US" sz="1400" b="1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1143000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l">
              <a:defRPr/>
            </a:pPr>
            <a:r>
              <a:rPr lang="en-US" sz="5700" dirty="0" smtClean="0">
                <a:ln/>
                <a:solidFill>
                  <a:schemeClr val="accent3"/>
                </a:solidFill>
                <a:effectLst/>
              </a:rPr>
              <a:t>The </a:t>
            </a:r>
            <a:r>
              <a:rPr lang="en-US" sz="5700" i="1" dirty="0" smtClean="0">
                <a:ln/>
                <a:solidFill>
                  <a:schemeClr val="accent3"/>
                </a:solidFill>
                <a:effectLst/>
              </a:rPr>
              <a:t>Daily Telegraph </a:t>
            </a:r>
            <a:r>
              <a:rPr lang="en-US" sz="5700" dirty="0" smtClean="0">
                <a:ln/>
                <a:solidFill>
                  <a:schemeClr val="accent3"/>
                </a:solidFill>
                <a:effectLst/>
              </a:rPr>
              <a:t>Affair</a:t>
            </a:r>
            <a:endParaRPr lang="en-US" sz="5700" dirty="0">
              <a:ln/>
              <a:solidFill>
                <a:schemeClr val="accent3"/>
              </a:solidFill>
              <a:effectLst/>
            </a:endParaRPr>
          </a:p>
        </p:txBody>
      </p:sp>
      <p:sp useBgFill="1">
        <p:nvSpPr>
          <p:cNvPr id="3" name="Rectangle 2"/>
          <p:cNvSpPr/>
          <p:nvPr/>
        </p:nvSpPr>
        <p:spPr>
          <a:xfrm>
            <a:off x="5715000" y="5414427"/>
            <a:ext cx="31242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hlinkClick r:id="rId3"/>
              </a:rPr>
              <a:t>Wilhelm II</a:t>
            </a:r>
            <a:r>
              <a:rPr lang="en-US" sz="4000" b="1" dirty="0"/>
              <a:t> </a:t>
            </a:r>
            <a:r>
              <a:rPr lang="en-US" sz="2800" b="1" dirty="0" smtClean="0"/>
              <a:t>“Kaiser Bill”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4620161"/>
            <a:ext cx="441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 smtClean="0"/>
              <a:t>A PR move gone seriously wrong!</a:t>
            </a:r>
            <a:endParaRPr lang="en-US" sz="4000" b="1" i="1" dirty="0"/>
          </a:p>
        </p:txBody>
      </p:sp>
      <p:grpSp>
        <p:nvGrpSpPr>
          <p:cNvPr id="9" name="Group 8"/>
          <p:cNvGrpSpPr/>
          <p:nvPr/>
        </p:nvGrpSpPr>
        <p:grpSpPr>
          <a:xfrm>
            <a:off x="1143000" y="1730463"/>
            <a:ext cx="3339115" cy="2384337"/>
            <a:chOff x="1143000" y="1730463"/>
            <a:chExt cx="3339115" cy="2384337"/>
          </a:xfrm>
        </p:grpSpPr>
        <p:grpSp>
          <p:nvGrpSpPr>
            <p:cNvPr id="6" name="Group 5"/>
            <p:cNvGrpSpPr/>
            <p:nvPr/>
          </p:nvGrpSpPr>
          <p:grpSpPr>
            <a:xfrm>
              <a:off x="1143000" y="1730463"/>
              <a:ext cx="3339115" cy="2384337"/>
              <a:chOff x="1143000" y="3984537"/>
              <a:chExt cx="3339115" cy="2384337"/>
            </a:xfrm>
          </p:grpSpPr>
          <p:pic>
            <p:nvPicPr>
              <p:cNvPr id="1029" name="Picture 5" descr="http://farm5.staticflickr.com/4002/4627497417_b6b683ac2a_z.jpg">
                <a:hlinkClick r:id="rId4"/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43000" y="3984537"/>
                <a:ext cx="3339115" cy="2384337"/>
              </a:xfrm>
              <a:prstGeom prst="rect">
                <a:avLst/>
              </a:prstGeom>
              <a:noFill/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/>
              <p:cNvSpPr/>
              <p:nvPr/>
            </p:nvSpPr>
            <p:spPr>
              <a:xfrm>
                <a:off x="2667000" y="6064121"/>
                <a:ext cx="1779654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 smtClean="0"/>
                  <a:t>Photo by </a:t>
                </a:r>
                <a:r>
                  <a:rPr lang="en-US" sz="1200" dirty="0">
                    <a:hlinkClick r:id="rId6"/>
                  </a:rPr>
                  <a:t>@Doug88888</a:t>
                </a:r>
                <a:endParaRPr lang="en-US" sz="1200" dirty="0"/>
              </a:p>
            </p:txBody>
          </p:sp>
        </p:grpSp>
        <p:sp>
          <p:nvSpPr>
            <p:cNvPr id="8" name="TextBox 7">
              <a:hlinkClick r:id="rId4"/>
            </p:cNvPr>
            <p:cNvSpPr txBox="1"/>
            <p:nvPr/>
          </p:nvSpPr>
          <p:spPr>
            <a:xfrm>
              <a:off x="1158766" y="2667000"/>
              <a:ext cx="3303654" cy="584775"/>
            </a:xfrm>
            <a:prstGeom prst="rect">
              <a:avLst/>
            </a:prstGeom>
            <a:solidFill>
              <a:schemeClr val="accent2">
                <a:alpha val="85000"/>
              </a:schemeClr>
            </a:solidFill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smtClean="0"/>
                <a:t>LINK</a:t>
              </a:r>
              <a:endParaRPr lang="en-US" sz="3200" b="1" dirty="0"/>
            </a:p>
          </p:txBody>
        </p:sp>
      </p:grpSp>
      <p:pic>
        <p:nvPicPr>
          <p:cNvPr id="3074" name="Picture 2" descr="File:Wilhelm II. 1905.jpe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32"/>
          <a:stretch/>
        </p:blipFill>
        <p:spPr bwMode="auto">
          <a:xfrm>
            <a:off x="6019800" y="1482994"/>
            <a:ext cx="2514600" cy="399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7762" name="Picture 2" descr="http://upload.wikimedia.org/wikipedia/commons/1/17/Wernerprokl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68535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85800" y="152400"/>
            <a:ext cx="8077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7200" dirty="0">
                <a:ln w="38100">
                  <a:solidFill>
                    <a:schemeClr val="tx1"/>
                  </a:solidFill>
                </a:ln>
                <a:solidFill>
                  <a:schemeClr val="bg2"/>
                </a:solidFill>
                <a:latin typeface="Franklin Gothic Demi" panose="020B0703020102020204" pitchFamily="34" charset="0"/>
              </a:rPr>
              <a:t>FRANCO-GERMAN TENSIONS</a:t>
            </a:r>
          </a:p>
        </p:txBody>
      </p:sp>
    </p:spTree>
    <p:extLst>
      <p:ext uri="{BB962C8B-B14F-4D97-AF65-F5344CB8AC3E}">
        <p14:creationId xmlns:p14="http://schemas.microsoft.com/office/powerpoint/2010/main" val="2419657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5638800"/>
          </a:xfrm>
        </p:spPr>
        <p:txBody>
          <a:bodyPr/>
          <a:lstStyle/>
          <a:p>
            <a:r>
              <a:rPr lang="en-US" sz="12500" dirty="0" smtClean="0"/>
              <a:t>The </a:t>
            </a:r>
            <a:br>
              <a:rPr lang="en-US" sz="12500" dirty="0" smtClean="0"/>
            </a:br>
            <a:r>
              <a:rPr lang="en-US" sz="12500" dirty="0" smtClean="0">
                <a:solidFill>
                  <a:schemeClr val="tx1"/>
                </a:solidFill>
              </a:rPr>
              <a:t>ALLIANCE</a:t>
            </a:r>
            <a:r>
              <a:rPr lang="en-US" sz="12500" dirty="0" smtClean="0"/>
              <a:t> System</a:t>
            </a:r>
            <a:endParaRPr lang="en-US" sz="12500" dirty="0"/>
          </a:p>
        </p:txBody>
      </p:sp>
    </p:spTree>
    <p:extLst>
      <p:ext uri="{BB962C8B-B14F-4D97-AF65-F5344CB8AC3E}">
        <p14:creationId xmlns:p14="http://schemas.microsoft.com/office/powerpoint/2010/main" val="38910135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840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4600" y="-20053"/>
            <a:ext cx="2819400" cy="688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267200"/>
            <a:ext cx="7239000" cy="1447800"/>
          </a:xfr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/>
          <a:lstStyle/>
          <a:p>
            <a:r>
              <a:rPr lang="en-US" sz="9600" dirty="0" smtClean="0">
                <a:latin typeface="+mj-lt"/>
              </a:rPr>
              <a:t>ARCHITECT</a:t>
            </a:r>
            <a:endParaRPr lang="en-US" sz="9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023790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2/26/Map_Europe_alliances_1914-en.svg/1000px-Map_Europe_alliances_1914-en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23648"/>
            <a:ext cx="9144000" cy="68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6600" y="304800"/>
            <a:ext cx="5562600" cy="1524000"/>
          </a:xfrm>
          <a:solidFill>
            <a:schemeClr val="tx1">
              <a:alpha val="40000"/>
            </a:schemeClr>
          </a:solidFill>
          <a:ln>
            <a:noFill/>
          </a:ln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96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Alliances</a:t>
            </a:r>
            <a:endParaRPr lang="en-US" sz="9600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pic>
        <p:nvPicPr>
          <p:cNvPr id="1028" name="Picture 4" descr="http://upload.wikimedia.org/wikipedia/commons/thumb/2/26/Map_Europe_alliances_1914-en.svg/1000px-Map_Europe_alliances_1914-en.sv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1800" y="4648200"/>
            <a:ext cx="2286000" cy="214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" y="6096000"/>
            <a:ext cx="1295399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Map Credit: </a:t>
            </a:r>
            <a:r>
              <a:rPr lang="en-US" sz="1400" b="1" dirty="0" err="1">
                <a:solidFill>
                  <a:schemeClr val="tx1"/>
                </a:solidFill>
                <a:hlinkClick r:id="rId5" action="ppaction://hlinkfile" tooltip="User:Historicair"/>
              </a:rPr>
              <a:t>historicair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20320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2/26/Map_Europe_alliances_1914-en.svg/1000px-Map_Europe_alliances_1914-en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23648"/>
            <a:ext cx="9144000" cy="68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9208152"/>
              </p:ext>
            </p:extLst>
          </p:nvPr>
        </p:nvGraphicFramePr>
        <p:xfrm>
          <a:off x="4953001" y="1981200"/>
          <a:ext cx="3733799" cy="24384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7337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Central</a:t>
                      </a:r>
                      <a:r>
                        <a:rPr lang="en-US" sz="3600" baseline="0" dirty="0" smtClean="0"/>
                        <a:t> Powers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Germany</a:t>
                      </a:r>
                    </a:p>
                    <a:p>
                      <a:pPr algn="ctr"/>
                      <a:r>
                        <a:rPr lang="en-US" sz="2800" b="1" dirty="0" smtClean="0"/>
                        <a:t>Austria-Hungary</a:t>
                      </a:r>
                    </a:p>
                    <a:p>
                      <a:pPr algn="ctr"/>
                      <a:r>
                        <a:rPr lang="en-US" sz="2800" b="1" dirty="0" smtClean="0"/>
                        <a:t>Ottoman Empire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strike="sngStrike" dirty="0" smtClean="0"/>
                        <a:t>Italy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8" name="Picture 4" descr="http://upload.wikimedia.org/wikipedia/commons/thumb/2/26/Map_Europe_alliances_1914-en.svg/1000px-Map_Europe_alliances_1914-en.sv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1800" y="4648200"/>
            <a:ext cx="2286000" cy="214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7036852"/>
              </p:ext>
            </p:extLst>
          </p:nvPr>
        </p:nvGraphicFramePr>
        <p:xfrm>
          <a:off x="533400" y="1981200"/>
          <a:ext cx="3429000" cy="237744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429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Triple Entente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Britain</a:t>
                      </a:r>
                    </a:p>
                    <a:p>
                      <a:pPr algn="ctr"/>
                      <a:r>
                        <a:rPr lang="en-US" sz="3600" b="1" dirty="0" smtClean="0"/>
                        <a:t>France</a:t>
                      </a:r>
                    </a:p>
                    <a:p>
                      <a:pPr algn="ctr"/>
                      <a:r>
                        <a:rPr lang="en-US" sz="3600" b="1" dirty="0" smtClean="0"/>
                        <a:t>Russia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04800" y="6096000"/>
            <a:ext cx="1295399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Map Credit: </a:t>
            </a:r>
            <a:r>
              <a:rPr lang="en-US" sz="1400" b="1" dirty="0" err="1">
                <a:solidFill>
                  <a:schemeClr val="tx1"/>
                </a:solidFill>
                <a:hlinkClick r:id="rId5" action="ppaction://hlinkfile" tooltip="User:Historicair"/>
              </a:rPr>
              <a:t>historicair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9934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3166030"/>
            <a:ext cx="2220771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143000"/>
          </a:xfr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7200" b="1" dirty="0" smtClean="0">
                <a:ln/>
                <a:solidFill>
                  <a:schemeClr val="accent3"/>
                </a:solidFill>
                <a:effectLst/>
                <a:latin typeface="Franklin Gothic Demi" pitchFamily="34" charset="0"/>
                <a:cs typeface="Calibri" pitchFamily="34" charset="0"/>
              </a:rPr>
              <a:t>TABLE OF CONTENTS</a:t>
            </a:r>
            <a:endParaRPr lang="en-US" sz="7200" b="1" dirty="0">
              <a:ln/>
              <a:solidFill>
                <a:schemeClr val="accent3"/>
              </a:solidFill>
              <a:effectLst/>
              <a:latin typeface="Franklin Gothic Demi" pitchFamily="34" charset="0"/>
              <a:cs typeface="Calibri" pitchFamily="34" charset="0"/>
            </a:endParaRPr>
          </a:p>
        </p:txBody>
      </p:sp>
      <p:pic>
        <p:nvPicPr>
          <p:cNvPr id="1026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166030"/>
            <a:ext cx="22098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477000" y="2632630"/>
            <a:ext cx="2209800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Franklin Gothic Demi" pitchFamily="34" charset="0"/>
              </a:rPr>
              <a:t>PART III</a:t>
            </a:r>
            <a:endParaRPr lang="en-US" sz="2800" dirty="0">
              <a:latin typeface="Franklin Gothic Dem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77000" y="4994830"/>
            <a:ext cx="2209800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Franklin Gothic Demi" pitchFamily="34" charset="0"/>
              </a:rPr>
              <a:t>C</a:t>
            </a:r>
            <a:r>
              <a:rPr lang="en-US" sz="2200" dirty="0" smtClean="0">
                <a:latin typeface="Franklin Gothic Demi" pitchFamily="34" charset="0"/>
              </a:rPr>
              <a:t>onsequences</a:t>
            </a:r>
            <a:endParaRPr lang="en-US" sz="2200" dirty="0">
              <a:latin typeface="Franklin Gothic Dem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3400" y="2632630"/>
            <a:ext cx="2209800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Franklin Gothic Demi" pitchFamily="34" charset="0"/>
              </a:rPr>
              <a:t>PART I</a:t>
            </a:r>
            <a:endParaRPr lang="en-US" sz="2800" dirty="0">
              <a:latin typeface="Franklin Gothic Dem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5002033"/>
            <a:ext cx="2209800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Franklin Gothic Demi" pitchFamily="34" charset="0"/>
              </a:rPr>
              <a:t>Causes</a:t>
            </a:r>
            <a:endParaRPr lang="en-US" sz="2400" dirty="0">
              <a:latin typeface="Franklin Gothic Demi" pitchFamily="34" charset="0"/>
            </a:endParaRPr>
          </a:p>
        </p:txBody>
      </p:sp>
      <p:pic>
        <p:nvPicPr>
          <p:cNvPr id="1027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166030"/>
            <a:ext cx="2209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05200" y="2620962"/>
            <a:ext cx="2209800" cy="523220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Franklin Gothic Demi" pitchFamily="34" charset="0"/>
              </a:rPr>
              <a:t>PART III</a:t>
            </a:r>
            <a:endParaRPr lang="en-US" sz="2800" dirty="0">
              <a:latin typeface="Franklin Gothic Dem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05200" y="4990365"/>
            <a:ext cx="2209800" cy="46166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Franklin Gothic Demi" pitchFamily="34" charset="0"/>
              </a:rPr>
              <a:t>Course</a:t>
            </a:r>
            <a:endParaRPr lang="en-US" sz="2400" dirty="0">
              <a:latin typeface="Franklin Gothic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0"/>
            <a:ext cx="9144000" cy="6858000"/>
          </a:xfrm>
        </p:spPr>
      </p:pic>
      <p:sp>
        <p:nvSpPr>
          <p:cNvPr id="6" name="Rectangle 5"/>
          <p:cNvSpPr/>
          <p:nvPr/>
        </p:nvSpPr>
        <p:spPr>
          <a:xfrm>
            <a:off x="228600" y="624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</a:t>
            </a:r>
            <a:r>
              <a:rPr lang="en-US" b="1" dirty="0" err="1">
                <a:solidFill>
                  <a:srgbClr val="21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/>
                <a:hlinkClick r:id="rId3" tooltip="Go to Jayel Aheram's photostream"/>
              </a:rPr>
              <a:t>Jayel</a:t>
            </a:r>
            <a:r>
              <a:rPr lang="en-US" b="1" dirty="0">
                <a:solidFill>
                  <a:srgbClr val="21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/>
                <a:hlinkClick r:id="rId3" tooltip="Go to Jayel Aheram's photostream"/>
              </a:rPr>
              <a:t> </a:t>
            </a:r>
            <a:r>
              <a:rPr lang="en-US" b="1" dirty="0" err="1" smtClean="0">
                <a:solidFill>
                  <a:srgbClr val="21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/>
                <a:hlinkClick r:id="rId3" tooltip="Go to Jayel Aheram's photostream"/>
              </a:rPr>
              <a:t>Aheram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819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2" y="0"/>
            <a:ext cx="9144000" cy="6858000"/>
          </a:xfrm>
        </p:spPr>
      </p:pic>
      <p:sp>
        <p:nvSpPr>
          <p:cNvPr id="6" name="Rectangle 5"/>
          <p:cNvSpPr/>
          <p:nvPr/>
        </p:nvSpPr>
        <p:spPr>
          <a:xfrm>
            <a:off x="228600" y="6248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Photo by </a:t>
            </a:r>
            <a:r>
              <a:rPr lang="en-US" b="1" dirty="0" err="1">
                <a:solidFill>
                  <a:srgbClr val="21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/>
                <a:hlinkClick r:id="rId3" tooltip="Go to Jayel Aheram's photostream"/>
              </a:rPr>
              <a:t>Jayel</a:t>
            </a:r>
            <a:r>
              <a:rPr lang="en-US" b="1" dirty="0">
                <a:solidFill>
                  <a:srgbClr val="21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/>
                <a:hlinkClick r:id="rId3" tooltip="Go to Jayel Aheram's photostream"/>
              </a:rPr>
              <a:t> </a:t>
            </a:r>
            <a:r>
              <a:rPr lang="en-US" b="1" dirty="0" err="1" smtClean="0">
                <a:solidFill>
                  <a:srgbClr val="21212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oxima Nova"/>
                <a:hlinkClick r:id="rId3" tooltip="Go to Jayel Aheram's photostream"/>
              </a:rPr>
              <a:t>Aheram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4343400"/>
            <a:ext cx="7391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FL Font nonmetric" panose="02090504030505020304" pitchFamily="18" charset="0"/>
              </a:rPr>
              <a:t>The objective was </a:t>
            </a:r>
          </a:p>
          <a:p>
            <a:r>
              <a:rPr lang="en-US" sz="4400" b="1" dirty="0" smtClean="0">
                <a:effectLst>
                  <a:glow rad="101600">
                    <a:schemeClr val="accent2">
                      <a:lumMod val="5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FL Font nonmetric" panose="02090504030505020304" pitchFamily="18" charset="0"/>
              </a:rPr>
              <a:t>NOT to go to war.</a:t>
            </a:r>
            <a:endParaRPr lang="en-US" sz="4400" b="1" dirty="0">
              <a:effectLst>
                <a:glow rad="101600">
                  <a:schemeClr val="accent2">
                    <a:lumMod val="50000"/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FL Font nonmetric" panose="0209050403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71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2/2d/Chain_of_Friendship_cartoon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768"/>
            <a:ext cx="9144000" cy="6332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6000748"/>
            <a:ext cx="4038600" cy="70485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chemeClr val="tx2">
                    <a:lumMod val="10000"/>
                  </a:schemeClr>
                </a:solidFill>
              </a:rPr>
              <a:t>1914 American Cartoon</a:t>
            </a:r>
          </a:p>
        </p:txBody>
      </p:sp>
    </p:spTree>
    <p:extLst>
      <p:ext uri="{BB962C8B-B14F-4D97-AF65-F5344CB8AC3E}">
        <p14:creationId xmlns:p14="http://schemas.microsoft.com/office/powerpoint/2010/main" val="1399887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840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4600" y="-20053"/>
            <a:ext cx="2819400" cy="688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95800" y="1896070"/>
            <a:ext cx="43156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FL Font nonmetric" panose="02090504030505020304" pitchFamily="18" charset="0"/>
              </a:rPr>
              <a:t>IT WORKS!!!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7350888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84026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7/7c/Franz_von_Lenbach_-_Portrait_of_Otto_Eduard_Leopold_von_Bismarck_-_Walters_371007_-_View_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24600" y="-20053"/>
            <a:ext cx="2819400" cy="688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495800" y="1896070"/>
            <a:ext cx="431560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FL Font nonmetric" panose="02090504030505020304" pitchFamily="18" charset="0"/>
              </a:rPr>
              <a:t>IT WORKS!!!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29200" y="3733800"/>
            <a:ext cx="362351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5400" b="1" dirty="0" smtClean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FL Font nonmetric" panose="02090504030505020304" pitchFamily="18" charset="0"/>
              </a:rPr>
              <a:t>...until it doesn’t.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955919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  <a:alpha val="60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pload.wikimedia.org/wikipedia/commons/thumb/4/43/Africa1898.png/715px-Africa1898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6" t="23075" r="6089" b="30262"/>
          <a:stretch/>
        </p:blipFill>
        <p:spPr bwMode="auto">
          <a:xfrm>
            <a:off x="0" y="-76201"/>
            <a:ext cx="9220201" cy="693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2" y="968374"/>
            <a:ext cx="9220202" cy="1774826"/>
          </a:xfrm>
          <a:gradFill>
            <a:gsLst>
              <a:gs pos="0">
                <a:schemeClr val="dk1">
                  <a:shade val="51000"/>
                  <a:satMod val="130000"/>
                  <a:alpha val="70000"/>
                </a:schemeClr>
              </a:gs>
              <a:gs pos="80000">
                <a:schemeClr val="dk1">
                  <a:shade val="93000"/>
                  <a:satMod val="130000"/>
                  <a:alpha val="70000"/>
                </a:schemeClr>
              </a:gs>
              <a:gs pos="100000">
                <a:schemeClr val="dk1">
                  <a:shade val="94000"/>
                  <a:satMod val="135000"/>
                  <a:alpha val="70000"/>
                </a:schemeClr>
              </a:gs>
            </a:gsLst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anchor="ctr">
            <a:noAutofit/>
          </a:bodyPr>
          <a:lstStyle/>
          <a:p>
            <a:r>
              <a:rPr lang="en-US" sz="10200" b="1" dirty="0" smtClean="0"/>
              <a:t>IMPERIALISM</a:t>
            </a:r>
            <a:endParaRPr lang="en-US" sz="102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24200" y="3962400"/>
            <a:ext cx="5410200" cy="1981200"/>
          </a:xfrm>
          <a:gradFill>
            <a:gsLst>
              <a:gs pos="0">
                <a:schemeClr val="dk1">
                  <a:shade val="51000"/>
                  <a:satMod val="130000"/>
                  <a:alpha val="70000"/>
                </a:schemeClr>
              </a:gs>
              <a:gs pos="80000">
                <a:schemeClr val="dk1">
                  <a:shade val="93000"/>
                  <a:satMod val="130000"/>
                  <a:alpha val="70000"/>
                </a:schemeClr>
              </a:gs>
              <a:gs pos="100000">
                <a:schemeClr val="dk1">
                  <a:shade val="94000"/>
                  <a:satMod val="135000"/>
                  <a:alpha val="70000"/>
                </a:schemeClr>
              </a:gs>
            </a:gsLst>
          </a:gradFill>
          <a:ln w="9525">
            <a:noFill/>
            <a:miter lim="800000"/>
            <a:headEnd/>
            <a:tailEnd/>
          </a:ln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4800" b="1" dirty="0">
                <a:solidFill>
                  <a:schemeClr val="lt1"/>
                </a:solidFill>
                <a:latin typeface="AFL Font nonmetric" panose="02090504030505020304" pitchFamily="18" charset="0"/>
              </a:rPr>
              <a:t>National Rivalry Goes Global</a:t>
            </a:r>
          </a:p>
        </p:txBody>
      </p:sp>
      <p:sp>
        <p:nvSpPr>
          <p:cNvPr id="4" name="AutoShape 2" descr="http://upload.wikimedia.org/wikipedia/commons/thumb/4/43/Africa1898.png/640px-Africa1898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ile:Eugène Delacroix - La liberté guidant le peup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4591"/>
            <a:ext cx="9144000" cy="681341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581400"/>
            <a:ext cx="9144000" cy="990600"/>
          </a:xfrm>
          <a:solidFill>
            <a:schemeClr val="accent4">
              <a:lumMod val="10000"/>
              <a:alpha val="60000"/>
            </a:schemeClr>
          </a:solidFill>
        </p:spPr>
        <p:txBody>
          <a:bodyPr anchor="ctr">
            <a:noAutofit/>
          </a:bodyPr>
          <a:lstStyle/>
          <a:p>
            <a:r>
              <a:rPr lang="en-US" sz="10000" dirty="0" smtClean="0"/>
              <a:t>NATIONALISM</a:t>
            </a:r>
            <a:endParaRPr lang="en-US" sz="100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505200" y="6324600"/>
            <a:ext cx="5486400" cy="381000"/>
          </a:xfrm>
          <a:solidFill>
            <a:schemeClr val="accent4">
              <a:lumMod val="10000"/>
            </a:schemeClr>
          </a:solidFill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anchor="ctr">
            <a:normAutofit/>
          </a:bodyPr>
          <a:lstStyle/>
          <a:p>
            <a:pPr algn="ctr">
              <a:buNone/>
            </a:pPr>
            <a:r>
              <a:rPr lang="en-US" sz="1800" i="1" dirty="0" smtClean="0">
                <a:hlinkClick r:id="rId4" action="ppaction://hlinkfile"/>
              </a:rPr>
              <a:t>Liberty Leading the People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(Eugène Delacroix, 1830) 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ile:Eugène Delacroix - La liberté guidant le peupl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4591"/>
            <a:ext cx="9144000" cy="681341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505200"/>
            <a:ext cx="9144000" cy="1524000"/>
          </a:xfrm>
          <a:solidFill>
            <a:schemeClr val="accent4">
              <a:lumMod val="10000"/>
              <a:alpha val="60000"/>
            </a:schemeClr>
          </a:solidFill>
        </p:spPr>
        <p:txBody>
          <a:bodyPr anchor="ctr">
            <a:noAutofit/>
          </a:bodyPr>
          <a:lstStyle/>
          <a:p>
            <a:pPr lvl="0"/>
            <a:r>
              <a:rPr lang="en-US" sz="5400" b="1" dirty="0">
                <a:solidFill>
                  <a:srgbClr val="FFFFFF"/>
                </a:solidFill>
                <a:effectLst/>
                <a:latin typeface="AFL Font nonmetric" panose="02090504030505020304" pitchFamily="18" charset="0"/>
                <a:ea typeface="+mn-ea"/>
                <a:cs typeface="+mn-cs"/>
              </a:rPr>
              <a:t>Self-Determination </a:t>
            </a:r>
            <a:r>
              <a:rPr lang="en-US" sz="5400" b="1" dirty="0" smtClean="0">
                <a:solidFill>
                  <a:srgbClr val="FFFFFF"/>
                </a:solidFill>
                <a:effectLst/>
                <a:latin typeface="AFL Font nonmetric" panose="02090504030505020304" pitchFamily="18" charset="0"/>
                <a:ea typeface="+mn-ea"/>
                <a:cs typeface="+mn-cs"/>
              </a:rPr>
              <a:t/>
            </a:r>
            <a:br>
              <a:rPr lang="en-US" sz="5400" b="1" dirty="0" smtClean="0">
                <a:solidFill>
                  <a:srgbClr val="FFFFFF"/>
                </a:solidFill>
                <a:effectLst/>
                <a:latin typeface="AFL Font nonmetric" panose="02090504030505020304" pitchFamily="18" charset="0"/>
                <a:ea typeface="+mn-ea"/>
                <a:cs typeface="+mn-cs"/>
              </a:rPr>
            </a:br>
            <a:r>
              <a:rPr lang="en-US" sz="4000" b="1" dirty="0" smtClean="0">
                <a:solidFill>
                  <a:srgbClr val="FFFFFF"/>
                </a:solidFill>
                <a:effectLst/>
                <a:latin typeface="AFL Font nonmetric" panose="02090504030505020304" pitchFamily="18" charset="0"/>
                <a:ea typeface="+mn-ea"/>
                <a:cs typeface="+mn-cs"/>
              </a:rPr>
              <a:t>on </a:t>
            </a:r>
            <a:r>
              <a:rPr lang="en-US" sz="4000" b="1" dirty="0">
                <a:solidFill>
                  <a:srgbClr val="FFFFFF"/>
                </a:solidFill>
                <a:effectLst/>
                <a:latin typeface="AFL Font nonmetric" panose="02090504030505020304" pitchFamily="18" charset="0"/>
                <a:ea typeface="+mn-ea"/>
                <a:cs typeface="+mn-cs"/>
              </a:rPr>
              <a:t>the Basis of </a:t>
            </a:r>
            <a:r>
              <a:rPr lang="en-US" sz="4000" b="1" dirty="0" smtClean="0">
                <a:solidFill>
                  <a:srgbClr val="FFFFFF"/>
                </a:solidFill>
                <a:effectLst/>
                <a:latin typeface="AFL Font nonmetric" panose="02090504030505020304" pitchFamily="18" charset="0"/>
                <a:ea typeface="+mn-ea"/>
                <a:cs typeface="+mn-cs"/>
              </a:rPr>
              <a:t>Ethnicity</a:t>
            </a:r>
            <a:endParaRPr lang="en-US" sz="13800" dirty="0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3505200" y="6324600"/>
            <a:ext cx="5486400" cy="381000"/>
          </a:xfrm>
          <a:solidFill>
            <a:schemeClr val="accent4">
              <a:lumMod val="10000"/>
            </a:schemeClr>
          </a:solidFill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 anchor="ctr">
            <a:normAutofit/>
          </a:bodyPr>
          <a:lstStyle/>
          <a:p>
            <a:pPr algn="ctr">
              <a:buNone/>
            </a:pPr>
            <a:r>
              <a:rPr lang="en-US" sz="1800" i="1" dirty="0" smtClean="0">
                <a:hlinkClick r:id="rId4" action="ppaction://hlinkfile"/>
              </a:rPr>
              <a:t>Liberty Leading the People</a:t>
            </a:r>
            <a:r>
              <a:rPr lang="en-US" sz="1800" dirty="0" smtClean="0"/>
              <a:t> </a:t>
            </a:r>
            <a:r>
              <a:rPr lang="en-US" sz="1800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(Eugène Delacroix, 1830) 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71787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99EBEB"/>
            </a:gs>
            <a:gs pos="100000">
              <a:srgbClr val="C8F5F4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pload.wikimedia.org/wikipedia/commons/thumb/3/31/Balkan_Peninsula.svg/800px-Balkan_Peninsul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3429"/>
            <a:ext cx="8229600" cy="686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3265" y="6311384"/>
            <a:ext cx="2749535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Map Credit: </a:t>
            </a:r>
            <a:r>
              <a:rPr lang="en-US" dirty="0" err="1" smtClean="0">
                <a:solidFill>
                  <a:srgbClr val="0B0080"/>
                </a:solidFill>
                <a:latin typeface="Arial" panose="020B0604020202020204" pitchFamily="34" charset="0"/>
                <a:hlinkClick r:id="rId3" tooltip="User:ArnoldPlaton"/>
              </a:rPr>
              <a:t>ArnoldPlaton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260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://upload.wikimedia.org/wikipedia/commons/thumb/8/89/Former_Yugoslavia_2008.PNG/1024px-Former_Yugoslavia_200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1550"/>
            <a:ext cx="9165668" cy="579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915400" cy="1143000"/>
          </a:xfrm>
        </p:spPr>
        <p:txBody>
          <a:bodyPr/>
          <a:lstStyle/>
          <a:p>
            <a:r>
              <a:rPr lang="en-US" sz="6000" dirty="0" smtClean="0">
                <a:solidFill>
                  <a:schemeClr val="tx2">
                    <a:lumMod val="10000"/>
                  </a:schemeClr>
                </a:solidFill>
                <a:effectLst/>
              </a:rPr>
              <a:t>The “Former Yugoslavia”</a:t>
            </a:r>
            <a:endParaRPr lang="en-US" sz="6000" dirty="0">
              <a:solidFill>
                <a:schemeClr val="tx2">
                  <a:lumMod val="1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4641" y="6263758"/>
            <a:ext cx="2903359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 smtClean="0"/>
              <a:t>Map Credit: </a:t>
            </a:r>
            <a:r>
              <a:rPr lang="en-US" dirty="0" smtClean="0">
                <a:solidFill>
                  <a:srgbClr val="663366"/>
                </a:solidFill>
                <a:latin typeface="Arial" panose="020B0604020202020204" pitchFamily="34" charset="0"/>
                <a:hlinkClick r:id="rId3" tooltip="en:User:Ijanderson977"/>
              </a:rPr>
              <a:t>Ijanderson977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40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www.theatlantic.com/static/infocus/wwi/westernfront1/i/w_2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2" r="21190" b="19828"/>
          <a:stretch/>
        </p:blipFill>
        <p:spPr bwMode="auto">
          <a:xfrm>
            <a:off x="0" y="-152399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1838"/>
            <a:ext cx="9144000" cy="1325562"/>
          </a:xfrm>
        </p:spPr>
        <p:txBody>
          <a:bodyPr/>
          <a:lstStyle/>
          <a:p>
            <a:r>
              <a:rPr lang="en-US" sz="8800" dirty="0" smtClean="0">
                <a:ln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accent4">
                    <a:lumMod val="10000"/>
                  </a:schemeClr>
                </a:solidFill>
                <a:effectLst/>
              </a:rPr>
              <a:t>CAUSES OF WWI</a:t>
            </a:r>
            <a:endParaRPr lang="en-US" sz="8800" dirty="0">
              <a:ln>
                <a:solidFill>
                  <a:schemeClr val="accent4">
                    <a:lumMod val="10000"/>
                  </a:schemeClr>
                </a:solidFill>
              </a:ln>
              <a:solidFill>
                <a:schemeClr val="accent4">
                  <a:lumMod val="10000"/>
                </a:schemeClr>
              </a:solidFill>
              <a:effectLst/>
            </a:endParaRP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44048" y="6467819"/>
            <a:ext cx="902375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500" b="0" i="0" u="none" strike="noStrike" cap="none" normalizeH="0" baseline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</a:rPr>
              <a:t>Battlefield in the Marne between Souain and Perthes, 1915. </a:t>
            </a:r>
            <a:r>
              <a:rPr kumimoji="0" lang="en-US" altLang="en-US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(Bibliotheque nationale de France)</a:t>
            </a:r>
            <a:r>
              <a:rPr kumimoji="0" lang="en-US" altLang="en-US" sz="15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953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thumb/2/2d/HVO_Army_T-55_Glamoc_setup.jpg/1024px-HVO_Army_T-55_Glamoc_setu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709" b="111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0"/>
            <a:ext cx="9144000" cy="1143000"/>
          </a:xfrm>
        </p:spPr>
        <p:txBody>
          <a:bodyPr/>
          <a:lstStyle/>
          <a:p>
            <a:r>
              <a:rPr lang="en-US" sz="8000" dirty="0" smtClean="0">
                <a:solidFill>
                  <a:schemeClr val="tx2">
                    <a:lumMod val="10000"/>
                  </a:schemeClr>
                </a:solidFill>
              </a:rPr>
              <a:t>DON’T BE FOOLED</a:t>
            </a:r>
            <a:endParaRPr lang="en-US" sz="80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936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le:Evstafiev-bosnia-cell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"/>
          <a:stretch/>
        </p:blipFill>
        <p:spPr bwMode="auto">
          <a:xfrm>
            <a:off x="-1" y="0"/>
            <a:ext cx="92202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2514600" cy="1143000"/>
          </a:xfrm>
        </p:spPr>
        <p:txBody>
          <a:bodyPr/>
          <a:lstStyle/>
          <a:p>
            <a:pPr algn="l"/>
            <a:r>
              <a:rPr lang="en-US" sz="1400" u="sng" dirty="0" err="1">
                <a:effectLst/>
                <a:latin typeface="AFL Font nonmetric" panose="02090504030505020304" pitchFamily="18" charset="0"/>
                <a:hlinkClick r:id="rId3" tooltip="Vedran Smailović"/>
              </a:rPr>
              <a:t>Vedran</a:t>
            </a:r>
            <a:r>
              <a:rPr lang="en-US" sz="1400" u="sng" dirty="0">
                <a:effectLst/>
                <a:latin typeface="AFL Font nonmetric" panose="02090504030505020304" pitchFamily="18" charset="0"/>
                <a:hlinkClick r:id="rId3" tooltip="Vedran Smailović"/>
              </a:rPr>
              <a:t> </a:t>
            </a:r>
            <a:r>
              <a:rPr lang="en-US" sz="1400" u="sng" dirty="0" err="1">
                <a:effectLst/>
                <a:latin typeface="AFL Font nonmetric" panose="02090504030505020304" pitchFamily="18" charset="0"/>
                <a:hlinkClick r:id="rId3" tooltip="Vedran Smailović"/>
              </a:rPr>
              <a:t>Smailović</a:t>
            </a:r>
            <a:r>
              <a:rPr lang="en-US" sz="1400" dirty="0">
                <a:effectLst/>
                <a:latin typeface="AFL Font nonmetric" panose="02090504030505020304" pitchFamily="18" charset="0"/>
              </a:rPr>
              <a:t> playing on top of the ruins of the </a:t>
            </a:r>
            <a:r>
              <a:rPr lang="en-US" sz="1400" dirty="0">
                <a:effectLst/>
                <a:latin typeface="AFL Font nonmetric" panose="02090504030505020304" pitchFamily="18" charset="0"/>
                <a:hlinkClick r:id="rId4" tooltip="Vijecnica"/>
              </a:rPr>
              <a:t>National library</a:t>
            </a:r>
            <a:r>
              <a:rPr lang="en-US" sz="1400" dirty="0">
                <a:effectLst/>
                <a:latin typeface="AFL Font nonmetric" panose="02090504030505020304" pitchFamily="18" charset="0"/>
              </a:rPr>
              <a:t> (1992)</a:t>
            </a:r>
            <a:endParaRPr lang="en-US" sz="1400" dirty="0">
              <a:latin typeface="AFL Font nonmetric" panose="020905040305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8123" y="6443246"/>
            <a:ext cx="2965877" cy="338554"/>
          </a:xfrm>
          <a:prstGeom prst="rect">
            <a:avLst/>
          </a:prstGeom>
          <a:solidFill>
            <a:schemeClr val="accent4">
              <a:lumMod val="10000"/>
            </a:schemeClr>
          </a:solidFill>
        </p:spPr>
        <p:txBody>
          <a:bodyPr wrap="none">
            <a:spAutoFit/>
          </a:bodyPr>
          <a:lstStyle/>
          <a:p>
            <a:r>
              <a:rPr lang="en-US" sz="1600" dirty="0" smtClean="0"/>
              <a:t>Photo Credit: </a:t>
            </a:r>
            <a:r>
              <a:rPr lang="en-US" sz="1600" dirty="0">
                <a:solidFill>
                  <a:srgbClr val="663366"/>
                </a:solidFill>
                <a:latin typeface="Arial" panose="020B0604020202020204" pitchFamily="34" charset="0"/>
                <a:hlinkClick r:id="rId5" tooltip="w:en:User:Evstafiev"/>
              </a:rPr>
              <a:t>Mikhail </a:t>
            </a:r>
            <a:r>
              <a:rPr lang="en-US" sz="1600" dirty="0" err="1" smtClean="0">
                <a:solidFill>
                  <a:srgbClr val="663366"/>
                </a:solidFill>
                <a:latin typeface="Arial" panose="020B0604020202020204" pitchFamily="34" charset="0"/>
                <a:hlinkClick r:id="rId5" tooltip="w:en:User:Evstafiev"/>
              </a:rPr>
              <a:t>Evstafiev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68834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ile:Slavic europe.sv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-17931"/>
            <a:ext cx="8991600" cy="6875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447800"/>
            <a:ext cx="5181600" cy="1143000"/>
          </a:xfrm>
        </p:spPr>
        <p:txBody>
          <a:bodyPr/>
          <a:lstStyle/>
          <a:p>
            <a:r>
              <a:rPr lang="en-US" sz="6000" dirty="0" smtClean="0">
                <a:solidFill>
                  <a:schemeClr val="tx2">
                    <a:lumMod val="10000"/>
                  </a:schemeClr>
                </a:solidFill>
                <a:effectLst/>
              </a:rPr>
              <a:t>PAN-SLAVISM</a:t>
            </a:r>
            <a:endParaRPr lang="en-US" sz="6000" dirty="0">
              <a:solidFill>
                <a:schemeClr val="tx2">
                  <a:lumMod val="10000"/>
                </a:schemeClr>
              </a:solidFill>
              <a:effectLst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6135469"/>
            <a:ext cx="1377300" cy="61555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dirty="0" smtClean="0"/>
              <a:t>Map Credit:</a:t>
            </a:r>
          </a:p>
          <a:p>
            <a:pPr algn="ctr"/>
            <a:r>
              <a:rPr lang="en-US" sz="1600" dirty="0" err="1" smtClean="0">
                <a:solidFill>
                  <a:srgbClr val="0B0080"/>
                </a:solidFill>
                <a:latin typeface="Arial" panose="020B0604020202020204" pitchFamily="34" charset="0"/>
                <a:hlinkClick r:id="rId4" tooltip="User:CrazyPhunk"/>
              </a:rPr>
              <a:t>CrazyPhunk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790284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upload.wikimedia.org/wikipedia/commons/thumb/4/47/Austria_Hungary_ethnic.svg/1000px-Austria_Hungary_ethnic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9200" cy="6841541"/>
          </a:xfrm>
          <a:prstGeom prst="rect">
            <a:avLst/>
          </a:prstGeom>
          <a:noFill/>
        </p:spPr>
      </p:pic>
      <p:sp>
        <p:nvSpPr>
          <p:cNvPr id="8" name="Donut 7"/>
          <p:cNvSpPr/>
          <p:nvPr/>
        </p:nvSpPr>
        <p:spPr>
          <a:xfrm>
            <a:off x="5334000" y="4800600"/>
            <a:ext cx="1676400" cy="1752600"/>
          </a:xfrm>
          <a:prstGeom prst="donut">
            <a:avLst>
              <a:gd name="adj" fmla="val 619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arm2.staticflickr.com/1370/1490023936_9ca62a8c4b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607" y="0"/>
            <a:ext cx="85745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607" y="2819400"/>
            <a:ext cx="8574594" cy="1143000"/>
          </a:xfrm>
          <a:solidFill>
            <a:schemeClr val="accent4">
              <a:lumMod val="10000"/>
              <a:alpha val="80000"/>
            </a:schemeClr>
          </a:solidFill>
        </p:spPr>
        <p:txBody>
          <a:bodyPr/>
          <a:lstStyle/>
          <a:p>
            <a:r>
              <a:rPr lang="en-US" sz="8800" dirty="0" smtClean="0">
                <a:solidFill>
                  <a:schemeClr val="accent4"/>
                </a:solidFill>
              </a:rPr>
              <a:t>The Black Hand</a:t>
            </a:r>
            <a:endParaRPr lang="en-US" sz="8800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62600" y="4191000"/>
            <a:ext cx="3124200" cy="1638300"/>
          </a:xfrm>
          <a:solidFill>
            <a:schemeClr val="accent4">
              <a:lumMod val="10000"/>
              <a:alpha val="7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en-US" sz="6000" b="1" dirty="0" smtClean="0"/>
              <a:t>Serbian </a:t>
            </a:r>
            <a:r>
              <a:rPr lang="en-US" sz="3600" b="1" dirty="0" smtClean="0"/>
              <a:t>Nationalists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7361999" y="6324600"/>
            <a:ext cx="18582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Photo by</a:t>
            </a:r>
            <a:r>
              <a:rPr lang="en-US" sz="1200" dirty="0"/>
              <a:t> </a:t>
            </a:r>
            <a:r>
              <a:rPr lang="en-US" sz="1200" dirty="0" smtClean="0"/>
              <a:t/>
            </a:r>
            <a:br>
              <a:rPr lang="en-US" sz="1200" dirty="0" smtClean="0"/>
            </a:br>
            <a:r>
              <a:rPr lang="en-US" sz="1200" dirty="0" err="1" smtClean="0">
                <a:hlinkClick r:id="rId4"/>
              </a:rPr>
              <a:t>FotoRita</a:t>
            </a:r>
            <a:r>
              <a:rPr lang="en-US" sz="1200" dirty="0" smtClean="0">
                <a:hlinkClick r:id="rId4"/>
              </a:rPr>
              <a:t> </a:t>
            </a:r>
            <a:r>
              <a:rPr lang="en-US" sz="1200" dirty="0">
                <a:hlinkClick r:id="rId4"/>
              </a:rPr>
              <a:t>[</a:t>
            </a:r>
            <a:r>
              <a:rPr lang="en-US" sz="1200" dirty="0" err="1">
                <a:hlinkClick r:id="rId4"/>
              </a:rPr>
              <a:t>Allstar</a:t>
            </a:r>
            <a:r>
              <a:rPr lang="en-US" sz="1200" dirty="0">
                <a:hlinkClick r:id="rId4"/>
              </a:rPr>
              <a:t> maniac]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2707700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upload.wikimedia.org/wikipedia/commons/thumb/4/47/Austria_Hungary_ethnic.svg/1000px-Austria_Hungary_ethnic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39200" cy="6841541"/>
          </a:xfrm>
          <a:prstGeom prst="rect">
            <a:avLst/>
          </a:prstGeom>
          <a:noFill/>
        </p:spPr>
      </p:pic>
      <p:sp>
        <p:nvSpPr>
          <p:cNvPr id="8" name="Donut 7"/>
          <p:cNvSpPr/>
          <p:nvPr/>
        </p:nvSpPr>
        <p:spPr>
          <a:xfrm>
            <a:off x="5334000" y="4800600"/>
            <a:ext cx="1676400" cy="1752600"/>
          </a:xfrm>
          <a:prstGeom prst="donut">
            <a:avLst>
              <a:gd name="adj" fmla="val 619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onut 3"/>
          <p:cNvSpPr/>
          <p:nvPr/>
        </p:nvSpPr>
        <p:spPr>
          <a:xfrm rot="1228641">
            <a:off x="2315956" y="3745725"/>
            <a:ext cx="4929989" cy="2804262"/>
          </a:xfrm>
          <a:prstGeom prst="donut">
            <a:avLst>
              <a:gd name="adj" fmla="val 5282"/>
            </a:avLst>
          </a:prstGeom>
          <a:gradFill>
            <a:gsLst>
              <a:gs pos="0">
                <a:srgbClr val="C00000"/>
              </a:gs>
              <a:gs pos="80000">
                <a:srgbClr val="FF0000"/>
              </a:gs>
              <a:gs pos="100000">
                <a:srgbClr val="FD7D63"/>
              </a:gs>
            </a:gsLst>
          </a:gra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38600" y="1752600"/>
            <a:ext cx="4267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ln w="28575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SLAVS</a:t>
            </a:r>
            <a:endParaRPr lang="en-US" sz="9600" dirty="0">
              <a:ln w="28575">
                <a:solidFill>
                  <a:schemeClr val="accent2">
                    <a:lumMod val="50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3505200" y="3200400"/>
            <a:ext cx="1981200" cy="1798997"/>
          </a:xfrm>
          <a:prstGeom prst="downArrow">
            <a:avLst/>
          </a:prstGeom>
          <a:gradFill>
            <a:gsLst>
              <a:gs pos="0">
                <a:srgbClr val="C00000"/>
              </a:gs>
              <a:gs pos="80000">
                <a:srgbClr val="FF0000"/>
              </a:gs>
              <a:gs pos="100000">
                <a:srgbClr val="FD7D63"/>
              </a:gs>
            </a:gsLst>
          </a:gradFill>
          <a:ln>
            <a:solidFill>
              <a:schemeClr val="tx2">
                <a:lumMod val="1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9654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CA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upload.wikimedia.org/wikipedia/commons/thumb/4/4c/Franz_ferdinand.jpg/628px-Franz_ferdina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-228600"/>
            <a:ext cx="5981700" cy="731520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5007142"/>
            <a:ext cx="8229600" cy="1143000"/>
          </a:xfrm>
        </p:spPr>
        <p:txBody>
          <a:bodyPr/>
          <a:lstStyle/>
          <a:p>
            <a:r>
              <a:rPr lang="en-US" sz="16600" dirty="0" smtClean="0">
                <a:ln w="28575">
                  <a:solidFill>
                    <a:schemeClr val="accent4">
                      <a:lumMod val="10000"/>
                    </a:schemeClr>
                  </a:solidFill>
                </a:ln>
              </a:rPr>
              <a:t>HEIR</a:t>
            </a:r>
            <a:endParaRPr lang="en-US" sz="16600" dirty="0">
              <a:ln w="28575">
                <a:solidFill>
                  <a:schemeClr val="accent4">
                    <a:lumMod val="10000"/>
                  </a:schemeClr>
                </a:solidFill>
              </a:ln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800100"/>
            <a:ext cx="3371850" cy="55245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FL Font nonmetric" panose="02090504030505020304" pitchFamily="18" charset="0"/>
              </a:rPr>
              <a:t>Archduke </a:t>
            </a:r>
            <a:r>
              <a:rPr lang="en-US" sz="80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FL Font nonmetric" panose="02090504030505020304" pitchFamily="18" charset="0"/>
              </a:rPr>
              <a:t>Franz </a:t>
            </a:r>
            <a:r>
              <a:rPr lang="en-US" sz="4800" b="1" dirty="0" smtClean="0">
                <a:solidFill>
                  <a:schemeClr val="tx2">
                    <a:lumMod val="10000"/>
                  </a:schemeClr>
                </a:solidFill>
                <a:effectLst>
                  <a:outerShdw blurRad="38100" dist="38100" dir="2700000" algn="tl">
                    <a:schemeClr val="tx1">
                      <a:alpha val="43000"/>
                    </a:schemeClr>
                  </a:outerShdw>
                </a:effectLst>
                <a:latin typeface="AFL Font nonmetric" panose="02090504030505020304" pitchFamily="18" charset="0"/>
              </a:rPr>
              <a:t>Ferdinand of Austria</a:t>
            </a:r>
            <a:endParaRPr lang="en-US" sz="4800" b="1" dirty="0">
              <a:solidFill>
                <a:schemeClr val="tx2">
                  <a:lumMod val="10000"/>
                </a:schemeClr>
              </a:solidFill>
              <a:effectLst>
                <a:outerShdw blurRad="38100" dist="38100" dir="2700000" algn="tl">
                  <a:schemeClr val="tx1">
                    <a:alpha val="43000"/>
                  </a:schemeClr>
                </a:outerShdw>
              </a:effectLst>
              <a:latin typeface="AFL Font nonmetric" panose="0209050403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74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upload.wikimedia.org/wikipedia/commons/thumb/4/47/Austria_Hungary_ethnic.svg/1000px-Austria_Hungary_ethnic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2" t="24814" r="22286" b="8741"/>
          <a:stretch/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</p:spPr>
      </p:pic>
      <p:sp>
        <p:nvSpPr>
          <p:cNvPr id="2" name="Down Arrow 1"/>
          <p:cNvSpPr/>
          <p:nvPr/>
        </p:nvSpPr>
        <p:spPr bwMode="auto">
          <a:xfrm rot="20523050">
            <a:off x="3724811" y="1086603"/>
            <a:ext cx="2738355" cy="4478465"/>
          </a:xfrm>
          <a:prstGeom prst="downArrow">
            <a:avLst/>
          </a:prstGeom>
          <a:ln w="381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vert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ARCHDUKE</a:t>
            </a:r>
            <a:endParaRPr kumimoji="0" lang="en-US" sz="4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525675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pload.wikimedia.org/wikipedia/commons/8/88/Latin_Brid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6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4724400"/>
            <a:ext cx="5715000" cy="1143000"/>
          </a:xfrm>
          <a:ln>
            <a:noFill/>
          </a:ln>
        </p:spPr>
        <p:txBody>
          <a:bodyPr/>
          <a:lstStyle/>
          <a:p>
            <a:r>
              <a:rPr lang="en-US" sz="8800" dirty="0" smtClean="0">
                <a:ln w="19050">
                  <a:solidFill>
                    <a:schemeClr val="accent4">
                      <a:lumMod val="10000"/>
                    </a:schemeClr>
                  </a:solidFill>
                </a:ln>
                <a:solidFill>
                  <a:schemeClr val="tx1"/>
                </a:solidFill>
              </a:rPr>
              <a:t>SARAJEVO</a:t>
            </a:r>
            <a:endParaRPr lang="en-US" sz="8800" dirty="0">
              <a:ln w="19050">
                <a:solidFill>
                  <a:schemeClr val="accent4">
                    <a:lumMod val="10000"/>
                  </a:schemeClr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0825" y="6324600"/>
            <a:ext cx="2557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</a:rPr>
              <a:t>Picture Credit:</a:t>
            </a:r>
            <a:r>
              <a:rPr lang="en-US" dirty="0">
                <a:latin typeface="Arial" panose="020B0604020202020204" pitchFamily="34" charset="0"/>
              </a:rPr>
              <a:t> </a:t>
            </a:r>
            <a:r>
              <a:rPr lang="en-US" dirty="0">
                <a:latin typeface="Arial" panose="020B0604020202020204" pitchFamily="34" charset="0"/>
                <a:hlinkClick r:id="rId3" tooltip="en:User:Aloysius"/>
              </a:rPr>
              <a:t>Aloysius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48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File:FranzFerdinandC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82"/>
            <a:ext cx="9160642" cy="6870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239000" y="6488667"/>
            <a:ext cx="18406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/>
              <a:t>Photo by </a:t>
            </a:r>
            <a:r>
              <a:rPr lang="en-US" sz="1400" b="1" dirty="0" smtClean="0">
                <a:hlinkClick r:id="rId4" tooltip="User:Alexf"/>
              </a:rPr>
              <a:t>Alexf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19572415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 descr="http://4acre.files.wordpress.com/2010/12/mustard-ga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4acre.files.wordpress.com/2010/12/mustard-ga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8" t="2538" r="-1" b="26994"/>
          <a:stretch/>
        </p:blipFill>
        <p:spPr bwMode="auto">
          <a:xfrm>
            <a:off x="0" y="1010652"/>
            <a:ext cx="9144000" cy="584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4572000" y="228600"/>
            <a:ext cx="4191000" cy="1981200"/>
          </a:xfrm>
          <a:prstGeom prst="cloudCallout">
            <a:avLst>
              <a:gd name="adj1" fmla="val -60450"/>
              <a:gd name="adj2" fmla="val 3335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5257800" y="628471"/>
            <a:ext cx="3429000" cy="1261884"/>
          </a:xfrm>
          <a:custGeom>
            <a:avLst/>
            <a:gdLst>
              <a:gd name="connsiteX0" fmla="*/ 0 w 3429000"/>
              <a:gd name="connsiteY0" fmla="*/ 0 h 1200329"/>
              <a:gd name="connsiteX1" fmla="*/ 3429000 w 3429000"/>
              <a:gd name="connsiteY1" fmla="*/ 0 h 1200329"/>
              <a:gd name="connsiteX2" fmla="*/ 3429000 w 3429000"/>
              <a:gd name="connsiteY2" fmla="*/ 1200329 h 1200329"/>
              <a:gd name="connsiteX3" fmla="*/ 0 w 3429000"/>
              <a:gd name="connsiteY3" fmla="*/ 1200329 h 1200329"/>
              <a:gd name="connsiteX4" fmla="*/ 0 w 3429000"/>
              <a:gd name="connsiteY4" fmla="*/ 0 h 1200329"/>
              <a:gd name="connsiteX0" fmla="*/ 0 w 3429000"/>
              <a:gd name="connsiteY0" fmla="*/ 0 h 1200329"/>
              <a:gd name="connsiteX1" fmla="*/ 3429000 w 3429000"/>
              <a:gd name="connsiteY1" fmla="*/ 0 h 1200329"/>
              <a:gd name="connsiteX2" fmla="*/ 2971800 w 3429000"/>
              <a:gd name="connsiteY2" fmla="*/ 1176266 h 1200329"/>
              <a:gd name="connsiteX3" fmla="*/ 0 w 3429000"/>
              <a:gd name="connsiteY3" fmla="*/ 1200329 h 1200329"/>
              <a:gd name="connsiteX4" fmla="*/ 0 w 3429000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9000" h="1200329">
                <a:moveTo>
                  <a:pt x="0" y="0"/>
                </a:moveTo>
                <a:lnTo>
                  <a:pt x="3429000" y="0"/>
                </a:lnTo>
                <a:lnTo>
                  <a:pt x="2971800" y="1176266"/>
                </a:lnTo>
                <a:lnTo>
                  <a:pt x="0" y="1200329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95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lvl="0"/>
            <a:r>
              <a:rPr lang="en-US" sz="3600" b="1" dirty="0" smtClean="0">
                <a:solidFill>
                  <a:prstClr val="black"/>
                </a:solidFill>
                <a:latin typeface="AFL Font nonmetric" panose="02090504030505020304" pitchFamily="18" charset="0"/>
              </a:rPr>
              <a:t>What started </a:t>
            </a:r>
            <a:r>
              <a:rPr lang="en-US" sz="4000" b="1" dirty="0" smtClean="0">
                <a:solidFill>
                  <a:prstClr val="black"/>
                </a:solidFill>
                <a:latin typeface="AFL Font nonmetric" panose="02090504030505020304" pitchFamily="18" charset="0"/>
              </a:rPr>
              <a:t>this mess?</a:t>
            </a:r>
            <a:endParaRPr lang="en-US" sz="4000" b="1" dirty="0">
              <a:solidFill>
                <a:prstClr val="black"/>
              </a:solidFill>
              <a:latin typeface="AFL Font nonmetric" panose="0209050403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71055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://upload.wikimedia.org/wikipedia/commons/e/ea/DC-1914-27-d-Sarajevo-croppe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5" b="30830"/>
          <a:stretch/>
        </p:blipFill>
        <p:spPr bwMode="auto">
          <a:xfrm>
            <a:off x="-6824" y="-76199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891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upload.wikimedia.org/wikipedia/commons/d/dc/FranzFerdinand_uniform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787"/>
          <a:stretch/>
        </p:blipFill>
        <p:spPr bwMode="auto">
          <a:xfrm>
            <a:off x="-4011" y="-31081"/>
            <a:ext cx="9144000" cy="6965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2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t="12712" r="17316" b="10169"/>
          <a:stretch/>
        </p:blipFill>
        <p:spPr>
          <a:xfrm>
            <a:off x="-1" y="-76201"/>
            <a:ext cx="9220201" cy="69342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2000" y="6400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dirty="0" smtClean="0"/>
              <a:t>Photo by </a:t>
            </a:r>
            <a:r>
              <a:rPr lang="en-US" b="1" dirty="0" smtClean="0">
                <a:solidFill>
                  <a:srgbClr val="212124"/>
                </a:solidFill>
                <a:latin typeface="Proxima Nova"/>
                <a:hlinkClick r:id="rId4" tooltip="Go to ☻☺'s photostream"/>
              </a:rPr>
              <a:t>☻☺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4343400"/>
            <a:ext cx="8229600" cy="1143000"/>
          </a:xfrm>
        </p:spPr>
        <p:txBody>
          <a:bodyPr/>
          <a:lstStyle/>
          <a:p>
            <a:pPr algn="r"/>
            <a:r>
              <a:rPr lang="en-US" sz="9600" dirty="0" smtClean="0">
                <a:latin typeface="AFL Font nonmetric" panose="02090504030505020304" pitchFamily="18" charset="0"/>
              </a:rPr>
              <a:t>IGNITE</a:t>
            </a:r>
            <a:endParaRPr lang="en-US" sz="9600" dirty="0">
              <a:latin typeface="AFL Font nonmetric" panose="02090504030505020304" pitchFamily="18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7200" dirty="0" smtClean="0">
                <a:solidFill>
                  <a:schemeClr val="tx2">
                    <a:lumMod val="10000"/>
                  </a:schemeClr>
                </a:solidFill>
                <a:effectLst/>
              </a:rPr>
              <a:t>The Web of Alliances</a:t>
            </a:r>
            <a:endParaRPr lang="en-US" sz="7200" dirty="0">
              <a:solidFill>
                <a:schemeClr val="tx2">
                  <a:lumMod val="10000"/>
                </a:schemeClr>
              </a:solidFill>
              <a:effectLst/>
            </a:endParaRPr>
          </a:p>
        </p:txBody>
      </p:sp>
      <p:pic>
        <p:nvPicPr>
          <p:cNvPr id="7170" name="Picture 2" descr="http://upload.wikimedia.org/wikipedia/commons/thumb/4/4e/WWIchartX.svg/1024px-WWIchartX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482924"/>
            <a:ext cx="7772400" cy="507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86400" y="6412468"/>
            <a:ext cx="3581400" cy="369332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 smtClean="0"/>
              <a:t>Art Credit: </a:t>
            </a:r>
            <a:r>
              <a:rPr lang="en-US" dirty="0">
                <a:solidFill>
                  <a:srgbClr val="0B0080"/>
                </a:solidFill>
                <a:latin typeface="Arial" panose="020B0604020202020204" pitchFamily="34" charset="0"/>
                <a:hlinkClick r:id="rId4" tooltip="User:It Is Me Here"/>
              </a:rPr>
              <a:t>It Is Me </a:t>
            </a:r>
            <a:r>
              <a:rPr lang="en-US" dirty="0" smtClean="0">
                <a:solidFill>
                  <a:srgbClr val="0B0080"/>
                </a:solidFill>
                <a:latin typeface="Arial" panose="020B0604020202020204" pitchFamily="34" charset="0"/>
                <a:hlinkClick r:id="rId4" tooltip="User:It Is Me Here"/>
              </a:rPr>
              <a:t>Here</a:t>
            </a:r>
            <a:r>
              <a:rPr lang="en-US" dirty="0" smtClean="0">
                <a:solidFill>
                  <a:srgbClr val="0B008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B0080"/>
                </a:solidFill>
                <a:latin typeface="Arial" panose="020B0604020202020204" pitchFamily="34" charset="0"/>
                <a:hlinkClick r:id="rId5" tooltip="User:Xiaphias"/>
              </a:rPr>
              <a:t>Xiaphias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00650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pload.wikimedia.org/wikipedia/commons/thumb/2/26/Map_Europe_alliances_1914-en.svg/1000px-Map_Europe_alliances_1914-en.sv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23648"/>
            <a:ext cx="9144000" cy="685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/>
          </p:nvPr>
        </p:nvGraphicFramePr>
        <p:xfrm>
          <a:off x="4953001" y="1981200"/>
          <a:ext cx="3733799" cy="243840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7337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Central</a:t>
                      </a:r>
                      <a:r>
                        <a:rPr lang="en-US" sz="3600" baseline="0" dirty="0" smtClean="0"/>
                        <a:t> Powers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Germany</a:t>
                      </a:r>
                    </a:p>
                    <a:p>
                      <a:pPr algn="ctr"/>
                      <a:r>
                        <a:rPr lang="en-US" sz="2800" b="1" dirty="0" smtClean="0"/>
                        <a:t>Austria-Hungary</a:t>
                      </a:r>
                    </a:p>
                    <a:p>
                      <a:pPr algn="ctr"/>
                      <a:r>
                        <a:rPr lang="en-US" sz="2800" b="1" dirty="0" smtClean="0"/>
                        <a:t>Ottoman Empire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strike="sngStrike" dirty="0" smtClean="0"/>
                        <a:t>Italy</a:t>
                      </a: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8" name="Picture 4" descr="http://upload.wikimedia.org/wikipedia/commons/thumb/2/26/Map_Europe_alliances_1914-en.svg/1000px-Map_Europe_alliances_1914-en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81800" y="4648200"/>
            <a:ext cx="2286000" cy="2147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Content Placeholder 6"/>
          <p:cNvGraphicFramePr>
            <a:graphicFrameLocks/>
          </p:cNvGraphicFramePr>
          <p:nvPr>
            <p:extLst/>
          </p:nvPr>
        </p:nvGraphicFramePr>
        <p:xfrm>
          <a:off x="533400" y="1981200"/>
          <a:ext cx="3429000" cy="237744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3429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/>
                        <a:t>Triple Entente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smtClean="0"/>
                        <a:t>Britain</a:t>
                      </a:r>
                    </a:p>
                    <a:p>
                      <a:pPr algn="ctr"/>
                      <a:r>
                        <a:rPr lang="en-US" sz="3600" b="1" dirty="0" smtClean="0"/>
                        <a:t>France</a:t>
                      </a:r>
                    </a:p>
                    <a:p>
                      <a:pPr algn="ctr"/>
                      <a:r>
                        <a:rPr lang="en-US" sz="3600" b="1" dirty="0" smtClean="0"/>
                        <a:t>Russia</a:t>
                      </a:r>
                      <a:endParaRPr lang="en-US" sz="3600" b="1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04800" y="6096000"/>
            <a:ext cx="1295399" cy="523220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Map Credit: </a:t>
            </a:r>
            <a:r>
              <a:rPr lang="en-US" sz="1400" b="1" dirty="0" err="1">
                <a:solidFill>
                  <a:schemeClr val="tx1"/>
                </a:solidFill>
                <a:hlinkClick r:id="rId4" action="ppaction://hlinkfile" tooltip="User:Historicair"/>
              </a:rPr>
              <a:t>historicair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9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To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04801"/>
            <a:ext cx="8229600" cy="4419600"/>
          </a:xfrm>
        </p:spPr>
        <p:txBody>
          <a:bodyPr/>
          <a:lstStyle/>
          <a:p>
            <a:pPr eaLnBrk="1" hangingPunct="1">
              <a:defRPr/>
            </a:pPr>
            <a:r>
              <a:rPr lang="en-US" sz="16600" dirty="0" smtClean="0"/>
              <a:t>Modern </a:t>
            </a:r>
            <a:r>
              <a:rPr lang="en-US" sz="13800" dirty="0" smtClean="0"/>
              <a:t>Warfare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51816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The advent of World War I introduced several new military technologies that were used for the first time.</a:t>
            </a:r>
            <a:endParaRPr lang="en-US" sz="2400" b="1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4.staticflickr.com/3215/2464704787_371cbbddc9_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794"/>
            <a:ext cx="9162392" cy="687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8393" y="5257800"/>
            <a:ext cx="9162393" cy="1143000"/>
          </a:xfrm>
          <a:solidFill>
            <a:schemeClr val="accent2">
              <a:lumMod val="50000"/>
              <a:alpha val="67000"/>
            </a:schemeClr>
          </a:solidFill>
        </p:spPr>
        <p:txBody>
          <a:bodyPr/>
          <a:lstStyle/>
          <a:p>
            <a:r>
              <a:rPr lang="en-US" sz="6000" b="1" dirty="0" smtClean="0"/>
              <a:t>Civil War Cannon</a:t>
            </a:r>
            <a:endParaRPr lang="en-US" sz="6000" b="1" dirty="0"/>
          </a:p>
        </p:txBody>
      </p:sp>
      <p:sp>
        <p:nvSpPr>
          <p:cNvPr id="4" name="Rectangle 3"/>
          <p:cNvSpPr/>
          <p:nvPr/>
        </p:nvSpPr>
        <p:spPr>
          <a:xfrm>
            <a:off x="46684" y="6488668"/>
            <a:ext cx="17059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 </a:t>
            </a:r>
            <a:r>
              <a:rPr lang="en-US" sz="1400" dirty="0">
                <a:hlinkClick r:id="rId4" action="ppaction://hlinkfile"/>
              </a:rPr>
              <a:t>terra2055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5165340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mages.fineartamerica.com/images-medium-large/world-war-i-german-heavy-artillery-everet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15"/>
          <a:stretch/>
        </p:blipFill>
        <p:spPr bwMode="auto">
          <a:xfrm>
            <a:off x="10510" y="1"/>
            <a:ext cx="91334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" y="4953000"/>
            <a:ext cx="9162393" cy="1143000"/>
          </a:xfrm>
          <a:solidFill>
            <a:schemeClr val="accent2">
              <a:lumMod val="50000"/>
              <a:alpha val="67000"/>
            </a:schemeClr>
          </a:solidFill>
        </p:spPr>
        <p:txBody>
          <a:bodyPr/>
          <a:lstStyle/>
          <a:p>
            <a:r>
              <a:rPr lang="en-US" sz="6000" b="1" dirty="0" smtClean="0"/>
              <a:t>WWI Artillery Piece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45396899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" y="4648200"/>
            <a:ext cx="9144001" cy="1143000"/>
          </a:xfrm>
          <a:solidFill>
            <a:schemeClr val="accent2">
              <a:lumMod val="50000"/>
              <a:alpha val="67000"/>
            </a:schemeClr>
          </a:solidFill>
        </p:spPr>
        <p:txBody>
          <a:bodyPr/>
          <a:lstStyle/>
          <a:p>
            <a:r>
              <a:rPr lang="en-US" sz="6000" b="1" dirty="0" smtClean="0"/>
              <a:t>Civil War Gatling Gun</a:t>
            </a:r>
            <a:endParaRPr lang="en-US" sz="6000" b="1" dirty="0"/>
          </a:p>
        </p:txBody>
      </p:sp>
      <p:pic>
        <p:nvPicPr>
          <p:cNvPr id="10242" name="Picture 2" descr="http://3.bp.blogspot.com/-qy74bnU_J3s/UCpQtjT7cnI/AAAAAAAAHi0/CdLaF-IWOTA/s1600/TOJWGatlingGun-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942"/>
            <a:ext cx="9144000" cy="4655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2400" y="6412468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Screenshot from </a:t>
            </a:r>
            <a:r>
              <a:rPr lang="en-US" i="1" dirty="0" smtClean="0"/>
              <a:t>The Outlaw </a:t>
            </a:r>
            <a:r>
              <a:rPr lang="en-US" i="1" dirty="0" err="1" smtClean="0"/>
              <a:t>Josey</a:t>
            </a:r>
            <a:r>
              <a:rPr lang="en-US" i="1" dirty="0" smtClean="0"/>
              <a:t> Wales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64620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4.bp.blogspot.com/-Fj4NPp8OImI/UAQ0i69zYDI/AAAAAAAAE_k/R9ioJlIwMCI/s1600/Vickers_machine_gun_crew_with_gas_mask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482" cy="567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9760" y="5674356"/>
            <a:ext cx="9144001" cy="1183644"/>
          </a:xfrm>
          <a:solidFill>
            <a:schemeClr val="accent2">
              <a:lumMod val="50000"/>
              <a:alpha val="67000"/>
            </a:schemeClr>
          </a:solidFill>
        </p:spPr>
        <p:txBody>
          <a:bodyPr/>
          <a:lstStyle/>
          <a:p>
            <a:r>
              <a:rPr lang="en-US" sz="6000" b="1" dirty="0" smtClean="0"/>
              <a:t>WWI Machine Gun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82715096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219200"/>
          </a:xfrm>
        </p:spPr>
        <p:txBody>
          <a:bodyPr anchor="ctr">
            <a:no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en-US" sz="6300" b="1" dirty="0" smtClean="0">
                <a:ln/>
                <a:solidFill>
                  <a:schemeClr val="accent3"/>
                </a:solidFill>
                <a:effectLst/>
              </a:rPr>
              <a:t>CAUSES of World War I</a:t>
            </a:r>
            <a:endParaRPr lang="en-US" sz="6300" b="1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996196" y="1828800"/>
            <a:ext cx="1524000" cy="4572000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D7D63"/>
                    </a:gs>
                    <a:gs pos="9000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	M</a:t>
            </a:r>
          </a:p>
          <a:p>
            <a:pPr algn="ctr">
              <a:buNone/>
            </a:pPr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D7D63"/>
                    </a:gs>
                    <a:gs pos="9000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	A</a:t>
            </a:r>
          </a:p>
          <a:p>
            <a:pPr algn="ctr">
              <a:buNone/>
            </a:pPr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D7D63"/>
                    </a:gs>
                    <a:gs pos="9000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	I</a:t>
            </a:r>
          </a:p>
          <a:p>
            <a:pPr algn="ctr">
              <a:buNone/>
            </a:pPr>
            <a:r>
              <a:rPr lang="en-US" sz="72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FD7D63"/>
                    </a:gs>
                    <a:gs pos="90000">
                      <a:schemeClr val="accent3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	N</a:t>
            </a:r>
          </a:p>
          <a:p>
            <a:pPr algn="ctr">
              <a:buNone/>
            </a:pPr>
            <a:endParaRPr lang="en-US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rgbClr val="FD7D63"/>
                  </a:gs>
                  <a:gs pos="90000">
                    <a:schemeClr val="accent3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91596" y="2012732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Britannic Bold" pitchFamily="34" charset="0"/>
              </a:rPr>
              <a:t>ILITARISM</a:t>
            </a:r>
            <a:endParaRPr lang="en-US" sz="4000" b="1" dirty="0">
              <a:latin typeface="Britannic Bol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1596" y="3102114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atin typeface="Britannic Bold" pitchFamily="34" charset="0"/>
              </a:defRPr>
            </a:lvl1pPr>
          </a:lstStyle>
          <a:p>
            <a:r>
              <a:rPr lang="en-US" dirty="0"/>
              <a:t>LLIANCES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1596" y="42672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atin typeface="Britannic Bold" pitchFamily="34" charset="0"/>
              </a:defRPr>
            </a:lvl1pPr>
          </a:lstStyle>
          <a:p>
            <a:r>
              <a:rPr lang="en-US" dirty="0"/>
              <a:t>MPERIALISM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215396" y="5435025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4000" b="1">
                <a:latin typeface="Britannic Bold" pitchFamily="34" charset="0"/>
              </a:defRPr>
            </a:lvl1pPr>
          </a:lstStyle>
          <a:p>
            <a:r>
              <a:rPr lang="en-US" dirty="0"/>
              <a:t>ATIONALISM</a:t>
            </a:r>
          </a:p>
        </p:txBody>
      </p:sp>
      <p:pic>
        <p:nvPicPr>
          <p:cNvPr id="2052" name="Picture 4" descr="http://4acre.files.wordpress.com/2010/12/mustard-ga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8" r="27392"/>
          <a:stretch/>
        </p:blipFill>
        <p:spPr bwMode="auto">
          <a:xfrm>
            <a:off x="627648" y="1685412"/>
            <a:ext cx="3334752" cy="4587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18039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greecesocialstudies.files.wordpress.com/2012/03/a00039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28234" cy="6870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" y="4038600"/>
            <a:ext cx="9162393" cy="1143000"/>
          </a:xfrm>
          <a:solidFill>
            <a:schemeClr val="accent2">
              <a:lumMod val="50000"/>
              <a:alpha val="67000"/>
            </a:schemeClr>
          </a:solidFill>
        </p:spPr>
        <p:txBody>
          <a:bodyPr/>
          <a:lstStyle/>
          <a:p>
            <a:r>
              <a:rPr lang="en-US" sz="8000" b="1" dirty="0" smtClean="0"/>
              <a:t>Trench Warfare</a:t>
            </a:r>
            <a:endParaRPr lang="en-US" sz="8000" b="1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rm3.staticflickr.com/2694/4056220150_833e64acee_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5" r="3598" b="7217"/>
          <a:stretch/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-1" y="5105400"/>
            <a:ext cx="9162393" cy="1143000"/>
          </a:xfrm>
          <a:solidFill>
            <a:schemeClr val="accent2">
              <a:lumMod val="50000"/>
              <a:alpha val="67000"/>
            </a:schemeClr>
          </a:solidFill>
        </p:spPr>
        <p:txBody>
          <a:bodyPr/>
          <a:lstStyle/>
          <a:p>
            <a:r>
              <a:rPr lang="en-US" sz="8000" b="1" dirty="0" smtClean="0"/>
              <a:t>Trench Foot</a:t>
            </a:r>
            <a:endParaRPr lang="en-US" sz="8000" b="1" dirty="0"/>
          </a:p>
        </p:txBody>
      </p:sp>
      <p:sp>
        <p:nvSpPr>
          <p:cNvPr id="2" name="Rectangle 1"/>
          <p:cNvSpPr/>
          <p:nvPr/>
        </p:nvSpPr>
        <p:spPr>
          <a:xfrm>
            <a:off x="5616214" y="6488668"/>
            <a:ext cx="34515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Photo by</a:t>
            </a:r>
            <a:r>
              <a:rPr lang="en-US" sz="1400" dirty="0"/>
              <a:t> </a:t>
            </a:r>
            <a:r>
              <a:rPr lang="en-US" sz="1400" dirty="0" err="1">
                <a:hlinkClick r:id="rId4"/>
              </a:rPr>
              <a:t>BiblioArchives</a:t>
            </a:r>
            <a:r>
              <a:rPr lang="en-US" sz="1400" dirty="0">
                <a:hlinkClick r:id="rId4"/>
              </a:rPr>
              <a:t> / </a:t>
            </a:r>
            <a:r>
              <a:rPr lang="en-US" sz="1400" dirty="0" err="1">
                <a:hlinkClick r:id="rId4"/>
              </a:rPr>
              <a:t>LibraryArchives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242897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richey\AppData\Local\Microsoft\Windows\Temporary Internet Files\Content.IE5\JJFOHFMP\MP900408938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" y="4953000"/>
            <a:ext cx="9162393" cy="1143000"/>
          </a:xfrm>
          <a:solidFill>
            <a:schemeClr val="accent2">
              <a:lumMod val="50000"/>
              <a:alpha val="85000"/>
            </a:schemeClr>
          </a:solidFill>
        </p:spPr>
        <p:txBody>
          <a:bodyPr/>
          <a:lstStyle/>
          <a:p>
            <a:r>
              <a:rPr lang="en-US" sz="7200" b="1" dirty="0" smtClean="0"/>
              <a:t>STALEMATE</a:t>
            </a:r>
            <a:endParaRPr lang="en-US" sz="6000" b="1" dirty="0"/>
          </a:p>
        </p:txBody>
      </p:sp>
    </p:spTree>
    <p:extLst>
      <p:ext uri="{BB962C8B-B14F-4D97-AF65-F5344CB8AC3E}">
        <p14:creationId xmlns:p14="http://schemas.microsoft.com/office/powerpoint/2010/main" val="144425847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richey\AppData\Local\Microsoft\Windows\Temporary Internet Files\Content.IE5\JJFOHFMP\MP900408938[1]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4967407"/>
            <a:ext cx="822960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smtClean="0"/>
              <a:t>World War I was marked by prolonged battles that resulted in high casualties and little territorial gain.</a:t>
            </a:r>
            <a:endParaRPr lang="en-US" sz="3400" b="1" dirty="0"/>
          </a:p>
        </p:txBody>
      </p:sp>
    </p:spTree>
    <p:extLst>
      <p:ext uri="{BB962C8B-B14F-4D97-AF65-F5344CB8AC3E}">
        <p14:creationId xmlns:p14="http://schemas.microsoft.com/office/powerpoint/2010/main" val="327833962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oldiers emerge from a trench and go over the top into battle during the First World W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223"/>
            <a:ext cx="9144000" cy="667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0"/>
            <a:ext cx="2667000" cy="2324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2" descr="Soldiers emerge from a trench and go over the top into battle during the First World Wa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36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8327"/>
            <a:ext cx="3200400" cy="3244473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72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Over The Top</a:t>
            </a:r>
            <a:endParaRPr lang="en-US" sz="7200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7676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i670.photobucket.com/albums/vv70/LoganK07/NoMansL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8566"/>
            <a:ext cx="9144000" cy="582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81000" y="955766"/>
            <a:ext cx="2685392" cy="1031966"/>
          </a:xfrm>
          <a:solidFill>
            <a:schemeClr val="accent2">
              <a:lumMod val="50000"/>
              <a:alpha val="85000"/>
            </a:schemeClr>
          </a:solidFill>
        </p:spPr>
        <p:txBody>
          <a:bodyPr/>
          <a:lstStyle/>
          <a:p>
            <a:r>
              <a:rPr lang="en-US" sz="6000" b="1" dirty="0" smtClean="0"/>
              <a:t>FUN!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59956121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25.media.tumblr.com/tumblr_m2j89nHyD71r2etb2o1_128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8544"/>
            <a:ext cx="9152021" cy="690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010" y="4419600"/>
            <a:ext cx="4415590" cy="22860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72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Mustard Gas</a:t>
            </a:r>
            <a:endParaRPr lang="en-US" sz="7200" b="1" dirty="0">
              <a:ln w="50800"/>
              <a:solidFill>
                <a:schemeClr val="bg1">
                  <a:shade val="50000"/>
                </a:schemeClr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076" name="Picture 4" descr="File:Wikipedia-logo.pn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300" y="5676900"/>
            <a:ext cx="952500" cy="952500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689869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File:Mustard gas burn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29"/>
          <a:stretch/>
        </p:blipFill>
        <p:spPr bwMode="auto">
          <a:xfrm>
            <a:off x="16042" y="28074"/>
            <a:ext cx="9127958" cy="685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Callout 3"/>
          <p:cNvSpPr/>
          <p:nvPr/>
        </p:nvSpPr>
        <p:spPr bwMode="auto">
          <a:xfrm>
            <a:off x="685800" y="304800"/>
            <a:ext cx="2667000" cy="1981200"/>
          </a:xfrm>
          <a:prstGeom prst="cloudCallout">
            <a:avLst>
              <a:gd name="adj1" fmla="val 80069"/>
              <a:gd name="adj2" fmla="val 22548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66800" y="596205"/>
            <a:ext cx="2133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Should’ve 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worn </a:t>
            </a:r>
            <a:r>
              <a:rPr lang="en-US" sz="2800" b="1" dirty="0">
                <a:solidFill>
                  <a:schemeClr val="bg1"/>
                </a:solidFill>
              </a:rPr>
              <a:t>my 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gas mask</a:t>
            </a:r>
            <a:r>
              <a:rPr lang="en-US" sz="2800" b="1" dirty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6592521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6934200" cy="1143000"/>
          </a:xfrm>
        </p:spPr>
        <p:txBody>
          <a:bodyPr/>
          <a:lstStyle/>
          <a:p>
            <a:pPr algn="l"/>
            <a:r>
              <a:rPr lang="en-US" sz="5400" b="1" dirty="0" smtClean="0">
                <a:hlinkClick r:id="rId3"/>
              </a:rPr>
              <a:t>Battle of the Somme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5791200" cy="4876800"/>
          </a:xfrm>
        </p:spPr>
        <p:txBody>
          <a:bodyPr/>
          <a:lstStyle/>
          <a:p>
            <a:pPr>
              <a:buNone/>
            </a:pPr>
            <a:r>
              <a:rPr lang="en-US" sz="4000" b="1" dirty="0" smtClean="0"/>
              <a:t>July-November, 1916</a:t>
            </a:r>
          </a:p>
          <a:p>
            <a:pPr>
              <a:buNone/>
            </a:pPr>
            <a:endParaRPr lang="en-US" sz="4000" b="1" dirty="0" smtClean="0"/>
          </a:p>
          <a:p>
            <a:pPr>
              <a:buNone/>
            </a:pPr>
            <a:endParaRPr lang="en-US" sz="4000" b="1" dirty="0" smtClean="0"/>
          </a:p>
          <a:p>
            <a:pPr>
              <a:buNone/>
            </a:pPr>
            <a:endParaRPr lang="en-US" sz="4000" b="1" dirty="0" smtClean="0"/>
          </a:p>
          <a:p>
            <a:pPr>
              <a:buNone/>
            </a:pPr>
            <a:endParaRPr lang="en-US" sz="4000" b="1" dirty="0" smtClean="0"/>
          </a:p>
          <a:p>
            <a:pPr>
              <a:buNone/>
            </a:pPr>
            <a:r>
              <a:rPr lang="en-US" sz="4000" b="1" dirty="0" smtClean="0">
                <a:hlinkClick r:id="rId3"/>
              </a:rPr>
              <a:t>Casualties</a:t>
            </a:r>
            <a:r>
              <a:rPr lang="en-US" sz="4000" b="1" dirty="0" smtClean="0"/>
              <a:t> (&gt;1M)</a:t>
            </a:r>
            <a:endParaRPr lang="en-US" sz="4000" b="1" dirty="0"/>
          </a:p>
        </p:txBody>
      </p:sp>
      <p:pic>
        <p:nvPicPr>
          <p:cNvPr id="4" name="Picture 2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304800"/>
            <a:ext cx="15240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softEdge rad="63500"/>
          </a:effectLst>
        </p:spPr>
      </p:pic>
      <p:grpSp>
        <p:nvGrpSpPr>
          <p:cNvPr id="7" name="Group 6"/>
          <p:cNvGrpSpPr/>
          <p:nvPr/>
        </p:nvGrpSpPr>
        <p:grpSpPr>
          <a:xfrm>
            <a:off x="5334000" y="3810000"/>
            <a:ext cx="3409950" cy="2552591"/>
            <a:chOff x="5334000" y="3810000"/>
            <a:chExt cx="3409950" cy="2552591"/>
          </a:xfrm>
        </p:grpSpPr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3810000"/>
              <a:ext cx="3409950" cy="2552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softEdge rad="63500"/>
            </a:effectLst>
          </p:spPr>
        </p:pic>
        <p:sp>
          <p:nvSpPr>
            <p:cNvPr id="6" name="TextBox 5">
              <a:hlinkClick r:id="rId3"/>
            </p:cNvPr>
            <p:cNvSpPr txBox="1"/>
            <p:nvPr/>
          </p:nvSpPr>
          <p:spPr>
            <a:xfrm>
              <a:off x="5410200" y="3886200"/>
              <a:ext cx="1600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smtClean="0">
                  <a:solidFill>
                    <a:schemeClr val="bg1">
                      <a:lumMod val="50000"/>
                    </a:schemeClr>
                  </a:solidFill>
                </a:rPr>
                <a:t>Debut</a:t>
              </a:r>
              <a:endParaRPr lang="en-US" sz="36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4953000" cy="2133600"/>
          </a:xfrm>
        </p:spPr>
        <p:txBody>
          <a:bodyPr/>
          <a:lstStyle/>
          <a:p>
            <a:r>
              <a:rPr lang="en-US" sz="7200" b="1" dirty="0" smtClean="0"/>
              <a:t>The</a:t>
            </a:r>
            <a:r>
              <a:rPr lang="en-US" sz="7200" b="1" dirty="0"/>
              <a:t> </a:t>
            </a:r>
            <a:r>
              <a:rPr lang="en-US" sz="7200" b="1" dirty="0" smtClean="0"/>
              <a:t>British Offensive</a:t>
            </a:r>
            <a:endParaRPr lang="en-US" sz="7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819400"/>
            <a:ext cx="3886200" cy="3429000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None/>
            </a:pPr>
            <a:r>
              <a:rPr lang="en-US" sz="16600" b="1" dirty="0" smtClean="0"/>
              <a:t>6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8000" b="1" dirty="0" smtClean="0"/>
              <a:t>Miles</a:t>
            </a:r>
            <a:endParaRPr lang="en-US" sz="80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-1"/>
            <a:ext cx="4191000" cy="6915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6096000"/>
          </a:xfrm>
        </p:spPr>
        <p:txBody>
          <a:bodyPr/>
          <a:lstStyle/>
          <a:p>
            <a:r>
              <a:rPr lang="en-US" sz="11500" dirty="0" smtClean="0">
                <a:solidFill>
                  <a:schemeClr val="tx1"/>
                </a:solidFill>
              </a:rPr>
              <a:t>MILITARISM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124979098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52400"/>
            <a:ext cx="5785806" cy="1143000"/>
          </a:xfrm>
        </p:spPr>
        <p:txBody>
          <a:bodyPr/>
          <a:lstStyle/>
          <a:p>
            <a:pPr algn="l"/>
            <a:r>
              <a:rPr lang="en-US" sz="6000" b="1" dirty="0" smtClean="0">
                <a:hlinkClick r:id="rId3"/>
              </a:rPr>
              <a:t>Battle of Verdun</a:t>
            </a:r>
            <a:endParaRPr lang="en-US" sz="6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5791200" cy="762000"/>
          </a:xfrm>
        </p:spPr>
        <p:txBody>
          <a:bodyPr/>
          <a:lstStyle/>
          <a:p>
            <a:pPr>
              <a:buNone/>
            </a:pPr>
            <a:r>
              <a:rPr lang="en-US" b="1" dirty="0" smtClean="0"/>
              <a:t>February-December, 1916</a:t>
            </a:r>
          </a:p>
        </p:txBody>
      </p:sp>
      <p:pic>
        <p:nvPicPr>
          <p:cNvPr id="12292" name="Picture 4" descr="http://upload.wikimedia.org/wikipedia/commons/c/c6/Verdun_and_Vincinity_-_Map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9380" y="1828800"/>
            <a:ext cx="541567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File:Médaille de Verdun du colonel Brébant (recto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006" y="193675"/>
            <a:ext cx="3120070" cy="651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9380" y="5486400"/>
            <a:ext cx="5415670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 smtClean="0"/>
              <a:t>The French repulse a German attack</a:t>
            </a:r>
          </a:p>
          <a:p>
            <a:pPr algn="ctr"/>
            <a:endParaRPr lang="en-US" sz="1200" b="1" dirty="0"/>
          </a:p>
          <a:p>
            <a:pPr algn="ctr"/>
            <a:r>
              <a:rPr lang="en-US" sz="3200" b="1" dirty="0" smtClean="0"/>
              <a:t>&gt; 700,000 Casualties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17788171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content.artofmanliness.com/uploads/2009/12/German-soldiers-at-Verdu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267200" y="3962400"/>
            <a:ext cx="4056992" cy="1371600"/>
          </a:xfrm>
          <a:solidFill>
            <a:schemeClr val="accent2">
              <a:lumMod val="50000"/>
              <a:alpha val="67000"/>
            </a:schemeClr>
          </a:solidFill>
        </p:spPr>
        <p:txBody>
          <a:bodyPr/>
          <a:lstStyle/>
          <a:p>
            <a:r>
              <a:rPr lang="en-US" sz="4000" b="1" dirty="0" smtClean="0"/>
              <a:t>German Soldiers at Verdun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01913383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upload.wikimedia.org/wikipedia/en/e/ef/Lanoe_Hawker%27s_No_1611_Bristol_Scout_C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5156"/>
            <a:ext cx="9144000" cy="498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35156"/>
          </a:xfrm>
          <a:noFill/>
        </p:spPr>
        <p:txBody>
          <a:bodyPr/>
          <a:lstStyle/>
          <a:p>
            <a:r>
              <a:rPr lang="en-US" sz="6900" b="1" dirty="0" smtClean="0"/>
              <a:t>Aircraft in World War I</a:t>
            </a:r>
            <a:endParaRPr lang="en-US" sz="6900" b="1" dirty="0"/>
          </a:p>
        </p:txBody>
      </p:sp>
    </p:spTree>
    <p:extLst>
      <p:ext uri="{BB962C8B-B14F-4D97-AF65-F5344CB8AC3E}">
        <p14:creationId xmlns:p14="http://schemas.microsoft.com/office/powerpoint/2010/main" val="194953605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upload.wikimedia.org/wikipedia/commons/thumb/1/1f/Hannover_CL_IIIa%2C_Forest_of_Argonne%2C_France%2C_1918_%28restored%29.jpg/991px-Hannover_CL_IIIa%2C_Forest_of_Argonne%2C_France%2C_1918_%28restored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7"/>
          <a:stretch/>
        </p:blipFill>
        <p:spPr bwMode="auto">
          <a:xfrm>
            <a:off x="1" y="0"/>
            <a:ext cx="91623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90800" y="341244"/>
            <a:ext cx="4724400" cy="1335156"/>
          </a:xfrm>
          <a:noFill/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88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FAIL</a:t>
            </a:r>
            <a:endParaRPr lang="en-US" sz="8800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6190683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4953000" cy="2438400"/>
          </a:xfrm>
          <a:noFill/>
        </p:spPr>
        <p:txBody>
          <a:bodyPr/>
          <a:lstStyle/>
          <a:p>
            <a:r>
              <a:rPr lang="en-US" sz="6900" b="1" dirty="0" smtClean="0"/>
              <a:t>The Red Baron</a:t>
            </a:r>
            <a:endParaRPr lang="en-US" sz="6900" b="1" dirty="0"/>
          </a:p>
        </p:txBody>
      </p:sp>
      <p:pic>
        <p:nvPicPr>
          <p:cNvPr id="22530" name="Picture 2" descr="File:Manfred von Richthof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28600"/>
            <a:ext cx="40100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918841" y="5943628"/>
            <a:ext cx="4044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000" b="1" dirty="0"/>
              <a:t>Manfred Albrecht Freiherr </a:t>
            </a:r>
            <a:r>
              <a:rPr lang="de-DE" sz="2000" b="1" dirty="0" smtClean="0"/>
              <a:t/>
            </a:r>
            <a:br>
              <a:rPr lang="de-DE" sz="2000" b="1" dirty="0" smtClean="0"/>
            </a:br>
            <a:r>
              <a:rPr lang="de-DE" sz="2000" b="1" dirty="0" smtClean="0"/>
              <a:t>von </a:t>
            </a:r>
            <a:r>
              <a:rPr lang="de-DE" sz="2000" b="1" dirty="0"/>
              <a:t>Richthofen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52400" y="2743200"/>
            <a:ext cx="4572000" cy="3733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3048000"/>
            <a:ext cx="419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80 Air Combat Victories</a:t>
            </a:r>
          </a:p>
          <a:p>
            <a:pPr algn="ctr"/>
            <a:endParaRPr lang="en-US" sz="2800" dirty="0"/>
          </a:p>
          <a:p>
            <a:pPr algn="ctr"/>
            <a:endParaRPr lang="en-US" sz="2800" dirty="0" smtClean="0"/>
          </a:p>
          <a:p>
            <a:pPr algn="ctr"/>
            <a:r>
              <a:rPr lang="en-US" sz="4400" b="1" dirty="0" smtClean="0"/>
              <a:t>KIA 1918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40640877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upload.wikimedia.org/wikipedia/commons/thumb/1/19/Wwi-zeppelin-poster.jpg/726px-Wwi-zeppelin-post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5767"/>
            <a:ext cx="4876800" cy="687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3886200" cy="2259946"/>
          </a:xfrm>
          <a:noFill/>
        </p:spPr>
        <p:txBody>
          <a:bodyPr/>
          <a:lstStyle/>
          <a:p>
            <a:r>
              <a:rPr lang="en-US" sz="6600" b="1" dirty="0" smtClean="0"/>
              <a:t>Zeppelin Raids</a:t>
            </a:r>
            <a:endParaRPr lang="en-US" sz="48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3455054"/>
            <a:ext cx="3733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Germans used </a:t>
            </a:r>
            <a:r>
              <a:rPr lang="en-US" sz="3200" b="1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Zeppelins</a:t>
            </a:r>
            <a:r>
              <a:rPr lang="en-US" sz="3200" dirty="0" smtClean="0"/>
              <a:t> to bomb British cities.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28687091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upload.wikimedia.org/wikipedia/commons/thumb/d/da/Zeppelin_Raid_plaque%2C_61_Farringdon_Road%2C_London%2C_England%2C_IMG_5217_edit.jpg/1024px-Zeppelin_Raid_plaque%2C_61_Farringdon_Road%2C_London%2C_England%2C_IMG_5217_edit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767"/>
            <a:ext cx="9144000" cy="685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62604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18393"/>
            <a:ext cx="8915400" cy="972207"/>
          </a:xfrm>
          <a:noFill/>
        </p:spPr>
        <p:txBody>
          <a:bodyPr/>
          <a:lstStyle/>
          <a:p>
            <a:pPr algn="l"/>
            <a:r>
              <a:rPr lang="en-US" sz="5700" b="1" dirty="0" smtClean="0"/>
              <a:t>German Gotha G.V Bomber</a:t>
            </a:r>
            <a:endParaRPr lang="en-US" sz="5700" b="1" dirty="0"/>
          </a:p>
        </p:txBody>
      </p:sp>
      <p:pic>
        <p:nvPicPr>
          <p:cNvPr id="21506" name="Picture 2" descr="File:GothaG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54510" cy="5635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41420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52600"/>
            <a:ext cx="9144000" cy="2438400"/>
          </a:xfrm>
        </p:spPr>
        <p:txBody>
          <a:bodyPr/>
          <a:lstStyle/>
          <a:p>
            <a:r>
              <a:rPr lang="en-US" sz="11500" b="1" dirty="0" smtClean="0"/>
              <a:t>RESPONSES </a:t>
            </a:r>
            <a:r>
              <a:rPr lang="en-US" sz="8000" b="1" dirty="0" smtClean="0"/>
              <a:t/>
            </a:r>
            <a:br>
              <a:rPr lang="en-US" sz="8000" b="1" dirty="0" smtClean="0"/>
            </a:br>
            <a:r>
              <a:rPr lang="en-US" sz="8000" b="1" dirty="0" smtClean="0"/>
              <a:t>to Total War</a:t>
            </a:r>
            <a:endParaRPr lang="en-US" sz="8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4724400"/>
            <a:ext cx="8229600" cy="1409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3126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learnnc.org/lp/media/uploads/2009/08/3a50202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2143" r="1515" b="142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22238"/>
            <a:ext cx="8229600" cy="1249362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241300" indent="-241300" algn="l"/>
            <a:r>
              <a:rPr lang="en-US" sz="48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“I am staring at a sunlit </a:t>
            </a:r>
            <a:br>
              <a:rPr lang="en-US" sz="48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</a:br>
            <a:r>
              <a:rPr lang="en-US" sz="4800" b="1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</a:rPr>
              <a:t>picture of Hell.”</a:t>
            </a:r>
            <a:endParaRPr lang="en-US" sz="4800" b="1" dirty="0">
              <a:ln w="50800"/>
              <a:solidFill>
                <a:schemeClr val="bg1">
                  <a:shade val="50000"/>
                </a:schemeClr>
              </a:solidFill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7800" y="1524000"/>
            <a:ext cx="6477000" cy="609600"/>
          </a:xfrm>
        </p:spPr>
        <p:txBody>
          <a:bodyPr/>
          <a:lstStyle/>
          <a:p>
            <a:pPr marL="0" indent="0">
              <a:buNone/>
            </a:pPr>
            <a:r>
              <a:rPr lang="en-US" sz="3000" b="1" dirty="0" smtClean="0">
                <a:solidFill>
                  <a:schemeClr val="bg1"/>
                </a:solidFill>
                <a:effectLst/>
              </a:rPr>
              <a:t>-- Siegfried Sassoon (British Poet)</a:t>
            </a:r>
            <a:endParaRPr lang="en-US" sz="3000" b="1" dirty="0"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076980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0"/>
          </a:xfrm>
        </p:spPr>
        <p:txBody>
          <a:bodyPr/>
          <a:lstStyle/>
          <a:p>
            <a:r>
              <a:rPr lang="en-US" sz="8800" dirty="0" smtClean="0"/>
              <a:t>Anglo-German </a:t>
            </a:r>
            <a:r>
              <a:rPr lang="en-US" sz="16600" dirty="0" smtClean="0">
                <a:solidFill>
                  <a:schemeClr val="tx1"/>
                </a:solidFill>
              </a:rPr>
              <a:t>ARMS</a:t>
            </a:r>
            <a:r>
              <a:rPr lang="en-US" sz="16600" dirty="0" smtClean="0"/>
              <a:t/>
            </a:r>
            <a:br>
              <a:rPr lang="en-US" sz="16600" dirty="0" smtClean="0"/>
            </a:br>
            <a:r>
              <a:rPr lang="en-US" sz="13800" dirty="0" smtClean="0"/>
              <a:t>Race</a:t>
            </a:r>
            <a:endParaRPr lang="en-US" sz="16600" dirty="0"/>
          </a:p>
        </p:txBody>
      </p:sp>
    </p:spTree>
    <p:extLst>
      <p:ext uri="{BB962C8B-B14F-4D97-AF65-F5344CB8AC3E}">
        <p14:creationId xmlns:p14="http://schemas.microsoft.com/office/powerpoint/2010/main" val="247712065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1981200"/>
            <a:ext cx="5451764" cy="2438400"/>
          </a:xfrm>
          <a:solidFill>
            <a:schemeClr val="accent2">
              <a:lumMod val="50000"/>
              <a:alpha val="67000"/>
            </a:schemeClr>
          </a:solidFill>
        </p:spPr>
        <p:txBody>
          <a:bodyPr/>
          <a:lstStyle/>
          <a:p>
            <a:pPr marL="284163" indent="-284163" algn="l"/>
            <a:r>
              <a:rPr lang="en-US" sz="4000" b="1" i="1" dirty="0" smtClean="0">
                <a:latin typeface="Book Antiqua" pitchFamily="18" charset="0"/>
              </a:rPr>
              <a:t>“</a:t>
            </a:r>
            <a:r>
              <a:rPr lang="en-US" sz="4000" b="1" i="1" dirty="0" err="1" smtClean="0">
                <a:latin typeface="Book Antiqua" pitchFamily="18" charset="0"/>
              </a:rPr>
              <a:t>Dulce</a:t>
            </a:r>
            <a:r>
              <a:rPr lang="en-US" sz="4000" b="1" i="1" dirty="0" smtClean="0">
                <a:latin typeface="Book Antiqua" pitchFamily="18" charset="0"/>
              </a:rPr>
              <a:t> et decorum </a:t>
            </a:r>
            <a:r>
              <a:rPr lang="en-US" sz="4000" b="1" i="1" dirty="0" err="1" smtClean="0">
                <a:latin typeface="Book Antiqua" pitchFamily="18" charset="0"/>
              </a:rPr>
              <a:t>est</a:t>
            </a:r>
            <a:r>
              <a:rPr lang="en-US" sz="4000" b="1" i="1" dirty="0" smtClean="0">
                <a:latin typeface="Book Antiqua" pitchFamily="18" charset="0"/>
              </a:rPr>
              <a:t> pro patria </a:t>
            </a:r>
            <a:r>
              <a:rPr lang="en-US" sz="4000" b="1" i="1" dirty="0" err="1" smtClean="0">
                <a:latin typeface="Book Antiqua" pitchFamily="18" charset="0"/>
              </a:rPr>
              <a:t>mori</a:t>
            </a:r>
            <a:r>
              <a:rPr lang="en-US" sz="4000" b="1" i="1" dirty="0" smtClean="0">
                <a:latin typeface="Book Antiqua" pitchFamily="18" charset="0"/>
              </a:rPr>
              <a:t>.”</a:t>
            </a: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sz="1600" b="1" dirty="0" smtClean="0">
                <a:latin typeface="Book Antiqua" pitchFamily="18" charset="0"/>
              </a:rPr>
              <a:t> </a:t>
            </a:r>
            <a:r>
              <a:rPr lang="en-US" b="1" dirty="0" smtClean="0">
                <a:latin typeface="Book Antiqua" pitchFamily="18" charset="0"/>
              </a:rPr>
              <a:t/>
            </a:r>
            <a:br>
              <a:rPr lang="en-US" b="1" dirty="0" smtClean="0">
                <a:latin typeface="Book Antiqua" pitchFamily="18" charset="0"/>
              </a:rPr>
            </a:br>
            <a:r>
              <a:rPr lang="en-US" b="1" dirty="0" smtClean="0">
                <a:latin typeface="Book Antiqua" pitchFamily="18" charset="0"/>
              </a:rPr>
              <a:t>  			-- Horace</a:t>
            </a:r>
            <a:endParaRPr lang="en-US" b="1" dirty="0">
              <a:latin typeface="Book Antiqua" pitchFamily="18" charset="0"/>
            </a:endParaRPr>
          </a:p>
        </p:txBody>
      </p:sp>
      <p:pic>
        <p:nvPicPr>
          <p:cNvPr id="1026" name="Picture 2" descr="File:Quintus Horatius Flacc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364" y="0"/>
            <a:ext cx="34636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85593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76200" y="152400"/>
            <a:ext cx="7285905" cy="4343400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400" b="1" dirty="0">
                <a:effectLst/>
                <a:latin typeface="Book Antiqua" pitchFamily="18" charset="0"/>
              </a:rPr>
              <a:t>If you could hear, at every jolt, the blood </a:t>
            </a:r>
            <a:r>
              <a:rPr lang="en-US" sz="2400" b="1" dirty="0">
                <a:latin typeface="Book Antiqua" pitchFamily="18" charset="0"/>
              </a:rPr>
              <a:t/>
            </a:r>
            <a:br>
              <a:rPr lang="en-US" sz="2400" b="1" dirty="0">
                <a:latin typeface="Book Antiqua" pitchFamily="18" charset="0"/>
              </a:rPr>
            </a:br>
            <a:r>
              <a:rPr lang="en-US" sz="2400" b="1" dirty="0">
                <a:effectLst/>
                <a:latin typeface="Book Antiqua" pitchFamily="18" charset="0"/>
              </a:rPr>
              <a:t>Come gargling from the froth-corrupted lungs, </a:t>
            </a:r>
            <a:r>
              <a:rPr lang="en-US" sz="2400" b="1" dirty="0">
                <a:latin typeface="Book Antiqua" pitchFamily="18" charset="0"/>
              </a:rPr>
              <a:t/>
            </a:r>
            <a:br>
              <a:rPr lang="en-US" sz="2400" b="1" dirty="0">
                <a:latin typeface="Book Antiqua" pitchFamily="18" charset="0"/>
              </a:rPr>
            </a:br>
            <a:r>
              <a:rPr lang="en-US" sz="2400" b="1" dirty="0">
                <a:effectLst/>
                <a:latin typeface="Book Antiqua" pitchFamily="18" charset="0"/>
              </a:rPr>
              <a:t>Obscene as cancer, bitter as the </a:t>
            </a:r>
            <a:r>
              <a:rPr lang="en-US" sz="2400" b="1" dirty="0" smtClean="0">
                <a:effectLst/>
                <a:latin typeface="Book Antiqua" pitchFamily="18" charset="0"/>
              </a:rPr>
              <a:t>cud</a:t>
            </a:r>
            <a:r>
              <a:rPr lang="en-US" sz="2400" b="1" dirty="0">
                <a:latin typeface="Book Antiqua" pitchFamily="18" charset="0"/>
              </a:rPr>
              <a:t/>
            </a:r>
            <a:br>
              <a:rPr lang="en-US" sz="2400" b="1" dirty="0">
                <a:latin typeface="Book Antiqua" pitchFamily="18" charset="0"/>
              </a:rPr>
            </a:br>
            <a:r>
              <a:rPr lang="en-US" sz="2400" b="1" dirty="0">
                <a:effectLst/>
                <a:latin typeface="Book Antiqua" pitchFamily="18" charset="0"/>
              </a:rPr>
              <a:t>Of vile, incurable sores on innocent tongues, </a:t>
            </a:r>
            <a:r>
              <a:rPr lang="en-US" sz="2400" b="1" dirty="0">
                <a:latin typeface="Book Antiqua" pitchFamily="18" charset="0"/>
              </a:rPr>
              <a:t/>
            </a:r>
            <a:br>
              <a:rPr lang="en-US" sz="2400" b="1" dirty="0">
                <a:latin typeface="Book Antiqua" pitchFamily="18" charset="0"/>
              </a:rPr>
            </a:br>
            <a:r>
              <a:rPr lang="en-US" sz="2400" b="1" dirty="0">
                <a:effectLst/>
                <a:latin typeface="Book Antiqua" pitchFamily="18" charset="0"/>
              </a:rPr>
              <a:t>My friend, you would not tell with such high </a:t>
            </a:r>
            <a:r>
              <a:rPr lang="en-US" sz="2400" b="1" dirty="0" smtClean="0">
                <a:effectLst/>
                <a:latin typeface="Book Antiqua" pitchFamily="18" charset="0"/>
              </a:rPr>
              <a:t>zest</a:t>
            </a:r>
            <a:r>
              <a:rPr lang="en-US" sz="2400" b="1" dirty="0">
                <a:latin typeface="Book Antiqua" pitchFamily="18" charset="0"/>
              </a:rPr>
              <a:t/>
            </a:r>
            <a:br>
              <a:rPr lang="en-US" sz="2400" b="1" dirty="0">
                <a:latin typeface="Book Antiqua" pitchFamily="18" charset="0"/>
              </a:rPr>
            </a:br>
            <a:r>
              <a:rPr lang="en-US" sz="2400" b="1" dirty="0">
                <a:effectLst/>
                <a:latin typeface="Book Antiqua" pitchFamily="18" charset="0"/>
              </a:rPr>
              <a:t>To children </a:t>
            </a:r>
            <a:r>
              <a:rPr lang="en-US" sz="2400" b="1" dirty="0" smtClean="0">
                <a:effectLst/>
                <a:latin typeface="Book Antiqua" pitchFamily="18" charset="0"/>
              </a:rPr>
              <a:t>ardent </a:t>
            </a:r>
            <a:r>
              <a:rPr lang="en-US" sz="2400" b="1" dirty="0">
                <a:effectLst/>
                <a:latin typeface="Book Antiqua" pitchFamily="18" charset="0"/>
              </a:rPr>
              <a:t>for some desperate glory, </a:t>
            </a:r>
            <a:r>
              <a:rPr lang="en-US" sz="2400" b="1" dirty="0">
                <a:latin typeface="Book Antiqua" pitchFamily="18" charset="0"/>
              </a:rPr>
              <a:t/>
            </a:r>
            <a:br>
              <a:rPr lang="en-US" sz="2400" b="1" dirty="0">
                <a:latin typeface="Book Antiqua" pitchFamily="18" charset="0"/>
              </a:rPr>
            </a:br>
            <a:r>
              <a:rPr lang="en-US" sz="2400" b="1" dirty="0">
                <a:effectLst/>
                <a:latin typeface="Book Antiqua" pitchFamily="18" charset="0"/>
              </a:rPr>
              <a:t>The old Lie; </a:t>
            </a:r>
            <a:r>
              <a:rPr lang="en-US" sz="2400" b="1" dirty="0" smtClean="0">
                <a:effectLst/>
                <a:latin typeface="Book Antiqua" pitchFamily="18" charset="0"/>
              </a:rPr>
              <a:t>Dulce </a:t>
            </a:r>
            <a:r>
              <a:rPr lang="en-US" sz="2400" b="1" dirty="0">
                <a:effectLst/>
                <a:latin typeface="Book Antiqua" pitchFamily="18" charset="0"/>
              </a:rPr>
              <a:t>et Decorum </a:t>
            </a:r>
            <a:r>
              <a:rPr lang="en-US" sz="2400" b="1" dirty="0" err="1">
                <a:effectLst/>
                <a:latin typeface="Book Antiqua" pitchFamily="18" charset="0"/>
              </a:rPr>
              <a:t>est</a:t>
            </a:r>
            <a:r>
              <a:rPr lang="en-US" sz="2400" b="1" dirty="0">
                <a:effectLst/>
                <a:latin typeface="Book Antiqua" pitchFamily="18" charset="0"/>
              </a:rPr>
              <a:t> </a:t>
            </a:r>
            <a:r>
              <a:rPr lang="en-US" sz="2400" b="1" dirty="0">
                <a:latin typeface="Book Antiqua" pitchFamily="18" charset="0"/>
              </a:rPr>
              <a:t/>
            </a:r>
            <a:br>
              <a:rPr lang="en-US" sz="2400" b="1" dirty="0">
                <a:latin typeface="Book Antiqua" pitchFamily="18" charset="0"/>
              </a:rPr>
            </a:br>
            <a:r>
              <a:rPr lang="en-US" sz="2400" b="1" dirty="0">
                <a:effectLst/>
                <a:latin typeface="Book Antiqua" pitchFamily="18" charset="0"/>
              </a:rPr>
              <a:t>Pro patria </a:t>
            </a:r>
            <a:r>
              <a:rPr lang="en-US" sz="2400" b="1" dirty="0" smtClean="0">
                <a:effectLst/>
                <a:latin typeface="Book Antiqua" pitchFamily="18" charset="0"/>
              </a:rPr>
              <a:t>mori.</a:t>
            </a:r>
            <a:r>
              <a:rPr lang="en-US" sz="2400" b="1" baseline="30000" dirty="0" smtClean="0">
                <a:effectLst/>
                <a:latin typeface="Book Antiqua" pitchFamily="18" charset="0"/>
              </a:rPr>
              <a:t>*</a:t>
            </a:r>
          </a:p>
          <a:p>
            <a:pPr marL="0" indent="0" eaLnBrk="1" hangingPunct="1">
              <a:buNone/>
              <a:defRPr/>
            </a:pPr>
            <a:endParaRPr lang="en-US" sz="2400" b="1" dirty="0">
              <a:effectLst/>
              <a:latin typeface="Book Antiqua" pitchFamily="18" charset="0"/>
            </a:endParaRPr>
          </a:p>
          <a:p>
            <a:pPr marL="0" indent="0" eaLnBrk="1" hangingPunct="1">
              <a:buNone/>
              <a:defRPr/>
            </a:pPr>
            <a:r>
              <a:rPr lang="en-US" sz="2400" b="1" dirty="0" smtClean="0">
                <a:latin typeface="Book Antiqua" pitchFamily="18" charset="0"/>
              </a:rPr>
              <a:t>	“</a:t>
            </a:r>
            <a:r>
              <a:rPr lang="en-US" sz="2400" b="1" dirty="0" smtClean="0">
                <a:latin typeface="Book Antiqua" pitchFamily="18" charset="0"/>
                <a:hlinkClick r:id="rId3"/>
              </a:rPr>
              <a:t>Dulce et Decorum Est</a:t>
            </a:r>
            <a:r>
              <a:rPr lang="en-US" sz="2400" b="1" dirty="0" smtClean="0">
                <a:latin typeface="Book Antiqua" pitchFamily="18" charset="0"/>
              </a:rPr>
              <a:t>”</a:t>
            </a:r>
          </a:p>
        </p:txBody>
      </p:sp>
      <p:pic>
        <p:nvPicPr>
          <p:cNvPr id="8194" name="Picture 2" descr="File:Wilfred Owen plate from Poems (1920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147" y="2398693"/>
            <a:ext cx="251625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" name="Rectangle 1"/>
          <p:cNvSpPr/>
          <p:nvPr/>
        </p:nvSpPr>
        <p:spPr>
          <a:xfrm>
            <a:off x="6400800" y="5751493"/>
            <a:ext cx="2514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800" b="1" dirty="0" smtClean="0"/>
              <a:t>Wilfred Owen</a:t>
            </a:r>
          </a:p>
          <a:p>
            <a:pPr algn="ctr" eaLnBrk="1" hangingPunct="1">
              <a:defRPr/>
            </a:pPr>
            <a:r>
              <a:rPr lang="en-US" sz="2800" b="1" dirty="0" smtClean="0"/>
              <a:t>1893-1918</a:t>
            </a:r>
            <a:endParaRPr lang="en-US" sz="2800" b="1" dirty="0"/>
          </a:p>
        </p:txBody>
      </p:sp>
      <p:sp>
        <p:nvSpPr>
          <p:cNvPr id="4" name="Rectangle 3"/>
          <p:cNvSpPr/>
          <p:nvPr/>
        </p:nvSpPr>
        <p:spPr>
          <a:xfrm>
            <a:off x="304800" y="6228546"/>
            <a:ext cx="50547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aseline="30000" dirty="0" smtClean="0"/>
              <a:t>*</a:t>
            </a:r>
            <a:r>
              <a:rPr lang="en-US" sz="2000" dirty="0" smtClean="0"/>
              <a:t>It </a:t>
            </a:r>
            <a:r>
              <a:rPr lang="en-US" sz="2000" dirty="0"/>
              <a:t>is sweet and right to die for your country.</a:t>
            </a:r>
          </a:p>
        </p:txBody>
      </p:sp>
    </p:spTree>
    <p:extLst>
      <p:ext uri="{BB962C8B-B14F-4D97-AF65-F5344CB8AC3E}">
        <p14:creationId xmlns:p14="http://schemas.microsoft.com/office/powerpoint/2010/main" val="107924635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4251385" cy="2163762"/>
          </a:xfrm>
        </p:spPr>
        <p:txBody>
          <a:bodyPr/>
          <a:lstStyle/>
          <a:p>
            <a:pPr eaLnBrk="1" hangingPunct="1">
              <a:defRPr/>
            </a:pPr>
            <a:r>
              <a:rPr lang="en-US" sz="5400" dirty="0" smtClean="0"/>
              <a:t>A German </a:t>
            </a:r>
            <a:r>
              <a:rPr lang="en-US" sz="7200" dirty="0" smtClean="0"/>
              <a:t>Soldier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800" dirty="0" smtClean="0"/>
              <a:t>Writes Home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385" y="152400"/>
            <a:ext cx="474021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251385" y="6019800"/>
            <a:ext cx="47402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From </a:t>
            </a:r>
            <a:r>
              <a:rPr lang="en-US" i="1" dirty="0" smtClean="0">
                <a:hlinkClick r:id="rId5"/>
              </a:rPr>
              <a:t>German Students’ War Letters</a:t>
            </a:r>
            <a:r>
              <a:rPr lang="en-US" i="1" dirty="0" smtClean="0"/>
              <a:t/>
            </a:r>
            <a:br>
              <a:rPr lang="en-US" i="1" dirty="0" smtClean="0"/>
            </a:br>
            <a:r>
              <a:rPr lang="en-US" dirty="0" smtClean="0"/>
              <a:t>(Pine </a:t>
            </a:r>
            <a:r>
              <a:rPr lang="en-US" dirty="0"/>
              <a:t>Street </a:t>
            </a:r>
            <a:r>
              <a:rPr lang="en-US" dirty="0" smtClean="0"/>
              <a:t>Books, 2002</a:t>
            </a:r>
            <a:r>
              <a:rPr lang="en-US" dirty="0"/>
              <a:t>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86100"/>
            <a:ext cx="3200400" cy="3048000"/>
          </a:xfrm>
        </p:spPr>
        <p:txBody>
          <a:bodyPr/>
          <a:lstStyle/>
          <a:p>
            <a:endParaRPr lang="en-US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File:Shellshock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27958" cy="687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-1" y="914400"/>
            <a:ext cx="9162393" cy="1143000"/>
          </a:xfrm>
          <a:prstGeom prst="rect">
            <a:avLst/>
          </a:prstGeom>
          <a:solidFill>
            <a:schemeClr val="accent2">
              <a:lumMod val="50000"/>
              <a:alpha val="67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r>
              <a:rPr lang="en-US" sz="8000" b="1" kern="0" dirty="0" smtClean="0"/>
              <a:t>SHELLSHOCK</a:t>
            </a:r>
            <a:endParaRPr lang="en-US" sz="8000" b="1" kern="0" dirty="0"/>
          </a:p>
        </p:txBody>
      </p:sp>
      <p:sp>
        <p:nvSpPr>
          <p:cNvPr id="4" name="Rectangle 3">
            <a:hlinkClick r:id="rId4"/>
          </p:cNvPr>
          <p:cNvSpPr/>
          <p:nvPr/>
        </p:nvSpPr>
        <p:spPr>
          <a:xfrm>
            <a:off x="6324600" y="5867400"/>
            <a:ext cx="2590800" cy="738664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Further Reading</a:t>
            </a:r>
          </a:p>
          <a:p>
            <a:pPr algn="ctr"/>
            <a:r>
              <a:rPr lang="en-US" b="1" dirty="0" smtClean="0"/>
              <a:t>Shellshock vs. PTSD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276600" y="2819400"/>
            <a:ext cx="5410200" cy="1569660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 smtClean="0"/>
              <a:t>Psychological response to prolonged helplessness under artillery fire.</a:t>
            </a:r>
            <a:endParaRPr lang="en-US" sz="3200" b="1" i="1" dirty="0"/>
          </a:p>
        </p:txBody>
      </p:sp>
      <p:pic>
        <p:nvPicPr>
          <p:cNvPr id="8" name="Picture 4" descr="File:Wikipedia-logo.pn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336" y="5867400"/>
            <a:ext cx="738664" cy="73866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752803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le:Shellshock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-152400"/>
            <a:ext cx="6096000" cy="4449762"/>
          </a:xfrm>
        </p:spPr>
        <p:txBody>
          <a:bodyPr/>
          <a:lstStyle/>
          <a:p>
            <a:r>
              <a:rPr lang="en-US" sz="7200" dirty="0" smtClean="0"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The Thousand Yard Stare</a:t>
            </a:r>
            <a:endParaRPr lang="en-US" sz="7200" dirty="0"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2092853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43000"/>
            <a:ext cx="9144000" cy="4267200"/>
          </a:xfrm>
        </p:spPr>
        <p:txBody>
          <a:bodyPr/>
          <a:lstStyle/>
          <a:p>
            <a:r>
              <a:rPr lang="en-US" sz="16600" b="1" dirty="0" smtClean="0"/>
              <a:t>The War </a:t>
            </a:r>
            <a:r>
              <a:rPr lang="en-US" sz="11500" b="1" dirty="0" smtClean="0"/>
              <a:t/>
            </a:r>
            <a:br>
              <a:rPr lang="en-US" sz="11500" b="1" dirty="0" smtClean="0"/>
            </a:br>
            <a:r>
              <a:rPr lang="en-US" sz="13800" b="1" dirty="0" smtClean="0"/>
              <a:t>at Home</a:t>
            </a:r>
            <a:endParaRPr lang="en-US" sz="8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5219700"/>
            <a:ext cx="8229600" cy="14097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4131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2999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6400" dirty="0" smtClean="0"/>
              <a:t>Propaganda Campaigns</a:t>
            </a:r>
          </a:p>
        </p:txBody>
      </p:sp>
      <p:sp>
        <p:nvSpPr>
          <p:cNvPr id="20483" name="Rectangle 3">
            <a:hlinkClick r:id="rId3"/>
          </p:cNvPr>
          <p:cNvSpPr>
            <a:spLocks noChangeArrowheads="1"/>
          </p:cNvSpPr>
          <p:nvPr/>
        </p:nvSpPr>
        <p:spPr bwMode="auto">
          <a:xfrm>
            <a:off x="893379" y="4953000"/>
            <a:ext cx="3699641" cy="1200329"/>
          </a:xfrm>
          <a:prstGeom prst="rect">
            <a:avLst/>
          </a:prstGeom>
          <a:ln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4400" b="1" dirty="0" smtClean="0"/>
              <a:t>CLICK HERE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to see more posters.</a:t>
            </a:r>
            <a:endParaRPr lang="en-US" sz="2800" dirty="0"/>
          </a:p>
        </p:txBody>
      </p:sp>
      <p:pic>
        <p:nvPicPr>
          <p:cNvPr id="20484" name="Picture 6" descr="http://www.firstworldwar.com/posters/images/pp_uk_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3276599" cy="510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0" y="2057400"/>
            <a:ext cx="4724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Both sides used war propaganda to motivate people to support the war effort.</a:t>
            </a:r>
            <a:endParaRPr lang="en-US" sz="3200" b="1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2999" cy="114300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6400" dirty="0" smtClean="0"/>
              <a:t>Propaganda Campaigns</a:t>
            </a:r>
          </a:p>
        </p:txBody>
      </p:sp>
      <p:pic>
        <p:nvPicPr>
          <p:cNvPr id="20484" name="Picture 6" descr="http://www.firstworldwar.com/posters/images/pp_uk_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371600"/>
            <a:ext cx="3276599" cy="5102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81000" y="1600200"/>
            <a:ext cx="4724400" cy="4570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PURPOSES:</a:t>
            </a:r>
          </a:p>
          <a:p>
            <a:pPr marL="514350" indent="-514350">
              <a:buFont typeface="+mj-lt"/>
              <a:buAutoNum type="arabicPeriod"/>
            </a:pPr>
            <a:endParaRPr lang="en-US" sz="1400" b="1" dirty="0"/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3200" b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ENLIST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3200" b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DEHUMANIZE</a:t>
            </a:r>
            <a:r>
              <a:rPr lang="en-US" sz="3200" b="1" dirty="0" smtClean="0"/>
              <a:t> </a:t>
            </a:r>
            <a:br>
              <a:rPr lang="en-US" sz="3200" b="1" dirty="0" smtClean="0"/>
            </a:br>
            <a:r>
              <a:rPr lang="en-US" sz="3200" b="1" dirty="0" smtClean="0"/>
              <a:t>the enemy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3200" b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FINANCE</a:t>
            </a:r>
            <a:r>
              <a:rPr lang="en-US" sz="3200" b="1" dirty="0" smtClean="0"/>
              <a:t> the war</a:t>
            </a:r>
          </a:p>
          <a:p>
            <a:pPr marL="514350" indent="-514350">
              <a:spcAft>
                <a:spcPts val="1800"/>
              </a:spcAft>
              <a:buFont typeface="+mj-lt"/>
              <a:buAutoNum type="arabicPeriod"/>
            </a:pPr>
            <a:r>
              <a:rPr lang="en-US" sz="3200" b="1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CONSERVE</a:t>
            </a:r>
            <a:r>
              <a:rPr lang="en-US" sz="3200" b="1" dirty="0" smtClean="0"/>
              <a:t> resources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32126022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4343400" cy="3150663"/>
          </a:xfrm>
        </p:spPr>
        <p:txBody>
          <a:bodyPr/>
          <a:lstStyle/>
          <a:p>
            <a:r>
              <a:rPr lang="en-US" sz="8000" dirty="0" smtClean="0"/>
              <a:t>Women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dirty="0" smtClean="0"/>
              <a:t>and the </a:t>
            </a:r>
            <a:br>
              <a:rPr lang="en-US" sz="6000" dirty="0" smtClean="0"/>
            </a:br>
            <a:r>
              <a:rPr lang="en-US" sz="6000" dirty="0" smtClean="0"/>
              <a:t>War Effort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657600"/>
            <a:ext cx="3810000" cy="2209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Women worked in munitions factories while men were at the Front.</a:t>
            </a:r>
            <a:endParaRPr lang="en-US" dirty="0"/>
          </a:p>
        </p:txBody>
      </p:sp>
      <p:pic>
        <p:nvPicPr>
          <p:cNvPr id="20484" name="Picture 4" descr="&quot;On Her Their Lives Depend&quot; War Effort Pos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-7398"/>
            <a:ext cx="4419600" cy="68653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3978758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9989"/>
            <a:ext cx="9144000" cy="6877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6926041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HMS Dreadnought 1906 H610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3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19050" y="5181600"/>
            <a:ext cx="9163050" cy="12954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b="1" dirty="0" smtClean="0">
                <a:ln w="12700">
                  <a:solidFill>
                    <a:schemeClr val="bg1"/>
                  </a:solidFill>
                </a:ln>
                <a:latin typeface="+mj-lt"/>
              </a:rPr>
              <a:t>H.M.S. </a:t>
            </a:r>
            <a:r>
              <a:rPr lang="en-US" sz="7200" b="1" i="1" dirty="0" smtClean="0">
                <a:ln w="12700">
                  <a:solidFill>
                    <a:schemeClr val="bg1"/>
                  </a:solidFill>
                </a:ln>
                <a:latin typeface="+mj-lt"/>
              </a:rPr>
              <a:t>Dreadnought</a:t>
            </a:r>
            <a:endParaRPr lang="en-US" sz="7200" b="1" dirty="0">
              <a:ln w="12700">
                <a:solidFill>
                  <a:schemeClr val="bg1"/>
                </a:solidFill>
              </a:ln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7945167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3459480" cy="1143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002280" cy="45339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9458" name="Picture 2" descr="http://cache2.artprintimages.com/p/LRG/46/4615/7LKFG00Z/art-print/robert-hunt-german-women-employed-in-a-german-munitions-factory-during-world-war-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480" y="0"/>
            <a:ext cx="515112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526617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4950372" cy="1143000"/>
          </a:xfrm>
        </p:spPr>
        <p:txBody>
          <a:bodyPr/>
          <a:lstStyle/>
          <a:p>
            <a:r>
              <a:rPr lang="en-US" sz="8800" dirty="0" smtClean="0"/>
              <a:t>Suffrage</a:t>
            </a:r>
            <a:endParaRPr lang="en-US" sz="8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199"/>
            <a:ext cx="4191000" cy="4558099"/>
          </a:xfrm>
        </p:spPr>
        <p:txBody>
          <a:bodyPr/>
          <a:lstStyle/>
          <a:p>
            <a:pPr marL="0" indent="0">
              <a:buNone/>
              <a:tabLst>
                <a:tab pos="1087438" algn="l"/>
              </a:tabLst>
            </a:pPr>
            <a:r>
              <a:rPr lang="en-US" b="1" dirty="0" smtClean="0">
                <a:solidFill>
                  <a:schemeClr val="tx2">
                    <a:lumMod val="90000"/>
                  </a:schemeClr>
                </a:solidFill>
              </a:rPr>
              <a:t>1918</a:t>
            </a:r>
            <a:r>
              <a:rPr lang="en-US" b="1" dirty="0" smtClean="0"/>
              <a:t>	</a:t>
            </a:r>
            <a:r>
              <a:rPr lang="en-US" sz="2800" b="1" dirty="0" smtClean="0"/>
              <a:t>Germany</a:t>
            </a:r>
          </a:p>
          <a:p>
            <a:pPr marL="400050" lvl="1" indent="0">
              <a:buNone/>
              <a:tabLst>
                <a:tab pos="1087438" algn="l"/>
              </a:tabLst>
            </a:pPr>
            <a:r>
              <a:rPr lang="en-US" b="1" dirty="0" smtClean="0"/>
              <a:t>	Austria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000" dirty="0" smtClean="0"/>
          </a:p>
          <a:p>
            <a:pPr marL="0" indent="0">
              <a:buNone/>
              <a:tabLst>
                <a:tab pos="1087438" algn="l"/>
              </a:tabLst>
            </a:pPr>
            <a:r>
              <a:rPr lang="en-US" b="1" dirty="0" smtClean="0">
                <a:solidFill>
                  <a:schemeClr val="tx2">
                    <a:lumMod val="90000"/>
                  </a:schemeClr>
                </a:solidFill>
              </a:rPr>
              <a:t>1919</a:t>
            </a:r>
            <a:r>
              <a:rPr lang="en-US" b="1" dirty="0" smtClean="0"/>
              <a:t>	</a:t>
            </a:r>
            <a:r>
              <a:rPr lang="en-US" sz="2800" b="1" dirty="0" smtClean="0"/>
              <a:t>Belgium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000" dirty="0" smtClean="0"/>
          </a:p>
          <a:p>
            <a:pPr marL="0" indent="0">
              <a:buNone/>
              <a:tabLst>
                <a:tab pos="1087438" algn="l"/>
              </a:tabLst>
            </a:pPr>
            <a:r>
              <a:rPr lang="en-US" b="1" dirty="0" smtClean="0">
                <a:solidFill>
                  <a:schemeClr val="tx2">
                    <a:lumMod val="90000"/>
                  </a:schemeClr>
                </a:solidFill>
              </a:rPr>
              <a:t>1920</a:t>
            </a:r>
            <a:r>
              <a:rPr lang="en-US" b="1" dirty="0" smtClean="0"/>
              <a:t>	</a:t>
            </a:r>
            <a:r>
              <a:rPr lang="en-US" sz="2800" b="1" dirty="0" smtClean="0"/>
              <a:t>Czechoslovakia</a:t>
            </a:r>
            <a:endParaRPr lang="en-US" sz="2800" b="1" dirty="0"/>
          </a:p>
          <a:p>
            <a:pPr marL="0" indent="0">
              <a:buNone/>
              <a:tabLst>
                <a:tab pos="1087438" algn="l"/>
              </a:tabLst>
            </a:pPr>
            <a:r>
              <a:rPr lang="en-US" sz="2800" b="1" dirty="0" smtClean="0"/>
              <a:t>	United States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000" dirty="0" smtClean="0"/>
          </a:p>
          <a:p>
            <a:pPr marL="0" indent="0">
              <a:buNone/>
              <a:tabLst>
                <a:tab pos="1087438" algn="l"/>
              </a:tabLst>
            </a:pPr>
            <a:r>
              <a:rPr lang="en-US" b="1" dirty="0" smtClean="0">
                <a:solidFill>
                  <a:schemeClr val="tx2">
                    <a:lumMod val="90000"/>
                  </a:schemeClr>
                </a:solidFill>
              </a:rPr>
              <a:t>1928</a:t>
            </a:r>
            <a:r>
              <a:rPr lang="en-US" b="1" dirty="0" smtClean="0"/>
              <a:t>	</a:t>
            </a:r>
            <a:r>
              <a:rPr lang="en-US" sz="2800" b="1" dirty="0" smtClean="0"/>
              <a:t>United Kingdom</a:t>
            </a:r>
          </a:p>
        </p:txBody>
      </p:sp>
      <p:pic>
        <p:nvPicPr>
          <p:cNvPr id="26626" name="Picture 2" descr="http://upload.wikimedia.org/wikipedia/commons/8/85/Britain_Before_the_First_World_War_Q8148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950372" y="0"/>
            <a:ext cx="4193628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" y="1066800"/>
            <a:ext cx="304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/>
              <a:t>The Legacy</a:t>
            </a:r>
          </a:p>
        </p:txBody>
      </p:sp>
      <p:sp>
        <p:nvSpPr>
          <p:cNvPr id="5" name="Rectangle 4"/>
          <p:cNvSpPr/>
          <p:nvPr/>
        </p:nvSpPr>
        <p:spPr>
          <a:xfrm>
            <a:off x="4950372" y="6096000"/>
            <a:ext cx="41936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i="1" dirty="0" err="1" smtClean="0"/>
              <a:t>Emmeline</a:t>
            </a:r>
            <a:r>
              <a:rPr lang="en-US" sz="2000" b="1" i="1" dirty="0" smtClean="0"/>
              <a:t> Pankhurst, a radical suffragette, is arrested in 1914</a:t>
            </a:r>
            <a:endParaRPr 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298257230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514600"/>
            <a:ext cx="4648200" cy="242598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3600" dirty="0" smtClean="0"/>
              <a:t>Russian government pulls out of the war, then collapses.</a:t>
            </a:r>
          </a:p>
        </p:txBody>
      </p:sp>
      <p:pic>
        <p:nvPicPr>
          <p:cNvPr id="44034" name="Picture 2" descr="File:Lenin and stalin cro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600200"/>
            <a:ext cx="3752850" cy="4305301"/>
          </a:xfrm>
          <a:prstGeom prst="rect">
            <a:avLst/>
          </a:prstGeom>
          <a:noFill/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1143000"/>
          </a:xfrm>
        </p:spPr>
        <p:txBody>
          <a:bodyPr/>
          <a:lstStyle/>
          <a:p>
            <a:pPr algn="l"/>
            <a:r>
              <a:rPr lang="en-US" sz="6800" dirty="0" smtClean="0"/>
              <a:t>Russian Revolution</a:t>
            </a:r>
            <a:endParaRPr lang="en-US" sz="6800" dirty="0"/>
          </a:p>
        </p:txBody>
      </p:sp>
      <p:sp>
        <p:nvSpPr>
          <p:cNvPr id="8" name="Rectangle 7"/>
          <p:cNvSpPr/>
          <p:nvPr/>
        </p:nvSpPr>
        <p:spPr>
          <a:xfrm>
            <a:off x="304800" y="1106269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1917</a:t>
            </a:r>
            <a:endParaRPr lang="en-US" sz="3600" b="1" dirty="0"/>
          </a:p>
        </p:txBody>
      </p:sp>
      <p:sp>
        <p:nvSpPr>
          <p:cNvPr id="3" name="Rectangle 2"/>
          <p:cNvSpPr/>
          <p:nvPr/>
        </p:nvSpPr>
        <p:spPr>
          <a:xfrm>
            <a:off x="5105400" y="4648200"/>
            <a:ext cx="3752850" cy="584775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</p:spPr>
        <p:txBody>
          <a:bodyPr wrap="square">
            <a:spAutoFit/>
          </a:bodyPr>
          <a:lstStyle/>
          <a:p>
            <a:pPr marL="0" indent="0" algn="ctr" eaLnBrk="1" hangingPunct="1">
              <a:buNone/>
              <a:defRPr/>
            </a:pPr>
            <a:r>
              <a:rPr lang="en-US" sz="3200" b="1" dirty="0" smtClean="0"/>
              <a:t>Lenin and Stalin</a:t>
            </a:r>
            <a:endParaRPr lang="en-US" sz="3200" b="1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839200" cy="1143000"/>
          </a:xfrm>
        </p:spPr>
        <p:txBody>
          <a:bodyPr/>
          <a:lstStyle/>
          <a:p>
            <a:pPr algn="l"/>
            <a:r>
              <a:rPr lang="en-US" sz="6800" dirty="0"/>
              <a:t>Treaty of </a:t>
            </a:r>
            <a:r>
              <a:rPr lang="en-US" sz="6800" dirty="0" smtClean="0"/>
              <a:t>Brest-Litovsk</a:t>
            </a:r>
            <a:endParaRPr lang="en-US" sz="6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667000"/>
            <a:ext cx="4191000" cy="2514600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/>
              <a:t>Russia cedes territory to Germany.</a:t>
            </a:r>
            <a:endParaRPr lang="en-US" sz="4800" dirty="0"/>
          </a:p>
        </p:txBody>
      </p:sp>
      <p:pic>
        <p:nvPicPr>
          <p:cNvPr id="4098" name="Picture 2" descr="http://upload.wikimedia.org/wikipedia/commons/8/8a/Armisticebrestlitovs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863806" y="1280409"/>
            <a:ext cx="4051594" cy="5348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1106269"/>
            <a:ext cx="289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March, 1918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5260735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6200" y="170793"/>
            <a:ext cx="8915400" cy="1277007"/>
          </a:xfrm>
          <a:noFill/>
        </p:spPr>
        <p:txBody>
          <a:bodyPr/>
          <a:lstStyle/>
          <a:p>
            <a:r>
              <a:rPr lang="en-US" sz="8000" b="1" dirty="0" smtClean="0"/>
              <a:t>A German U-Boat</a:t>
            </a:r>
            <a:endParaRPr lang="en-US" sz="8000" b="1" dirty="0"/>
          </a:p>
        </p:txBody>
      </p:sp>
      <p:pic>
        <p:nvPicPr>
          <p:cNvPr id="23554" name="Picture 2" descr="http://upload.wikimedia.org/wikipedia/commons/4/42/U-14_%28WW1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9144000" cy="454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80580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thisiswarblog.files.wordpress.com/2012/05/94747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825" y="1266552"/>
            <a:ext cx="5579575" cy="528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91600" cy="1143000"/>
          </a:xfrm>
        </p:spPr>
        <p:txBody>
          <a:bodyPr/>
          <a:lstStyle/>
          <a:p>
            <a:pPr algn="l"/>
            <a:r>
              <a:rPr lang="en-US" sz="6600" dirty="0" smtClean="0"/>
              <a:t>Sinking of the </a:t>
            </a:r>
            <a:r>
              <a:rPr lang="en-US" sz="6600" i="1" dirty="0" smtClean="0"/>
              <a:t>Lusitania</a:t>
            </a:r>
            <a:endParaRPr lang="en-US" sz="6600" dirty="0"/>
          </a:p>
        </p:txBody>
      </p:sp>
      <p:sp>
        <p:nvSpPr>
          <p:cNvPr id="8" name="Rectangle 7"/>
          <p:cNvSpPr/>
          <p:nvPr/>
        </p:nvSpPr>
        <p:spPr>
          <a:xfrm>
            <a:off x="304800" y="1106269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/>
              <a:t>1915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76200" y="2644676"/>
            <a:ext cx="31834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Germany sparked an outrage by sinking a passenger ship </a:t>
            </a:r>
            <a:r>
              <a:rPr lang="en-US" sz="2000" dirty="0" smtClean="0"/>
              <a:t>(that was carrying armaments</a:t>
            </a:r>
            <a:r>
              <a:rPr lang="en-US" sz="2400" dirty="0" smtClean="0"/>
              <a:t>), killing British and American civilians.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1705610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4437700" cy="2801007"/>
          </a:xfrm>
          <a:noFill/>
        </p:spPr>
        <p:txBody>
          <a:bodyPr/>
          <a:lstStyle/>
          <a:p>
            <a:r>
              <a:rPr lang="en-US" sz="5800" b="1" dirty="0" smtClean="0"/>
              <a:t>Unrestricted</a:t>
            </a:r>
            <a:r>
              <a:rPr lang="en-US" sz="6000" b="1" dirty="0" smtClean="0"/>
              <a:t> Submarine Warfare</a:t>
            </a:r>
            <a:endParaRPr lang="en-US" sz="6000" b="1" dirty="0"/>
          </a:p>
        </p:txBody>
      </p:sp>
      <p:pic>
        <p:nvPicPr>
          <p:cNvPr id="24578" name="Picture 2" descr="http://upload.wikimedia.org/wikipedia/commons/7/76/German_Submarine_Zone_February_1915_SGW_Vol_V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700" y="212834"/>
            <a:ext cx="45539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600" y="2895600"/>
            <a:ext cx="1518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/>
              <a:t>(1917)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3940076"/>
            <a:ext cx="3429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A major factor leading to U.S. involvement in the war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25425850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4630448" cy="3505200"/>
          </a:xfrm>
        </p:spPr>
        <p:txBody>
          <a:bodyPr/>
          <a:lstStyle/>
          <a:p>
            <a:r>
              <a:rPr lang="en-US" sz="8000" dirty="0" smtClean="0"/>
              <a:t>The U.S. Enters </a:t>
            </a:r>
            <a:br>
              <a:rPr lang="en-US" sz="8000" dirty="0" smtClean="0"/>
            </a:br>
            <a:r>
              <a:rPr lang="en-US" sz="6600" dirty="0" smtClean="0"/>
              <a:t>the War</a:t>
            </a: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267200"/>
            <a:ext cx="4191000" cy="18669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i="1" dirty="0" smtClean="0"/>
              <a:t>Fresh troops </a:t>
            </a:r>
            <a:r>
              <a:rPr lang="en-US" sz="3600" b="1" i="1" dirty="0" smtClean="0"/>
              <a:t/>
            </a:r>
            <a:br>
              <a:rPr lang="en-US" sz="3600" b="1" i="1" dirty="0" smtClean="0"/>
            </a:br>
            <a:r>
              <a:rPr lang="en-US" b="1" i="1" dirty="0" smtClean="0"/>
              <a:t>for the war-weary Entente Powers.</a:t>
            </a:r>
            <a:endParaRPr lang="en-US" b="1" i="1" dirty="0"/>
          </a:p>
        </p:txBody>
      </p:sp>
      <p:pic>
        <p:nvPicPr>
          <p:cNvPr id="15362" name="Picture 2" descr="File:Weapons for Liber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0448" y="23648"/>
            <a:ext cx="4513552" cy="683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11138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228600"/>
            <a:ext cx="5257800" cy="1143000"/>
          </a:xfrm>
        </p:spPr>
        <p:txBody>
          <a:bodyPr anchor="ctr">
            <a:noAutofit/>
          </a:bodyPr>
          <a:lstStyle/>
          <a:p>
            <a:pPr algn="l"/>
            <a:r>
              <a:rPr lang="en-US" sz="8800" b="1" dirty="0" smtClean="0"/>
              <a:t>Armistice</a:t>
            </a:r>
            <a:endParaRPr lang="en-US" sz="88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752600"/>
            <a:ext cx="3733800" cy="4419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0500" b="1" dirty="0" smtClean="0"/>
              <a:t>11/11</a:t>
            </a:r>
            <a:r>
              <a:rPr lang="en-US" sz="9600" dirty="0" smtClean="0"/>
              <a:t/>
            </a:r>
            <a:br>
              <a:rPr lang="en-US" sz="9600" dirty="0" smtClean="0"/>
            </a:br>
            <a:r>
              <a:rPr lang="en-US" sz="5400" dirty="0" smtClean="0"/>
              <a:t>(1918)</a:t>
            </a:r>
          </a:p>
          <a:p>
            <a:pPr marL="0" indent="0" algn="ctr">
              <a:buNone/>
            </a:pPr>
            <a:r>
              <a:rPr lang="en-US" sz="2800" dirty="0" smtClean="0"/>
              <a:t> </a:t>
            </a:r>
            <a:r>
              <a:rPr lang="en-US" sz="6000" dirty="0" smtClean="0"/>
              <a:t/>
            </a:r>
            <a:br>
              <a:rPr lang="en-US" sz="6000" dirty="0" smtClean="0"/>
            </a:br>
            <a:r>
              <a:rPr lang="en-US" sz="6000" b="1" dirty="0" smtClean="0"/>
              <a:t>11:00 AM</a:t>
            </a:r>
            <a:endParaRPr lang="en-US" sz="96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3948" y="1447800"/>
            <a:ext cx="5103781" cy="5129048"/>
          </a:xfrm>
          <a:prstGeom prst="ellipse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12542305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arm3.staticflickr.com/2148/1582477044_5324fd3615_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410200"/>
            <a:ext cx="3133577" cy="1297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63500">
              <a:schemeClr val="bg1"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7623" y="457200"/>
            <a:ext cx="6105377" cy="2286000"/>
          </a:xfrm>
          <a:solidFill>
            <a:schemeClr val="tx1">
              <a:alpha val="20000"/>
            </a:schemeClr>
          </a:solidFill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66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Versailles LT" pitchFamily="2" charset="0"/>
              </a:rPr>
              <a:t>The Treaty of </a:t>
            </a:r>
            <a:r>
              <a:rPr lang="en-US" sz="88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139700">
                    <a:schemeClr val="tx1">
                      <a:alpha val="40000"/>
                    </a:schemeClr>
                  </a:glow>
                </a:effectLst>
                <a:latin typeface="Versailles LT" pitchFamily="2" charset="0"/>
              </a:rPr>
              <a:t>Versailles</a:t>
            </a:r>
            <a:endParaRPr lang="en-US" sz="4800" b="1" dirty="0">
              <a:ln w="50800"/>
              <a:solidFill>
                <a:schemeClr val="bg1">
                  <a:shade val="50000"/>
                </a:schemeClr>
              </a:solidFill>
              <a:effectLst>
                <a:glow rad="139700">
                  <a:schemeClr val="tx1">
                    <a:alpha val="40000"/>
                  </a:schemeClr>
                </a:glow>
              </a:effectLst>
              <a:latin typeface="Versailles LT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0382" y="6397823"/>
            <a:ext cx="1439818" cy="30777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</a:rPr>
              <a:t>Photo by</a:t>
            </a:r>
            <a:r>
              <a:rPr lang="en-US" sz="1400" dirty="0">
                <a:solidFill>
                  <a:schemeClr val="bg1"/>
                </a:solidFill>
              </a:rPr>
              <a:t> </a:t>
            </a:r>
            <a:r>
              <a:rPr lang="en-US" sz="1400" dirty="0">
                <a:solidFill>
                  <a:schemeClr val="bg1"/>
                </a:solidFill>
                <a:hlinkClick r:id="rId7"/>
              </a:rPr>
              <a:t>wallyg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05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94167">
              <a:schemeClr val="bg1">
                <a:lumMod val="90000"/>
              </a:schemeClr>
            </a:gs>
            <a:gs pos="61000">
              <a:schemeClr val="accent2">
                <a:lumMod val="75000"/>
              </a:schemeClr>
            </a:gs>
            <a:gs pos="0">
              <a:schemeClr val="bg1">
                <a:gamma/>
                <a:shade val="46275"/>
                <a:invGamma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HMS Victory - bo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6" y="0"/>
            <a:ext cx="52235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26" y="-381000"/>
            <a:ext cx="5232674" cy="6490900"/>
          </a:xfrm>
        </p:spPr>
        <p:txBody>
          <a:bodyPr anchor="ctr">
            <a:noAutofit/>
          </a:bodyPr>
          <a:lstStyle/>
          <a:p>
            <a:pPr algn="ctr"/>
            <a:r>
              <a:rPr lang="en-US" sz="150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Royal</a:t>
            </a:r>
            <a:r>
              <a:rPr lang="en-US" sz="166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38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38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6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Navy </a:t>
            </a:r>
            <a:r>
              <a:rPr lang="en-US" sz="72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72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7200" dirty="0" smtClean="0">
                <a:ln w="28575">
                  <a:solidFill>
                    <a:schemeClr val="bg1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Ship Names</a:t>
            </a:r>
            <a:endParaRPr lang="en-US" sz="7200" dirty="0">
              <a:ln w="28575">
                <a:solidFill>
                  <a:schemeClr val="bg1">
                    <a:lumMod val="75000"/>
                  </a:schemeClr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62600" y="304800"/>
            <a:ext cx="3352800" cy="58790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Arrogant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Gladiator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Unbeaten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Unbending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Unbroken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Undaunted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Valiant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Vampire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Vanquisher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Vehement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Vengeance</a:t>
            </a:r>
          </a:p>
          <a:p>
            <a:pPr marL="0" indent="0">
              <a:buNone/>
            </a:pPr>
            <a:r>
              <a:rPr lang="en-US" sz="2500" b="1" dirty="0" smtClean="0"/>
              <a:t>H.M.S. </a:t>
            </a:r>
            <a:r>
              <a:rPr lang="en-US" sz="2500" b="1" i="1" dirty="0" smtClean="0"/>
              <a:t>Victory</a:t>
            </a:r>
          </a:p>
        </p:txBody>
      </p:sp>
      <p:sp>
        <p:nvSpPr>
          <p:cNvPr id="4" name="Rectangle 3">
            <a:hlinkClick r:id="rId4"/>
          </p:cNvPr>
          <p:cNvSpPr/>
          <p:nvPr/>
        </p:nvSpPr>
        <p:spPr>
          <a:xfrm>
            <a:off x="5486400" y="6183868"/>
            <a:ext cx="342900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CLICK TO SEE MORE!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2927343" y="6443246"/>
            <a:ext cx="21018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Credit:  </a:t>
            </a:r>
            <a:r>
              <a:rPr lang="en-US" sz="1400" dirty="0">
                <a:hlinkClick r:id="rId5"/>
              </a:rPr>
              <a:t>Jamie </a:t>
            </a:r>
            <a:r>
              <a:rPr lang="en-US" sz="1400" dirty="0" smtClean="0">
                <a:hlinkClick r:id="rId5"/>
              </a:rPr>
              <a:t>Campbell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6706847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sloblogs.thetribunenews.com/slovault/files/2009/11/1918-11-06-peace-not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106" y="0"/>
            <a:ext cx="91481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674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jusino.files.wordpress.com/2008/12/woodrow-wil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3313" r="4762" b="3934"/>
          <a:stretch>
            <a:fillRect/>
          </a:stretch>
        </p:blipFill>
        <p:spPr bwMode="auto">
          <a:xfrm>
            <a:off x="6019800" y="1600200"/>
            <a:ext cx="2895600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855782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sailles LT" pitchFamily="2" charset="0"/>
              </a:rPr>
              <a:t>Wilson’s Fourteen Points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sailles LT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3733800"/>
            <a:ext cx="3048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unction" pitchFamily="50" charset="0"/>
              </a:rPr>
              <a:t>14</a:t>
            </a:r>
            <a:endParaRPr lang="en-US" sz="13800" b="1" dirty="0">
              <a:ln w="11430"/>
              <a:solidFill>
                <a:prstClr val="black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Junction" pitchFamily="50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5791200" cy="4876800"/>
          </a:xfrm>
          <a:noFill/>
        </p:spPr>
        <p:txBody>
          <a:bodyPr>
            <a:normAutofit fontScale="92500"/>
          </a:bodyPr>
          <a:lstStyle/>
          <a:p>
            <a:pPr marL="514350" indent="-514350">
              <a:buNone/>
            </a:pP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PRINCIPLES: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Freedom of the Seas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Reduction of Arms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Open Treaty Negotiations</a:t>
            </a:r>
          </a:p>
          <a:p>
            <a:pPr marL="520700" indent="-52070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Self Determination </a:t>
            </a:r>
            <a:b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</a:b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  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of Peoples</a:t>
            </a:r>
            <a:endParaRPr lang="en-US" b="1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League of Nations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530474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http://images3.wikia.nocookie.net/__cb20071030051457/genealogy/images/2/2d/President_Woodrow_Wilson_portrait_December_2_19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 bwMode="auto">
          <a:xfrm>
            <a:off x="3581400" y="381001"/>
            <a:ext cx="5830614" cy="682384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4953000" cy="4678362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84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</a:effectLst>
                <a:latin typeface="Versailles LT" pitchFamily="2" charset="0"/>
              </a:rPr>
              <a:t>PEACE</a:t>
            </a:r>
            <a:r>
              <a:rPr lang="en-US" sz="80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</a:effectLst>
                <a:latin typeface="Versailles LT" pitchFamily="2" charset="0"/>
              </a:rPr>
              <a:t/>
            </a:r>
            <a:br>
              <a:rPr lang="en-US" sz="8000" b="1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</a:effectLst>
                <a:latin typeface="Versailles LT" pitchFamily="2" charset="0"/>
              </a:rPr>
            </a:br>
            <a:r>
              <a:rPr lang="en-US" sz="8000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</a:effectLst>
                <a:latin typeface="Versailles LT" pitchFamily="2" charset="0"/>
              </a:rPr>
              <a:t>Without </a:t>
            </a:r>
            <a:br>
              <a:rPr lang="en-US" sz="8000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</a:effectLst>
                <a:latin typeface="Versailles LT" pitchFamily="2" charset="0"/>
              </a:rPr>
            </a:br>
            <a:r>
              <a:rPr lang="en-US" sz="8800" dirty="0" smtClean="0">
                <a:ln w="50800"/>
                <a:solidFill>
                  <a:schemeClr val="bg1">
                    <a:shade val="50000"/>
                  </a:schemeClr>
                </a:solidFill>
                <a:effectLst>
                  <a:glow rad="63500">
                    <a:schemeClr val="tx1">
                      <a:lumMod val="85000"/>
                      <a:lumOff val="15000"/>
                      <a:alpha val="40000"/>
                    </a:schemeClr>
                  </a:glow>
                </a:effectLst>
                <a:latin typeface="Versailles LT" pitchFamily="2" charset="0"/>
              </a:rPr>
              <a:t>Victory</a:t>
            </a:r>
            <a:endParaRPr lang="en-US" sz="8000" dirty="0">
              <a:ln w="50800"/>
              <a:solidFill>
                <a:schemeClr val="bg1">
                  <a:shade val="50000"/>
                </a:schemeClr>
              </a:solidFill>
              <a:effectLst>
                <a:glow rad="63500">
                  <a:schemeClr val="tx1">
                    <a:lumMod val="85000"/>
                    <a:lumOff val="15000"/>
                    <a:alpha val="40000"/>
                  </a:schemeClr>
                </a:glow>
              </a:effectLst>
              <a:latin typeface="Versailles L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924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media.tumblr.com/tumblr_l2l3zx9OaR1qbvfvz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t="22912" r="746"/>
          <a:stretch/>
        </p:blipFill>
        <p:spPr bwMode="auto">
          <a:xfrm>
            <a:off x="0" y="0"/>
            <a:ext cx="9144000" cy="6887348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6200" y="6320135"/>
            <a:ext cx="18288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white"/>
                </a:solidFill>
                <a:hlinkClick r:id="rId4"/>
              </a:rPr>
              <a:t>More Info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0" y="76200"/>
            <a:ext cx="3048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+mn-lt"/>
              </a:rPr>
              <a:t>Entente Military Deaths</a:t>
            </a:r>
            <a:endParaRPr lang="en-US" sz="40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1063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29"/>
            <a:ext cx="9144000" cy="7010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76200" y="-152400"/>
            <a:ext cx="7543800" cy="1143000"/>
          </a:xfrm>
          <a:solidFill>
            <a:schemeClr val="tx1"/>
          </a:solidFill>
          <a:effectLst>
            <a:softEdge rad="317500"/>
          </a:effectLst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Versailles LT" pitchFamily="2" charset="0"/>
              </a:rPr>
              <a:t>Paris Peace Conference</a:t>
            </a:r>
            <a:endParaRPr lang="en-US" b="1" dirty="0">
              <a:ln w="50800"/>
              <a:solidFill>
                <a:schemeClr val="bg1">
                  <a:shade val="50000"/>
                </a:schemeClr>
              </a:solidFill>
              <a:latin typeface="Versailles LT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43000" y="4341674"/>
            <a:ext cx="7696200" cy="135421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3038" indent="-17303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</a:rPr>
              <a:t>“The Conference was an affair of three sides – the victors, the vanquished, and Wilson.”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00" b="1" dirty="0" smtClean="0">
                <a:solidFill>
                  <a:prstClr val="black"/>
                </a:solidFill>
              </a:rPr>
              <a:t/>
            </a:r>
            <a:br>
              <a:rPr lang="en-US" sz="1000" b="1" dirty="0" smtClean="0">
                <a:solidFill>
                  <a:prstClr val="black"/>
                </a:solidFill>
              </a:rPr>
            </a:br>
            <a:r>
              <a:rPr lang="en-US" sz="2400" b="1" dirty="0" smtClean="0">
                <a:solidFill>
                  <a:prstClr val="black"/>
                </a:solidFill>
              </a:rPr>
              <a:t>				-- Richard Hofstadter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6" name="Picture 6" descr="File:Flag of France.svg">
            <a:hlinkClick r:id="rId3" tooltip="Georges Clemenceau, Prime Minister of Franc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14600"/>
            <a:ext cx="1209430" cy="805783"/>
          </a:xfrm>
          <a:prstGeom prst="rect">
            <a:avLst/>
          </a:prstGeom>
          <a:noFill/>
        </p:spPr>
      </p:pic>
      <p:pic>
        <p:nvPicPr>
          <p:cNvPr id="7" name="Picture 2" descr="File:Flag of the United Kingdom.svg">
            <a:hlinkClick r:id="rId5" tooltip="David Lloyd George, British Prime Minister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667000"/>
            <a:ext cx="1524000" cy="838200"/>
          </a:xfrm>
          <a:prstGeom prst="rect">
            <a:avLst/>
          </a:prstGeom>
          <a:noFill/>
        </p:spPr>
      </p:pic>
      <p:pic>
        <p:nvPicPr>
          <p:cNvPr id="9218" name="Picture 2" descr="File:Flag of Italy.svg">
            <a:hlinkClick r:id="rId7" tooltip="Vittorio Orlando, Prime Minister of Italy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276600"/>
            <a:ext cx="1181886" cy="787432"/>
          </a:xfrm>
          <a:prstGeom prst="rect">
            <a:avLst/>
          </a:prstGeom>
          <a:noFill/>
        </p:spPr>
      </p:pic>
      <p:pic>
        <p:nvPicPr>
          <p:cNvPr id="9" name="Picture 6" descr="File:US flag 48 stars.svg">
            <a:hlinkClick r:id="rId9" tooltip="Woodrow Wilson, President of the United States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667000"/>
            <a:ext cx="1524000" cy="882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022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212"/>
            <a:ext cx="9144000" cy="6857788"/>
            <a:chOff x="0" y="212"/>
            <a:chExt cx="9144000" cy="6857788"/>
          </a:xfrm>
        </p:grpSpPr>
        <p:pic>
          <p:nvPicPr>
            <p:cNvPr id="12" name="Picture 2" descr="http://upload.wikimedia.org/wikipedia/commons/e/e8/David_Lloyd_George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brightnessContrast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05800" y="552217"/>
              <a:ext cx="838200" cy="6305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ttp://upload.wikimedia.org/wikipedia/commons/e/e8/David_Lloyd_George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600" y="552219"/>
              <a:ext cx="4838700" cy="6305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http://upload.wikimedia.org/wikipedia/commons/e/e8/David_Lloyd_George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50000"/>
                      </a14:imgEffect>
                      <a14:imgEffect>
                        <a14:brightnessContrast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552218"/>
              <a:ext cx="4305300" cy="6305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://upload.wikimedia.org/wikipedia/commons/e/e8/David_Lloyd_George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-50000"/>
                      </a14:imgEffect>
                      <a14:imgEffect>
                        <a14:brightnessContrast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0" y="212"/>
              <a:ext cx="9144000" cy="646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114800"/>
            <a:ext cx="4114800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David </a:t>
            </a:r>
            <a:r>
              <a:rPr lang="en-US" sz="2800" b="1" dirty="0">
                <a:solidFill>
                  <a:schemeClr val="bg1"/>
                </a:solidFill>
              </a:rPr>
              <a:t>Lloyd George  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(British Prime Minister)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857250" y="355259"/>
            <a:ext cx="3714750" cy="2281476"/>
          </a:xfrm>
          <a:prstGeom prst="wedgeRoundRectCallout">
            <a:avLst>
              <a:gd name="adj1" fmla="val 64472"/>
              <a:gd name="adj2" fmla="val 92214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36538" indent="-23653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prstClr val="black"/>
                </a:solidFill>
              </a:rPr>
              <a:t>“I was seated between Jesus Christ and Napoleon.”</a:t>
            </a:r>
          </a:p>
        </p:txBody>
      </p:sp>
    </p:spTree>
    <p:extLst>
      <p:ext uri="{BB962C8B-B14F-4D97-AF65-F5344CB8AC3E}">
        <p14:creationId xmlns:p14="http://schemas.microsoft.com/office/powerpoint/2010/main" val="206080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media.ebaumsworld.com/picture/imdidactic/AGGRESS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" b="482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16872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10" y="0"/>
            <a:ext cx="9144000" cy="65532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228600"/>
            <a:ext cx="5562600" cy="1143000"/>
          </a:xfrm>
        </p:spPr>
        <p:txBody>
          <a:bodyPr>
            <a:noAutofit/>
          </a:bodyPr>
          <a:lstStyle/>
          <a:p>
            <a:pPr algn="l"/>
            <a:r>
              <a:rPr lang="en-US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Article 231</a:t>
            </a:r>
            <a:endParaRPr lang="en-US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28600" y="4419600"/>
            <a:ext cx="5562600" cy="23043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>
                <a:latin typeface="+mj-lt"/>
                <a:cs typeface="Arial" pitchFamily="34" charset="0"/>
              </a:rPr>
              <a:t>Britain and France </a:t>
            </a:r>
            <a:br>
              <a:rPr lang="en-US" b="1" dirty="0" smtClean="0">
                <a:latin typeface="+mj-lt"/>
                <a:cs typeface="Arial" pitchFamily="34" charset="0"/>
              </a:rPr>
            </a:br>
            <a:r>
              <a:rPr lang="en-US" b="1" dirty="0" smtClean="0">
                <a:latin typeface="+mj-lt"/>
                <a:cs typeface="Arial" pitchFamily="34" charset="0"/>
              </a:rPr>
              <a:t>wanted Germany to </a:t>
            </a:r>
            <a:br>
              <a:rPr lang="en-US" b="1" dirty="0" smtClean="0">
                <a:latin typeface="+mj-lt"/>
                <a:cs typeface="Arial" pitchFamily="34" charset="0"/>
              </a:rPr>
            </a:br>
            <a:r>
              <a:rPr lang="en-US" b="1" dirty="0" smtClean="0">
                <a:latin typeface="+mj-lt"/>
                <a:cs typeface="Arial" pitchFamily="34" charset="0"/>
              </a:rPr>
              <a:t>claim responsibility for </a:t>
            </a:r>
            <a:br>
              <a:rPr lang="en-US" b="1" dirty="0" smtClean="0">
                <a:latin typeface="+mj-lt"/>
                <a:cs typeface="Arial" pitchFamily="34" charset="0"/>
              </a:rPr>
            </a:br>
            <a:r>
              <a:rPr lang="en-US" b="1" dirty="0" smtClean="0">
                <a:latin typeface="+mj-lt"/>
                <a:cs typeface="Arial" pitchFamily="34" charset="0"/>
              </a:rPr>
              <a:t>the war and pay </a:t>
            </a:r>
            <a:r>
              <a:rPr lang="en-US" b="1" i="1" dirty="0" smtClean="0">
                <a:latin typeface="+mj-lt"/>
                <a:cs typeface="Arial" pitchFamily="34" charset="0"/>
              </a:rPr>
              <a:t>reparations </a:t>
            </a:r>
            <a:r>
              <a:rPr lang="en-US" b="1" dirty="0" smtClean="0">
                <a:latin typeface="+mj-lt"/>
                <a:cs typeface="Arial" pitchFamily="34" charset="0"/>
              </a:rPr>
              <a:t>to the allies.  </a:t>
            </a:r>
            <a:endParaRPr lang="en-US" b="1" dirty="0">
              <a:latin typeface="+mj-lt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62600" y="443805"/>
            <a:ext cx="3048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smtClean="0">
                <a:solidFill>
                  <a:prstClr val="black"/>
                </a:solidFill>
                <a:latin typeface="Versailles LT"/>
              </a:rPr>
              <a:t>The </a:t>
            </a:r>
            <a:br>
              <a:rPr lang="en-US" sz="2800" b="1" i="1" dirty="0" smtClean="0">
                <a:solidFill>
                  <a:prstClr val="black"/>
                </a:solidFill>
                <a:latin typeface="Versailles LT"/>
              </a:rPr>
            </a:br>
            <a:r>
              <a:rPr lang="en-US" sz="2800" b="1" i="1" dirty="0" smtClean="0">
                <a:solidFill>
                  <a:prstClr val="black"/>
                </a:solidFill>
                <a:latin typeface="Versailles LT"/>
              </a:rPr>
              <a:t>“War Guilt” Clause</a:t>
            </a:r>
            <a:endParaRPr lang="en-US" sz="2800" b="1" i="1" dirty="0">
              <a:solidFill>
                <a:prstClr val="black"/>
              </a:solidFill>
              <a:latin typeface="Versailles LT"/>
            </a:endParaRPr>
          </a:p>
        </p:txBody>
      </p:sp>
    </p:spTree>
    <p:extLst>
      <p:ext uri="{BB962C8B-B14F-4D97-AF65-F5344CB8AC3E}">
        <p14:creationId xmlns:p14="http://schemas.microsoft.com/office/powerpoint/2010/main" val="35290286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mjusino.files.wordpress.com/2008/12/woodrow-wils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3313" r="4762" b="3934"/>
          <a:stretch>
            <a:fillRect/>
          </a:stretch>
        </p:blipFill>
        <p:spPr bwMode="auto">
          <a:xfrm>
            <a:off x="6019800" y="1600200"/>
            <a:ext cx="2895600" cy="426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8855782" cy="1143000"/>
          </a:xfrm>
        </p:spPr>
        <p:txBody>
          <a:bodyPr>
            <a:normAutofit fontScale="9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5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Versailles LT" pitchFamily="2" charset="0"/>
              </a:rPr>
              <a:t>Wilson’s Fourteen Points</a:t>
            </a:r>
            <a:endParaRPr lang="en-US" sz="5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Versailles LT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5791200" cy="4876800"/>
          </a:xfrm>
          <a:noFill/>
        </p:spPr>
        <p:txBody>
          <a:bodyPr>
            <a:normAutofit fontScale="92500"/>
          </a:bodyPr>
          <a:lstStyle/>
          <a:p>
            <a:pPr marL="514350" indent="-514350">
              <a:buNone/>
            </a:pP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PRINCIPLES: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Freedom of the Seas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Reduction of Arms</a:t>
            </a: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Open Treaty Negotiations</a:t>
            </a:r>
          </a:p>
          <a:p>
            <a:pPr marL="520700" indent="-52070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Self Determination </a:t>
            </a:r>
            <a:b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</a:b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   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of Peoples</a:t>
            </a:r>
            <a:endParaRPr lang="en-US" b="1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marL="514350" indent="-514350">
              <a:spcBef>
                <a:spcPts val="2400"/>
              </a:spcBef>
              <a:buFont typeface="+mj-lt"/>
              <a:buAutoNum type="arabicPeriod"/>
            </a:pPr>
            <a:r>
              <a:rPr lang="en-US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League of Nations</a:t>
            </a:r>
            <a:endParaRPr lang="en-US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77000" y="3733800"/>
            <a:ext cx="304800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prstClr val="black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unction" pitchFamily="50" charset="0"/>
              </a:rPr>
              <a:t>14</a:t>
            </a:r>
            <a:endParaRPr lang="en-US" sz="13800" b="1" dirty="0">
              <a:ln w="11430"/>
              <a:solidFill>
                <a:prstClr val="black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Junction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197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4114800" cy="1981200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11500" b="1" dirty="0" smtClean="0">
                <a:ln w="50800"/>
                <a:solidFill>
                  <a:srgbClr val="DCDCDC"/>
                </a:solidFill>
              </a:rPr>
              <a:t>HOW</a:t>
            </a:r>
            <a:endParaRPr lang="en-US" sz="4000" b="1" dirty="0">
              <a:ln w="50800"/>
              <a:solidFill>
                <a:srgbClr val="DCDCDC"/>
              </a:solidFill>
            </a:endParaRPr>
          </a:p>
        </p:txBody>
      </p:sp>
      <p:pic>
        <p:nvPicPr>
          <p:cNvPr id="5" name="Picture 2" descr="http://mjusino.files.wordpress.com/2008/12/woodrow-wilson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3312" r="4762" b="12880"/>
          <a:stretch/>
        </p:blipFill>
        <p:spPr bwMode="auto">
          <a:xfrm>
            <a:off x="5702444" y="2003075"/>
            <a:ext cx="3060556" cy="40753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702444" y="3394683"/>
            <a:ext cx="306055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600" b="1" dirty="0" smtClean="0">
                <a:ln w="3810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unction" pitchFamily="50" charset="0"/>
              </a:rPr>
              <a:t>14</a:t>
            </a:r>
            <a:endParaRPr lang="en-US" sz="16600" b="1" dirty="0">
              <a:ln w="3810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Junction" pitchFamily="50" charset="0"/>
            </a:endParaRPr>
          </a:p>
        </p:txBody>
      </p:sp>
      <p:pic>
        <p:nvPicPr>
          <p:cNvPr id="7" name="Picture 2" descr="File:Clemenceau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3124200" cy="4119058"/>
          </a:xfrm>
          <a:prstGeom prst="roundRect">
            <a:avLst/>
          </a:prstGeom>
          <a:noFill/>
          <a:effectLst/>
        </p:spPr>
      </p:pic>
      <p:sp>
        <p:nvSpPr>
          <p:cNvPr id="8" name="TextBox 7"/>
          <p:cNvSpPr txBox="1"/>
          <p:nvPr/>
        </p:nvSpPr>
        <p:spPr>
          <a:xfrm>
            <a:off x="457200" y="4504435"/>
            <a:ext cx="3124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500" b="1" dirty="0" smtClean="0">
                <a:ln w="28575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Junction" pitchFamily="50" charset="0"/>
              </a:rPr>
              <a:t>231</a:t>
            </a:r>
            <a:endParaRPr lang="en-US" sz="13800" b="1" dirty="0">
              <a:ln w="28575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Junction" pitchFamily="50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0" y="457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n w="50800"/>
                <a:solidFill>
                  <a:prstClr val="white"/>
                </a:solidFill>
                <a:latin typeface="Versailles LT"/>
              </a:rPr>
              <a:t>can the two ideas </a:t>
            </a:r>
            <a:br>
              <a:rPr lang="en-US" sz="3600" b="1" dirty="0">
                <a:ln w="50800"/>
                <a:solidFill>
                  <a:prstClr val="white"/>
                </a:solidFill>
                <a:latin typeface="Versailles LT"/>
              </a:rPr>
            </a:br>
            <a:r>
              <a:rPr lang="en-US" sz="3600" b="1" dirty="0">
                <a:ln w="50800"/>
                <a:solidFill>
                  <a:prstClr val="white"/>
                </a:solidFill>
                <a:latin typeface="Versailles LT"/>
              </a:rPr>
              <a:t>be reconciled???</a:t>
            </a:r>
            <a:endParaRPr lang="en-US" sz="3600" dirty="0">
              <a:solidFill>
                <a:prstClr val="white"/>
              </a:solidFill>
              <a:latin typeface="Versailles LT"/>
            </a:endParaRPr>
          </a:p>
        </p:txBody>
      </p:sp>
    </p:spTree>
    <p:extLst>
      <p:ext uri="{BB962C8B-B14F-4D97-AF65-F5344CB8AC3E}">
        <p14:creationId xmlns:p14="http://schemas.microsoft.com/office/powerpoint/2010/main" val="2619742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gital Dots">
  <a:themeElements>
    <a:clrScheme name="WWI">
      <a:dk1>
        <a:srgbClr val="2E280B"/>
      </a:dk1>
      <a:lt1>
        <a:srgbClr val="FFFFFF"/>
      </a:lt1>
      <a:dk2>
        <a:srgbClr val="484E1A"/>
      </a:dk2>
      <a:lt2>
        <a:srgbClr val="E7ECBD"/>
      </a:lt2>
      <a:accent1>
        <a:srgbClr val="ABB366"/>
      </a:accent1>
      <a:accent2>
        <a:srgbClr val="424F29"/>
      </a:accent2>
      <a:accent3>
        <a:srgbClr val="B2B6AD"/>
      </a:accent3>
      <a:accent4>
        <a:srgbClr val="DADADA"/>
      </a:accent4>
      <a:accent5>
        <a:srgbClr val="C6C5AA"/>
      </a:accent5>
      <a:accent6>
        <a:srgbClr val="514715"/>
      </a:accent6>
      <a:hlink>
        <a:srgbClr val="B8C998"/>
      </a:hlink>
      <a:folHlink>
        <a:srgbClr val="A19F72"/>
      </a:folHlink>
    </a:clrScheme>
    <a:fontScheme name="WWI">
      <a:majorFont>
        <a:latin typeface="Franklin Gothic Dem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igital Dots 1">
        <a:dk1>
          <a:srgbClr val="00008A"/>
        </a:dk1>
        <a:lt1>
          <a:srgbClr val="FFFFFF"/>
        </a:lt1>
        <a:dk2>
          <a:srgbClr val="000099"/>
        </a:dk2>
        <a:lt2>
          <a:srgbClr val="FFFFFF"/>
        </a:lt2>
        <a:accent1>
          <a:srgbClr val="0099FF"/>
        </a:accent1>
        <a:accent2>
          <a:srgbClr val="00007A"/>
        </a:accent2>
        <a:accent3>
          <a:srgbClr val="AAAACA"/>
        </a:accent3>
        <a:accent4>
          <a:srgbClr val="DADADA"/>
        </a:accent4>
        <a:accent5>
          <a:srgbClr val="AACAFF"/>
        </a:accent5>
        <a:accent6>
          <a:srgbClr val="00006E"/>
        </a:accent6>
        <a:hlink>
          <a:srgbClr val="EAEAEA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2">
        <a:dk1>
          <a:srgbClr val="5B5B89"/>
        </a:dk1>
        <a:lt1>
          <a:srgbClr val="FFFFFF"/>
        </a:lt1>
        <a:dk2>
          <a:srgbClr val="666699"/>
        </a:dk2>
        <a:lt2>
          <a:srgbClr val="DFDEF6"/>
        </a:lt2>
        <a:accent1>
          <a:srgbClr val="6666FF"/>
        </a:accent1>
        <a:accent2>
          <a:srgbClr val="52527C"/>
        </a:accent2>
        <a:accent3>
          <a:srgbClr val="B8B8CA"/>
        </a:accent3>
        <a:accent4>
          <a:srgbClr val="DADADA"/>
        </a:accent4>
        <a:accent5>
          <a:srgbClr val="B8B8FF"/>
        </a:accent5>
        <a:accent6>
          <a:srgbClr val="494970"/>
        </a:accent6>
        <a:hlink>
          <a:srgbClr val="9999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3">
        <a:dk1>
          <a:srgbClr val="70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6000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560000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4">
        <a:dk1>
          <a:srgbClr val="000000"/>
        </a:dk1>
        <a:lt1>
          <a:srgbClr val="FDEB9D"/>
        </a:lt1>
        <a:dk2>
          <a:srgbClr val="000000"/>
        </a:dk2>
        <a:lt2>
          <a:srgbClr val="E0CE82"/>
        </a:lt2>
        <a:accent1>
          <a:srgbClr val="EAEAEA"/>
        </a:accent1>
        <a:accent2>
          <a:srgbClr val="C2B476"/>
        </a:accent2>
        <a:accent3>
          <a:srgbClr val="FEF3CC"/>
        </a:accent3>
        <a:accent4>
          <a:srgbClr val="000000"/>
        </a:accent4>
        <a:accent5>
          <a:srgbClr val="F3F3F3"/>
        </a:accent5>
        <a:accent6>
          <a:srgbClr val="B0A36A"/>
        </a:accent6>
        <a:hlink>
          <a:srgbClr val="A47900"/>
        </a:hlink>
        <a:folHlink>
          <a:srgbClr val="8C8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5">
        <a:dk1>
          <a:srgbClr val="5B5E52"/>
        </a:dk1>
        <a:lt1>
          <a:srgbClr val="FFFFFF"/>
        </a:lt1>
        <a:dk2>
          <a:srgbClr val="686B5D"/>
        </a:dk2>
        <a:lt2>
          <a:srgbClr val="CCD5C7"/>
        </a:lt2>
        <a:accent1>
          <a:srgbClr val="809EA8"/>
        </a:accent1>
        <a:accent2>
          <a:srgbClr val="4F5147"/>
        </a:accent2>
        <a:accent3>
          <a:srgbClr val="B9BAB6"/>
        </a:accent3>
        <a:accent4>
          <a:srgbClr val="DADADA"/>
        </a:accent4>
        <a:accent5>
          <a:srgbClr val="C0CCD1"/>
        </a:accent5>
        <a:accent6>
          <a:srgbClr val="47493F"/>
        </a:accent6>
        <a:hlink>
          <a:srgbClr val="AAA854"/>
        </a:hlink>
        <a:folHlink>
          <a:srgbClr val="E1D09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6">
        <a:dk1>
          <a:srgbClr val="46532B"/>
        </a:dk1>
        <a:lt1>
          <a:srgbClr val="FFFFFF"/>
        </a:lt1>
        <a:dk2>
          <a:srgbClr val="4E5D31"/>
        </a:dk2>
        <a:lt2>
          <a:srgbClr val="FFFFCC"/>
        </a:lt2>
        <a:accent1>
          <a:srgbClr val="8F8C00"/>
        </a:accent1>
        <a:accent2>
          <a:srgbClr val="424F29"/>
        </a:accent2>
        <a:accent3>
          <a:srgbClr val="B2B6AD"/>
        </a:accent3>
        <a:accent4>
          <a:srgbClr val="DADADA"/>
        </a:accent4>
        <a:accent5>
          <a:srgbClr val="C6C5AA"/>
        </a:accent5>
        <a:accent6>
          <a:srgbClr val="3B4724"/>
        </a:accent6>
        <a:hlink>
          <a:srgbClr val="33CC33"/>
        </a:hlink>
        <a:folHlink>
          <a:srgbClr val="00A1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7">
        <a:dk1>
          <a:srgbClr val="007673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6462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5A58"/>
        </a:accent6>
        <a:hlink>
          <a:srgbClr val="FFCC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gital Dots 8">
        <a:dk1>
          <a:srgbClr val="000000"/>
        </a:dk1>
        <a:lt1>
          <a:srgbClr val="E6F8F4"/>
        </a:lt1>
        <a:dk2>
          <a:srgbClr val="000000"/>
        </a:dk2>
        <a:lt2>
          <a:srgbClr val="C5DBD6"/>
        </a:lt2>
        <a:accent1>
          <a:srgbClr val="CCFF99"/>
        </a:accent1>
        <a:accent2>
          <a:srgbClr val="ACBAB7"/>
        </a:accent2>
        <a:accent3>
          <a:srgbClr val="F0FBF8"/>
        </a:accent3>
        <a:accent4>
          <a:srgbClr val="000000"/>
        </a:accent4>
        <a:accent5>
          <a:srgbClr val="E2FFCA"/>
        </a:accent5>
        <a:accent6>
          <a:srgbClr val="9BA8A6"/>
        </a:accent6>
        <a:hlink>
          <a:srgbClr val="008080"/>
        </a:hlink>
        <a:folHlink>
          <a:srgbClr val="00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gital Dots 9">
        <a:dk1>
          <a:srgbClr val="000000"/>
        </a:dk1>
        <a:lt1>
          <a:srgbClr val="EAEAEA"/>
        </a:lt1>
        <a:dk2>
          <a:srgbClr val="000000"/>
        </a:dk2>
        <a:lt2>
          <a:srgbClr val="D1D1D1"/>
        </a:lt2>
        <a:accent1>
          <a:srgbClr val="CCECFF"/>
        </a:accent1>
        <a:accent2>
          <a:srgbClr val="B2B2B2"/>
        </a:accent2>
        <a:accent3>
          <a:srgbClr val="F3F3F3"/>
        </a:accent3>
        <a:accent4>
          <a:srgbClr val="000000"/>
        </a:accent4>
        <a:accent5>
          <a:srgbClr val="E2F4FF"/>
        </a:accent5>
        <a:accent6>
          <a:srgbClr val="A1A1A1"/>
        </a:accent6>
        <a:hlink>
          <a:srgbClr val="7200E4"/>
        </a:hlink>
        <a:folHlink>
          <a:srgbClr val="00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Grayscale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F2F2F2"/>
      </a:hlink>
      <a:folHlink>
        <a:srgbClr val="D8D8D8"/>
      </a:folHlink>
    </a:clrScheme>
    <a:fontScheme name="Versailles">
      <a:majorFont>
        <a:latin typeface="Versailles LT"/>
        <a:ea typeface=""/>
        <a:cs typeface=""/>
      </a:majorFont>
      <a:minorFont>
        <a:latin typeface="Versailles L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Custom 17">
      <a:dk1>
        <a:srgbClr val="072F54"/>
      </a:dk1>
      <a:lt1>
        <a:sysClr val="window" lastClr="FFFFFF"/>
      </a:lt1>
      <a:dk2>
        <a:srgbClr val="072F54"/>
      </a:dk2>
      <a:lt2>
        <a:srgbClr val="FFFFFF"/>
      </a:lt2>
      <a:accent1>
        <a:srgbClr val="FFFFFF"/>
      </a:accent1>
      <a:accent2>
        <a:srgbClr val="FDDF8B"/>
      </a:accent2>
      <a:accent3>
        <a:srgbClr val="FDDF8B"/>
      </a:accent3>
      <a:accent4>
        <a:srgbClr val="9ECCF6"/>
      </a:accent4>
      <a:accent5>
        <a:srgbClr val="FDDF8B"/>
      </a:accent5>
      <a:accent6>
        <a:srgbClr val="FDDF8B"/>
      </a:accent6>
      <a:hlink>
        <a:srgbClr val="FDDF8B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0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2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13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4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5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6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7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8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19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0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2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3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4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5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6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7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8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29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0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2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3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4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5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6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7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8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39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0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2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3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4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5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6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7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8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49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0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2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3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4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5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6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7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8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59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0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2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3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4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5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6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7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8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69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7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70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71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72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73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74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75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76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77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78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79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8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ppt/theme/themeOverride80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81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82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83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84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85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86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87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88.xml><?xml version="1.0" encoding="utf-8"?>
<a:themeOverride xmlns:a="http://schemas.openxmlformats.org/drawingml/2006/main">
  <a:clrScheme name="Grayscale2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F2F2F2"/>
    </a:hlink>
    <a:folHlink>
      <a:srgbClr val="D8D8D8"/>
    </a:folHlink>
  </a:clrScheme>
</a:themeOverride>
</file>

<file path=ppt/theme/themeOverride9.xml><?xml version="1.0" encoding="utf-8"?>
<a:themeOverride xmlns:a="http://schemas.openxmlformats.org/drawingml/2006/main">
  <a:clrScheme name="WWI">
    <a:dk1>
      <a:srgbClr val="2E280B"/>
    </a:dk1>
    <a:lt1>
      <a:srgbClr val="FFFFFF"/>
    </a:lt1>
    <a:dk2>
      <a:srgbClr val="484E1A"/>
    </a:dk2>
    <a:lt2>
      <a:srgbClr val="E7ECBD"/>
    </a:lt2>
    <a:accent1>
      <a:srgbClr val="ABB366"/>
    </a:accent1>
    <a:accent2>
      <a:srgbClr val="424F29"/>
    </a:accent2>
    <a:accent3>
      <a:srgbClr val="B2B6AD"/>
    </a:accent3>
    <a:accent4>
      <a:srgbClr val="DADADA"/>
    </a:accent4>
    <a:accent5>
      <a:srgbClr val="C6C5AA"/>
    </a:accent5>
    <a:accent6>
      <a:srgbClr val="514715"/>
    </a:accent6>
    <a:hlink>
      <a:srgbClr val="B8C998"/>
    </a:hlink>
    <a:folHlink>
      <a:srgbClr val="A19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Digital Dots</Template>
  <TotalTime>3210</TotalTime>
  <Words>937</Words>
  <Application>Microsoft Office PowerPoint</Application>
  <PresentationFormat>On-screen Show (4:3)</PresentationFormat>
  <Paragraphs>306</Paragraphs>
  <Slides>113</Slides>
  <Notes>3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113</vt:i4>
      </vt:variant>
    </vt:vector>
  </HeadingPairs>
  <TitlesOfParts>
    <vt:vector size="129" baseType="lpstr">
      <vt:lpstr>Arial</vt:lpstr>
      <vt:lpstr>Wingdings</vt:lpstr>
      <vt:lpstr>Proxima Nova</vt:lpstr>
      <vt:lpstr>Versailles LT</vt:lpstr>
      <vt:lpstr>Junction</vt:lpstr>
      <vt:lpstr>Book Antiqua</vt:lpstr>
      <vt:lpstr>Verdana</vt:lpstr>
      <vt:lpstr>Palatino</vt:lpstr>
      <vt:lpstr>Calibri</vt:lpstr>
      <vt:lpstr>AFL Font nonmetric</vt:lpstr>
      <vt:lpstr>Franklin Gothic Heavy</vt:lpstr>
      <vt:lpstr>Franklin Gothic Demi</vt:lpstr>
      <vt:lpstr>Britannic Bold</vt:lpstr>
      <vt:lpstr>Digital Dots</vt:lpstr>
      <vt:lpstr>Office Theme</vt:lpstr>
      <vt:lpstr>1_Office Theme</vt:lpstr>
      <vt:lpstr>WWI</vt:lpstr>
      <vt:lpstr>TABLE OF CONTENTS</vt:lpstr>
      <vt:lpstr>CAUSES OF WWI</vt:lpstr>
      <vt:lpstr>PowerPoint Presentation</vt:lpstr>
      <vt:lpstr>CAUSES of World War I</vt:lpstr>
      <vt:lpstr>MILITARISM</vt:lpstr>
      <vt:lpstr>Anglo-German ARMS Race</vt:lpstr>
      <vt:lpstr>PowerPoint Presentation</vt:lpstr>
      <vt:lpstr>Royal  Navy  Ship Names</vt:lpstr>
      <vt:lpstr>H.M.S. Dreadnought (1906)</vt:lpstr>
      <vt:lpstr>PowerPoint Presentation</vt:lpstr>
      <vt:lpstr>PowerPoint Presentation</vt:lpstr>
      <vt:lpstr>PowerPoint Presentation</vt:lpstr>
      <vt:lpstr>The Daily Telegraph Affair</vt:lpstr>
      <vt:lpstr>PowerPoint Presentation</vt:lpstr>
      <vt:lpstr>The  ALLIANCE System</vt:lpstr>
      <vt:lpstr>ARCHITECT</vt:lpstr>
      <vt:lpstr>Alliances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IMPERIALISM</vt:lpstr>
      <vt:lpstr>NATIONALISM</vt:lpstr>
      <vt:lpstr>Self-Determination  on the Basis of Ethnicity</vt:lpstr>
      <vt:lpstr>PowerPoint Presentation</vt:lpstr>
      <vt:lpstr>The “Former Yugoslavia”</vt:lpstr>
      <vt:lpstr>DON’T BE FOOLED</vt:lpstr>
      <vt:lpstr>Vedran Smailović playing on top of the ruins of the National library (1992)</vt:lpstr>
      <vt:lpstr>PAN-SLAVISM</vt:lpstr>
      <vt:lpstr>PowerPoint Presentation</vt:lpstr>
      <vt:lpstr>The Black Hand</vt:lpstr>
      <vt:lpstr>PowerPoint Presentation</vt:lpstr>
      <vt:lpstr>HEIR</vt:lpstr>
      <vt:lpstr>PowerPoint Presentation</vt:lpstr>
      <vt:lpstr>SARAJEVO</vt:lpstr>
      <vt:lpstr>PowerPoint Presentation</vt:lpstr>
      <vt:lpstr>PowerPoint Presentation</vt:lpstr>
      <vt:lpstr>PowerPoint Presentation</vt:lpstr>
      <vt:lpstr>IGNITE</vt:lpstr>
      <vt:lpstr>The Web of Alliances</vt:lpstr>
      <vt:lpstr>PowerPoint Presentation</vt:lpstr>
      <vt:lpstr>Modern Warfare</vt:lpstr>
      <vt:lpstr>Civil War Cannon</vt:lpstr>
      <vt:lpstr>WWI Artillery Piece</vt:lpstr>
      <vt:lpstr>Civil War Gatling Gun</vt:lpstr>
      <vt:lpstr>WWI Machine Gun</vt:lpstr>
      <vt:lpstr>Trench Warfare</vt:lpstr>
      <vt:lpstr>Trench Foot</vt:lpstr>
      <vt:lpstr>STALEMATE</vt:lpstr>
      <vt:lpstr>PowerPoint Presentation</vt:lpstr>
      <vt:lpstr>Over The Top</vt:lpstr>
      <vt:lpstr>FUN!</vt:lpstr>
      <vt:lpstr>Mustard Gas</vt:lpstr>
      <vt:lpstr>PowerPoint Presentation</vt:lpstr>
      <vt:lpstr>Battle of the Somme</vt:lpstr>
      <vt:lpstr>The British Offensive</vt:lpstr>
      <vt:lpstr>Battle of Verdun</vt:lpstr>
      <vt:lpstr>German Soldiers at Verdun</vt:lpstr>
      <vt:lpstr>Aircraft in World War I</vt:lpstr>
      <vt:lpstr>FAIL</vt:lpstr>
      <vt:lpstr>The Red Baron</vt:lpstr>
      <vt:lpstr>Zeppelin Raids</vt:lpstr>
      <vt:lpstr>PowerPoint Presentation</vt:lpstr>
      <vt:lpstr>German Gotha G.V Bomber</vt:lpstr>
      <vt:lpstr>RESPONSES  to Total War</vt:lpstr>
      <vt:lpstr>“I am staring at a sunlit  picture of Hell.”</vt:lpstr>
      <vt:lpstr>“Dulce et decorum est pro patria mori.”        -- Horace</vt:lpstr>
      <vt:lpstr>PowerPoint Presentation</vt:lpstr>
      <vt:lpstr>A German Soldier  Writes Home</vt:lpstr>
      <vt:lpstr>PowerPoint Presentation</vt:lpstr>
      <vt:lpstr>The Thousand Yard Stare</vt:lpstr>
      <vt:lpstr>The War  at Home</vt:lpstr>
      <vt:lpstr>Propaganda Campaigns</vt:lpstr>
      <vt:lpstr>Propaganda Campaigns</vt:lpstr>
      <vt:lpstr>Women  and the  War Effort</vt:lpstr>
      <vt:lpstr>PowerPoint Presentation</vt:lpstr>
      <vt:lpstr>PowerPoint Presentation</vt:lpstr>
      <vt:lpstr>Suffrage</vt:lpstr>
      <vt:lpstr>Russian Revolution</vt:lpstr>
      <vt:lpstr>Treaty of Brest-Litovsk</vt:lpstr>
      <vt:lpstr>A German U-Boat</vt:lpstr>
      <vt:lpstr>Sinking of the Lusitania</vt:lpstr>
      <vt:lpstr>Unrestricted Submarine Warfare</vt:lpstr>
      <vt:lpstr>The U.S. Enters  the War</vt:lpstr>
      <vt:lpstr>Armistice</vt:lpstr>
      <vt:lpstr>The Treaty of Versailles</vt:lpstr>
      <vt:lpstr>PowerPoint Presentation</vt:lpstr>
      <vt:lpstr>Wilson’s Fourteen Points</vt:lpstr>
      <vt:lpstr>PEACE Without  Victory</vt:lpstr>
      <vt:lpstr>PowerPoint Presentation</vt:lpstr>
      <vt:lpstr>Paris Peace Conference</vt:lpstr>
      <vt:lpstr>PowerPoint Presentation</vt:lpstr>
      <vt:lpstr>PowerPoint Presentation</vt:lpstr>
      <vt:lpstr>Article 231</vt:lpstr>
      <vt:lpstr>Wilson’s Fourteen Points</vt:lpstr>
      <vt:lpstr>HOW</vt:lpstr>
      <vt:lpstr>PowerPoint Presentation</vt:lpstr>
      <vt:lpstr>EASY!!!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Signing  of the  Treaty of Versailles</vt:lpstr>
      <vt:lpstr>League Membership</vt:lpstr>
      <vt:lpstr>decolonization</vt:lpstr>
      <vt:lpstr>League of Nations  Mandates</vt:lpstr>
      <vt:lpstr>League of Nations Mandates</vt:lpstr>
      <vt:lpstr>1919</vt:lpstr>
      <vt:lpstr>PowerPoint Presentation</vt:lpstr>
    </vt:vector>
  </TitlesOfParts>
  <Company>TCTC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War I</dc:title>
  <dc:creator>Tom Richey</dc:creator>
  <cp:lastModifiedBy>Tokio Marine Management</cp:lastModifiedBy>
  <cp:revision>188</cp:revision>
  <dcterms:created xsi:type="dcterms:W3CDTF">2008-05-28T12:27:38Z</dcterms:created>
  <dcterms:modified xsi:type="dcterms:W3CDTF">2016-03-09T16:30:04Z</dcterms:modified>
</cp:coreProperties>
</file>