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sldIdLst>
    <p:sldId id="256" r:id="rId2"/>
    <p:sldId id="259" r:id="rId3"/>
    <p:sldId id="257" r:id="rId4"/>
    <p:sldId id="260" r:id="rId5"/>
    <p:sldId id="286" r:id="rId6"/>
    <p:sldId id="294" r:id="rId7"/>
    <p:sldId id="263" r:id="rId8"/>
    <p:sldId id="288" r:id="rId9"/>
    <p:sldId id="264" r:id="rId10"/>
    <p:sldId id="287" r:id="rId11"/>
    <p:sldId id="283" r:id="rId12"/>
    <p:sldId id="292" r:id="rId13"/>
    <p:sldId id="266" r:id="rId14"/>
    <p:sldId id="267" r:id="rId15"/>
    <p:sldId id="268" r:id="rId16"/>
    <p:sldId id="278" r:id="rId17"/>
    <p:sldId id="284" r:id="rId18"/>
    <p:sldId id="277" r:id="rId19"/>
    <p:sldId id="281" r:id="rId20"/>
    <p:sldId id="290" r:id="rId21"/>
    <p:sldId id="296" r:id="rId22"/>
    <p:sldId id="285" r:id="rId23"/>
    <p:sldId id="273" r:id="rId24"/>
    <p:sldId id="276" r:id="rId25"/>
    <p:sldId id="291" r:id="rId26"/>
    <p:sldId id="274" r:id="rId27"/>
    <p:sldId id="279" r:id="rId28"/>
    <p:sldId id="293" r:id="rId29"/>
    <p:sldId id="275" r:id="rId30"/>
    <p:sldId id="297" r:id="rId31"/>
    <p:sldId id="298" r:id="rId32"/>
    <p:sldId id="299" r:id="rId33"/>
    <p:sldId id="280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6600"/>
    <a:srgbClr val="0066FF"/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73984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7F85B9-EBC4-41E9-A5CF-D3CFD561D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32A82-72B3-41E0-BB5D-55D9CA597A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F484A-CBF5-4046-9116-E78B4A3917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89CC1-2080-4A9A-8DD5-5C14E9D7AEE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9E7C4-2B5E-495F-BE49-E8A23B49559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1638C-57F2-4F41-A62E-829DFCB880F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6193C-0547-473C-96EB-605E1A0A48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8A42B-F094-423B-9156-2101019A68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CB2C1-03E2-478F-AA2C-E4F5711A14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097EA-3AB0-4FEF-AE1A-F699E051985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956D4-A4A2-450B-98B3-1159CD08F87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F0A86-8402-466C-BFA1-2576A0E0B99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705AC-AB7F-4FB3-8E33-14997E0858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ED2773-C3D4-4D66-A1FA-FC978B2CC224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2D13D-C6E4-439B-9980-3FBBECBDB88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DCEDD-BCED-4A39-8A50-298EEA95293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43A4C-59F1-46B4-90CA-FB47F1E0D5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A5FF-9B3A-437D-BB6F-EEA63D1416A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A957E-580C-47CA-A732-54548415445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5FF84-B4DC-46E4-A467-595B97C43D2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1E521-99CA-4DB9-8E9A-73D0E83E362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B0F93-8869-4C60-87E6-E60027FFBF1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08C1A-0C81-4001-87FD-BA138DD6D8A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C56BD-10DA-42B0-9591-967AC1A1B41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C6193-1EE2-41EA-86F1-CA7FFFC754A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1AC49-0800-4C76-B4C1-7847C24C0C5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D8ABC-DE8C-4F2D-97AE-8247260E88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FA57C-9407-4B82-ABD1-FF0FACE2BF4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147BC-53E9-415B-AC4A-8C2BD448FB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9EFB7-D3EE-4AB2-B80E-528D901320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DC42-8056-4B7F-8C93-C4A40513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0A3B-6172-410E-A105-05445C6A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26A33-C539-4122-BC2D-BC7B17CA8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1C9F-33AE-4A31-A662-B3BA5DBBE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E1A1-33F2-4DD5-8564-C6960D678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1711-20E2-4072-8222-9EFBB172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C8B4-C050-44EE-A8BE-A1E32E98F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FEA1-3759-4DE2-B6C8-29E6E82E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3841-DBD1-4B2D-81F8-6FA3A070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445B-490E-458D-89B2-A9DFCF45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D2A3-F620-4AFF-ABA2-B7800D9A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B673-C929-4458-8E30-9D73527F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5311-EFF1-4040-9428-DA8DFF5F2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6FF5F85-431B-4D84-8069-E869404D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6248400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 charset="0"/>
              </a:rPr>
              <a:t>MLA Documentation Tutorial</a:t>
            </a:r>
            <a:r>
              <a:rPr lang="en-US" sz="4000" smtClean="0"/>
              <a:t>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3962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How to Cite Using MLA Style</a:t>
            </a:r>
          </a:p>
        </p:txBody>
      </p:sp>
      <p:pic>
        <p:nvPicPr>
          <p:cNvPr id="2052" name="Picture 6" descr="mla-hand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"/>
            <a:ext cx="2232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mla gu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10000"/>
            <a:ext cx="2122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Pj0437211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4724400"/>
            <a:ext cx="2133600" cy="1936750"/>
          </a:xfrm>
          <a:noFill/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In-Text Citations, Continued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If you use an author's name in a sentence (known as a “signal phrase”), do not use it again in the parenthetical citation. Simply give the page numbers:</a:t>
            </a:r>
          </a:p>
          <a:p>
            <a:pPr lvl="1" eaLnBrk="1" hangingPunct="1"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Polar argues that global warming will help heat our jacuzzis (122).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If there is no known author, use the title and page number in your citation:</a:t>
            </a:r>
          </a:p>
          <a:p>
            <a:pPr lvl="1" eaLnBrk="1" hangingPunct="1"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A single car trip from Los Angeles to San Francisco produces more pollution than a tree does in its entire lifetime (</a:t>
            </a:r>
            <a:r>
              <a:rPr lang="en-US" sz="2400" i="1" smtClean="0">
                <a:solidFill>
                  <a:schemeClr val="folHlink"/>
                </a:solidFill>
                <a:latin typeface="Arial" charset="0"/>
              </a:rPr>
              <a:t>Save My Greenhouse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 47).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Other Citation Possibilities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More than one page: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Smith states some interesting facts about the changing world temperature (123-25).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Citing two (page) locations from your source: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Jones alludes to this premise (136-39, 145).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Two works cited: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(Taylor 54; Thomas 327)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When you cite more than one work by the same author in your paper, indicate which work in your parenthetical citation: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smtClean="0">
                <a:latin typeface="Arial" charset="0"/>
              </a:rPr>
              <a:t>	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Everyone hates global warming (Smith, </a:t>
            </a:r>
            <a:r>
              <a:rPr lang="en-US" sz="2400" i="1" smtClean="0">
                <a:solidFill>
                  <a:schemeClr val="folHlink"/>
                </a:solidFill>
                <a:latin typeface="Arial" charset="0"/>
              </a:rPr>
              <a:t>Our Environment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 87).</a:t>
            </a:r>
            <a:endParaRPr lang="en-US" sz="2400" b="1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57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FF6600"/>
                </a:solidFill>
              </a:rPr>
              <a:t>When possible, give only the last </a:t>
            </a:r>
          </a:p>
          <a:p>
            <a:pPr algn="l"/>
            <a:r>
              <a:rPr lang="en-US" sz="1600">
                <a:solidFill>
                  <a:srgbClr val="FF6600"/>
                </a:solidFill>
              </a:rPr>
              <a:t>two digits for the second number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181600" y="6248400"/>
            <a:ext cx="330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FF6600"/>
                </a:solidFill>
              </a:rPr>
              <a:t>Author Comma Title Page Number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562600" y="3810000"/>
            <a:ext cx="333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FF6600"/>
                </a:solidFill>
              </a:rPr>
              <a:t>Cite as you normally would and</a:t>
            </a:r>
          </a:p>
          <a:p>
            <a:pPr algn="l"/>
            <a:r>
              <a:rPr lang="en-US" sz="1600">
                <a:solidFill>
                  <a:srgbClr val="FF6600"/>
                </a:solidFill>
              </a:rPr>
              <a:t>separate citations with a semicolon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267200" y="4038600"/>
            <a:ext cx="11430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5562600" y="5943600"/>
            <a:ext cx="152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 flipV="1">
            <a:off x="6096000" y="6019800"/>
            <a:ext cx="76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6781800" y="59436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1600200" y="6553200"/>
            <a:ext cx="5867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>
            <a:off x="4648200" y="2362200"/>
            <a:ext cx="7620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13"/>
          <p:cNvSpPr>
            <a:spLocks noChangeShapeType="1"/>
          </p:cNvSpPr>
          <p:nvPr/>
        </p:nvSpPr>
        <p:spPr bwMode="auto">
          <a:xfrm flipH="1" flipV="1">
            <a:off x="990600" y="6400800"/>
            <a:ext cx="6096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/>
      <p:bldP spid="71689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In-Text Citations-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Electronic Sources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If possible, electronic and online sources are cited just like print resources in parenthetical references.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Often electronic resources will not have page numbers.  In these cases omit numbers from the parenthetical reference: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	(Smith) </a:t>
            </a:r>
            <a:r>
              <a:rPr lang="en-US" sz="2400" smtClean="0">
                <a:latin typeface="Arial" charset="0"/>
              </a:rPr>
              <a:t>– the author’s last name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	(“Bovine Flatulence A Major Source of Greenhouse Gases”) </a:t>
            </a:r>
            <a:r>
              <a:rPr lang="en-US" sz="2400" smtClean="0">
                <a:latin typeface="Arial" charset="0"/>
              </a:rPr>
              <a:t>– if no author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smtClean="0">
                <a:solidFill>
                  <a:schemeClr val="folHlink"/>
                </a:solidFill>
              </a:rPr>
              <a:t>	</a:t>
            </a:r>
          </a:p>
        </p:txBody>
      </p:sp>
      <p:pic>
        <p:nvPicPr>
          <p:cNvPr id="13316" name="Picture 4" descr="j019538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1795463" cy="1833563"/>
          </a:xfrm>
          <a:noFill/>
        </p:spPr>
      </p:pic>
      <p:pic>
        <p:nvPicPr>
          <p:cNvPr id="13317" name="Picture 6" descr="MCj0429325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86600" y="4800600"/>
            <a:ext cx="1824038" cy="1824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Works Cited Page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553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The Works Cited Page appears at the end of your paper on its own page.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Everything you referenced in your text must be listed in your Works Cited page.  Conversely, everything you list in the Works Cited page must be cited in your essay.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The Works Cited page provides the information needed for a reader to find and retrieve any source used in your paper.</a:t>
            </a:r>
          </a:p>
        </p:txBody>
      </p:sp>
      <p:pic>
        <p:nvPicPr>
          <p:cNvPr id="14340" name="Picture 4" descr="MCj0431893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752600"/>
            <a:ext cx="1841500" cy="1682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Sample Works Cited Page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36525" y="1306513"/>
            <a:ext cx="392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*Sources are listed alphabetically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0" y="2667000"/>
            <a:ext cx="2454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Indent all lines after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the first ½ inch for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each work listed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52400" y="44196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*The entire Works Cited page is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double-spaced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638800" y="1346200"/>
            <a:ext cx="359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Title “Works Cited” is centered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 at the top of the page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5029200" y="1600200"/>
            <a:ext cx="6858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057400" y="3429000"/>
            <a:ext cx="304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70" name="Picture 13" descr="ScreenHunter_02 M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6858000" y="2667000"/>
            <a:ext cx="198120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Be sure that each citation has a format descriptor (properly placed within the citation); e.g., Web, Print, Film</a:t>
            </a:r>
          </a:p>
        </p:txBody>
      </p:sp>
      <p:sp>
        <p:nvSpPr>
          <p:cNvPr id="15372" name="Text Box 15"/>
          <p:cNvSpPr txBox="1">
            <a:spLocks noChangeArrowheads="1"/>
          </p:cNvSpPr>
          <p:nvPr/>
        </p:nvSpPr>
        <p:spPr bwMode="auto">
          <a:xfrm>
            <a:off x="6858000" y="5562600"/>
            <a:ext cx="1981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</a:rPr>
              <a:t>All citations end in a period (.)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4" grpId="0"/>
      <p:bldP spid="25610" grpId="0"/>
      <p:bldP spid="25616" grpId="0" animBg="1"/>
      <p:bldP spid="256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Most Citations Will Include: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rgbClr val="FF3300"/>
                </a:solidFill>
                <a:latin typeface="Arial" charset="0"/>
              </a:rPr>
              <a:t>Author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Title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chemeClr val="hlink"/>
                </a:solidFill>
                <a:latin typeface="Arial" charset="0"/>
              </a:rPr>
              <a:t>Publication information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solidFill>
                  <a:schemeClr val="bg2"/>
                </a:solidFill>
                <a:latin typeface="Arial" charset="0"/>
              </a:rPr>
              <a:t>Format descriptor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Gore, Albert. </a:t>
            </a:r>
            <a:r>
              <a:rPr lang="en-US" sz="2400" i="1" smtClean="0">
                <a:latin typeface="Arial" charset="0"/>
              </a:rPr>
              <a:t>An Inconvenient Truth: The Crisis of Global Warming</a:t>
            </a:r>
            <a:r>
              <a:rPr lang="en-US" sz="2400" smtClean="0">
                <a:latin typeface="Arial" charset="0"/>
              </a:rPr>
              <a:t>. New York: Viking, 2007. Print.</a:t>
            </a: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 rot="16187197" flipH="1">
            <a:off x="5106193" y="1751807"/>
            <a:ext cx="303213" cy="5638800"/>
          </a:xfrm>
          <a:prstGeom prst="leftBracket">
            <a:avLst>
              <a:gd name="adj" fmla="val 154974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33CC33"/>
              </a:solidFill>
            </a:endParaRPr>
          </a:p>
        </p:txBody>
      </p:sp>
      <p:sp>
        <p:nvSpPr>
          <p:cNvPr id="27664" name="AutoShape 16"/>
          <p:cNvSpPr>
            <a:spLocks/>
          </p:cNvSpPr>
          <p:nvPr/>
        </p:nvSpPr>
        <p:spPr bwMode="auto">
          <a:xfrm rot="16187197" flipH="1">
            <a:off x="1313656" y="3791744"/>
            <a:ext cx="227013" cy="1787525"/>
          </a:xfrm>
          <a:prstGeom prst="leftBracket">
            <a:avLst>
              <a:gd name="adj" fmla="val 65618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AutoShape 17"/>
          <p:cNvSpPr>
            <a:spLocks/>
          </p:cNvSpPr>
          <p:nvPr/>
        </p:nvSpPr>
        <p:spPr bwMode="auto">
          <a:xfrm rot="16187197" flipH="1">
            <a:off x="3774282" y="3693318"/>
            <a:ext cx="304800" cy="3281363"/>
          </a:xfrm>
          <a:prstGeom prst="leftBracket">
            <a:avLst>
              <a:gd name="adj" fmla="val 89714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AutoShape 18"/>
          <p:cNvSpPr>
            <a:spLocks/>
          </p:cNvSpPr>
          <p:nvPr/>
        </p:nvSpPr>
        <p:spPr bwMode="auto">
          <a:xfrm rot="16187197" flipH="1">
            <a:off x="1275556" y="4668044"/>
            <a:ext cx="227013" cy="1254125"/>
          </a:xfrm>
          <a:prstGeom prst="leftBracket">
            <a:avLst>
              <a:gd name="adj" fmla="val 46037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1219200" y="5791200"/>
            <a:ext cx="838200" cy="457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187325" y="6132513"/>
            <a:ext cx="844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Period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060825" y="3962400"/>
            <a:ext cx="203517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rgbClr val="33CC33"/>
                </a:solidFill>
              </a:rPr>
              <a:t>Italicized Title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0325" y="3962400"/>
            <a:ext cx="283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Last Name, First   Period</a:t>
            </a: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2286000" y="4343400"/>
            <a:ext cx="152400" cy="533400"/>
          </a:xfrm>
          <a:prstGeom prst="line">
            <a:avLst/>
          </a:prstGeom>
          <a:noFill/>
          <a:ln w="38100" cmpd="dbl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2006600" y="6324600"/>
            <a:ext cx="432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City         Colon         Publisher   Comma </a:t>
            </a: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V="1">
            <a:off x="2286000" y="5867400"/>
            <a:ext cx="533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3276600" y="5791200"/>
            <a:ext cx="304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4343400" y="5791200"/>
            <a:ext cx="1524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H="1" flipV="1">
            <a:off x="4724400" y="5791200"/>
            <a:ext cx="838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5943600" y="5867400"/>
            <a:ext cx="666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Year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096000" y="5105400"/>
            <a:ext cx="844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Period</a:t>
            </a: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H="1" flipV="1">
            <a:off x="5257800" y="5791200"/>
            <a:ext cx="6858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H="1">
            <a:off x="5562600" y="5410200"/>
            <a:ext cx="38100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4495800" y="1752600"/>
            <a:ext cx="4227513" cy="1006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For a book, most of this information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can be found on the title page and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obverse of the title page.</a:t>
            </a:r>
          </a:p>
        </p:txBody>
      </p:sp>
      <p:sp>
        <p:nvSpPr>
          <p:cNvPr id="16407" name="Text Box 27"/>
          <p:cNvSpPr txBox="1">
            <a:spLocks noChangeArrowheads="1"/>
          </p:cNvSpPr>
          <p:nvPr/>
        </p:nvSpPr>
        <p:spPr bwMode="auto">
          <a:xfrm>
            <a:off x="7086600" y="5334000"/>
            <a:ext cx="205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Format descriptor</a:t>
            </a:r>
          </a:p>
        </p:txBody>
      </p:sp>
      <p:sp>
        <p:nvSpPr>
          <p:cNvPr id="2" name="Text Box 45"/>
          <p:cNvSpPr txBox="1">
            <a:spLocks noChangeArrowheads="1"/>
          </p:cNvSpPr>
          <p:nvPr/>
        </p:nvSpPr>
        <p:spPr bwMode="auto">
          <a:xfrm>
            <a:off x="7239000" y="5715000"/>
            <a:ext cx="844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Period</a:t>
            </a:r>
          </a:p>
        </p:txBody>
      </p:sp>
      <p:sp>
        <p:nvSpPr>
          <p:cNvPr id="3" name="Line 46"/>
          <p:cNvSpPr>
            <a:spLocks noChangeShapeType="1"/>
          </p:cNvSpPr>
          <p:nvPr/>
        </p:nvSpPr>
        <p:spPr bwMode="auto">
          <a:xfrm flipH="1" flipV="1">
            <a:off x="6400800" y="5791200"/>
            <a:ext cx="9144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46"/>
          <p:cNvSpPr>
            <a:spLocks noChangeShapeType="1"/>
          </p:cNvSpPr>
          <p:nvPr/>
        </p:nvSpPr>
        <p:spPr bwMode="auto">
          <a:xfrm flipH="1">
            <a:off x="6324600" y="5486400"/>
            <a:ext cx="8382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6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9" grpId="0" animBg="1"/>
      <p:bldP spid="27664" grpId="0" animBg="1"/>
      <p:bldP spid="27665" grpId="0" animBg="1"/>
      <p:bldP spid="27666" grpId="0" animBg="1"/>
      <p:bldP spid="27680" grpId="0" animBg="1"/>
      <p:bldP spid="27681" grpId="0"/>
      <p:bldP spid="27682" grpId="0"/>
      <p:bldP spid="27683" grpId="0"/>
      <p:bldP spid="27684" grpId="0" animBg="1"/>
      <p:bldP spid="27685" grpId="0"/>
      <p:bldP spid="27686" grpId="0" animBg="1"/>
      <p:bldP spid="27687" grpId="0" animBg="1"/>
      <p:bldP spid="27688" grpId="0" animBg="1"/>
      <p:bldP spid="27690" grpId="0" animBg="1"/>
      <p:bldP spid="27691" grpId="0"/>
      <p:bldP spid="27693" grpId="0"/>
      <p:bldP spid="27694" grpId="0" animBg="1"/>
      <p:bldP spid="27695" grpId="0" animBg="1"/>
      <p:bldP spid="27696" grpId="0" build="allAtOnce" animBg="1"/>
      <p:bldP spid="2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General Tips: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Print Resources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Book titles are italicized: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		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Article titles and titles of chapters, essays and short stories appear in quotes: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		"The Scientific Case for Modern Anthropogenic 	Global Warming."</a:t>
            </a: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If more than one author is given, list first author’s “Last Name, First.” The second or third authors should be listed “First Name Last Name” with “and” connecting the last name:</a:t>
            </a:r>
            <a:br>
              <a:rPr lang="en-US" sz="2000" smtClean="0">
                <a:latin typeface="Arial" charset="0"/>
              </a:rPr>
            </a:b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smtClean="0">
                <a:solidFill>
                  <a:schemeClr val="folHlink"/>
                </a:solidFill>
              </a:rPr>
              <a:t>	</a:t>
            </a:r>
            <a:endParaRPr lang="en-US" sz="1600" smtClean="0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84582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Singer, Fred S., Christopher Hogwood, and Dennis T. Avery.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MPj04386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76800"/>
            <a:ext cx="1828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Books</a:t>
            </a:r>
            <a:r>
              <a:rPr lang="en-US" sz="4000" smtClean="0"/>
              <a:t>     </a:t>
            </a: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    What Should Be Included?</a:t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97125"/>
            <a:ext cx="4038600" cy="369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Author(s) or Editor(s).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Complete title.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Edition (if indicated).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Place of publication: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Publisher,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Date of publication.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Format descriptor.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97125"/>
            <a:ext cx="4038600" cy="369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Gore, Albert.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New York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Viking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2007.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defRPr/>
            </a:pPr>
            <a:endParaRPr lang="en-US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438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994525" y="3962400"/>
            <a:ext cx="274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If several cities 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are listed, give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only the first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>
            <a:off x="6400800" y="4267200"/>
            <a:ext cx="533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Book Examples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Arial" charset="0"/>
              </a:rPr>
              <a:t>With one author: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Gore, Albert.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An Inconvenient Truth: The Crisis of Global Warming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 New York: Viking, 2007. 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Arial" charset="0"/>
              </a:rPr>
              <a:t>With two to three authors: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Singer, S. Fred and Dennis T. Avery.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Unstoppable Global Warming: Every 1,500 Years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 Lanham, MD: Rowman &amp; Littlefield, 2008.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folHlink"/>
                </a:solidFill>
              </a:rPr>
              <a:t>Print.</a:t>
            </a:r>
          </a:p>
        </p:txBody>
      </p:sp>
      <p:pic>
        <p:nvPicPr>
          <p:cNvPr id="19460" name="Picture 7" descr="MCj0104564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32750" y="5715000"/>
            <a:ext cx="1111250" cy="1143000"/>
          </a:xfrm>
          <a:noFill/>
        </p:spPr>
      </p:pic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962400" y="3810000"/>
            <a:ext cx="433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List the first author Last Name, First,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but the second First Name then Last</a:t>
            </a:r>
            <a:r>
              <a:rPr lang="en-US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90800" y="2057400"/>
            <a:ext cx="221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Italicize </a:t>
            </a:r>
            <a:r>
              <a:rPr lang="en-US" sz="2000">
                <a:solidFill>
                  <a:srgbClr val="FF6600"/>
                </a:solidFill>
              </a:rPr>
              <a:t>title</a:t>
            </a:r>
            <a:r>
              <a:rPr lang="en-US">
                <a:solidFill>
                  <a:srgbClr val="FF6600"/>
                </a:solidFill>
              </a:rPr>
              <a:t> of book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10000" y="2514600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1981200" y="4114800"/>
            <a:ext cx="1981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466" name="Picture 13" descr="MPj0427685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43800" y="152400"/>
            <a:ext cx="1320800" cy="1981200"/>
          </a:xfrm>
          <a:noFill/>
        </p:spPr>
      </p:pic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3886200" y="4495800"/>
            <a:ext cx="1295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791200" y="2286000"/>
            <a:ext cx="306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Use a colon between the 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main title and the subtitle</a:t>
            </a: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4572000" y="2590800"/>
            <a:ext cx="1066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0" y="6019800"/>
            <a:ext cx="2514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Remember to indent </a:t>
            </a:r>
          </a:p>
          <a:p>
            <a:r>
              <a:rPr lang="en-US">
                <a:solidFill>
                  <a:srgbClr val="FF6600"/>
                </a:solidFill>
              </a:rPr>
              <a:t>the second line ½ inch</a:t>
            </a: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381000" y="5791200"/>
            <a:ext cx="304800" cy="3048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228600" y="3733800"/>
            <a:ext cx="533400" cy="228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4495800" y="6019800"/>
            <a:ext cx="297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Postal codes for states of lesser-known cities</a:t>
            </a:r>
          </a:p>
        </p:txBody>
      </p:sp>
      <p:sp>
        <p:nvSpPr>
          <p:cNvPr id="2" name="Line 19"/>
          <p:cNvSpPr>
            <a:spLocks noChangeShapeType="1"/>
          </p:cNvSpPr>
          <p:nvPr/>
        </p:nvSpPr>
        <p:spPr bwMode="auto">
          <a:xfrm flipH="1" flipV="1">
            <a:off x="4191000" y="5867400"/>
            <a:ext cx="381000" cy="3048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5105400" y="335280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7" grpId="0" animBg="1"/>
      <p:bldP spid="55308" grpId="0" animBg="1"/>
      <p:bldP spid="55311" grpId="0" animBg="1"/>
      <p:bldP spid="55312" grpId="0"/>
      <p:bldP spid="55313" grpId="0" animBg="1"/>
      <p:bldP spid="55314" grpId="0"/>
      <p:bldP spid="55315" grpId="0" animBg="1"/>
      <p:bldP spid="5531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Books, Continued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Arial" charset="0"/>
              </a:rPr>
              <a:t>Editors as authors: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Schmandt, Jurgen and Judith Clarkson, eds.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The Regions and Global Warming: Impacts and Response Strategies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 New York: Oxford University Press, 1992.</a:t>
            </a:r>
            <a:r>
              <a:rPr lang="en-US" sz="2000" smtClean="0">
                <a:latin typeface="Arial" charset="0"/>
              </a:rPr>
              <a:t> 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Arial" charset="0"/>
              </a:rPr>
              <a:t>Book by a corporate author: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National Research Council.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China and Global Change: Opportunities for Collaboration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 Washington: Natl. Acad., 1992. 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smtClean="0">
              <a:solidFill>
                <a:srgbClr val="FF66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251325" y="1535113"/>
            <a:ext cx="4667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For books with editors, list the editor’(s) 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name(s) followed by “eds.”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73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Cite a book by corporate author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2438400" y="2133600"/>
            <a:ext cx="2057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5410200" y="2286000"/>
            <a:ext cx="1066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3810000" y="2133600"/>
            <a:ext cx="6858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3429000" y="4953000"/>
            <a:ext cx="1676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allAtOnce"/>
      <p:bldP spid="64517" grpId="0"/>
      <p:bldP spid="64519" grpId="0" animBg="1"/>
      <p:bldP spid="64520" grpId="0" animBg="1"/>
      <p:bldP spid="64521" grpId="0" animBg="1"/>
      <p:bldP spid="645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1524000"/>
            <a:ext cx="7004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How and when to cite within your text according to the MLA style 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How to create a Works Cited page,  citing a variety of sources: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Print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Electronic 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Media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What to do if you come across something unusual not covered in this tutorial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What Will this Tutorial Cover?</a:t>
            </a:r>
          </a:p>
        </p:txBody>
      </p:sp>
      <p:pic>
        <p:nvPicPr>
          <p:cNvPr id="3076" name="Picture 5" descr="MCj04282610000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0"/>
            <a:ext cx="2495550" cy="23780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Two or More Sources by the Same Author: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Firor, John. </a:t>
            </a:r>
            <a:r>
              <a:rPr lang="en-US" sz="2400" i="1" smtClean="0">
                <a:solidFill>
                  <a:schemeClr val="folHlink"/>
                </a:solidFill>
                <a:latin typeface="Arial" charset="0"/>
              </a:rPr>
              <a:t>The Changing Atmosphere: A Global Challenge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. New Haven, CT: Yale University Press, 2009. 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---. </a:t>
            </a:r>
            <a:r>
              <a:rPr lang="en-US" sz="2400" i="1" smtClean="0">
                <a:solidFill>
                  <a:schemeClr val="folHlink"/>
                </a:solidFill>
                <a:latin typeface="Arial" charset="0"/>
              </a:rPr>
              <a:t>The Crowded Greenhouse: Population, Climate change, and Creating a Sustainable World</a:t>
            </a: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. New Haven, CT: Yale University Press, 2002. Print.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971800" y="5943600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6600"/>
                </a:solidFill>
              </a:rPr>
              <a:t>For the second listing by the same author, type</a:t>
            </a:r>
          </a:p>
          <a:p>
            <a:pPr algn="l"/>
            <a:r>
              <a:rPr lang="en-US" sz="2000">
                <a:solidFill>
                  <a:srgbClr val="FF6600"/>
                </a:solidFill>
              </a:rPr>
              <a:t>three hyphens and a period in place of the name.</a:t>
            </a:r>
            <a:r>
              <a:rPr lang="en-US">
                <a:solidFill>
                  <a:srgbClr val="FF6600"/>
                </a:solidFill>
              </a:rPr>
              <a:t> </a:t>
            </a:r>
            <a:endParaRPr lang="en-US" sz="2000">
              <a:solidFill>
                <a:srgbClr val="FF66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 flipV="1">
            <a:off x="990600" y="4419600"/>
            <a:ext cx="2438400" cy="1524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Periodical Articles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What Should Be Included?</a:t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8288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Author(s).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Article title in quotes.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Periodical title (journal, magazine, etc.) italicized.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Volume #.Issue #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Publication date (abbreviate months, if used):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Page numbers of the article.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Format descriptor.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05000"/>
            <a:ext cx="4038600" cy="205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Depends on the type of periodical:  Newspaper, Magazine, or Journal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But they generally require this information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pic>
        <p:nvPicPr>
          <p:cNvPr id="22534" name="Picture 8" descr="MPj0411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18716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2971800" y="3352800"/>
            <a:ext cx="13716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    What Should Be Included?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   Journal Articles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Author(s).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Article Title in Quotes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Periodical Title (journal, magazine, etc.) Italicized.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Volume #.Issue #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Publication Date (abbreviate months, if used):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Page Numbers of the Article.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Format.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>
              <a:latin typeface="Arial" charset="0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Farley, John W.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>
                <a:solidFill>
                  <a:schemeClr val="folHlink"/>
                </a:solidFill>
                <a:latin typeface="Arial" charset="0"/>
              </a:rPr>
              <a:t>"The Scientific Case for Modern Anthropogenic Global Warming."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i="1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Monthly Review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60.3 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(2008):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68-90.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Print.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pic>
        <p:nvPicPr>
          <p:cNvPr id="23558" name="Picture 8" descr="MPj0411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814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Articles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b="1" smtClean="0">
                <a:latin typeface="Arial" charset="0"/>
              </a:rPr>
              <a:t>Journal: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Farley, John W. "The Scientific Case for Modern Anthropogenic Global Warming." </a:t>
            </a:r>
            <a:r>
              <a:rPr lang="en-US" sz="1400" i="1" smtClean="0">
                <a:solidFill>
                  <a:schemeClr val="folHlink"/>
                </a:solidFill>
                <a:latin typeface="Arial" charset="0"/>
              </a:rPr>
              <a:t>Monthly Review</a:t>
            </a: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 60.3 (2008): 68-90. 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b="1" smtClean="0">
                <a:latin typeface="Arial" charset="0"/>
              </a:rPr>
              <a:t>Magazine: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Manthorpe, Catherine. "Feminists Look at Science." </a:t>
            </a:r>
            <a:r>
              <a:rPr lang="en-US" sz="1400" i="1" smtClean="0">
                <a:solidFill>
                  <a:schemeClr val="folHlink"/>
                </a:solidFill>
                <a:latin typeface="Arial" charset="0"/>
              </a:rPr>
              <a:t>New Scientist</a:t>
            </a: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 7 Mar. 1985: 29-31. Print.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b="1" smtClean="0">
                <a:latin typeface="Arial" charset="0"/>
              </a:rPr>
              <a:t>Newspaper: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Tilgham, Shirley M. "Science vs. Women--A Radical Solution." </a:t>
            </a:r>
            <a:r>
              <a:rPr lang="en-US" sz="1400" i="1" smtClean="0">
                <a:solidFill>
                  <a:schemeClr val="folHlink"/>
                </a:solidFill>
                <a:latin typeface="Arial" charset="0"/>
              </a:rPr>
              <a:t>New York Times</a:t>
            </a:r>
            <a:r>
              <a:rPr lang="en-US" sz="1400" smtClean="0">
                <a:solidFill>
                  <a:schemeClr val="folHlink"/>
                </a:solidFill>
                <a:latin typeface="Arial" charset="0"/>
              </a:rPr>
              <a:t> 26 Jan. 1993, late ed.: F1+. Print.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4580" name="Picture 11" descr="MPj0438498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228600"/>
            <a:ext cx="2362200" cy="1773238"/>
          </a:xfrm>
          <a:noFill/>
        </p:spPr>
      </p:pic>
      <p:sp>
        <p:nvSpPr>
          <p:cNvPr id="24581" name="WordArt 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PRINT RESOURCES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775325" y="1712913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Article title in quotes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81600" y="2819400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Italicize the name of the 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 journal, magazine or newspaper</a:t>
            </a:r>
          </a:p>
        </p:txBody>
      </p:sp>
      <p:pic>
        <p:nvPicPr>
          <p:cNvPr id="24584" name="Picture 13" descr="MCj0426062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43800" y="5314950"/>
            <a:ext cx="1600200" cy="1543050"/>
          </a:xfrm>
          <a:noFill/>
        </p:spPr>
      </p:pic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2362200" y="3048000"/>
            <a:ext cx="220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Volume 60  Issue 3</a:t>
            </a: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1066800" y="2971800"/>
            <a:ext cx="7620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1219200" y="2895600"/>
            <a:ext cx="11430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953000" y="3886200"/>
            <a:ext cx="325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If available give complete date: day, month and year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6400800" y="3429000"/>
            <a:ext cx="1676400" cy="1143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7467600" y="4419600"/>
            <a:ext cx="3048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066800" y="5715000"/>
            <a:ext cx="525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If a newspaper article continues on another page, 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write only the first page number and a plus sign</a:t>
            </a: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1143000" y="5257800"/>
            <a:ext cx="3048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5715000" y="2057400"/>
            <a:ext cx="5334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6019800" y="2590800"/>
            <a:ext cx="12192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5943600" y="3352800"/>
            <a:ext cx="381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24" grpId="0"/>
      <p:bldP spid="43025" grpId="0" animBg="1"/>
      <p:bldP spid="43026" grpId="0" animBg="1"/>
      <p:bldP spid="43027" grpId="0"/>
      <p:bldP spid="43028" grpId="0" animBg="1"/>
      <p:bldP spid="43029" grpId="0" animBg="1"/>
      <p:bldP spid="43030" grpId="0"/>
      <p:bldP spid="43031" grpId="0" animBg="1"/>
      <p:bldP spid="43032" grpId="0" animBg="1"/>
      <p:bldP spid="43033" grpId="0" animBg="1"/>
      <p:bldP spid="430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j019538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48538" y="0"/>
            <a:ext cx="1795462" cy="1833563"/>
          </a:xfr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General Tips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Electronic Resources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Dates: It is very important that you always include the date you accessed the electronic or online source.  You should also include the date the source was published or last updated.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Database:  Indicate the name of the database, like ProQuest or LexisNexis, italics.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Format descriptor:  Indicate that it’s a web source with the word, Web.</a:t>
            </a:r>
          </a:p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Internet Sources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    What Should Be Included?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    </a:t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Author(s), if available: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Title of the document.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i="1" smtClean="0">
                <a:latin typeface="Arial" charset="0"/>
              </a:rPr>
              <a:t>Title of scholarly project, database, periodical, or website</a:t>
            </a:r>
            <a:r>
              <a:rPr lang="en-US" sz="24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Date electronic publication was last updated.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Name of the organization sponsoring or associated with the site.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Format descriptor.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Date when you accessed the source.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657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“Global Warming.”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u="sng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Stanford Solar Center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 2008.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Stanford University.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Web.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4 Apr. 2010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6629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7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97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7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Websites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0772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1800" u="sng" smtClean="0"/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i="1" smtClean="0">
                <a:latin typeface="Arial" charset="0"/>
              </a:rPr>
              <a:t>Climate Change</a:t>
            </a:r>
            <a:r>
              <a:rPr lang="en-US" sz="2000" smtClean="0">
                <a:latin typeface="Arial" charset="0"/>
              </a:rPr>
              <a:t>. 24 Jul 2008. U.S. Environmental Protection Agency. Web. 4 Apr. 2010.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“Global Warming.” </a:t>
            </a:r>
            <a:r>
              <a:rPr lang="en-US" sz="2000" i="1" smtClean="0">
                <a:latin typeface="Arial" charset="0"/>
              </a:rPr>
              <a:t>Stanford Solar Center</a:t>
            </a:r>
            <a:r>
              <a:rPr lang="en-US" sz="2000" smtClean="0">
                <a:latin typeface="Arial" charset="0"/>
              </a:rPr>
              <a:t>. 2008. Stanford University. Web. 4 Apr. 2010.</a:t>
            </a: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RESOURCES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71600" y="3733800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Date accessed</a:t>
            </a:r>
          </a:p>
          <a:p>
            <a:pPr algn="l"/>
            <a:r>
              <a:rPr lang="en-US">
                <a:solidFill>
                  <a:srgbClr val="FF6600"/>
                </a:solidFill>
              </a:rPr>
              <a:t>Abbreviate the month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962400" y="3733800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6600"/>
                </a:solidFill>
              </a:rPr>
              <a:t>Date source was last updated</a:t>
            </a:r>
          </a:p>
        </p:txBody>
      </p:sp>
      <p:pic>
        <p:nvPicPr>
          <p:cNvPr id="27655" name="Picture 13" descr="MPj0424389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9338" y="381000"/>
            <a:ext cx="3014662" cy="1981200"/>
          </a:xfrm>
          <a:noFill/>
        </p:spPr>
      </p:pic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209800" y="3429000"/>
            <a:ext cx="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1981200" y="4343400"/>
            <a:ext cx="533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 flipV="1">
            <a:off x="3505200" y="2895600"/>
            <a:ext cx="15240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5334000" y="4114800"/>
            <a:ext cx="762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72" grpId="0" animBg="1"/>
      <p:bldP spid="45073" grpId="0" animBg="1"/>
      <p:bldP spid="45074" grpId="0" animBg="1"/>
      <p:bldP spid="450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Electronic Articles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latin typeface="Arial" charset="0"/>
              </a:rPr>
              <a:t>Journal: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800" smtClean="0">
                <a:solidFill>
                  <a:schemeClr val="folHlink"/>
                </a:solidFill>
                <a:latin typeface="Arial" charset="0"/>
              </a:rPr>
              <a:t>Laurance, William F. "Can Carbon Trading Save Vanishing Forests?" </a:t>
            </a:r>
            <a:r>
              <a:rPr lang="en-US" sz="2800" i="1" smtClean="0">
                <a:solidFill>
                  <a:schemeClr val="folHlink"/>
                </a:solidFill>
                <a:latin typeface="Arial" charset="0"/>
              </a:rPr>
              <a:t>Bioscience</a:t>
            </a:r>
            <a:r>
              <a:rPr lang="en-US" sz="2800" smtClean="0">
                <a:solidFill>
                  <a:schemeClr val="folHlink"/>
                </a:solidFill>
                <a:latin typeface="Arial" charset="0"/>
              </a:rPr>
              <a:t> 58.4 (2008): 286-87. </a:t>
            </a:r>
            <a:r>
              <a:rPr lang="en-US" sz="2800" i="1" smtClean="0">
                <a:solidFill>
                  <a:schemeClr val="folHlink"/>
                </a:solidFill>
                <a:latin typeface="Arial" charset="0"/>
              </a:rPr>
              <a:t>ProQuest</a:t>
            </a:r>
            <a:r>
              <a:rPr lang="en-US" sz="2800" smtClean="0">
                <a:solidFill>
                  <a:schemeClr val="folHlink"/>
                </a:solidFill>
                <a:latin typeface="Arial" charset="0"/>
              </a:rPr>
              <a:t>. Web. 4 Apr. 2010.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RESOURCES</a:t>
            </a:r>
          </a:p>
        </p:txBody>
      </p:sp>
      <p:pic>
        <p:nvPicPr>
          <p:cNvPr id="28677" name="Picture 6" descr="MCj0429325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304800"/>
            <a:ext cx="1824038" cy="1824038"/>
          </a:xfrm>
          <a:noFill/>
        </p:spPr>
      </p:pic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85800" y="5943600"/>
            <a:ext cx="3810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Database, italicized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 flipV="1">
            <a:off x="6781800" y="4267200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876800" y="5638800"/>
            <a:ext cx="1566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Access date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 flipV="1">
            <a:off x="5105400" y="5105400"/>
            <a:ext cx="609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V="1">
            <a:off x="1981200" y="5105400"/>
            <a:ext cx="3810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6629400" y="4648200"/>
            <a:ext cx="228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Volume #.Issue# (Year of publication)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 animBg="1"/>
      <p:bldP spid="59409" grpId="0"/>
      <p:bldP spid="59410" grpId="0" animBg="1"/>
      <p:bldP spid="594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Electronic Articles, Continued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Arial" charset="0"/>
              </a:rPr>
              <a:t>Newspaper: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Ball, Jeffrey N. “Warming Program Draws Fire; Fund Designed to Spur Renewable Energy Subsidizes Gas Plants." 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Wall Street Journal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  [New York, N.Y.] 11  Jul 2008, Eastern edition: A.1. </a:t>
            </a:r>
            <a:r>
              <a:rPr lang="en-US" sz="2000" i="1" smtClean="0">
                <a:solidFill>
                  <a:schemeClr val="folHlink"/>
                </a:solidFill>
                <a:latin typeface="Arial" charset="0"/>
              </a:rPr>
              <a:t>Web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</a:rPr>
              <a:t>. 4 Apr. 2010.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143000" y="5638800"/>
            <a:ext cx="1862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Date of access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H="1" flipV="1">
            <a:off x="1524000" y="4953000"/>
            <a:ext cx="457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237288" y="5257800"/>
            <a:ext cx="217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Format descriptor</a:t>
            </a:r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 flipV="1">
            <a:off x="7620000" y="4419600"/>
            <a:ext cx="2286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0" y="5029200"/>
            <a:ext cx="3149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Date article was published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4343400" y="4419600"/>
            <a:ext cx="304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2362200" y="4495800"/>
            <a:ext cx="1371600" cy="1752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57600" y="6019800"/>
            <a:ext cx="41910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6600"/>
                </a:solidFill>
              </a:rPr>
              <a:t>Place of publication is in brackets when it is not explicitly indicated in the publication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/>
      <p:bldP spid="148487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MPj04390930000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5257800"/>
            <a:ext cx="2133600" cy="1403350"/>
          </a:xfr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Electronic Books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600" smtClean="0">
                <a:latin typeface="Arial" charset="0"/>
              </a:rPr>
              <a:t>Sweet, William. </a:t>
            </a:r>
            <a:r>
              <a:rPr lang="en-US" sz="1600" i="1" smtClean="0">
                <a:latin typeface="Arial" charset="0"/>
              </a:rPr>
              <a:t>Kicking the Carbon Habit: Global Warming and the Case for Renewable and Nuclear Energy</a:t>
            </a:r>
            <a:r>
              <a:rPr lang="en-US" sz="1600" smtClean="0">
                <a:latin typeface="Arial" charset="0"/>
              </a:rPr>
              <a:t>. New York: Columbia University Press, 2006. </a:t>
            </a:r>
            <a:r>
              <a:rPr lang="en-US" sz="1600" i="1" smtClean="0">
                <a:latin typeface="Arial" charset="0"/>
              </a:rPr>
              <a:t>NetLibrary</a:t>
            </a:r>
            <a:r>
              <a:rPr lang="en-US" sz="1600" smtClean="0">
                <a:latin typeface="Arial" charset="0"/>
              </a:rPr>
              <a:t>. Web. 4 Apr. 2010.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16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endParaRPr lang="en-US" sz="1600" smtClean="0">
              <a:latin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US" sz="1600" smtClean="0">
                <a:latin typeface="Arial" charset="0"/>
              </a:rPr>
              <a:t>Moser, Susanne C. </a:t>
            </a:r>
            <a:r>
              <a:rPr lang="en-US" sz="1600" i="1" smtClean="0">
                <a:latin typeface="Arial" charset="0"/>
              </a:rPr>
              <a:t>Creating a Climate for Change: Communicating Climate Change and Facilitating Social Change</a:t>
            </a:r>
            <a:r>
              <a:rPr lang="en-US" sz="1600" smtClean="0">
                <a:latin typeface="Arial" charset="0"/>
              </a:rPr>
              <a:t>. Cambridge, New York: Cambridge UP, 2007. </a:t>
            </a:r>
            <a:r>
              <a:rPr lang="en-US" sz="1600" i="1" smtClean="0">
                <a:latin typeface="Arial" charset="0"/>
              </a:rPr>
              <a:t>NetLibrary</a:t>
            </a:r>
            <a:r>
              <a:rPr lang="en-US" sz="1600" smtClean="0">
                <a:latin typeface="Arial" charset="0"/>
              </a:rPr>
              <a:t>. Web. 4 Aug. 2010. </a:t>
            </a:r>
          </a:p>
        </p:txBody>
      </p:sp>
      <p:sp>
        <p:nvSpPr>
          <p:cNvPr id="30725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58115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ELECTRONIC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RESOURCES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6302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Again, include date of access and format descriptor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3733800" y="4038600"/>
            <a:ext cx="68580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2743200" y="4038600"/>
            <a:ext cx="2971800" cy="1371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962400" y="2895600"/>
            <a:ext cx="4527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“University Press” can be abbreviated “UP”</a:t>
            </a:r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H="1" flipV="1">
            <a:off x="5638800" y="2667000"/>
            <a:ext cx="1524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7"/>
          <p:cNvSpPr>
            <a:spLocks noChangeShapeType="1"/>
          </p:cNvSpPr>
          <p:nvPr/>
        </p:nvSpPr>
        <p:spPr bwMode="auto">
          <a:xfrm flipH="1">
            <a:off x="7162800" y="3200400"/>
            <a:ext cx="6858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  <p:bldP spid="47120" grpId="0" animBg="1"/>
      <p:bldP spid="47121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Pj04386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14600"/>
            <a:ext cx="2286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What is MLA?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6781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>
                <a:latin typeface="Arial" charset="0"/>
              </a:rPr>
              <a:t>	MLA stands for </a:t>
            </a:r>
            <a:r>
              <a:rPr lang="en-US" sz="3600" b="1" smtClean="0">
                <a:latin typeface="Arial" charset="0"/>
              </a:rPr>
              <a:t>Modern Language Association</a:t>
            </a:r>
            <a:r>
              <a:rPr lang="en-US" sz="3600" smtClean="0">
                <a:latin typeface="Arial" charset="0"/>
              </a:rPr>
              <a:t> which promulgates guidelines for preparing student research papers and projects and scholarly manuscripts in the humanities.  “MLA style” refers to a system of citing research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/>
            </a:r>
            <a:br>
              <a:rPr lang="en-US" sz="4000" smtClean="0">
                <a:effectLst/>
              </a:rPr>
            </a:br>
            <a:r>
              <a:rPr lang="en-US" sz="4000" smtClean="0">
                <a:effectLst/>
              </a:rPr>
              <a:t>Media Sources</a:t>
            </a:r>
            <a:r>
              <a:rPr lang="en-US" sz="4000" smtClean="0">
                <a:latin typeface="Arial" charset="0"/>
              </a:rPr>
              <a:t>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1143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ffectLst/>
              </a:rPr>
              <a:t>Multimedia sources can also be used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ffectLst/>
              </a:rPr>
              <a:t>and cited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SOURCES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09600" y="3505200"/>
            <a:ext cx="3581400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Media sources (examples):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TV &amp; radio broadcasts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Films &amp; video recordings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Sound recordings</a:t>
            </a:r>
          </a:p>
          <a:p>
            <a:pPr algn="l">
              <a:spcBef>
                <a:spcPct val="50000"/>
              </a:spcBef>
            </a:pPr>
            <a:endParaRPr lang="en-US" sz="20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495800" y="3505200"/>
            <a:ext cx="3886200" cy="350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Format descriptors: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Television; Radio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Film; DVD; Video Recording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CD; Sound Recording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Media Sources</a:t>
            </a:r>
            <a:r>
              <a:rPr lang="en-US" sz="4000" smtClean="0">
                <a:latin typeface="Arial" charset="0"/>
              </a:rPr>
              <a:t>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What Should Be Included?</a:t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SOURCES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886200" cy="4114800"/>
          </a:xfrm>
        </p:spPr>
        <p:txBody>
          <a:bodyPr/>
          <a:lstStyle/>
          <a:p>
            <a:pPr>
              <a:defRPr/>
            </a:pPr>
            <a:r>
              <a:rPr lang="en-US" sz="2400" smtClean="0">
                <a:latin typeface="Arial" charset="0"/>
              </a:rPr>
              <a:t>“Title of The Episode.”</a:t>
            </a:r>
          </a:p>
          <a:p>
            <a:pPr>
              <a:defRPr/>
            </a:pPr>
            <a:r>
              <a:rPr lang="en-US" sz="2400" i="1" smtClean="0">
                <a:latin typeface="Arial" charset="0"/>
              </a:rPr>
              <a:t>Title of program or series</a:t>
            </a:r>
            <a:r>
              <a:rPr lang="en-US" sz="2400" smtClean="0">
                <a:latin typeface="Arial" charset="0"/>
              </a:rPr>
              <a:t>.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Name(s) of director(s), performer(s), narrator(s)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Name of Network.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Call Letters and City of Station.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DD MMM. YYYY.</a:t>
            </a:r>
          </a:p>
          <a:p>
            <a:pPr>
              <a:defRPr/>
            </a:pPr>
            <a:r>
              <a:rPr lang="en-US" sz="2400" smtClean="0">
                <a:latin typeface="Arial" charset="0"/>
              </a:rPr>
              <a:t>Format descriptor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410200" y="1981200"/>
            <a:ext cx="3124200" cy="478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/>
              <a:t>“The Yada Yada”</a:t>
            </a:r>
          </a:p>
          <a:p>
            <a:pPr algn="l">
              <a:spcBef>
                <a:spcPct val="50000"/>
              </a:spcBef>
            </a:pPr>
            <a:r>
              <a:rPr lang="en-US" sz="2200" i="1"/>
              <a:t>Seinfeld</a:t>
            </a:r>
          </a:p>
          <a:p>
            <a:pPr algn="l">
              <a:spcBef>
                <a:spcPct val="50000"/>
              </a:spcBef>
            </a:pPr>
            <a:r>
              <a:rPr lang="en-US" sz="2200"/>
              <a:t>Perf. Elaine Benes, George Constanza, Cosmo Kramer, and Jerry Seinfeld</a:t>
            </a:r>
          </a:p>
          <a:p>
            <a:pPr algn="l">
              <a:spcBef>
                <a:spcPct val="50000"/>
              </a:spcBef>
            </a:pPr>
            <a:r>
              <a:rPr lang="en-US" sz="2200"/>
              <a:t>National Broadcasting Corp.</a:t>
            </a:r>
          </a:p>
          <a:p>
            <a:pPr algn="l">
              <a:spcBef>
                <a:spcPct val="50000"/>
              </a:spcBef>
            </a:pPr>
            <a:r>
              <a:rPr lang="en-US" sz="2200"/>
              <a:t>KNBC, Los Angeles</a:t>
            </a:r>
          </a:p>
          <a:p>
            <a:pPr algn="l">
              <a:spcBef>
                <a:spcPct val="50000"/>
              </a:spcBef>
            </a:pPr>
            <a:r>
              <a:rPr lang="en-US" sz="2200"/>
              <a:t>24 Apr. 1997</a:t>
            </a:r>
          </a:p>
          <a:p>
            <a:pPr algn="l">
              <a:spcBef>
                <a:spcPct val="50000"/>
              </a:spcBef>
            </a:pPr>
            <a:r>
              <a:rPr lang="en-US" sz="2200"/>
              <a:t>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Works Cited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effectLst/>
                <a:latin typeface="Arial" charset="0"/>
              </a:rPr>
              <a:t>Badu, Eryka. “Rimshot.” </a:t>
            </a:r>
            <a:r>
              <a:rPr lang="en-US" sz="2000" i="1" smtClean="0">
                <a:effectLst/>
                <a:latin typeface="Arial" charset="0"/>
              </a:rPr>
              <a:t>Eryka Badu Live. </a:t>
            </a:r>
            <a:r>
              <a:rPr lang="en-US" sz="2000" smtClean="0">
                <a:effectLst/>
                <a:latin typeface="Arial" charset="0"/>
              </a:rPr>
              <a:t>Universal Records. 1997.   	CD.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i="1" smtClean="0">
                <a:effectLst/>
                <a:latin typeface="Arial" charset="0"/>
              </a:rPr>
              <a:t>The Girl with the Dragon Tattoo</a:t>
            </a:r>
            <a:r>
              <a:rPr lang="en-US" sz="2000" smtClean="0">
                <a:effectLst/>
                <a:latin typeface="Arial" charset="0"/>
              </a:rPr>
              <a:t>. Dir. Niels Arden Oplev. Perf. Noomi 	Rapace and Michael Nyquist. Music Box. 2009. Film.</a:t>
            </a:r>
            <a:endParaRPr lang="en-US" sz="2000" i="1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effectLst/>
                <a:latin typeface="Arial" charset="0"/>
              </a:rPr>
              <a:t>Joyce, James. </a:t>
            </a:r>
            <a:r>
              <a:rPr lang="en-US" sz="2000" i="1" smtClean="0">
                <a:effectLst/>
                <a:latin typeface="Arial" charset="0"/>
              </a:rPr>
              <a:t>Ulysses</a:t>
            </a:r>
            <a:r>
              <a:rPr lang="en-US" sz="2000" smtClean="0">
                <a:effectLst/>
                <a:latin typeface="Arial" charset="0"/>
              </a:rPr>
              <a:t>. Perf. Jim Norton and Marcella Riordan. Naxos 	Audiobooks. 2004. CD.</a:t>
            </a:r>
            <a:endParaRPr lang="en-US" sz="2000" i="1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effectLst/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smtClean="0">
                <a:effectLst/>
                <a:latin typeface="Arial" charset="0"/>
              </a:rPr>
              <a:t>“The Yada Yada.” </a:t>
            </a:r>
            <a:r>
              <a:rPr lang="en-US" sz="2000" i="1" smtClean="0">
                <a:effectLst/>
                <a:latin typeface="Arial" charset="0"/>
              </a:rPr>
              <a:t>Seinfeld</a:t>
            </a:r>
            <a:r>
              <a:rPr lang="en-US" sz="2000" smtClean="0">
                <a:effectLst/>
                <a:latin typeface="Arial" charset="0"/>
              </a:rPr>
              <a:t>. Perf. Elaine 	Benes, George Constanza, 	Cosmo Kramer, and Jerry Seinfeld. National Broadcasting 	Corp. KNBC, Los Angeles, 24 Apr. 1997. Television.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1295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MEDIA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SOURCES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648200"/>
            <a:ext cx="75438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>
                <a:latin typeface="Arial" charset="0"/>
              </a:rPr>
              <a:t>Gibaldi, Joseph. </a:t>
            </a:r>
            <a:r>
              <a:rPr lang="en-US" sz="2000" i="1" smtClean="0">
                <a:latin typeface="Arial" charset="0"/>
              </a:rPr>
              <a:t>MLA Handbook for Writers of Research 	Papers</a:t>
            </a:r>
            <a:r>
              <a:rPr lang="en-US" sz="2000" smtClean="0">
                <a:latin typeface="Arial" charset="0"/>
              </a:rPr>
              <a:t>. 	7th ed. New York: Modern Language Association of 	America, 2009.</a:t>
            </a:r>
            <a:r>
              <a:rPr lang="en-US" sz="2000" smtClean="0"/>
              <a:t> Print.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Trimmer, Joseph F. </a:t>
            </a:r>
            <a:r>
              <a:rPr lang="en-US" sz="2000" i="1" smtClean="0"/>
              <a:t>A Guide to MLA Documentation: with an 	Appendix to APA Style</a:t>
            </a:r>
            <a:r>
              <a:rPr lang="en-US" sz="2000" smtClean="0"/>
              <a:t>. 8</a:t>
            </a:r>
            <a:r>
              <a:rPr lang="en-US" sz="2000" baseline="30000" smtClean="0"/>
              <a:t>th</a:t>
            </a:r>
            <a:r>
              <a:rPr lang="en-US" sz="2000" smtClean="0"/>
              <a:t> ed. Boston: Wadsworth, 2010. 	Print.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3581400" cy="421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If you come across anything not mentioned in this presentation or need further information, consult the 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MLA Handbook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in the library!</a:t>
            </a: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419600" y="3962400"/>
            <a:ext cx="41910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There are many more examples</a:t>
            </a:r>
          </a:p>
          <a:p>
            <a:r>
              <a:rPr lang="en-US" sz="1600">
                <a:solidFill>
                  <a:srgbClr val="FF6600"/>
                </a:solidFill>
              </a:rPr>
              <a:t> and much useful information inside!</a:t>
            </a: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5943600" y="3429000"/>
            <a:ext cx="381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10" descr="mla-hand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19923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mla gu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914400"/>
            <a:ext cx="1509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10"/>
          <p:cNvSpPr>
            <a:spLocks noChangeShapeType="1"/>
          </p:cNvSpPr>
          <p:nvPr/>
        </p:nvSpPr>
        <p:spPr bwMode="auto">
          <a:xfrm flipV="1">
            <a:off x="6324600" y="3352800"/>
            <a:ext cx="9906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267200" y="0"/>
            <a:ext cx="2209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6600"/>
                </a:solidFill>
              </a:rPr>
              <a:t>The MLA ‘Bible’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70" grpId="0"/>
      <p:bldP spid="62473" grpId="0"/>
      <p:bldP spid="6247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Cj041239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362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Why Should I Cite?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Citing identifies and credits sources used in a research paper or project, acknowledging their role in shaping your research. This also allows others to follow-up on or retrieve this material.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When you borrow from other sources to support your argument or research you must give proper credit. By crediting your sources, you avoid plagiarism. If you do not cite a source, you are guilty of plagiarism.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Plagiarism is a form of cheating or stealing. It is the unacknowledged use or appropriation of another person’s words or ideas. </a:t>
            </a:r>
            <a:endParaRPr lang="en-US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When Should I Cite?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953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Many students plagiarize unintentionally. Remember, whenever you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summarize</a:t>
            </a:r>
            <a:r>
              <a:rPr lang="en-US" sz="2400" smtClean="0">
                <a:latin typeface="Arial" charset="0"/>
              </a:rPr>
              <a:t>,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paraphrase</a:t>
            </a:r>
            <a:r>
              <a:rPr lang="en-US" sz="2400" smtClean="0">
                <a:latin typeface="Arial" charset="0"/>
              </a:rPr>
              <a:t> or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quote</a:t>
            </a:r>
            <a:r>
              <a:rPr lang="en-US" sz="2400" smtClean="0">
                <a:latin typeface="Arial" charset="0"/>
              </a:rPr>
              <a:t> another author's material you must properly credit your source.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If you are using another person’s idea, you must also cite your source!</a:t>
            </a:r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6148" name="Picture 9" descr="MCj04346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32004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MCj02391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76800"/>
            <a:ext cx="18748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477000" y="2667000"/>
            <a:ext cx="2393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My mother always 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said, “Make your bed”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    (Mom 12).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114800" y="1524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>
                <a:solidFill>
                  <a:srgbClr val="FF3300"/>
                </a:solidFill>
              </a:rPr>
              <a:t>When in doubt, give </a:t>
            </a:r>
          </a:p>
          <a:p>
            <a:pPr algn="l"/>
            <a:r>
              <a:rPr lang="en-US" sz="2200">
                <a:solidFill>
                  <a:srgbClr val="FF3300"/>
                </a:solidFill>
              </a:rPr>
              <a:t>credit to your source!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ffectLst/>
              </a:rPr>
              <a:t>Summary, Paraphrase, Quote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9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 summary (aka ‘abstract’) briefly captures the main ideas of your source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 paraphrase is a restatement of the text of your source in your own words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Quotations can be direct (using quotation marks) or indirect (no quotation marks and often introduced by ‘that’)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ffectLst/>
              </a:rPr>
              <a:t>A noted scientist states, “A hundred years ago, the average temperature of the earth was about 13.7°C (56.5°F); today, it is closer to 14.4°C (57.9°F)” (Silver 11).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ffectLst/>
              </a:rPr>
              <a:t>A noted scientist observes that the earth’s current average temperature is 57.9°F compared to 56.5°F a hundred years ago (Silver 11).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30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In any of these cases, you must credit your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How Do I Cite?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>
                <a:latin typeface="Arial" charset="0"/>
              </a:rPr>
              <a:t>There are </a:t>
            </a:r>
            <a:r>
              <a:rPr lang="en-US" sz="2800" smtClean="0">
                <a:solidFill>
                  <a:srgbClr val="FFFF00"/>
                </a:solidFill>
                <a:latin typeface="Arial" charset="0"/>
              </a:rPr>
              <a:t>two parts</a:t>
            </a:r>
            <a:r>
              <a:rPr lang="en-US" sz="2800" smtClean="0">
                <a:latin typeface="Arial" charset="0"/>
              </a:rPr>
              <a:t> to citing according to MLA style: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1.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Brief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 In-text citations</a:t>
            </a:r>
            <a:r>
              <a:rPr lang="en-US" sz="2400" smtClean="0">
                <a:latin typeface="Arial" charset="0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(in parentheses)</a:t>
            </a:r>
            <a:r>
              <a:rPr lang="en-US" sz="2400" smtClean="0">
                <a:latin typeface="Arial" charset="0"/>
              </a:rPr>
              <a:t> within the body of your essay or paper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2. List  of full citations in the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Works Cited</a:t>
            </a:r>
            <a:r>
              <a:rPr lang="en-US" sz="2400" smtClean="0">
                <a:latin typeface="Arial" charset="0"/>
              </a:rPr>
              <a:t> page at the end of your paper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Note: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	 References cited in the text must appear in the Works 	Cited.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	 Conversely, each entry in the Works Cited must</a:t>
            </a:r>
            <a:r>
              <a:rPr lang="en-US" sz="2400" b="1" smtClean="0">
                <a:latin typeface="Arial" charset="0"/>
              </a:rPr>
              <a:t> </a:t>
            </a:r>
            <a:r>
              <a:rPr lang="en-US" sz="2400" smtClean="0">
                <a:latin typeface="Arial" charset="0"/>
              </a:rPr>
              <a:t>be cited 	in the text.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 charset="0"/>
              </a:rPr>
              <a:t>MLA provides these </a:t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>guidelines for citations: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latin typeface="Arial" charset="0"/>
              </a:rPr>
              <a:t>In-text</a:t>
            </a:r>
            <a:r>
              <a:rPr lang="en-US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“References in the text must clearly point to specific sources in the list of works cited” (Gibaldi 214).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latin typeface="Arial" charset="0"/>
              </a:rPr>
              <a:t>Works Cited</a:t>
            </a:r>
            <a:r>
              <a:rPr lang="en-US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“Identify the location of the borrowed information as specifically as possible” (Gibaldi 215). </a:t>
            </a:r>
          </a:p>
        </p:txBody>
      </p:sp>
      <p:pic>
        <p:nvPicPr>
          <p:cNvPr id="9220" name="Picture 8" descr="MCj0437557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"/>
            <a:ext cx="1752600" cy="1601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MPj0437381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4648200"/>
            <a:ext cx="1828800" cy="1989138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 charset="0"/>
              </a:rPr>
              <a:t>In-Text Citations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038600"/>
            <a:ext cx="67818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Arial" charset="0"/>
              </a:rPr>
              <a:t>Place the parenthetical reference at the end of the sentence before the punctuation mark. </a:t>
            </a:r>
          </a:p>
          <a:p>
            <a:pPr lvl="1" eaLnBrk="1" hangingPunct="1">
              <a:defRPr/>
            </a:pPr>
            <a:r>
              <a:rPr lang="en-US" sz="2400" smtClean="0">
                <a:solidFill>
                  <a:schemeClr val="folHlink"/>
                </a:solidFill>
                <a:latin typeface="Arial" charset="0"/>
              </a:rPr>
              <a:t>The average world temperature is rising at an alarming rate of 200 degrees Celsius per year (Polar 188).</a:t>
            </a:r>
          </a:p>
          <a:p>
            <a:pPr eaLnBrk="1" hangingPunct="1">
              <a:defRPr/>
            </a:pPr>
            <a:endParaRPr lang="en-US" sz="240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  <p:pic>
        <p:nvPicPr>
          <p:cNvPr id="10245" name="Picture 24" descr="MCj04237960000[1]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371600"/>
            <a:ext cx="1762125" cy="1955800"/>
          </a:xfrm>
          <a:noFill/>
        </p:spPr>
      </p:pic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209800" y="1295400"/>
            <a:ext cx="6934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You must provide information that will allow the reader to locate exactly where you found information in your sources. Usually this is the author's last name and a page number, for example: </a:t>
            </a: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(Polar 188)</a:t>
            </a:r>
          </a:p>
          <a:p>
            <a:pPr algn="l">
              <a:defRPr/>
            </a:pPr>
            <a:endParaRPr lang="en-US" sz="2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83" grpId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5575</TotalTime>
  <Words>2076</Words>
  <Application>Microsoft Office PowerPoint</Application>
  <PresentationFormat>On-screen Show (4:3)</PresentationFormat>
  <Paragraphs>359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Textured</vt:lpstr>
      <vt:lpstr>MLA Documentation Tutorial </vt:lpstr>
      <vt:lpstr>What Will this Tutorial Cover?</vt:lpstr>
      <vt:lpstr>What is MLA?</vt:lpstr>
      <vt:lpstr>Why Should I Cite?</vt:lpstr>
      <vt:lpstr>When Should I Cite?</vt:lpstr>
      <vt:lpstr>Summary, Paraphrase, Quote</vt:lpstr>
      <vt:lpstr>How Do I Cite?</vt:lpstr>
      <vt:lpstr>MLA provides these  guidelines for citations:</vt:lpstr>
      <vt:lpstr>In-Text Citations</vt:lpstr>
      <vt:lpstr>In-Text Citations, Continued</vt:lpstr>
      <vt:lpstr>Other Citation Possibilities</vt:lpstr>
      <vt:lpstr>In-Text Citations- Electronic Sources</vt:lpstr>
      <vt:lpstr>Works Cited Page</vt:lpstr>
      <vt:lpstr>Sample Works Cited Page</vt:lpstr>
      <vt:lpstr>Most Citations Will Include:</vt:lpstr>
      <vt:lpstr>General Tips: Print Resources</vt:lpstr>
      <vt:lpstr>Books          What Should Be Included? </vt:lpstr>
      <vt:lpstr>Book Examples</vt:lpstr>
      <vt:lpstr>Books, Continued</vt:lpstr>
      <vt:lpstr>Two or More Sources by the Same Author:</vt:lpstr>
      <vt:lpstr>Periodical Articles What Should Be Included? </vt:lpstr>
      <vt:lpstr>    What Should Be Included?    Journal Articles</vt:lpstr>
      <vt:lpstr>Articles</vt:lpstr>
      <vt:lpstr>General Tips  Electronic Resources</vt:lpstr>
      <vt:lpstr>Internet Sources     What Should Be Included?      </vt:lpstr>
      <vt:lpstr>Websites</vt:lpstr>
      <vt:lpstr>Electronic Articles</vt:lpstr>
      <vt:lpstr>Electronic Articles, Continued</vt:lpstr>
      <vt:lpstr>Electronic Books</vt:lpstr>
      <vt:lpstr> Media Sources   </vt:lpstr>
      <vt:lpstr>Media Sources  What Should Be Included? </vt:lpstr>
      <vt:lpstr>Works Cited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</dc:title>
  <dc:creator>Kelly Ann Kolar</dc:creator>
  <cp:lastModifiedBy>Alex Ott</cp:lastModifiedBy>
  <cp:revision>308</cp:revision>
  <dcterms:created xsi:type="dcterms:W3CDTF">2008-08-07T17:12:50Z</dcterms:created>
  <dcterms:modified xsi:type="dcterms:W3CDTF">2015-10-19T01:37:57Z</dcterms:modified>
</cp:coreProperties>
</file>