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5" r:id="rId5"/>
    <p:sldId id="263" r:id="rId6"/>
    <p:sldId id="276" r:id="rId7"/>
    <p:sldId id="273" r:id="rId8"/>
    <p:sldId id="267" r:id="rId9"/>
    <p:sldId id="268" r:id="rId10"/>
    <p:sldId id="269" r:id="rId11"/>
    <p:sldId id="270" r:id="rId12"/>
    <p:sldId id="271" r:id="rId13"/>
    <p:sldId id="274" r:id="rId14"/>
    <p:sldId id="261" r:id="rId15"/>
    <p:sldId id="262" r:id="rId16"/>
    <p:sldId id="277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3D9B6"/>
    <a:srgbClr val="F3FB49"/>
    <a:srgbClr val="52A658"/>
    <a:srgbClr val="8CC690"/>
    <a:srgbClr val="CF0308"/>
    <a:srgbClr val="FC1A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78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fld id="{8690EE95-744F-4BCD-81B8-3C159E6660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fld id="{F37A930A-6A0F-413C-B095-42693AF329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A55727-7881-4C0F-A2FB-8B3F6210AFC2}" type="slidenum">
              <a:rPr lang="en-US"/>
              <a:pPr/>
              <a:t>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0FD03-6160-4B76-B02A-A17FE86E186F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1704E-81E7-4A34-B11B-C186DD4441AF}" type="slidenum">
              <a:rPr lang="en-US"/>
              <a:pPr/>
              <a:t>11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54C05-B355-445F-A367-5ED2DB2FD69D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F87F34-BC08-4D2B-8909-CBD745A9A75B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8AE80-FEDD-48D4-87CD-E25A63DFAFD1}" type="slidenum">
              <a:rPr lang="en-US"/>
              <a:pPr/>
              <a:t>14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8E4A2B-EB49-4C41-8A5D-DB662300BDBE}" type="slidenum">
              <a:rPr lang="en-US"/>
              <a:pPr/>
              <a:t>15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A930A-6A0F-413C-B095-42693AF329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FB45E-2CC8-461D-AF66-F7AD9D0D2B2C}" type="slidenum">
              <a:rPr lang="en-US"/>
              <a:pPr/>
              <a:t>2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1CCC93-D4FF-4D95-A7D3-0F5ADBED8DCC}" type="slidenum">
              <a:rPr lang="en-US"/>
              <a:pPr/>
              <a:t>3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D7DB0C-309F-44C8-8918-3AEF571EFAA2}" type="slidenum">
              <a:rPr lang="en-US"/>
              <a:pPr/>
              <a:t>4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1AF725-2738-41D3-B95C-04FBF769EB4E}" type="slidenum">
              <a:rPr lang="en-US"/>
              <a:pPr/>
              <a:t>5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642C0-9E57-4622-8072-837CD45D2D1B}" type="slidenum">
              <a:rPr lang="en-US"/>
              <a:pPr/>
              <a:t>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D6A845-F92B-4C07-B9D5-BBE7014C3087}" type="slidenum">
              <a:rPr lang="en-US"/>
              <a:pPr/>
              <a:t>7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F5CE78-C93A-465E-B64D-B8F3B055ADE6}" type="slidenum">
              <a:rPr lang="en-US"/>
              <a:pPr/>
              <a:t>8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58758-F01B-4A01-8FC4-C134994A6E4E}" type="slidenum">
              <a:rPr lang="en-US"/>
              <a:pPr/>
              <a:t>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581400" y="685800"/>
            <a:ext cx="5561013" cy="33528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181600" y="4038600"/>
            <a:ext cx="3960813" cy="1752600"/>
          </a:xfrm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endParaRPr 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EAEAEA"/>
                </a:solidFill>
              </a:defRPr>
            </a:lvl1pPr>
          </a:lstStyle>
          <a:p>
            <a:fld id="{4F0F3CCE-2240-4D19-B5D3-01101D1086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9899A-06A8-4D8C-8CCF-1501BCC15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AD783-4043-41E9-AA73-FCABC8A7E4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505D85A-EAC0-4D1E-9B49-D75F87CCE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3716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DB0728-8C74-4845-A837-86CC75C996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A6A8BF-B0E9-43F5-AE47-EB42B32D7D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340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8B6924-3342-4D3A-A5DE-A20B3708D9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08443-CE1F-48BE-B45F-EDDE5F7656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8754C-308F-4C88-A3B1-951C5DF8A7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E0ECC-98FD-44E7-B71B-E9F72D6C94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0D6A2-B861-429B-910D-83E4DB656E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46B17-5199-4D75-A92B-745BFAB412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47353-17C0-4372-8FCD-9F9D82F45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62BEC-CEAE-4681-8341-A823D19582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A29E2-67F3-4206-A22E-92C4584170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1573213" cy="6858000"/>
            <a:chOff x="0" y="0"/>
            <a:chExt cx="991" cy="4320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799" y="1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pic>
          <p:nvPicPr>
            <p:cNvPr id="16388" name="Picture 4"/>
            <p:cNvPicPr>
              <a:picLocks noChangeArrowheads="1"/>
            </p:cNvPicPr>
            <p:nvPr/>
          </p:nvPicPr>
          <p:blipFill>
            <a:blip r:embed="rId17" cstate="print"/>
            <a:srcRect l="8099"/>
            <a:stretch>
              <a:fillRect/>
            </a:stretch>
          </p:blipFill>
          <p:spPr bwMode="auto">
            <a:xfrm>
              <a:off x="0" y="0"/>
              <a:ext cx="79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effectLst/>
                <a:latin typeface="+mn-lt"/>
              </a:defRPr>
            </a:lvl1pPr>
          </a:lstStyle>
          <a:p>
            <a:fld id="{E7291653-A170-4F29-8F30-6B8DDED906C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tannia.com/history/monarchs/mon49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jpeg"/><Relationship Id="rId4" Type="http://schemas.openxmlformats.org/officeDocument/2006/relationships/hyperlink" Target="http://www.bbc.co.uk/history/timelines/britain/stu_charles_ii.s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history/historic_figures/james_ii_king.s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png"/><Relationship Id="rId4" Type="http://schemas.openxmlformats.org/officeDocument/2006/relationships/hyperlink" Target="http://www.victorianweb.org/history/Glorious_Revolution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tannia.com/history/monarchs/mon51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ectlaw.com/def/h001.htm" TargetMode="External"/><Relationship Id="rId4" Type="http://schemas.openxmlformats.org/officeDocument/2006/relationships/hyperlink" Target="http://www.bessel.org/billrts.htm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regonstate.edu/instruct/phl302/philosophers/locke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partments.kings.edu/womens_history/mariathere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rederick_II_of_Prussia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p.utm.edu/h/hobmoral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yal.gov.uk/output/Page76.as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jpeg"/><Relationship Id="rId4" Type="http://schemas.openxmlformats.org/officeDocument/2006/relationships/hyperlink" Target="http://www.open2.net/civilwa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history/state/monarchs_leaders/cromwell_01.s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jpeg"/><Relationship Id="rId4" Type="http://schemas.openxmlformats.org/officeDocument/2006/relationships/hyperlink" Target="http://www.olivercromwell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838200"/>
            <a:ext cx="6096000" cy="2743200"/>
          </a:xfrm>
          <a:noFill/>
        </p:spPr>
        <p:txBody>
          <a:bodyPr/>
          <a:lstStyle/>
          <a:p>
            <a:r>
              <a:rPr lang="en-US" sz="6000" b="1" dirty="0" smtClean="0"/>
              <a:t>Absolute Monarchies</a:t>
            </a:r>
            <a:br>
              <a:rPr lang="en-US" sz="6000" b="1" dirty="0" smtClean="0"/>
            </a:br>
            <a:r>
              <a:rPr lang="en-US" sz="6000" b="1" dirty="0" smtClean="0"/>
              <a:t>in </a:t>
            </a:r>
            <a:br>
              <a:rPr lang="en-US" sz="6000" b="1" dirty="0" smtClean="0"/>
            </a:br>
            <a:r>
              <a:rPr lang="en-US" sz="6000" b="1" dirty="0" smtClean="0"/>
              <a:t>Austria-Hungary</a:t>
            </a:r>
            <a:br>
              <a:rPr lang="en-US" sz="6000" b="1" dirty="0" smtClean="0"/>
            </a:br>
            <a:r>
              <a:rPr lang="en-US" sz="6000" b="1" dirty="0" smtClean="0"/>
              <a:t>&amp; Prussia</a:t>
            </a:r>
            <a:endParaRPr lang="en-US" sz="6000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04800" y="4953000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C1A4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Warm Up: Define  1. divine right</a:t>
            </a:r>
            <a:br>
              <a:rPr lang="en-US" sz="4000">
                <a:solidFill>
                  <a:srgbClr val="FC1A4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en-US" sz="4000">
                <a:solidFill>
                  <a:srgbClr val="FC1A4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     2. absolute monarch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England – Charles II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Restoration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1660 - 1685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133600"/>
            <a:ext cx="4572000" cy="4419600"/>
          </a:xfrm>
          <a:noFill/>
        </p:spPr>
        <p:txBody>
          <a:bodyPr anchorCtr="0"/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Charles II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Popular ruler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Monarchy restored – Hence: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4"/>
              </a:rPr>
              <a:t>Restoration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Bowed to the wishes of Parliament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Restored  the Church of England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Stabilized  government</a:t>
            </a:r>
          </a:p>
          <a:p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62470" name="Picture 6" descr="Charles II of England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04800" y="2209800"/>
            <a:ext cx="3873500" cy="4419600"/>
          </a:xfrm>
          <a:noFill/>
          <a:ln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England – James II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1685 - 1688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1600200"/>
            <a:ext cx="5029200" cy="5257800"/>
          </a:xfrm>
          <a:noFill/>
        </p:spPr>
        <p:txBody>
          <a:bodyPr anchorCtr="0"/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James II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Absolute Ruler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Antagonized Parliament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Ran up a huge debt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Openly Catholic</a:t>
            </a:r>
          </a:p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Forced from throne in what came to be called the </a:t>
            </a:r>
            <a:r>
              <a:rPr lang="en-US" sz="28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Glorious Revolution.</a:t>
            </a:r>
          </a:p>
          <a:p>
            <a:r>
              <a:rPr lang="en-US" sz="28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4"/>
              </a:rPr>
              <a:t>Glorious Revolution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64518" name="Picture 6" descr="James II of England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57200" y="1524000"/>
            <a:ext cx="3468688" cy="50292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9144000" cy="1371600"/>
          </a:xfrm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England – William and Mary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English Bill of Rights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1689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610600" cy="4648200"/>
          </a:xfrm>
          <a:solidFill>
            <a:schemeClr val="bg1"/>
          </a:solidFill>
        </p:spPr>
        <p:txBody>
          <a:bodyPr anchorCtr="0"/>
          <a:lstStyle/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William and Mary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were given the throne after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4"/>
              </a:rPr>
              <a:t>English Bill of Rights 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was passed.  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Guaranteed supremacy of Parliament over the monarchy.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Parliament had to meet on a regular basis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Monarchy could neither make nor suspend laws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Trial by jury reinstated.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Abolished fines and cruel and unusual punishment.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Affirmed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5"/>
              </a:rPr>
              <a:t>“writ of habeas corpus”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– no person can be held in prison without first being charged with a specific crime. Due process of laws.</a:t>
            </a:r>
          </a:p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Laid groundwork for American system of laws.</a:t>
            </a:r>
          </a:p>
          <a:p>
            <a:pPr>
              <a:lnSpc>
                <a:spcPct val="90000"/>
              </a:lnSpc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Philosophy Advances</a:t>
            </a: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5257800"/>
          </a:xfrm>
          <a:noFill/>
        </p:spPr>
        <p:txBody>
          <a:bodyPr anchorCtr="0"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chemeClr val="bg2"/>
                </a:solidFill>
                <a:latin typeface="Arial" charset="0"/>
                <a:hlinkClick r:id="rId3"/>
              </a:rPr>
              <a:t>John Locke</a:t>
            </a:r>
            <a:endParaRPr lang="en-US" sz="2800" b="1">
              <a:solidFill>
                <a:schemeClr val="bg2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1690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People first lived in anarchy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Needed a “social contract”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People gave up only SOME of their individual rights.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Kept  the right to:</a:t>
            </a:r>
            <a:br>
              <a:rPr lang="en-US" sz="2400" b="1">
                <a:solidFill>
                  <a:schemeClr val="bg2"/>
                </a:solidFill>
                <a:latin typeface="Arial" charset="0"/>
              </a:rPr>
            </a:br>
            <a:r>
              <a:rPr lang="en-US" sz="2400" b="1">
                <a:solidFill>
                  <a:schemeClr val="bg2"/>
                </a:solidFill>
                <a:latin typeface="Arial" charset="0"/>
              </a:rPr>
              <a:t> - Live</a:t>
            </a:r>
            <a:br>
              <a:rPr lang="en-US" sz="2400" b="1">
                <a:solidFill>
                  <a:schemeClr val="bg2"/>
                </a:solidFill>
                <a:latin typeface="Arial" charset="0"/>
              </a:rPr>
            </a:br>
            <a:r>
              <a:rPr lang="en-US" sz="2400" b="1">
                <a:solidFill>
                  <a:schemeClr val="bg2"/>
                </a:solidFill>
                <a:latin typeface="Arial" charset="0"/>
              </a:rPr>
              <a:t> - Enjoy Liberty</a:t>
            </a:r>
            <a:br>
              <a:rPr lang="en-US" sz="2400" b="1">
                <a:solidFill>
                  <a:schemeClr val="bg2"/>
                </a:solidFill>
                <a:latin typeface="Arial" charset="0"/>
              </a:rPr>
            </a:br>
            <a:r>
              <a:rPr lang="en-US" sz="2400" b="1">
                <a:solidFill>
                  <a:schemeClr val="bg2"/>
                </a:solidFill>
                <a:latin typeface="Arial" charset="0"/>
              </a:rPr>
              <a:t> - Own Property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Rulers who violated these rights broke the social contract and could be overthrown.</a:t>
            </a:r>
          </a:p>
          <a:p>
            <a:pPr>
              <a:lnSpc>
                <a:spcPct val="90000"/>
              </a:lnSpc>
            </a:pPr>
            <a:endParaRPr lang="en-US" sz="2400" b="1">
              <a:solidFill>
                <a:schemeClr val="bg2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71688" name="Picture 8" descr="Locke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81000" y="1676400"/>
            <a:ext cx="3446463" cy="4343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114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Austria – Maria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Theresa r.1740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- 1780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1447800"/>
            <a:ext cx="5029200" cy="4800600"/>
          </a:xfrm>
        </p:spPr>
        <p:txBody>
          <a:bodyPr/>
          <a:lstStyle/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Absolute monarch of Austria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Fought Frederick II of Prussia for control of Hungary and Silesia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Reorganized the government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Enlightened Despot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Eased tax burden on her people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Gave more rights to her subjects</a:t>
            </a:r>
          </a:p>
          <a:p>
            <a:pPr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Gave birth to 16 children while in power</a:t>
            </a:r>
          </a:p>
          <a:p>
            <a:endParaRPr lang="en-US" sz="2400" b="1" dirty="0">
              <a:solidFill>
                <a:srgbClr val="CF03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40966" name="Picture 6" descr="Maria Theresa of Austria">
            <a:hlinkClick r:id="rId3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3335338" cy="4191000"/>
          </a:xfrm>
          <a:ln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Prussia – Frederick II</a:t>
            </a:r>
            <a:b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r.1740-1786</a:t>
            </a:r>
            <a:endParaRPr lang="en-US" sz="48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5029200" cy="44958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Absolute ruler of Prussia (Germany)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Attacked Austria, sparking the War of Austrian Succession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Unified Prussia, part of the Holy Roman Empire, into one nation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b="1" dirty="0">
              <a:solidFill>
                <a:srgbClr val="CF03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43014" name="Picture 6" descr="Frederick the Great of Prussia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410200" y="1905000"/>
            <a:ext cx="3484563" cy="4724400"/>
          </a:xfrm>
          <a:ln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sz="6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Definitions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447800" y="10668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Divine Right: 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905000" y="1600200"/>
            <a:ext cx="6400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Belief that a ruler’s authority comes directly from God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1524000" y="2971800"/>
            <a:ext cx="655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Absolute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Monarch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1981200" y="3657600"/>
            <a:ext cx="67818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Ruler with complete authority over the government and lives of the people he or she governs.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7" grpId="0"/>
      <p:bldP spid="184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Absolute Monarchies in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Europe 1550-1800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524000" y="1600200"/>
            <a:ext cx="35814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Spain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France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England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Austria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Prussia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Russia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8001000" cy="1676400"/>
          </a:xfrm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Absolute Monarchies in Europe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1550-1800</a:t>
            </a:r>
          </a:p>
        </p:txBody>
      </p:sp>
      <p:pic>
        <p:nvPicPr>
          <p:cNvPr id="93189" name="Picture 5" descr="Europe map 170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6858000" y="6218237"/>
            <a:ext cx="2286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From  </a:t>
            </a:r>
            <a:r>
              <a:rPr lang="en-US" sz="1200" u="sng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World History: Connections to Today </a:t>
            </a:r>
            <a:r>
              <a:rPr lang="en-US" sz="1200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Prentice Hall, 2003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Thirty Years’ War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1618-1648 (page 427)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057400"/>
            <a:ext cx="9144000" cy="48006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1640: Holy Roman Empire has broken down into several Prussian (German) principalities.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Electors from the 7 major German states elect the Holy Roman emperor.  Many other German states no longer recognize the power of the Holy Roman emperor.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1641: Ferdinand of Bohemia (Hapsburg king)  elected emperor.  He is Anti – Protestant. Tried to return Prussia (Germany) to Catholicism. Spain, Poland supported Ferdinand. Protestant countries – Sweden, Netherlands – sent troops into Prussia to protect Protestants. France comes in on side of Sweden to protect Alsace from Prussian control.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Over thirty years alliances continually changed.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War led to starvation, famine and disease. Area severely depopulated.</a:t>
            </a:r>
          </a:p>
          <a:p>
            <a:pPr>
              <a:lnSpc>
                <a:spcPct val="90000"/>
              </a:lnSpc>
              <a:buClr>
                <a:srgbClr val="CF0308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CF03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1648: Peace of Westphalia signed. France is clear winner, gains territory from Spain and Prussia, including Alsace. Prussia remains fragmented and Hapsburgs lose much power.</a:t>
            </a:r>
            <a:r>
              <a:rPr lang="en-US" sz="2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sz="2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US" sz="2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0" name="Picture 4" descr="Thirty Years' War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3338"/>
            <a:ext cx="9144000" cy="6891338"/>
          </a:xfrm>
          <a:noFill/>
          <a:ln/>
        </p:spPr>
      </p:pic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6400800" y="6218238"/>
            <a:ext cx="2286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From  </a:t>
            </a:r>
            <a:r>
              <a:rPr lang="en-US" sz="1200" u="sng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World History: Connections to Today </a:t>
            </a:r>
            <a:r>
              <a:rPr lang="en-US" sz="120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Prentice Hall, 2003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8229600" cy="838200"/>
          </a:xfrm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Philosopher Behind the Age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5181600" cy="55626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  <a:hlinkClick r:id="rId3"/>
              </a:rPr>
              <a:t>Thomas Hobbes</a:t>
            </a:r>
            <a:endParaRPr lang="en-US" sz="2800" b="1">
              <a:solidFill>
                <a:schemeClr val="bg2"/>
              </a:solidFill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1660 – Wrote the Leviathan (Giant)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Discussed the perfect government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People first lived in anarchy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Needed a “social contract”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Required an absolute monarch to maintain order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r>
              <a:rPr lang="en-US" sz="2800" b="1">
                <a:solidFill>
                  <a:schemeClr val="bg2"/>
                </a:solidFill>
                <a:latin typeface="Arial" charset="0"/>
              </a:rPr>
              <a:t>People retained the right only to maintain their lives.</a:t>
            </a:r>
          </a:p>
          <a:p>
            <a:pPr>
              <a:lnSpc>
                <a:spcPct val="90000"/>
              </a:lnSpc>
              <a:buClr>
                <a:schemeClr val="bg2"/>
              </a:buClr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2"/>
              </a:buClr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2"/>
              </a:buClr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Tx/>
              <a:buNone/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2"/>
              </a:buClr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pic>
        <p:nvPicPr>
          <p:cNvPr id="69638" name="Picture 6" descr="Hobbes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410200" y="1219200"/>
            <a:ext cx="3462338" cy="54102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England – Charles I</a:t>
            </a:r>
            <a:b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1625 - 1649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371600"/>
            <a:ext cx="5715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Charles I of England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Absolute monarch -  had no problem with putting his enemies in prison without trial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Ran up a huge debt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Dissolved Parliament in 1629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Touched off a massive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4"/>
              </a:rPr>
              <a:t>English Civil War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between supporters of Charles and supporters of Parliament led by Oliver Cromwell.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Charles I beheaded in 1649.</a:t>
            </a: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58374" name="Picture 6" descr="Charles I of England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04800" y="1676400"/>
            <a:ext cx="3206750" cy="4114800"/>
          </a:xfrm>
          <a:noFill/>
          <a:ln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England – Oliver Cromwell</a:t>
            </a:r>
            <a:b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1649 - 1658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581400" y="1524000"/>
            <a:ext cx="5562600" cy="5334000"/>
          </a:xfrm>
          <a:noFill/>
        </p:spPr>
        <p:txBody>
          <a:bodyPr anchorCtr="0"/>
          <a:lstStyle/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/>
              </a:rPr>
              <a:t>Oliver Cromwell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Lord Protector – England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Ruled through the army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Exiled Catholics to Ireland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Strict Puritan laws passed – theaters closed, Sunday set aside for worship, no lewd dancing, taverns or gambling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Religious freedom for everyone else</a:t>
            </a:r>
          </a:p>
          <a:p>
            <a:pPr>
              <a:lnSpc>
                <a:spcPct val="90000"/>
              </a:lnSpc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When Cromwell died, Restoration began.</a:t>
            </a: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60422" name="Picture 6" descr="Oliver Cromwell">
            <a:hlinkClick r:id="rId4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81000" y="1752600"/>
            <a:ext cx="3271838" cy="3886200"/>
          </a:xfrm>
          <a:ln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Absolute Monarchies&amp;#x0D;&amp;#x0A;in &amp;#x0D;&amp;#x0A;Austria-Hungary&amp;#x0D;&amp;#x0A;&amp;amp; Prussia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Definitions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Absolute Monarchies in Europe 1550-1800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Absolute Monarchies in Europe&amp;#x0D;&amp;#x0A;1550-1800&amp;quot;&quot;/&gt;&lt;property id=&quot;20307&quot; value=&quot;275&quot;/&gt;&lt;/object&gt;&lt;object type=&quot;3&quot; unique_id=&quot;10007&quot;&gt;&lt;property id=&quot;20148&quot; value=&quot;5&quot;/&gt;&lt;property id=&quot;20300&quot; value=&quot;Slide 5 - &amp;quot;Thirty Years’ War&amp;#x0D;&amp;#x0A;1618-1648 (page 427)&amp;quot;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76&quot;/&gt;&lt;/object&gt;&lt;object type=&quot;3&quot; unique_id=&quot;10009&quot;&gt;&lt;property id=&quot;20148&quot; value=&quot;5&quot;/&gt;&lt;property id=&quot;20300&quot; value=&quot;Slide 7 - &amp;quot;The Philosopher Behind the Age&amp;quot;&quot;/&gt;&lt;property id=&quot;20307&quot; value=&quot;273&quot;/&gt;&lt;/object&gt;&lt;object type=&quot;3&quot; unique_id=&quot;10013&quot;&gt;&lt;property id=&quot;20148&quot; value=&quot;5&quot;/&gt;&lt;property id=&quot;20300&quot; value=&quot;Slide 8 - &amp;quot;England – Charles I&amp;#x0D;&amp;#x0A;1625 - 1649&amp;quot;&quot;/&gt;&lt;property id=&quot;20307&quot; value=&quot;267&quot;/&gt;&lt;/object&gt;&lt;object type=&quot;3&quot; unique_id=&quot;10014&quot;&gt;&lt;property id=&quot;20148&quot; value=&quot;5&quot;/&gt;&lt;property id=&quot;20300&quot; value=&quot;Slide 9 - &amp;quot;England – Oliver Cromwell&amp;#x0D;&amp;#x0A;1649 - 1658&amp;quot;&quot;/&gt;&lt;property id=&quot;20307&quot; value=&quot;268&quot;/&gt;&lt;/object&gt;&lt;object type=&quot;3&quot; unique_id=&quot;10015&quot;&gt;&lt;property id=&quot;20148&quot; value=&quot;5&quot;/&gt;&lt;property id=&quot;20300&quot; value=&quot;Slide 10 - &amp;quot;England – Charles II&amp;#x0D;&amp;#x0A;The Restoration&amp;#x0D;&amp;#x0A;1660 - 1685&amp;quot;&quot;/&gt;&lt;property id=&quot;20307&quot; value=&quot;269&quot;/&gt;&lt;/object&gt;&lt;object type=&quot;3&quot; unique_id=&quot;10016&quot;&gt;&lt;property id=&quot;20148&quot; value=&quot;5&quot;/&gt;&lt;property id=&quot;20300&quot; value=&quot;Slide 11 - &amp;quot;England – James II&amp;#x0D;&amp;#x0A;1685 - 1688&amp;quot;&quot;/&gt;&lt;property id=&quot;20307&quot; value=&quot;270&quot;/&gt;&lt;/object&gt;&lt;object type=&quot;3&quot; unique_id=&quot;10017&quot;&gt;&lt;property id=&quot;20148&quot; value=&quot;5&quot;/&gt;&lt;property id=&quot;20300&quot; value=&quot;Slide 12 - &amp;quot;England – William and Mary&amp;#x0D;&amp;#x0A;English Bill of Rights&amp;#x0D;&amp;#x0A;1689 &amp;quot;&quot;/&gt;&lt;property id=&quot;20307&quot; value=&quot;271&quot;/&gt;&lt;/object&gt;&lt;object type=&quot;3&quot; unique_id=&quot;10018&quot;&gt;&lt;property id=&quot;20148&quot; value=&quot;5&quot;/&gt;&lt;property id=&quot;20300&quot; value=&quot;Slide 13 - &amp;quot;The Philosophy Advances&amp;quot;&quot;/&gt;&lt;property id=&quot;20307&quot; value=&quot;274&quot;/&gt;&lt;/object&gt;&lt;object type=&quot;3&quot; unique_id=&quot;10026&quot;&gt;&lt;property id=&quot;20148&quot; value=&quot;5&quot;/&gt;&lt;property id=&quot;20300&quot; value=&quot;Slide 14 - &amp;quot;Austria – Maria Theresa r.1740 - 1780&amp;quot;&quot;/&gt;&lt;property id=&quot;20307&quot; value=&quot;261&quot;/&gt;&lt;/object&gt;&lt;object type=&quot;3&quot; unique_id=&quot;10027&quot;&gt;&lt;property id=&quot;20148&quot; value=&quot;5&quot;/&gt;&lt;property id=&quot;20300&quot; value=&quot;Slide 15 - &amp;quot;Prussia – Frederick II&amp;#x0D;&amp;#x0A;r.1740-1786&amp;quot;&quot;/&gt;&lt;property id=&quot;20307&quot; value=&quot;262&quot;/&gt;&lt;/object&gt;&lt;object type=&quot;3&quot; unique_id=&quot;10129&quot;&gt;&lt;property id=&quot;20148&quot; value=&quot;5&quot;/&gt;&lt;property id=&quot;20300&quot; value=&quot;Slide 16&quot;/&gt;&lt;property id=&quot;20307&quot; value=&quot;277&quot;/&gt;&lt;/object&gt;&lt;/object&gt;&lt;object type=&quot;8&quot; unique_id=&quot;1005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01069077">
  <a:themeElements>
    <a:clrScheme name="01069077 9">
      <a:dk1>
        <a:srgbClr val="000000"/>
      </a:dk1>
      <a:lt1>
        <a:srgbClr val="EAEAEA"/>
      </a:lt1>
      <a:dk2>
        <a:srgbClr val="819E81"/>
      </a:dk2>
      <a:lt2>
        <a:srgbClr val="FFCC66"/>
      </a:lt2>
      <a:accent1>
        <a:srgbClr val="727DE0"/>
      </a:accent1>
      <a:accent2>
        <a:srgbClr val="D54F41"/>
      </a:accent2>
      <a:accent3>
        <a:srgbClr val="C1CCC1"/>
      </a:accent3>
      <a:accent4>
        <a:srgbClr val="C8C8C8"/>
      </a:accent4>
      <a:accent5>
        <a:srgbClr val="BCBFED"/>
      </a:accent5>
      <a:accent6>
        <a:srgbClr val="C1473A"/>
      </a:accent6>
      <a:hlink>
        <a:srgbClr val="070D0B"/>
      </a:hlink>
      <a:folHlink>
        <a:srgbClr val="FF0000"/>
      </a:folHlink>
    </a:clrScheme>
    <a:fontScheme name="01069077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01069077 1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2">
        <a:dk1>
          <a:srgbClr val="000000"/>
        </a:dk1>
        <a:lt1>
          <a:srgbClr val="E9E2B6"/>
        </a:lt1>
        <a:dk2>
          <a:srgbClr val="996600"/>
        </a:dk2>
        <a:lt2>
          <a:srgbClr val="786950"/>
        </a:lt2>
        <a:accent1>
          <a:srgbClr val="727DE0"/>
        </a:accent1>
        <a:accent2>
          <a:srgbClr val="D54F41"/>
        </a:accent2>
        <a:accent3>
          <a:srgbClr val="F2EED7"/>
        </a:accent3>
        <a:accent4>
          <a:srgbClr val="000000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9077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9077 4">
        <a:dk1>
          <a:srgbClr val="000000"/>
        </a:dk1>
        <a:lt1>
          <a:srgbClr val="EAEAEA"/>
        </a:lt1>
        <a:dk2>
          <a:srgbClr val="BC6262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DAB7B7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5">
        <a:dk1>
          <a:srgbClr val="000000"/>
        </a:dk1>
        <a:lt1>
          <a:srgbClr val="EAEAEA"/>
        </a:lt1>
        <a:dk2>
          <a:srgbClr val="5C74A4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B5BCCF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6">
        <a:dk1>
          <a:srgbClr val="000000"/>
        </a:dk1>
        <a:lt1>
          <a:srgbClr val="EAEAEA"/>
        </a:lt1>
        <a:dk2>
          <a:srgbClr val="996600"/>
        </a:dk2>
        <a:lt2>
          <a:srgbClr val="FFCC99"/>
        </a:lt2>
        <a:accent1>
          <a:srgbClr val="727DE0"/>
        </a:accent1>
        <a:accent2>
          <a:srgbClr val="D54F41"/>
        </a:accent2>
        <a:accent3>
          <a:srgbClr val="CAB8AA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7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71AF96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8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70D0B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9077 9">
        <a:dk1>
          <a:srgbClr val="000000"/>
        </a:dk1>
        <a:lt1>
          <a:srgbClr val="EAEAEA"/>
        </a:lt1>
        <a:dk2>
          <a:srgbClr val="819E81"/>
        </a:dk2>
        <a:lt2>
          <a:srgbClr val="FFCC66"/>
        </a:lt2>
        <a:accent1>
          <a:srgbClr val="727DE0"/>
        </a:accent1>
        <a:accent2>
          <a:srgbClr val="D54F41"/>
        </a:accent2>
        <a:accent3>
          <a:srgbClr val="C1CCC1"/>
        </a:accent3>
        <a:accent4>
          <a:srgbClr val="C8C8C8"/>
        </a:accent4>
        <a:accent5>
          <a:srgbClr val="BCBFED"/>
        </a:accent5>
        <a:accent6>
          <a:srgbClr val="C1473A"/>
        </a:accent6>
        <a:hlink>
          <a:srgbClr val="070D0B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01069077</Template>
  <TotalTime>540</TotalTime>
  <Words>687</Words>
  <Application>Microsoft Office PowerPoint</Application>
  <PresentationFormat>On-screen Show (4:3)</PresentationFormat>
  <Paragraphs>113</Paragraphs>
  <Slides>16</Slides>
  <Notes>16</Notes>
  <HiddenSlides>9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01069077</vt:lpstr>
      <vt:lpstr>Absolute Monarchies in  Austria-Hungary &amp; Prussia</vt:lpstr>
      <vt:lpstr>Definitions</vt:lpstr>
      <vt:lpstr>Absolute Monarchies in Europe 1550-1800</vt:lpstr>
      <vt:lpstr>Absolute Monarchies in Europe 1550-1800</vt:lpstr>
      <vt:lpstr>Thirty Years’ War 1618-1648 (page 427)</vt:lpstr>
      <vt:lpstr>Slide 6</vt:lpstr>
      <vt:lpstr>The Philosopher Behind the Age</vt:lpstr>
      <vt:lpstr>England – Charles I 1625 - 1649</vt:lpstr>
      <vt:lpstr>England – Oliver Cromwell 1649 - 1658</vt:lpstr>
      <vt:lpstr>England – Charles II The Restoration 1660 - 1685</vt:lpstr>
      <vt:lpstr>England – James II 1685 - 1688</vt:lpstr>
      <vt:lpstr>England – William and Mary English Bill of Rights 1689 </vt:lpstr>
      <vt:lpstr>The Philosophy Advances</vt:lpstr>
      <vt:lpstr>Austria – Maria Theresa r.1740 - 1780</vt:lpstr>
      <vt:lpstr>Prussia – Frederick II r.1740-1786</vt:lpstr>
      <vt:lpstr>Slide 16</vt:lpstr>
    </vt:vector>
  </TitlesOfParts>
  <Company>Kerr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the Stage  for Revolution:  Absolute Monarchies</dc:title>
  <dc:creator>Beth Bradley</dc:creator>
  <cp:lastModifiedBy> </cp:lastModifiedBy>
  <cp:revision>61</cp:revision>
  <dcterms:created xsi:type="dcterms:W3CDTF">2004-10-03T22:36:35Z</dcterms:created>
  <dcterms:modified xsi:type="dcterms:W3CDTF">2011-03-22T00:12:15Z</dcterms:modified>
</cp:coreProperties>
</file>