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46"/>
  </p:notesMasterIdLst>
  <p:sldIdLst>
    <p:sldId id="256" r:id="rId2"/>
    <p:sldId id="313" r:id="rId3"/>
    <p:sldId id="267" r:id="rId4"/>
    <p:sldId id="268" r:id="rId5"/>
    <p:sldId id="315" r:id="rId6"/>
    <p:sldId id="314" r:id="rId7"/>
    <p:sldId id="316" r:id="rId8"/>
    <p:sldId id="271" r:id="rId9"/>
    <p:sldId id="317" r:id="rId10"/>
    <p:sldId id="273" r:id="rId11"/>
    <p:sldId id="321" r:id="rId12"/>
    <p:sldId id="276" r:id="rId13"/>
    <p:sldId id="279" r:id="rId14"/>
    <p:sldId id="310" r:id="rId15"/>
    <p:sldId id="262" r:id="rId16"/>
    <p:sldId id="263" r:id="rId17"/>
    <p:sldId id="264" r:id="rId18"/>
    <p:sldId id="265" r:id="rId19"/>
    <p:sldId id="282" r:id="rId20"/>
    <p:sldId id="283" r:id="rId21"/>
    <p:sldId id="284" r:id="rId22"/>
    <p:sldId id="325" r:id="rId23"/>
    <p:sldId id="323" r:id="rId24"/>
    <p:sldId id="324" r:id="rId25"/>
    <p:sldId id="327" r:id="rId26"/>
    <p:sldId id="326" r:id="rId27"/>
    <p:sldId id="318" r:id="rId28"/>
    <p:sldId id="319" r:id="rId29"/>
    <p:sldId id="285" r:id="rId30"/>
    <p:sldId id="286" r:id="rId31"/>
    <p:sldId id="328" r:id="rId32"/>
    <p:sldId id="287" r:id="rId33"/>
    <p:sldId id="320" r:id="rId34"/>
    <p:sldId id="307" r:id="rId35"/>
    <p:sldId id="329" r:id="rId36"/>
    <p:sldId id="293" r:id="rId37"/>
    <p:sldId id="330" r:id="rId38"/>
    <p:sldId id="294" r:id="rId39"/>
    <p:sldId id="322" r:id="rId40"/>
    <p:sldId id="309" r:id="rId41"/>
    <p:sldId id="291" r:id="rId42"/>
    <p:sldId id="288" r:id="rId43"/>
    <p:sldId id="289" r:id="rId44"/>
    <p:sldId id="290" r:id="rId45"/>
  </p:sldIdLst>
  <p:sldSz cx="9144000" cy="6858000" type="screen4x3"/>
  <p:notesSz cx="6946900" cy="92837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A3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71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5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9A6909ED-A9BE-4EB1-B66B-E5CCFD069AE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4348D7DB-CEA9-4463-891C-805AB4F760F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C162D3A-D90A-4E78-8792-802A9CD02D78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525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1" name="Rectangle 5">
            <a:extLst>
              <a:ext uri="{FF2B5EF4-FFF2-40B4-BE49-F238E27FC236}">
                <a16:creationId xmlns:a16="http://schemas.microsoft.com/office/drawing/2014/main" id="{30F8F668-DA57-4FC8-A761-762B3B1DEED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410075"/>
            <a:ext cx="50958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0902" name="Rectangle 6">
            <a:extLst>
              <a:ext uri="{FF2B5EF4-FFF2-40B4-BE49-F238E27FC236}">
                <a16:creationId xmlns:a16="http://schemas.microsoft.com/office/drawing/2014/main" id="{19EC7164-1DEC-45BC-9BB4-67644BBAB47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>
                <a:latin typeface="Times New Roman" pitchFamily="18" charset="0"/>
                <a:ea typeface="+mn-ea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3" name="Rectangle 7">
            <a:extLst>
              <a:ext uri="{FF2B5EF4-FFF2-40B4-BE49-F238E27FC236}">
                <a16:creationId xmlns:a16="http://schemas.microsoft.com/office/drawing/2014/main" id="{B33BCCF6-EA2C-477A-8A41-8F8099C4F0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820150"/>
            <a:ext cx="30099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>
                <a:cs typeface="Times New Roman" panose="02020603050405020304" pitchFamily="18" charset="0"/>
              </a:defRPr>
            </a:lvl1pPr>
          </a:lstStyle>
          <a:p>
            <a:fld id="{338A2002-03F0-4C68-9935-45080AB9B20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MS PGothic" panose="020B0600070205080204" pitchFamily="34" charset="-128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Times New Roman" charset="0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Times New Roman" charset="0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Times New Roman" charset="0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Times New Roman" charset="0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>
            <a:extLst>
              <a:ext uri="{FF2B5EF4-FFF2-40B4-BE49-F238E27FC236}">
                <a16:creationId xmlns:a16="http://schemas.microsoft.com/office/drawing/2014/main" id="{1FD4772F-9721-4D2D-AB5D-0F174BB9E0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7A44CE2-34A6-4504-874F-294D85E76202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B0D202FD-0821-4724-8D26-908BF29AB1C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2525" y="695325"/>
            <a:ext cx="4641850" cy="3481388"/>
          </a:xfrm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DD969B77-36CF-4889-ABD9-FBF7D22753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5325" y="4410075"/>
            <a:ext cx="5556250" cy="4178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Incas/Aztecs..do lessons about them. (ex: time capsule assignment: draw 3 things on a </a:t>
            </a:r>
            <a:r>
              <a:rPr lang="ja-JP" altLang="en-US">
                <a:latin typeface="Times New Roman" panose="02020603050405020304" pitchFamily="18" charset="0"/>
              </a:rPr>
              <a:t>“</a:t>
            </a:r>
            <a:r>
              <a:rPr lang="en-US" altLang="ja-JP"/>
              <a:t>space ship</a:t>
            </a:r>
            <a:r>
              <a:rPr lang="ja-JP" altLang="en-US">
                <a:latin typeface="Times New Roman" panose="02020603050405020304" pitchFamily="18" charset="0"/>
              </a:rPr>
              <a:t>”</a:t>
            </a:r>
            <a:r>
              <a:rPr lang="en-US" altLang="ja-JP"/>
              <a:t> that they think are items from these cultures that could benefit the future socieites: ex: calendars)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Conquest: Do picture comparisons from both perspectives. There is also poetry from book: Broken Spears. 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Impacts on Population: mestizos/mulattos/disease, racial, intermingling, war</a:t>
            </a:r>
          </a:p>
          <a:p>
            <a:pPr eaLnBrk="1" hangingPunct="1"/>
            <a:r>
              <a:rPr lang="en-US" altLang="en-US"/>
              <a:t>In my file: good reading </a:t>
            </a:r>
            <a:r>
              <a:rPr lang="ja-JP" altLang="en-US">
                <a:latin typeface="Times New Roman" panose="02020603050405020304" pitchFamily="18" charset="0"/>
              </a:rPr>
              <a:t>“</a:t>
            </a:r>
            <a:r>
              <a:rPr lang="en-US" altLang="ja-JP"/>
              <a:t>Indian Givers</a:t>
            </a:r>
            <a:r>
              <a:rPr lang="ja-JP" altLang="en-US">
                <a:latin typeface="Times New Roman" panose="02020603050405020304" pitchFamily="18" charset="0"/>
              </a:rPr>
              <a:t>”</a:t>
            </a:r>
            <a:endParaRPr lang="en-US" altLang="ja-JP"/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Transition into colonail societies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>
            <a:extLst>
              <a:ext uri="{FF2B5EF4-FFF2-40B4-BE49-F238E27FC236}">
                <a16:creationId xmlns:a16="http://schemas.microsoft.com/office/drawing/2014/main" id="{70FCF309-276A-48B5-9ABA-B843B3E9DC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D689F7A-DA3C-49F9-AF63-AC55549282B8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ED5C0BF0-BF23-4809-AF1B-8E54ABC1FD4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2525" y="695325"/>
            <a:ext cx="4641850" cy="3481388"/>
          </a:xfrm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7646196C-C33C-4EE2-A74A-17B2A35FEA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5325" y="4410075"/>
            <a:ext cx="5556250" cy="4178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S to the 3</a:t>
            </a:r>
            <a:r>
              <a:rPr lang="en-US" altLang="en-US" baseline="30000"/>
              <a:t>rd</a:t>
            </a:r>
            <a:r>
              <a:rPr lang="en-US" altLang="en-US"/>
              <a:t> (Sugar/Silver/Slaves) Do a case study ,one day, on transataltic slave trade and a day on columbian exchange</a:t>
            </a:r>
            <a:r>
              <a:rPr lang="en-US" altLang="en-US">
                <a:latin typeface="Times New Roman" panose="02020603050405020304" pitchFamily="18" charset="0"/>
              </a:rPr>
              <a:t>…</a:t>
            </a:r>
            <a:r>
              <a:rPr lang="en-US" altLang="en-US"/>
              <a:t>.focus on Brazil. 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200 different varieties of potatos</a:t>
            </a:r>
            <a:r>
              <a:rPr lang="en-US" altLang="en-US">
                <a:latin typeface="Times New Roman" panose="02020603050405020304" pitchFamily="18" charset="0"/>
              </a:rPr>
              <a:t>…</a:t>
            </a:r>
            <a:r>
              <a:rPr lang="en-US" altLang="en-US"/>
              <a:t>europeans took back 2</a:t>
            </a:r>
            <a:r>
              <a:rPr lang="en-US" altLang="en-US">
                <a:latin typeface="Times New Roman" panose="02020603050405020304" pitchFamily="18" charset="0"/>
              </a:rPr>
              <a:t>…</a:t>
            </a: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>
            <a:extLst>
              <a:ext uri="{FF2B5EF4-FFF2-40B4-BE49-F238E27FC236}">
                <a16:creationId xmlns:a16="http://schemas.microsoft.com/office/drawing/2014/main" id="{D8AF74E0-A650-4A30-9CE2-75616E5956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A9E3ECB-20A5-4001-9D79-5FF2BC03C1FC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7B106028-66A6-4986-AE56-43053F22544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2525" y="695325"/>
            <a:ext cx="4641850" cy="3481388"/>
          </a:xfrm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4703224F-FCE7-4523-BE97-6B6CD74527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5325" y="4410075"/>
            <a:ext cx="5556250" cy="4178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State controlled market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9B0AA7E8-39DD-4F29-A2F2-502A87EDE0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DC2FB7A-EE57-41E0-9168-4BB930A2823C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15F0B3BD-9ACB-4960-813D-9EB07F48141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2525" y="695325"/>
            <a:ext cx="4641850" cy="3481388"/>
          </a:xfrm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2F7B4194-FE00-4173-A407-E752C4A501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5325" y="4410075"/>
            <a:ext cx="5556250" cy="4178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Exploration: a major theme during this time.  Gold Glory and God (3G</a:t>
            </a:r>
            <a:r>
              <a:rPr lang="ja-JP" altLang="en-US">
                <a:latin typeface="Times New Roman" panose="02020603050405020304" pitchFamily="18" charset="0"/>
              </a:rPr>
              <a:t>’</a:t>
            </a:r>
            <a:r>
              <a:rPr lang="en-US" altLang="ja-JP"/>
              <a:t>s)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Cartography </a:t>
            </a:r>
            <a:r>
              <a:rPr lang="en-US" altLang="en-US">
                <a:latin typeface="Times New Roman" panose="02020603050405020304" pitchFamily="18" charset="0"/>
              </a:rPr>
              <a:t>–</a:t>
            </a:r>
            <a:r>
              <a:rPr lang="en-US" altLang="en-US"/>
              <a:t> look at ptomoly map from </a:t>
            </a:r>
            <a:r>
              <a:rPr lang="ja-JP" altLang="en-US">
                <a:latin typeface="Times New Roman" panose="02020603050405020304" pitchFamily="18" charset="0"/>
              </a:rPr>
              <a:t>“</a:t>
            </a:r>
            <a:r>
              <a:rPr lang="en-US" altLang="ja-JP"/>
              <a:t>foundations</a:t>
            </a:r>
            <a:r>
              <a:rPr lang="ja-JP" altLang="en-US">
                <a:latin typeface="Times New Roman" panose="02020603050405020304" pitchFamily="18" charset="0"/>
              </a:rPr>
              <a:t>”</a:t>
            </a:r>
            <a:r>
              <a:rPr lang="en-US" altLang="ja-JP"/>
              <a:t> and how the image of the world was changing</a:t>
            </a:r>
            <a:r>
              <a:rPr lang="en-US" altLang="ja-JP">
                <a:latin typeface="Times New Roman" panose="02020603050405020304" pitchFamily="18" charset="0"/>
              </a:rPr>
              <a:t>…</a:t>
            </a:r>
            <a:r>
              <a:rPr lang="en-US" altLang="ja-JP"/>
              <a:t>because there are different purposes of map needed. Not just an art</a:t>
            </a:r>
            <a:r>
              <a:rPr lang="en-US" altLang="ja-JP">
                <a:latin typeface="Times New Roman" panose="02020603050405020304" pitchFamily="18" charset="0"/>
              </a:rPr>
              <a:t>…</a:t>
            </a:r>
            <a:r>
              <a:rPr lang="en-US" altLang="ja-JP"/>
              <a:t>but also a scieince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Commodities: Have students read the boo </a:t>
            </a:r>
            <a:r>
              <a:rPr lang="ja-JP" altLang="en-US">
                <a:latin typeface="Times New Roman" panose="02020603050405020304" pitchFamily="18" charset="0"/>
              </a:rPr>
              <a:t>”</a:t>
            </a:r>
            <a:r>
              <a:rPr lang="en-US" altLang="ja-JP"/>
              <a:t>The world that trade created</a:t>
            </a:r>
            <a:r>
              <a:rPr lang="ja-JP" altLang="en-US">
                <a:latin typeface="Times New Roman" panose="02020603050405020304" pitchFamily="18" charset="0"/>
              </a:rPr>
              <a:t>”</a:t>
            </a:r>
            <a:r>
              <a:rPr lang="en-US" altLang="ja-JP"/>
              <a:t> Readings and Assignments is in my file.  Commodity Jigasaw. </a:t>
            </a: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E99AA46D-6703-493D-80A2-1D62A32266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631B84E-1619-42C0-8282-2D2332311795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A3D5A4D0-3E1A-40FE-8029-41585635271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2525" y="695325"/>
            <a:ext cx="4641850" cy="3481388"/>
          </a:xfrm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DE7DABAD-FD38-447C-854F-D45B13B7F4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5325" y="4410075"/>
            <a:ext cx="5556250" cy="4178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Story of Yemen sheep herder.  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Chocolate: aztecs to europeans and was accepted when they put sugar in it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245F85C6-E06A-4149-91B4-CDE94F98E3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271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50F48FB-146A-4164-8FC5-4317A29333DD}" type="slidenum">
              <a:rPr lang="en-US" altLang="en-US" sz="1200"/>
              <a:pPr eaLnBrk="1" hangingPunct="1"/>
              <a:t>34</a:t>
            </a:fld>
            <a:endParaRPr lang="en-US" altLang="en-US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212C8FDE-91BD-4251-B709-1ED68573A2F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2525" y="695325"/>
            <a:ext cx="4641850" cy="3481388"/>
          </a:xfrm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08D8E979-53ED-4DF0-9E1D-FC088A4D43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5325" y="4410075"/>
            <a:ext cx="5556250" cy="4178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Connected to Fur Trade</a:t>
            </a:r>
            <a:r>
              <a:rPr lang="en-US" altLang="en-US">
                <a:latin typeface="Times New Roman" panose="02020603050405020304" pitchFamily="18" charset="0"/>
              </a:rPr>
              <a:t>…</a:t>
            </a:r>
            <a:r>
              <a:rPr lang="en-US" altLang="en-US"/>
              <a:t>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Empire is expanding East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52800" y="990600"/>
            <a:ext cx="5410200" cy="320040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6350" y="4184650"/>
            <a:ext cx="4946650" cy="1368425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50060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9658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3250" y="225425"/>
            <a:ext cx="2190750" cy="6403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25425"/>
            <a:ext cx="6419850" cy="6403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6577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5425"/>
            <a:ext cx="8458200" cy="863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381000" y="1304925"/>
            <a:ext cx="4191000" cy="53244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1304925"/>
            <a:ext cx="4191000" cy="532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1772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5425"/>
            <a:ext cx="8458200" cy="863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04925"/>
            <a:ext cx="4191000" cy="532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4400" y="1304925"/>
            <a:ext cx="4191000" cy="532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7248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5425"/>
            <a:ext cx="8458200" cy="863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304925"/>
            <a:ext cx="4191000" cy="2586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81000" y="4043363"/>
            <a:ext cx="4191000" cy="2586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724400" y="1304925"/>
            <a:ext cx="4191000" cy="532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9509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5425"/>
            <a:ext cx="8458200" cy="863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304925"/>
            <a:ext cx="4191000" cy="532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24400" y="1304925"/>
            <a:ext cx="4191000" cy="5324475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30377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5425"/>
            <a:ext cx="8458200" cy="863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304925"/>
            <a:ext cx="4191000" cy="532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304925"/>
            <a:ext cx="4191000" cy="532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7031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5425"/>
            <a:ext cx="8458200" cy="863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304925"/>
            <a:ext cx="4191000" cy="532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24400" y="1304925"/>
            <a:ext cx="4191000" cy="2586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24400" y="4043363"/>
            <a:ext cx="4191000" cy="25860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345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3321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5959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04925"/>
            <a:ext cx="4191000" cy="5324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304925"/>
            <a:ext cx="4191000" cy="5324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2537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1058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52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535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428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865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9E3ED83-54F0-4A2E-9538-A8CA2F8297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5425"/>
            <a:ext cx="84582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26476A-C7AF-4169-A5C3-F070DD96B4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04925"/>
            <a:ext cx="85344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omic Sans MS" pitchFamily="66" charset="0"/>
          <a:ea typeface="MS PGothic" panose="020B0600070205080204" pitchFamily="34" charset="-128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omic Sans MS" pitchFamily="66" charset="0"/>
          <a:ea typeface="MS PGothic" panose="020B0600070205080204" pitchFamily="34" charset="-128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omic Sans MS" pitchFamily="66" charset="0"/>
          <a:ea typeface="MS PGothic" panose="020B0600070205080204" pitchFamily="34" charset="-128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omic Sans MS" pitchFamily="66" charset="0"/>
          <a:ea typeface="MS PGothic" panose="020B0600070205080204" pitchFamily="34" charset="-128"/>
          <a:cs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omic Sans MS" pitchFamily="66" charset="0"/>
          <a:cs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omic Sans MS" pitchFamily="66" charset="0"/>
          <a:cs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omic Sans MS" pitchFamily="66" charset="0"/>
          <a:cs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Comic Sans MS" pitchFamily="66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40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3600">
          <a:solidFill>
            <a:schemeClr val="tx1"/>
          </a:solidFill>
          <a:latin typeface="+mn-lt"/>
          <a:ea typeface="Times New Roman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latin typeface="+mn-lt"/>
          <a:ea typeface="Times New Roman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latin typeface="+mn-lt"/>
          <a:ea typeface="Times New Roman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latin typeface="+mn-lt"/>
          <a:ea typeface="Times New Roman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3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paulscharffphotography.com/Coffee_Beans1.JPG&amp;imgrefurl=http://www.paulscharffphotography.com/m-coffeebeans.htm&amp;h=500&amp;w=640&amp;sz=93&amp;tbnid=wik_GQWabugJ:&amp;tbnh=105&amp;tbnw=134&amp;start=6&amp;prev=/images?q=coffee+beans&amp;hl=en&amp;lr=&amp;sa=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phxart.org/pastexhibitions/ForbiddenCity/whoswho.asp#image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lib.utexas.edu/photodraw/portraits/pgreat.jpg&amp;imgrefurl=http://www.lib.utexas.edu/photodraw/portraits/&amp;h=724&amp;w=510&amp;sz=60&amp;tbnid=d2jCkMRZcFEJ:&amp;tbnh=137&amp;tbnw=97&amp;start=1&amp;prev=/images?q=Peter+the+Great&amp;hl=en&amp;lr=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4">
            <a:extLst>
              <a:ext uri="{FF2B5EF4-FFF2-40B4-BE49-F238E27FC236}">
                <a16:creationId xmlns:a16="http://schemas.microsoft.com/office/drawing/2014/main" id="{A6A33EC2-D7A2-4201-9B6C-5E25490556B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0" y="990600"/>
            <a:ext cx="5715000" cy="4343400"/>
          </a:xfrm>
        </p:spPr>
        <p:txBody>
          <a:bodyPr/>
          <a:lstStyle/>
          <a:p>
            <a:pPr algn="ctr" eaLnBrk="1" hangingPunct="1"/>
            <a:r>
              <a:rPr lang="en-US" altLang="en-US" sz="7200" b="1"/>
              <a:t>A WORLD OF EMPIRES</a:t>
            </a:r>
            <a:br>
              <a:rPr lang="en-US" altLang="en-US" sz="7200" b="1"/>
            </a:br>
            <a:r>
              <a:rPr lang="en-US" altLang="en-US"/>
              <a:t>1450-1750 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78BB661F-A9E5-49E0-A712-5B880185BA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8535" y="0"/>
            <a:ext cx="8305800" cy="1146175"/>
          </a:xfrm>
        </p:spPr>
        <p:txBody>
          <a:bodyPr/>
          <a:lstStyle/>
          <a:p>
            <a:pPr algn="ctr" eaLnBrk="1" hangingPunct="1"/>
            <a:r>
              <a:rPr lang="en-US" altLang="en-US" sz="3600" dirty="0"/>
              <a:t>Changes in Trade, Technology and Global Interactions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66317A9E-B328-4EEC-9DE5-07BC336444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905000"/>
            <a:ext cx="8686800" cy="4724400"/>
          </a:xfrm>
        </p:spPr>
        <p:txBody>
          <a:bodyPr/>
          <a:lstStyle/>
          <a:p>
            <a:pPr eaLnBrk="1" hangingPunct="1"/>
            <a:r>
              <a:rPr lang="en-US" altLang="en-US" dirty="0"/>
              <a:t>Exploration</a:t>
            </a:r>
          </a:p>
          <a:p>
            <a:pPr eaLnBrk="1" hangingPunct="1"/>
            <a:r>
              <a:rPr lang="en-US" altLang="en-US" dirty="0"/>
              <a:t>Gold, Glory and God </a:t>
            </a:r>
          </a:p>
          <a:p>
            <a:pPr eaLnBrk="1" hangingPunct="1"/>
            <a:r>
              <a:rPr lang="en-US" altLang="en-US" dirty="0"/>
              <a:t>Commodities - </a:t>
            </a:r>
            <a:r>
              <a:rPr lang="en-US" altLang="en-US" dirty="0">
                <a:solidFill>
                  <a:srgbClr val="FF0000"/>
                </a:solidFill>
              </a:rPr>
              <a:t>valuable resources</a:t>
            </a:r>
          </a:p>
          <a:p>
            <a:pPr eaLnBrk="1" hangingPunct="1"/>
            <a:r>
              <a:rPr lang="en-US" altLang="en-US" dirty="0"/>
              <a:t>Cartography – </a:t>
            </a:r>
            <a:r>
              <a:rPr lang="en-US" altLang="en-US" dirty="0">
                <a:solidFill>
                  <a:srgbClr val="FF0000"/>
                </a:solidFill>
              </a:rPr>
              <a:t>Map making</a:t>
            </a:r>
          </a:p>
          <a:p>
            <a:pPr eaLnBrk="1" hangingPunct="1"/>
            <a:r>
              <a:rPr lang="en-US" altLang="en-US" dirty="0"/>
              <a:t>Empire Building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5E2E9F83-0530-4E5D-8387-6932FB6C6F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25425"/>
            <a:ext cx="8001000" cy="863600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African Slave Trade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FDDB68A1-B81E-4FFE-AA41-A0B43F69E7B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F57334-6943-4BB3-B21D-7C6FA2391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84890"/>
            <a:ext cx="9144001" cy="56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390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CD059867-DFFA-4027-85AF-B3C2F85BB3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25425"/>
            <a:ext cx="8153400" cy="863600"/>
          </a:xfrm>
        </p:spPr>
        <p:txBody>
          <a:bodyPr/>
          <a:lstStyle/>
          <a:p>
            <a:pPr algn="ctr" eaLnBrk="1" hangingPunct="1"/>
            <a:r>
              <a:rPr lang="en-US" altLang="en-US" sz="3600" dirty="0"/>
              <a:t>Commodities/Natural Resources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60DCAFE4-9291-4C44-9B06-22F69209141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76400"/>
            <a:ext cx="7696200" cy="5181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FF0000"/>
                </a:solidFill>
                <a:ea typeface="ＭＳ Ｐゴシック" charset="0"/>
              </a:rPr>
              <a:t>Coffee Beans </a:t>
            </a:r>
            <a:r>
              <a:rPr lang="en-US" sz="3600" dirty="0">
                <a:ea typeface="ＭＳ Ｐゴシック" charset="0"/>
              </a:rPr>
              <a:t>used first 	      in Yemen and then later 	      in Europe and Americas</a:t>
            </a:r>
          </a:p>
          <a:p>
            <a:pPr marL="0" indent="0" eaLnBrk="1" hangingPunct="1">
              <a:buFontTx/>
              <a:buNone/>
              <a:defRPr/>
            </a:pPr>
            <a:endParaRPr lang="en-US" sz="3600" dirty="0"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3600" dirty="0">
                <a:ea typeface="ＭＳ Ｐゴシック" charset="0"/>
              </a:rPr>
              <a:t>European used </a:t>
            </a:r>
            <a:r>
              <a:rPr lang="en-US" sz="3600" dirty="0">
                <a:solidFill>
                  <a:srgbClr val="FF0000"/>
                </a:solidFill>
                <a:ea typeface="ＭＳ Ｐゴシック" charset="0"/>
              </a:rPr>
              <a:t>chocolate </a:t>
            </a:r>
            <a:r>
              <a:rPr lang="en-US" sz="3600" dirty="0">
                <a:ea typeface="ＭＳ Ｐゴシック" charset="0"/>
              </a:rPr>
              <a:t>technology from Aztecs in 17</a:t>
            </a:r>
            <a:r>
              <a:rPr lang="en-US" sz="3600" baseline="30000" dirty="0">
                <a:ea typeface="ＭＳ Ｐゴシック" charset="0"/>
              </a:rPr>
              <a:t>th</a:t>
            </a:r>
            <a:r>
              <a:rPr lang="en-US" sz="3600" dirty="0">
                <a:ea typeface="ＭＳ Ｐゴシック" charset="0"/>
              </a:rPr>
              <a:t> Century</a:t>
            </a:r>
          </a:p>
        </p:txBody>
      </p:sp>
      <p:pic>
        <p:nvPicPr>
          <p:cNvPr id="19459" name="Picture 4" descr="Coffee_Beans1">
            <a:hlinkClick r:id="rId3"/>
            <a:extLst>
              <a:ext uri="{FF2B5EF4-FFF2-40B4-BE49-F238E27FC236}">
                <a16:creationId xmlns:a16="http://schemas.microsoft.com/office/drawing/2014/main" id="{164A8862-B070-4931-8CEA-6321305B8076}"/>
              </a:ext>
            </a:extLst>
          </p:cNvPr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9"/>
          <a:stretch>
            <a:fillRect/>
          </a:stretch>
        </p:blipFill>
        <p:spPr>
          <a:xfrm>
            <a:off x="6096000" y="1143000"/>
            <a:ext cx="3048000" cy="261143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F87BC06A-A651-4756-A46B-358B23A133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7639" y="-7374"/>
            <a:ext cx="8153400" cy="688975"/>
          </a:xfrm>
        </p:spPr>
        <p:txBody>
          <a:bodyPr/>
          <a:lstStyle/>
          <a:p>
            <a:pPr algn="ctr" eaLnBrk="1" hangingPunct="1"/>
            <a:r>
              <a:rPr lang="en-US" altLang="en-US" sz="3600" dirty="0"/>
              <a:t>Cartographic (Map making) Changes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82DAED-0DBF-4B68-922D-3F216FD7E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35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FBA513-DD77-4CFE-A86F-F3705F38E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5" y="1533832"/>
            <a:ext cx="4831288" cy="44097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D7557-0E4C-433B-B6DA-D4CD16EEB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135" y="1533832"/>
            <a:ext cx="4648200" cy="43950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75DA6DB3-1542-4ADF-901E-59D2631CDE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5425"/>
            <a:ext cx="8229600" cy="863600"/>
          </a:xfrm>
        </p:spPr>
        <p:txBody>
          <a:bodyPr/>
          <a:lstStyle/>
          <a:p>
            <a:pPr algn="ctr" eaLnBrk="1" hangingPunct="1"/>
            <a:r>
              <a:rPr lang="en-US" altLang="en-US"/>
              <a:t>Africa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C0BA9427-4EDF-4A4C-9F13-37F29B9A87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600"/>
              <a:t>Characteristics: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>
                <a:ea typeface="Times New Roman" panose="02020603050405020304" pitchFamily="18" charset="0"/>
              </a:rPr>
              <a:t>Stateless societies-organized around </a:t>
            </a:r>
            <a:r>
              <a:rPr lang="en-US" altLang="en-US" sz="3200">
                <a:solidFill>
                  <a:srgbClr val="FF0000"/>
                </a:solidFill>
                <a:ea typeface="Times New Roman" panose="02020603050405020304" pitchFamily="18" charset="0"/>
              </a:rPr>
              <a:t>kinship (</a:t>
            </a:r>
            <a:r>
              <a:rPr lang="en-US" altLang="en-US" sz="3200">
                <a:ea typeface="Times New Roman" panose="02020603050405020304" pitchFamily="18" charset="0"/>
              </a:rPr>
              <a:t>family), often larger than states, forms of government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>
                <a:ea typeface="Times New Roman" panose="02020603050405020304" pitchFamily="18" charset="0"/>
              </a:rPr>
              <a:t>Large centralized states–increased. Unity based on Language and Religion–</a:t>
            </a:r>
            <a:r>
              <a:rPr lang="en-US" altLang="en-US" sz="3200" b="1">
                <a:solidFill>
                  <a:srgbClr val="FF0000"/>
                </a:solidFill>
                <a:ea typeface="Times New Roman" panose="02020603050405020304" pitchFamily="18" charset="0"/>
              </a:rPr>
              <a:t>Bantu</a:t>
            </a:r>
            <a:r>
              <a:rPr lang="en-US" altLang="en-US" sz="3200">
                <a:ea typeface="Times New Roman" panose="02020603050405020304" pitchFamily="18" charset="0"/>
              </a:rPr>
              <a:t>, </a:t>
            </a:r>
            <a:r>
              <a:rPr lang="en-US" altLang="en-US" sz="3200">
                <a:solidFill>
                  <a:srgbClr val="FF0000"/>
                </a:solidFill>
                <a:ea typeface="Times New Roman" panose="02020603050405020304" pitchFamily="18" charset="0"/>
              </a:rPr>
              <a:t>Christianity</a:t>
            </a:r>
            <a:r>
              <a:rPr lang="en-US" altLang="en-US" sz="3200">
                <a:ea typeface="Times New Roman" panose="02020603050405020304" pitchFamily="18" charset="0"/>
              </a:rPr>
              <a:t> and </a:t>
            </a:r>
            <a:r>
              <a:rPr lang="en-US" altLang="en-US" sz="3200">
                <a:solidFill>
                  <a:srgbClr val="FF0000"/>
                </a:solidFill>
                <a:ea typeface="Times New Roman" panose="02020603050405020304" pitchFamily="18" charset="0"/>
              </a:rPr>
              <a:t>Islam</a:t>
            </a:r>
            <a:r>
              <a:rPr lang="en-US" altLang="en-US" sz="3200">
                <a:ea typeface="Times New Roman" panose="02020603050405020304" pitchFamily="18" charset="0"/>
              </a:rPr>
              <a:t>, as well as indigenous beliefs.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>
                <a:ea typeface="Times New Roman" panose="02020603050405020304" pitchFamily="18" charset="0"/>
              </a:rPr>
              <a:t>Trade–markets, international commerce, taxed trade of unprocessed goods – </a:t>
            </a:r>
            <a:r>
              <a:rPr lang="en-US" altLang="en-US" sz="3200">
                <a:solidFill>
                  <a:srgbClr val="FF0000"/>
                </a:solidFill>
                <a:ea typeface="Times New Roman" panose="02020603050405020304" pitchFamily="18" charset="0"/>
              </a:rPr>
              <a:t>Salt, Ivory, gold…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EC0A6A5F-1777-491D-BB86-A62E7FD1AD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African Kingdoms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D9458E50-ECE1-4369-BE76-6B339BA222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600" dirty="0">
                <a:solidFill>
                  <a:srgbClr val="FF0000"/>
                </a:solidFill>
              </a:rPr>
              <a:t>Large states emerged </a:t>
            </a:r>
            <a:r>
              <a:rPr lang="en-US" sz="3600" dirty="0"/>
              <a:t>and prospered near the </a:t>
            </a:r>
            <a:r>
              <a:rPr lang="en-US" sz="3600" dirty="0">
                <a:solidFill>
                  <a:srgbClr val="FF0000"/>
                </a:solidFill>
              </a:rPr>
              <a:t>west coast </a:t>
            </a:r>
            <a:r>
              <a:rPr lang="en-US" sz="3600" dirty="0"/>
              <a:t>as a result of the </a:t>
            </a:r>
            <a:r>
              <a:rPr lang="en-US" sz="3600" dirty="0">
                <a:solidFill>
                  <a:srgbClr val="FF0000"/>
                </a:solidFill>
              </a:rPr>
              <a:t>Atlantic slave trade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>
                <a:solidFill>
                  <a:srgbClr val="FF0000"/>
                </a:solidFill>
              </a:rPr>
              <a:t>States competed with each other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for control of the trade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600" dirty="0"/>
              <a:t>Major states involved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>
                <a:solidFill>
                  <a:srgbClr val="FF0000"/>
                </a:solidFill>
              </a:rPr>
              <a:t>Benin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>
                <a:solidFill>
                  <a:srgbClr val="FF0000"/>
                </a:solidFill>
              </a:rPr>
              <a:t>Ashanti (Asante)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3200" dirty="0" err="1">
                <a:solidFill>
                  <a:srgbClr val="FF0000"/>
                </a:solidFill>
              </a:rPr>
              <a:t>Dahomey</a:t>
            </a:r>
            <a:endParaRPr lang="en-US" sz="3200" dirty="0">
              <a:solidFill>
                <a:srgbClr val="FF0000"/>
              </a:solidFill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14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9F121FA-991A-4B40-8A21-227CF36365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142875"/>
            <a:ext cx="8458200" cy="863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Benin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CBA20FF2-2022-464D-A7EB-5C5600E0E30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Involved in slave trade, but did not allow it to dominate the economy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/>
              <a:t>Also traded textiles, pepper, ivory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/>
              <a:t>Existed as powerful state before European influence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/>
              <a:t>At height of power when Europeans arrived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/>
              <a:t>Had well developed culture before European arrival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400" dirty="0"/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en-US" sz="2000" dirty="0"/>
          </a:p>
        </p:txBody>
      </p:sp>
      <p:sp>
        <p:nvSpPr>
          <p:cNvPr id="22537" name="Rectangle 9">
            <a:extLst>
              <a:ext uri="{FF2B5EF4-FFF2-40B4-BE49-F238E27FC236}">
                <a16:creationId xmlns:a16="http://schemas.microsoft.com/office/drawing/2014/main" id="{1A2FA582-F67C-4E0A-9151-A4F0864AB731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n-US" sz="2400" dirty="0"/>
          </a:p>
        </p:txBody>
      </p:sp>
      <p:pic>
        <p:nvPicPr>
          <p:cNvPr id="10245" name="Picture 5" descr="Africa%2520Ancient%2520Kingdoms%2520Map%252001">
            <a:extLst>
              <a:ext uri="{FF2B5EF4-FFF2-40B4-BE49-F238E27FC236}">
                <a16:creationId xmlns:a16="http://schemas.microsoft.com/office/drawing/2014/main" id="{EAD1AAFD-8620-40A3-8EA5-1B586CE2F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126" y="1155699"/>
            <a:ext cx="4591547" cy="562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F5A555F-85FA-4C25-9113-12EB60CEAC43}"/>
              </a:ext>
            </a:extLst>
          </p:cNvPr>
          <p:cNvSpPr/>
          <p:nvPr/>
        </p:nvSpPr>
        <p:spPr bwMode="auto">
          <a:xfrm>
            <a:off x="5791200" y="2990850"/>
            <a:ext cx="876300" cy="87630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80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B68646B-BBB0-486B-A581-4FB052BBD0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8458200" cy="863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Ashanti (Asante)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0DF164A-896F-4AE5-A720-5BBA42A611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304925"/>
            <a:ext cx="8991600" cy="53244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dirty="0"/>
              <a:t>Located on Gold Coast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/>
              <a:t>Originally 20 small states, united around 1650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 err="1"/>
              <a:t>Osei</a:t>
            </a:r>
            <a:r>
              <a:rPr lang="en-US" sz="2800" dirty="0"/>
              <a:t> Tutu claimed title of </a:t>
            </a:r>
            <a:r>
              <a:rPr lang="en-US" sz="2800" dirty="0" err="1"/>
              <a:t>asantehene</a:t>
            </a:r>
            <a:endParaRPr lang="en-US" sz="2800" dirty="0"/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sz="2000" dirty="0"/>
              <a:t>Supreme ruler (pol. and rel.)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n-US" sz="2000" dirty="0"/>
              <a:t>Advised by council members from the various tribal groups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rgbClr val="FF0000"/>
                </a:solidFill>
              </a:rPr>
              <a:t>Took advantage of guns and used them to expand borders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/>
              <a:t>Remained powerful until 1820’s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rgbClr val="FF0000"/>
                </a:solidFill>
              </a:rPr>
              <a:t>Controlled gold and slave trade </a:t>
            </a:r>
            <a:r>
              <a:rPr lang="en-US" sz="2800" dirty="0"/>
              <a:t>for many years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rgbClr val="FF0000"/>
                </a:solidFill>
              </a:rPr>
              <a:t>Slaves large part of economy= 2/3 of trade</a:t>
            </a:r>
          </a:p>
        </p:txBody>
      </p:sp>
    </p:spTree>
    <p:extLst>
      <p:ext uri="{BB962C8B-B14F-4D97-AF65-F5344CB8AC3E}">
        <p14:creationId xmlns:p14="http://schemas.microsoft.com/office/powerpoint/2010/main" val="293763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55C49F12-C27F-4CC4-93BA-102EBFC3BF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7374"/>
            <a:ext cx="8458200" cy="863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Dahomey</a:t>
            </a:r>
            <a:endParaRPr lang="en-US" dirty="0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33D801F9-006B-490F-AD9E-1BB6389AF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200" dirty="0"/>
              <a:t>More </a:t>
            </a:r>
            <a:r>
              <a:rPr lang="en-US" sz="3200" dirty="0">
                <a:solidFill>
                  <a:srgbClr val="FF0000"/>
                </a:solidFill>
              </a:rPr>
              <a:t>dependent upon slave trade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dirty="0"/>
              <a:t>Development of the state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/>
              <a:t>Centered about 70 miles from coast, building power since 17</a:t>
            </a:r>
            <a:r>
              <a:rPr lang="en-US" sz="2800" baseline="30000" dirty="0"/>
              <a:t>th</a:t>
            </a:r>
            <a:r>
              <a:rPr lang="en-US" sz="2800" dirty="0"/>
              <a:t> century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200" dirty="0"/>
              <a:t>Involvement in slave trade: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/>
              <a:t>1720’s: </a:t>
            </a:r>
            <a:r>
              <a:rPr lang="en-US" sz="2800" dirty="0">
                <a:solidFill>
                  <a:srgbClr val="FF0000"/>
                </a:solidFill>
              </a:rPr>
              <a:t>use of guns to create autocratic state built upon slave trade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400" dirty="0"/>
              <a:t>Imposed their own culture on the people they conquered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dirty="0"/>
              <a:t>Royal court controlled slave trade and used military to raid neighbors for captives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490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F62A6B98-C98B-4D08-AACD-04F6ADC83E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25425"/>
            <a:ext cx="8153400" cy="863600"/>
          </a:xfrm>
        </p:spPr>
        <p:txBody>
          <a:bodyPr/>
          <a:lstStyle/>
          <a:p>
            <a:pPr eaLnBrk="1" hangingPunct="1"/>
            <a:r>
              <a:rPr lang="en-US" altLang="en-US"/>
              <a:t>Ottoman Empire 1281-1914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82986681-F81B-4E7F-8429-FD6AD5E6383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-41786" y="1600200"/>
            <a:ext cx="4572000" cy="52578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1350</a:t>
            </a:r>
            <a:r>
              <a:rPr lang="en-US" altLang="ja-JP" sz="2800" dirty="0"/>
              <a:t>s – Initial Ottoman </a:t>
            </a:r>
            <a:r>
              <a:rPr lang="en-US" altLang="ja-JP" sz="2800" dirty="0">
                <a:solidFill>
                  <a:srgbClr val="FF0000"/>
                </a:solidFill>
              </a:rPr>
              <a:t>invasion of Europe</a:t>
            </a:r>
          </a:p>
          <a:p>
            <a:pPr eaLnBrk="1" hangingPunct="1"/>
            <a:r>
              <a:rPr lang="en-US" altLang="en-US" sz="2800" dirty="0"/>
              <a:t>1453 – Ottoman capture of </a:t>
            </a:r>
            <a:r>
              <a:rPr lang="en-US" altLang="en-US" sz="2800" dirty="0">
                <a:solidFill>
                  <a:srgbClr val="FF0000"/>
                </a:solidFill>
              </a:rPr>
              <a:t>Constantinople</a:t>
            </a:r>
          </a:p>
          <a:p>
            <a:pPr eaLnBrk="1" hangingPunct="1"/>
            <a:r>
              <a:rPr lang="en-US" altLang="en-US" sz="2800" dirty="0"/>
              <a:t>1683 – Ottoman siege of Vienna (failed)</a:t>
            </a:r>
          </a:p>
          <a:p>
            <a:pPr eaLnBrk="1" hangingPunct="1"/>
            <a:r>
              <a:rPr lang="en-US" altLang="en-US" sz="2800" dirty="0">
                <a:solidFill>
                  <a:srgbClr val="FF0000"/>
                </a:solidFill>
              </a:rPr>
              <a:t>Religious Toleration under</a:t>
            </a:r>
            <a:r>
              <a:rPr lang="en-US" altLang="en-US" sz="2800" dirty="0"/>
              <a:t> </a:t>
            </a:r>
            <a:r>
              <a:rPr lang="en-US" altLang="en-US" sz="2800" dirty="0">
                <a:solidFill>
                  <a:srgbClr val="FF0000"/>
                </a:solidFill>
              </a:rPr>
              <a:t>Suleiman the Magnificent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B2469-EC9F-4A49-A96A-823838752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916" y="1292714"/>
            <a:ext cx="4391383" cy="53398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14BF1E76-43DB-4E05-80C2-FE7B0E482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World Empires - 1750</a:t>
            </a:r>
          </a:p>
        </p:txBody>
      </p:sp>
      <p:pic>
        <p:nvPicPr>
          <p:cNvPr id="4098" name="Content Placeholder 3">
            <a:extLst>
              <a:ext uri="{FF2B5EF4-FFF2-40B4-BE49-F238E27FC236}">
                <a16:creationId xmlns:a16="http://schemas.microsoft.com/office/drawing/2014/main" id="{D3F9B969-09FE-464E-B003-33E999FA0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512" b="-16512"/>
          <a:stretch>
            <a:fillRect/>
          </a:stretch>
        </p:blipFill>
        <p:spPr>
          <a:xfrm>
            <a:off x="0" y="228600"/>
            <a:ext cx="9144000" cy="76200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2F3CD3F8-D341-4D6F-A0F7-7486ACAD5F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848600" cy="1219200"/>
          </a:xfrm>
        </p:spPr>
        <p:txBody>
          <a:bodyPr/>
          <a:lstStyle/>
          <a:p>
            <a:pPr eaLnBrk="1" hangingPunct="1"/>
            <a:r>
              <a:rPr lang="en-US" altLang="en-US" sz="3800" dirty="0"/>
              <a:t>Ming China (Mongol) 1368-1644</a:t>
            </a:r>
            <a:br>
              <a:rPr lang="en-US" altLang="en-US" sz="3800" dirty="0"/>
            </a:br>
            <a:r>
              <a:rPr lang="en-US" altLang="en-US" sz="3800" dirty="0"/>
              <a:t>Manchu Qing Dynasty 1644-1912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A19AA6F8-59C0-4282-BC0B-5F34781C203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735513" y="1501775"/>
            <a:ext cx="4179887" cy="51276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>
                <a:hlinkClick r:id="rId2"/>
              </a:rPr>
              <a:t> </a:t>
            </a:r>
            <a:endParaRPr lang="en-US" altLang="en-US" sz="3600"/>
          </a:p>
        </p:txBody>
      </p:sp>
      <p:pic>
        <p:nvPicPr>
          <p:cNvPr id="25604" name="Picture 5" descr="Portrait on Silk of Emperor Kangxi in Court Robe, Early 18th Century. Collection of The Palace Museum, Beijing.">
            <a:hlinkClick r:id="rId2"/>
            <a:extLst>
              <a:ext uri="{FF2B5EF4-FFF2-40B4-BE49-F238E27FC236}">
                <a16:creationId xmlns:a16="http://schemas.microsoft.com/office/drawing/2014/main" id="{BB0BE516-54E3-43A6-A7C0-AFF5C5A60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60" y="2911636"/>
            <a:ext cx="2693940" cy="3936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7FDFFE-4F48-4AD1-BA79-5F74CB3DB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8128"/>
            <a:ext cx="6464808" cy="4309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AEE6F9-FC54-4357-8FA0-A800E38A5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788" y="2548128"/>
            <a:ext cx="3606587" cy="4309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D39423-46F5-474E-97DD-BF9C9A001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7078" y="1149874"/>
            <a:ext cx="3606587" cy="165408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8F3BD228-3E98-4904-8A65-FE11123D4A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8032" y="5557"/>
            <a:ext cx="8077200" cy="863600"/>
          </a:xfrm>
        </p:spPr>
        <p:txBody>
          <a:bodyPr/>
          <a:lstStyle/>
          <a:p>
            <a:pPr eaLnBrk="1" hangingPunct="1"/>
            <a:r>
              <a:rPr lang="en-US" altLang="en-US" dirty="0"/>
              <a:t>Japan – Tokugawa Shogunate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B708BB2D-D48B-413D-B1A2-37FEACDDA45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735513" y="1304925"/>
            <a:ext cx="4179887" cy="53244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/>
              <a:t> </a:t>
            </a:r>
          </a:p>
        </p:txBody>
      </p:sp>
      <p:sp>
        <p:nvSpPr>
          <p:cNvPr id="26628" name="Rectangle 5">
            <a:extLst>
              <a:ext uri="{FF2B5EF4-FFF2-40B4-BE49-F238E27FC236}">
                <a16:creationId xmlns:a16="http://schemas.microsoft.com/office/drawing/2014/main" id="{3985F8C9-EEEA-4EA5-8FAC-39564A5A3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8399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26629" name="Picture 6" descr="uma02">
            <a:extLst>
              <a:ext uri="{FF2B5EF4-FFF2-40B4-BE49-F238E27FC236}">
                <a16:creationId xmlns:a16="http://schemas.microsoft.com/office/drawing/2014/main" id="{8423ECFA-6D9C-41D1-8A2A-625D33DF3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9" y="1524000"/>
            <a:ext cx="4587605" cy="532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EA078-0AD0-4176-B882-B6A87513B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955" y="1153563"/>
            <a:ext cx="4527756" cy="58615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833BEA-6299-493C-BF1B-DDE93538E0AF}"/>
              </a:ext>
            </a:extLst>
          </p:cNvPr>
          <p:cNvSpPr/>
          <p:nvPr/>
        </p:nvSpPr>
        <p:spPr>
          <a:xfrm>
            <a:off x="848032" y="671731"/>
            <a:ext cx="19623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1600-1868</a:t>
            </a:r>
            <a:endParaRPr lang="en-US" sz="4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F4F395-4B19-431F-B107-D882C94EC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01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587F65-CA13-4F2F-8439-3F7840D9D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639634-E298-42C5-8CD9-11A39E6F7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3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22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566F1F-E25D-4C1E-B23A-DAF93E00E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55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7C9239-EE8E-42C1-8235-36B3AFA21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19200" y="-2133600"/>
            <a:ext cx="10972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30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1ED207-5108-4D28-96FE-51359D352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0684" y="1896807"/>
            <a:ext cx="5689600" cy="426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E22036-881D-469F-AE92-FBB5C5AFA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1" y="2209800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18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4B76A5BF-19AA-430E-BA2F-F0CA0E9B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762000"/>
            <a:ext cx="8458200" cy="1981200"/>
          </a:xfrm>
        </p:spPr>
        <p:txBody>
          <a:bodyPr/>
          <a:lstStyle/>
          <a:p>
            <a:pPr algn="ctr"/>
            <a:r>
              <a:rPr lang="en-US" altLang="en-US" sz="4000" dirty="0"/>
              <a:t>Feudalism Under </a:t>
            </a:r>
            <a:br>
              <a:rPr lang="en-US" altLang="en-US" sz="4000" dirty="0"/>
            </a:br>
            <a:r>
              <a:rPr lang="en-US" altLang="en-US" sz="4000" dirty="0"/>
              <a:t>Tokugawa Shogunate</a:t>
            </a:r>
          </a:p>
        </p:txBody>
      </p:sp>
      <p:sp>
        <p:nvSpPr>
          <p:cNvPr id="27650" name="Content Placeholder 4">
            <a:extLst>
              <a:ext uri="{FF2B5EF4-FFF2-40B4-BE49-F238E27FC236}">
                <a16:creationId xmlns:a16="http://schemas.microsoft.com/office/drawing/2014/main" id="{12BFA482-DC95-425B-8E8A-3ED2BFEB2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Feudalism is a social system based on the </a:t>
            </a:r>
            <a:r>
              <a:rPr lang="en-US" altLang="en-US">
                <a:solidFill>
                  <a:srgbClr val="FF0000"/>
                </a:solidFill>
              </a:rPr>
              <a:t>ownership of land </a:t>
            </a:r>
            <a:r>
              <a:rPr lang="en-US" altLang="en-US"/>
              <a:t>and </a:t>
            </a:r>
            <a:r>
              <a:rPr lang="en-US" altLang="en-US">
                <a:solidFill>
                  <a:srgbClr val="FF0000"/>
                </a:solidFill>
              </a:rPr>
              <a:t>service</a:t>
            </a:r>
            <a:r>
              <a:rPr lang="en-US" altLang="en-US"/>
              <a:t> to an Emperor or King.</a:t>
            </a:r>
          </a:p>
          <a:p>
            <a:r>
              <a:rPr lang="en-US" altLang="en-US"/>
              <a:t>Used in </a:t>
            </a:r>
            <a:r>
              <a:rPr lang="en-US" altLang="en-US">
                <a:solidFill>
                  <a:srgbClr val="FF0000"/>
                </a:solidFill>
              </a:rPr>
              <a:t>Medieval Europe</a:t>
            </a:r>
            <a:r>
              <a:rPr lang="en-US" altLang="en-US"/>
              <a:t>, and in Traditional </a:t>
            </a:r>
            <a:r>
              <a:rPr lang="en-US" altLang="en-US">
                <a:solidFill>
                  <a:srgbClr val="FF0000"/>
                </a:solidFill>
              </a:rPr>
              <a:t>Japan.</a:t>
            </a:r>
          </a:p>
          <a:p>
            <a:r>
              <a:rPr lang="en-US" altLang="en-US">
                <a:solidFill>
                  <a:srgbClr val="000000"/>
                </a:solidFill>
              </a:rPr>
              <a:t>The </a:t>
            </a:r>
            <a:r>
              <a:rPr lang="en-US" altLang="en-US">
                <a:solidFill>
                  <a:srgbClr val="FF0000"/>
                </a:solidFill>
              </a:rPr>
              <a:t>Last Shogunate </a:t>
            </a:r>
            <a:r>
              <a:rPr lang="en-US" altLang="en-US">
                <a:solidFill>
                  <a:srgbClr val="000000"/>
                </a:solidFill>
              </a:rPr>
              <a:t>in Japanese History was the Tokugawa.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33D1B71E-12AA-4368-A2A2-3347BCFB0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Japanese Feudal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70441A-5DB8-43B4-B0AA-2AF9EACF5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8696632" cy="61419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B7EECF-2A71-4CE0-AFCB-49450E410461}"/>
              </a:ext>
            </a:extLst>
          </p:cNvPr>
          <p:cNvSpPr/>
          <p:nvPr/>
        </p:nvSpPr>
        <p:spPr bwMode="auto">
          <a:xfrm>
            <a:off x="2743200" y="2613024"/>
            <a:ext cx="3200400" cy="1958975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B18654A-2A27-4196-B335-94D8E3270F38}"/>
              </a:ext>
            </a:extLst>
          </p:cNvPr>
          <p:cNvSpPr/>
          <p:nvPr/>
        </p:nvSpPr>
        <p:spPr bwMode="auto">
          <a:xfrm>
            <a:off x="671051" y="3029155"/>
            <a:ext cx="1590368" cy="10287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35A0DC4A-162F-4CD7-8F0B-E2B5A42E5D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5425"/>
            <a:ext cx="8229600" cy="863600"/>
          </a:xfrm>
        </p:spPr>
        <p:txBody>
          <a:bodyPr/>
          <a:lstStyle/>
          <a:p>
            <a:pPr eaLnBrk="1" hangingPunct="1"/>
            <a:r>
              <a:rPr lang="en-US" altLang="en-US"/>
              <a:t>Tokugawa Japan 1600-1853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7B5CBB12-2676-42B3-8DA7-077D6E1AB6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600"/>
              <a:t>Cultural borrowing from </a:t>
            </a:r>
            <a:r>
              <a:rPr lang="en-US" altLang="en-US" sz="3600">
                <a:solidFill>
                  <a:srgbClr val="FF0000"/>
                </a:solidFill>
              </a:rPr>
              <a:t>China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/>
              <a:t>Emergence of </a:t>
            </a:r>
            <a:r>
              <a:rPr lang="en-US" altLang="en-US" sz="3600">
                <a:solidFill>
                  <a:srgbClr val="FF0000"/>
                </a:solidFill>
              </a:rPr>
              <a:t>warrior</a:t>
            </a:r>
            <a:r>
              <a:rPr lang="en-US" altLang="en-US" sz="3600"/>
              <a:t> class and increasing civil wars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/>
              <a:t>Encounter with Portuguese-1543</a:t>
            </a:r>
          </a:p>
          <a:p>
            <a:pPr eaLnBrk="1" hangingPunct="1">
              <a:lnSpc>
                <a:spcPct val="90000"/>
              </a:lnSpc>
            </a:pPr>
            <a:r>
              <a:rPr lang="ja-JP" altLang="en-US" sz="3600"/>
              <a:t>“</a:t>
            </a:r>
            <a:r>
              <a:rPr lang="en-US" altLang="ja-JP" sz="3600">
                <a:solidFill>
                  <a:srgbClr val="FF0000"/>
                </a:solidFill>
              </a:rPr>
              <a:t>Isolation</a:t>
            </a:r>
            <a:r>
              <a:rPr lang="ja-JP" altLang="en-US" sz="3600"/>
              <a:t>”</a:t>
            </a:r>
            <a:r>
              <a:rPr lang="en-US" altLang="ja-JP" sz="3600"/>
              <a:t> from West; rise of Tokugawas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/>
              <a:t>Tokugawa elite followed development in West (contrast to China</a:t>
            </a:r>
            <a:r>
              <a:rPr lang="ja-JP" altLang="en-US" sz="3600"/>
              <a:t>’</a:t>
            </a:r>
            <a:r>
              <a:rPr lang="en-US" altLang="ja-JP" sz="3600"/>
              <a:t>s </a:t>
            </a:r>
            <a:r>
              <a:rPr lang="ja-JP" altLang="en-US" sz="3600"/>
              <a:t>“</a:t>
            </a:r>
            <a:r>
              <a:rPr lang="en-US" altLang="ja-JP" sz="3600"/>
              <a:t>hairy barbarian</a:t>
            </a:r>
            <a:r>
              <a:rPr lang="ja-JP" altLang="en-US" sz="3600"/>
              <a:t>”</a:t>
            </a:r>
            <a:r>
              <a:rPr lang="en-US" altLang="ja-JP" sz="3600"/>
              <a:t> mentality)</a:t>
            </a:r>
            <a:endParaRPr lang="en-US" altLang="en-US" sz="3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BF2BE965-FAC6-460F-AC96-A892F42D98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25425"/>
            <a:ext cx="8153400" cy="863600"/>
          </a:xfrm>
        </p:spPr>
        <p:txBody>
          <a:bodyPr/>
          <a:lstStyle/>
          <a:p>
            <a:pPr eaLnBrk="1" hangingPunct="1"/>
            <a:r>
              <a:rPr lang="en-US" altLang="en-US"/>
              <a:t>American Empires 1300-1800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id="{4EB2CA97-58A9-4766-9058-71DE3E48F2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Rise of Incas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Continued rise of Aztecs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Conquest – </a:t>
            </a:r>
            <a:r>
              <a:rPr lang="en-US" altLang="en-US" b="1">
                <a:solidFill>
                  <a:srgbClr val="FF0000"/>
                </a:solidFill>
              </a:rPr>
              <a:t>Arrival of Spanish</a:t>
            </a:r>
            <a:r>
              <a:rPr lang="en-US" altLang="en-US">
                <a:solidFill>
                  <a:srgbClr val="FF0000"/>
                </a:solidFill>
              </a:rPr>
              <a:t> </a:t>
            </a:r>
            <a:r>
              <a:rPr lang="en-US" altLang="en-US"/>
              <a:t>in western hemisphere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Population impacts:  </a:t>
            </a:r>
            <a:r>
              <a:rPr lang="en-US" altLang="en-US" b="1">
                <a:solidFill>
                  <a:srgbClr val="FF0000"/>
                </a:solidFill>
              </a:rPr>
              <a:t>disease</a:t>
            </a:r>
            <a:r>
              <a:rPr lang="en-US" altLang="en-US"/>
              <a:t>, racial intermingling, war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>
                <a:solidFill>
                  <a:srgbClr val="FF0000"/>
                </a:solidFill>
              </a:rPr>
              <a:t>Columbian exchange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Colonial societies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667DE799-4EC4-425F-AC8B-28D488D2B6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25425"/>
            <a:ext cx="8153400" cy="863600"/>
          </a:xfrm>
        </p:spPr>
        <p:txBody>
          <a:bodyPr/>
          <a:lstStyle/>
          <a:p>
            <a:pPr eaLnBrk="1" hangingPunct="1"/>
            <a:r>
              <a:rPr lang="en-US" altLang="en-US"/>
              <a:t>Mughal India 1556-1739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C554824-285A-4473-B37F-712F9C8D027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1143000"/>
            <a:ext cx="8610600" cy="5105400"/>
          </a:xfrm>
        </p:spPr>
        <p:txBody>
          <a:bodyPr/>
          <a:lstStyle/>
          <a:p>
            <a:pPr eaLnBrk="1" hangingPunct="1"/>
            <a:r>
              <a:rPr lang="en-US" altLang="en-US" sz="3800" dirty="0"/>
              <a:t>Empire based on military strength</a:t>
            </a:r>
          </a:p>
          <a:p>
            <a:pPr eaLnBrk="1" hangingPunct="1"/>
            <a:r>
              <a:rPr lang="en-US" altLang="en-US" sz="3800" dirty="0">
                <a:solidFill>
                  <a:srgbClr val="FF0000"/>
                </a:solidFill>
              </a:rPr>
              <a:t>Akbar the Great</a:t>
            </a:r>
            <a:r>
              <a:rPr lang="en-US" altLang="en-US" sz="3800" dirty="0"/>
              <a:t>–-combined beliefs into new religion to unite Hindus and Muslims – </a:t>
            </a:r>
            <a:r>
              <a:rPr lang="en-US" altLang="en-US" sz="3800" dirty="0">
                <a:solidFill>
                  <a:srgbClr val="FF0000"/>
                </a:solidFill>
              </a:rPr>
              <a:t>religious tolerance</a:t>
            </a:r>
          </a:p>
          <a:p>
            <a:pPr eaLnBrk="1" hangingPunct="1"/>
            <a:r>
              <a:rPr lang="en-US" altLang="en-US" sz="3800" dirty="0"/>
              <a:t>Indian textile trade–value to Europeans</a:t>
            </a:r>
          </a:p>
          <a:p>
            <a:pPr eaLnBrk="1" hangingPunct="1"/>
            <a:r>
              <a:rPr lang="en-US" altLang="en-US" sz="3600" dirty="0"/>
              <a:t>Patron of the arts—		       </a:t>
            </a:r>
            <a:r>
              <a:rPr lang="en-US" altLang="en-US" sz="3600" dirty="0">
                <a:solidFill>
                  <a:srgbClr val="FF0000"/>
                </a:solidFill>
              </a:rPr>
              <a:t>Shah Jahan – built Taj Mahal </a:t>
            </a:r>
            <a:r>
              <a:rPr lang="en-US" altLang="en-US" sz="3600" dirty="0"/>
              <a:t>as a mausoleum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7670BA-AAB9-4A71-899F-4BEA956C3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0"/>
            <a:ext cx="929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01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C00CE7C8-FEDC-46B4-9FDE-BE3509664D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225425"/>
            <a:ext cx="8077200" cy="863600"/>
          </a:xfrm>
        </p:spPr>
        <p:txBody>
          <a:bodyPr/>
          <a:lstStyle/>
          <a:p>
            <a:pPr eaLnBrk="1" hangingPunct="1"/>
            <a:r>
              <a:rPr lang="en-US" altLang="en-US"/>
              <a:t>Safavid Persia  1334-1722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6DE990A0-3961-40FF-9770-4AB052E5098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/>
              <a:t> </a:t>
            </a:r>
          </a:p>
        </p:txBody>
      </p:sp>
      <p:pic>
        <p:nvPicPr>
          <p:cNvPr id="31747" name="Picture 4" descr="persian_safavid">
            <a:extLst>
              <a:ext uri="{FF2B5EF4-FFF2-40B4-BE49-F238E27FC236}">
                <a16:creationId xmlns:a16="http://schemas.microsoft.com/office/drawing/2014/main" id="{94F1E270-8422-4150-9C7A-D1C33A405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6400"/>
            <a:ext cx="2892425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8" descr="Safavid_Empire_1501%E2%80%931722_%28AD%29">
            <a:extLst>
              <a:ext uri="{FF2B5EF4-FFF2-40B4-BE49-F238E27FC236}">
                <a16:creationId xmlns:a16="http://schemas.microsoft.com/office/drawing/2014/main" id="{ED59DEB0-A79E-46CA-B727-65C7F078F16F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828800"/>
            <a:ext cx="5638800" cy="3902075"/>
          </a:xfr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71163102-F931-471E-87F2-E6D19602E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Safavid Persia  1334-1722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C9C687-23B3-4FA6-A4B5-37B6AD07A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 dirty="0"/>
              <a:t>Considered the </a:t>
            </a:r>
            <a:r>
              <a:rPr lang="en-US" altLang="en-US" sz="3600" dirty="0">
                <a:solidFill>
                  <a:srgbClr val="FF0000"/>
                </a:solidFill>
              </a:rPr>
              <a:t>most significant </a:t>
            </a:r>
            <a:r>
              <a:rPr lang="en-US" altLang="en-US" sz="3600" dirty="0"/>
              <a:t>ruling </a:t>
            </a:r>
            <a:r>
              <a:rPr lang="en-US" altLang="en-US" sz="3600" dirty="0">
                <a:solidFill>
                  <a:srgbClr val="FF0000"/>
                </a:solidFill>
              </a:rPr>
              <a:t>dynasty</a:t>
            </a:r>
            <a:r>
              <a:rPr lang="en-US" altLang="en-US" sz="3600" dirty="0"/>
              <a:t> of Persia </a:t>
            </a:r>
            <a:br>
              <a:rPr lang="en-US" altLang="en-US" sz="3600" dirty="0"/>
            </a:br>
            <a:r>
              <a:rPr lang="en-US" altLang="en-US" sz="3600" dirty="0"/>
              <a:t>(Modern day Iran)</a:t>
            </a:r>
          </a:p>
          <a:p>
            <a:r>
              <a:rPr lang="en-US" altLang="en-US" sz="3600" dirty="0"/>
              <a:t>Established </a:t>
            </a:r>
            <a:r>
              <a:rPr lang="en-US" altLang="en-US" sz="3600" dirty="0">
                <a:solidFill>
                  <a:srgbClr val="FF0000"/>
                </a:solidFill>
              </a:rPr>
              <a:t>Shi’a Islam </a:t>
            </a:r>
            <a:r>
              <a:rPr lang="en-US" altLang="en-US" sz="3600" dirty="0"/>
              <a:t>as the official religion of the Middle East.</a:t>
            </a:r>
          </a:p>
          <a:p>
            <a:r>
              <a:rPr lang="en-US" altLang="en-US" sz="3600" dirty="0"/>
              <a:t>Created an </a:t>
            </a:r>
            <a:r>
              <a:rPr lang="en-US" altLang="en-US" sz="3600" dirty="0">
                <a:solidFill>
                  <a:srgbClr val="FF0000"/>
                </a:solidFill>
              </a:rPr>
              <a:t>economic stronghold </a:t>
            </a:r>
            <a:r>
              <a:rPr lang="en-US" altLang="en-US" sz="3600" dirty="0"/>
              <a:t>between Asia and Europe which </a:t>
            </a:r>
            <a:r>
              <a:rPr lang="en-US" altLang="en-US" sz="3600" dirty="0">
                <a:solidFill>
                  <a:srgbClr val="FF0000"/>
                </a:solidFill>
              </a:rPr>
              <a:t>still exists today.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A269032F-F767-4E06-859F-0B3D925C43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25425"/>
            <a:ext cx="8153400" cy="863600"/>
          </a:xfrm>
        </p:spPr>
        <p:txBody>
          <a:bodyPr/>
          <a:lstStyle/>
          <a:p>
            <a:pPr eaLnBrk="1" hangingPunct="1"/>
            <a:r>
              <a:rPr lang="en-US" altLang="en-US"/>
              <a:t>Empires:  Russia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5FBB8921-DB91-4753-8EBC-1646817A2EA6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981200" y="1304925"/>
            <a:ext cx="7010400" cy="5324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Mongol occupation </a:t>
            </a:r>
            <a:r>
              <a:rPr lang="en-US" altLang="en-US" sz="3600" dirty="0">
                <a:solidFill>
                  <a:srgbClr val="FF0000"/>
                </a:solidFill>
              </a:rPr>
              <a:t>stalled</a:t>
            </a:r>
            <a:r>
              <a:rPr lang="en-US" altLang="en-US" sz="3600" dirty="0"/>
              <a:t> Russian </a:t>
            </a:r>
            <a:r>
              <a:rPr lang="en-US" altLang="en-US" sz="3600" dirty="0">
                <a:solidFill>
                  <a:srgbClr val="FF0000"/>
                </a:solidFill>
              </a:rPr>
              <a:t>unification</a:t>
            </a:r>
            <a:r>
              <a:rPr lang="en-US" altLang="en-US" sz="3600" dirty="0"/>
              <a:t> (come together) and development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>
                <a:solidFill>
                  <a:srgbClr val="FF0000"/>
                </a:solidFill>
              </a:rPr>
              <a:t>Mongol rule isolated Russia from European Renaissance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Increasing </a:t>
            </a:r>
            <a:r>
              <a:rPr lang="en-US" altLang="en-US" sz="3600" dirty="0">
                <a:solidFill>
                  <a:srgbClr val="FF0000"/>
                </a:solidFill>
              </a:rPr>
              <a:t>absolutist</a:t>
            </a:r>
            <a:r>
              <a:rPr lang="en-US" altLang="en-US" sz="3600" dirty="0"/>
              <a:t> rule and territorial expansion by 16</a:t>
            </a:r>
            <a:r>
              <a:rPr lang="en-US" altLang="en-US" sz="3600" baseline="30000" dirty="0"/>
              <a:t>th</a:t>
            </a:r>
            <a:r>
              <a:rPr lang="en-US" altLang="en-US" sz="3600" dirty="0"/>
              <a:t> Century – Ivan the Terrible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>
                <a:solidFill>
                  <a:srgbClr val="FF0000"/>
                </a:solidFill>
              </a:rPr>
              <a:t>Peter the Great </a:t>
            </a:r>
            <a:r>
              <a:rPr lang="en-US" altLang="en-US" sz="3600" dirty="0"/>
              <a:t>accelerated the </a:t>
            </a:r>
            <a:r>
              <a:rPr lang="en-US" altLang="en-US" sz="3600" dirty="0">
                <a:solidFill>
                  <a:srgbClr val="FF0000"/>
                </a:solidFill>
              </a:rPr>
              <a:t>westernization</a:t>
            </a:r>
            <a:r>
              <a:rPr lang="en-US" altLang="en-US" sz="3600" dirty="0"/>
              <a:t> process</a:t>
            </a:r>
          </a:p>
        </p:txBody>
      </p:sp>
      <p:pic>
        <p:nvPicPr>
          <p:cNvPr id="33795" name="Picture 4" descr="pgreat">
            <a:hlinkClick r:id="rId3"/>
            <a:extLst>
              <a:ext uri="{FF2B5EF4-FFF2-40B4-BE49-F238E27FC236}">
                <a16:creationId xmlns:a16="http://schemas.microsoft.com/office/drawing/2014/main" id="{F97544C4-7C5D-4E76-B037-F5566C85220D}"/>
              </a:ext>
            </a:extLst>
          </p:cNvPr>
          <p:cNvPicPr>
            <a:picLocks noChangeAspect="1" noChangeArrowheads="1"/>
          </p:cNvPicPr>
          <p:nvPr>
            <p:ph type="clipArt"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912" y="1966912"/>
            <a:ext cx="1792288" cy="2924175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A9D2C-9C86-4E35-9C2B-A8B9F74B5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" y="3196828"/>
            <a:ext cx="9144000" cy="36611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98A381-E08A-4078-9B9B-73C6CAD12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0" y="-1"/>
            <a:ext cx="9119420" cy="425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9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46C5124B-E66A-4082-9CE8-AC5A626516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25425"/>
            <a:ext cx="8153400" cy="863600"/>
          </a:xfrm>
        </p:spPr>
        <p:txBody>
          <a:bodyPr/>
          <a:lstStyle/>
          <a:p>
            <a:pPr eaLnBrk="1" hangingPunct="1"/>
            <a:r>
              <a:rPr lang="en-US" altLang="en-US"/>
              <a:t>Portugal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A896E5CC-CD74-404D-895B-2AEFEF24F3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524000"/>
            <a:ext cx="66294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800" dirty="0"/>
              <a:t>Search for </a:t>
            </a:r>
            <a:r>
              <a:rPr lang="en-US" altLang="en-US" sz="3800" dirty="0">
                <a:solidFill>
                  <a:srgbClr val="FF0000"/>
                </a:solidFill>
              </a:rPr>
              <a:t>all water route </a:t>
            </a:r>
            <a:r>
              <a:rPr lang="en-US" altLang="en-US" sz="3800" dirty="0"/>
              <a:t>to Asia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800" dirty="0"/>
              <a:t>Prince Henry Naval school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800" dirty="0"/>
              <a:t>Advanced naval </a:t>
            </a:r>
            <a:r>
              <a:rPr lang="en-US" altLang="en-US" sz="3800" dirty="0">
                <a:solidFill>
                  <a:srgbClr val="FF0000"/>
                </a:solidFill>
              </a:rPr>
              <a:t>technology</a:t>
            </a:r>
            <a:r>
              <a:rPr lang="en-US" altLang="en-US" sz="3800" dirty="0"/>
              <a:t>: caravels, carracks, astrolabe and compass</a:t>
            </a:r>
          </a:p>
        </p:txBody>
      </p:sp>
      <p:pic>
        <p:nvPicPr>
          <p:cNvPr id="37891" name="Picture 4" descr="image?id=1194&amp;rendTypeId=4">
            <a:extLst>
              <a:ext uri="{FF2B5EF4-FFF2-40B4-BE49-F238E27FC236}">
                <a16:creationId xmlns:a16="http://schemas.microsoft.com/office/drawing/2014/main" id="{896D7EAB-B9D9-4329-9C3B-78F9FFA0DC34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9738" y="0"/>
            <a:ext cx="2354262" cy="3352800"/>
          </a:xfrm>
          <a:noFill/>
        </p:spPr>
      </p:pic>
      <p:pic>
        <p:nvPicPr>
          <p:cNvPr id="37892" name="Picture 6" descr="Image of Astrolabe">
            <a:extLst>
              <a:ext uri="{FF2B5EF4-FFF2-40B4-BE49-F238E27FC236}">
                <a16:creationId xmlns:a16="http://schemas.microsoft.com/office/drawing/2014/main" id="{EBEDE201-E079-40C2-8A65-DE32F9BCB9DD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0" r="21165"/>
          <a:stretch>
            <a:fillRect/>
          </a:stretch>
        </p:blipFill>
        <p:spPr>
          <a:xfrm>
            <a:off x="6705600" y="4114800"/>
            <a:ext cx="2163763" cy="2586038"/>
          </a:xfr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7293A5-7EC8-40B3-82E5-08C05CF05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9" y="228600"/>
            <a:ext cx="9166917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25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5E2E9F83-0530-4E5D-8387-6932FB6C6F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25425"/>
            <a:ext cx="8001000" cy="863600"/>
          </a:xfrm>
        </p:spPr>
        <p:txBody>
          <a:bodyPr/>
          <a:lstStyle/>
          <a:p>
            <a:pPr algn="ctr" eaLnBrk="1" hangingPunct="1"/>
            <a:r>
              <a:rPr lang="en-US" altLang="en-US"/>
              <a:t>Portugal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FDDB68A1-B81E-4FFE-AA41-A0B43F69E7B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/>
              <a:t> </a:t>
            </a:r>
          </a:p>
        </p:txBody>
      </p:sp>
      <p:sp>
        <p:nvSpPr>
          <p:cNvPr id="38915" name="Rectangle 14">
            <a:extLst>
              <a:ext uri="{FF2B5EF4-FFF2-40B4-BE49-F238E27FC236}">
                <a16:creationId xmlns:a16="http://schemas.microsoft.com/office/drawing/2014/main" id="{C1048887-395A-417D-9E47-D7A8788AC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524000"/>
            <a:ext cx="3200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3800" dirty="0">
                <a:latin typeface="Comic Sans MS" panose="030F0702030302020204" pitchFamily="66" charset="0"/>
              </a:rPr>
              <a:t>Established fortresses along the </a:t>
            </a:r>
            <a:r>
              <a:rPr lang="en-US" altLang="en-US" sz="3800" dirty="0">
                <a:solidFill>
                  <a:srgbClr val="FF0000"/>
                </a:solidFill>
                <a:latin typeface="Comic Sans MS" panose="030F0702030302020204" pitchFamily="66" charset="0"/>
              </a:rPr>
              <a:t>African</a:t>
            </a:r>
            <a:r>
              <a:rPr lang="en-US" altLang="en-US" sz="3800" dirty="0">
                <a:latin typeface="Comic Sans MS" panose="030F0702030302020204" pitchFamily="66" charset="0"/>
              </a:rPr>
              <a:t> Gold Coast – sugar plantations and African slave labor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422B6-923B-48E5-A537-F78D78EE8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1" y="1265233"/>
            <a:ext cx="5648632" cy="540385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5E2E9F83-0530-4E5D-8387-6932FB6C6F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225425"/>
            <a:ext cx="8001000" cy="863600"/>
          </a:xfrm>
        </p:spPr>
        <p:txBody>
          <a:bodyPr/>
          <a:lstStyle/>
          <a:p>
            <a:pPr algn="ctr" eaLnBrk="1" hangingPunct="1"/>
            <a:r>
              <a:rPr lang="en-US" altLang="en-US"/>
              <a:t>Portugal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FDDB68A1-B81E-4FFE-AA41-A0B43F69E7B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57F3A-D6FA-41BB-AB43-8188D1C31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04925"/>
            <a:ext cx="8839200" cy="54006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9319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5B93E8CC-4304-45EA-9F5F-251E8B6118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25425"/>
            <a:ext cx="8153400" cy="863600"/>
          </a:xfrm>
        </p:spPr>
        <p:txBody>
          <a:bodyPr/>
          <a:lstStyle/>
          <a:p>
            <a:pPr eaLnBrk="1" hangingPunct="1"/>
            <a:r>
              <a:rPr lang="en-US" altLang="en-US"/>
              <a:t>Inca Empire—1438-1525</a:t>
            </a:r>
          </a:p>
        </p:txBody>
      </p:sp>
      <p:sp>
        <p:nvSpPr>
          <p:cNvPr id="7170" name="Rectangle 3">
            <a:extLst>
              <a:ext uri="{FF2B5EF4-FFF2-40B4-BE49-F238E27FC236}">
                <a16:creationId xmlns:a16="http://schemas.microsoft.com/office/drawing/2014/main" id="{AE81F8DA-7358-45F4-B5C2-BAB21A3D66F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28600" y="1524000"/>
            <a:ext cx="86868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400"/>
              <a:t>Highly centralized government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400"/>
              <a:t>Diverse ethnic groups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400"/>
              <a:t>Extensive </a:t>
            </a:r>
            <a:r>
              <a:rPr lang="en-US" altLang="en-US" sz="3400" b="1">
                <a:solidFill>
                  <a:srgbClr val="FF0000"/>
                </a:solidFill>
              </a:rPr>
              <a:t>irrigation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400"/>
              <a:t>State religion/ancestor cult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400"/>
              <a:t>Rope suspension </a:t>
            </a:r>
            <a:r>
              <a:rPr lang="en-US" altLang="en-US" sz="3400" b="1">
                <a:solidFill>
                  <a:srgbClr val="FF0000"/>
                </a:solidFill>
              </a:rPr>
              <a:t>bridges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400"/>
              <a:t>Metallurgy – copper and bronze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400"/>
              <a:t>No use of wheel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400" b="1">
                <a:solidFill>
                  <a:srgbClr val="FF0000"/>
                </a:solidFill>
              </a:rPr>
              <a:t>Roads and tunnels</a:t>
            </a:r>
            <a:r>
              <a:rPr lang="en-US" altLang="en-US" sz="3400">
                <a:solidFill>
                  <a:srgbClr val="FF0000"/>
                </a:solidFill>
              </a:rPr>
              <a:t> </a:t>
            </a:r>
            <a:r>
              <a:rPr lang="en-US" altLang="en-US" sz="3400"/>
              <a:t>for tax collection, labor, and mail system.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DB49BC19-8482-460F-8680-367BC03C29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225425"/>
            <a:ext cx="7848600" cy="863600"/>
          </a:xfrm>
        </p:spPr>
        <p:txBody>
          <a:bodyPr/>
          <a:lstStyle/>
          <a:p>
            <a:pPr eaLnBrk="1" hangingPunct="1"/>
            <a:r>
              <a:rPr lang="en-US" altLang="en-US"/>
              <a:t>Brazil:  Plantation colony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1A36E387-66C6-4B8B-852D-AE774572E63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28800"/>
            <a:ext cx="89154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3800" dirty="0">
                <a:ea typeface="ＭＳ Ｐゴシック" charset="0"/>
              </a:rPr>
              <a:t>Colonized by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3800" dirty="0">
                <a:ea typeface="ＭＳ Ｐゴシック" charset="0"/>
              </a:rPr>
              <a:t> </a:t>
            </a:r>
            <a:r>
              <a:rPr lang="en-US" sz="3800" dirty="0">
                <a:solidFill>
                  <a:srgbClr val="FF0000"/>
                </a:solidFill>
                <a:ea typeface="ＭＳ Ｐゴシック" charset="0"/>
              </a:rPr>
              <a:t> Portuguese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800" dirty="0">
                <a:ea typeface="ＭＳ Ｐゴシック" charset="0"/>
              </a:rPr>
              <a:t>African slave labor 		       used to support plantation complexes (sugar)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3800" dirty="0">
                <a:ea typeface="ＭＳ Ｐゴシック" charset="0"/>
              </a:rPr>
              <a:t>Largest producer of </a:t>
            </a:r>
            <a:r>
              <a:rPr lang="en-US" sz="3800" dirty="0">
                <a:solidFill>
                  <a:srgbClr val="FF0000"/>
                </a:solidFill>
                <a:ea typeface="ＭＳ Ｐゴシック" charset="0"/>
              </a:rPr>
              <a:t>sugar</a:t>
            </a:r>
            <a:r>
              <a:rPr lang="en-US" sz="3800" dirty="0">
                <a:ea typeface="ＭＳ Ｐゴシック" charset="0"/>
              </a:rPr>
              <a:t> in the world during the first half of 17th C.</a:t>
            </a:r>
          </a:p>
        </p:txBody>
      </p:sp>
      <p:pic>
        <p:nvPicPr>
          <p:cNvPr id="39939" name="Picture 4" descr="3044">
            <a:extLst>
              <a:ext uri="{FF2B5EF4-FFF2-40B4-BE49-F238E27FC236}">
                <a16:creationId xmlns:a16="http://schemas.microsoft.com/office/drawing/2014/main" id="{C59E6BD4-1D60-49D6-BDCD-FB1F22E4CE52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6510" y="1089025"/>
            <a:ext cx="3505200" cy="2439988"/>
          </a:xfr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5457BA33-EC88-4053-AD3C-D7F94F0C7C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25425"/>
            <a:ext cx="8153400" cy="863600"/>
          </a:xfrm>
        </p:spPr>
        <p:txBody>
          <a:bodyPr/>
          <a:lstStyle/>
          <a:p>
            <a:pPr eaLnBrk="1" hangingPunct="1"/>
            <a:r>
              <a:rPr lang="en-US" altLang="en-US"/>
              <a:t>Spain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59349EFB-E6D8-4A15-9922-E1B5C898A6A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14400"/>
            <a:ext cx="8915400" cy="5715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altLang="en-US" sz="3600"/>
          </a:p>
          <a:p>
            <a:pPr marL="0" indent="0" eaLnBrk="1" hangingPunct="1"/>
            <a:r>
              <a:rPr lang="en-US" altLang="en-US" sz="3600"/>
              <a:t>Spanish Inquisition</a:t>
            </a:r>
          </a:p>
          <a:p>
            <a:pPr marL="0" indent="0" eaLnBrk="1" hangingPunct="1"/>
            <a:r>
              <a:rPr lang="en-US" altLang="en-US" sz="3600"/>
              <a:t>Columbus</a:t>
            </a:r>
            <a:r>
              <a:rPr lang="ja-JP" altLang="en-US" sz="3600"/>
              <a:t>’</a:t>
            </a:r>
            <a:r>
              <a:rPr lang="en-US" altLang="ja-JP" sz="3600"/>
              <a:t> voyage</a:t>
            </a:r>
          </a:p>
          <a:p>
            <a:pPr marL="0" indent="0" eaLnBrk="1" hangingPunct="1">
              <a:buFontTx/>
              <a:buNone/>
            </a:pPr>
            <a:endParaRPr lang="en-US" altLang="en-US" sz="3600"/>
          </a:p>
          <a:p>
            <a:pPr marL="0" indent="0" eaLnBrk="1" hangingPunct="1"/>
            <a:r>
              <a:rPr lang="en-US" altLang="en-US" sz="3200">
                <a:solidFill>
                  <a:srgbClr val="FF0000"/>
                </a:solidFill>
              </a:rPr>
              <a:t>Cortez</a:t>
            </a:r>
            <a:r>
              <a:rPr lang="en-US" altLang="en-US" sz="3200"/>
              <a:t> in Mexico and </a:t>
            </a:r>
            <a:r>
              <a:rPr lang="en-US" altLang="en-US" sz="3200">
                <a:solidFill>
                  <a:srgbClr val="FF0000"/>
                </a:solidFill>
              </a:rPr>
              <a:t>Pizarro</a:t>
            </a:r>
            <a:r>
              <a:rPr lang="en-US" altLang="en-US" sz="3200"/>
              <a:t> in Peru</a:t>
            </a:r>
          </a:p>
          <a:p>
            <a:pPr marL="0" indent="0" eaLnBrk="1" hangingPunct="1"/>
            <a:r>
              <a:rPr lang="en-US" altLang="en-US" sz="3200"/>
              <a:t>Took over existing tributary empires:  labor, silver, </a:t>
            </a:r>
            <a:r>
              <a:rPr lang="en-US" altLang="en-US" sz="3200">
                <a:solidFill>
                  <a:srgbClr val="FF0000"/>
                </a:solidFill>
              </a:rPr>
              <a:t>gold,</a:t>
            </a:r>
            <a:r>
              <a:rPr lang="en-US" altLang="en-US" sz="3200"/>
              <a:t> and foodstuffs.</a:t>
            </a:r>
          </a:p>
          <a:p>
            <a:pPr marL="0" indent="0" eaLnBrk="1" hangingPunct="1"/>
            <a:r>
              <a:rPr lang="en-US" altLang="en-US" sz="3200"/>
              <a:t>Demographic impact:  </a:t>
            </a:r>
            <a:r>
              <a:rPr lang="en-US" altLang="en-US" sz="3200">
                <a:solidFill>
                  <a:srgbClr val="FF0000"/>
                </a:solidFill>
              </a:rPr>
              <a:t>disease</a:t>
            </a:r>
            <a:r>
              <a:rPr lang="en-US" altLang="en-US" sz="3200"/>
              <a:t>, death, and mestizos (European and American decent).</a:t>
            </a:r>
          </a:p>
        </p:txBody>
      </p:sp>
      <p:pic>
        <p:nvPicPr>
          <p:cNvPr id="40963" name="Picture 4" descr="1492-Columbus-landing">
            <a:extLst>
              <a:ext uri="{FF2B5EF4-FFF2-40B4-BE49-F238E27FC236}">
                <a16:creationId xmlns:a16="http://schemas.microsoft.com/office/drawing/2014/main" id="{DB42C9D1-449B-4DDB-A349-FCBFB27A228A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3600" y="1371600"/>
            <a:ext cx="3200400" cy="2222500"/>
          </a:xfr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D2D333D2-3BCA-482B-9E6F-53DA951E78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225425"/>
            <a:ext cx="8077200" cy="863600"/>
          </a:xfrm>
        </p:spPr>
        <p:txBody>
          <a:bodyPr/>
          <a:lstStyle/>
          <a:p>
            <a:pPr eaLnBrk="1" hangingPunct="1"/>
            <a:r>
              <a:rPr lang="en-US" altLang="en-US"/>
              <a:t>England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25F2E7B3-8A35-46C0-9E8E-225B26970AE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81000" y="1371600"/>
            <a:ext cx="8534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600"/>
              <a:t>Limited/constitutional monarchy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/>
              <a:t>Civil Wars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/>
              <a:t>Commonwealth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/>
              <a:t>Charles II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/>
              <a:t>James II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/>
              <a:t>Glorious Revolution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3600"/>
              <a:t>		Bill of Rights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>
                <a:solidFill>
                  <a:srgbClr val="FF0000"/>
                </a:solidFill>
              </a:rPr>
              <a:t>Enlightenmen</a:t>
            </a:r>
            <a:r>
              <a:rPr lang="en-US" altLang="en-US" sz="3600"/>
              <a:t>t ideas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>
                <a:solidFill>
                  <a:srgbClr val="FF0000"/>
                </a:solidFill>
              </a:rPr>
              <a:t>Colonies</a:t>
            </a:r>
            <a:r>
              <a:rPr lang="en-US" altLang="en-US" sz="3600"/>
              <a:t> in Americas</a:t>
            </a:r>
          </a:p>
        </p:txBody>
      </p:sp>
      <p:pic>
        <p:nvPicPr>
          <p:cNvPr id="41987" name="Picture 11" descr="image?id=84823&amp;rendTypeId=4">
            <a:extLst>
              <a:ext uri="{FF2B5EF4-FFF2-40B4-BE49-F238E27FC236}">
                <a16:creationId xmlns:a16="http://schemas.microsoft.com/office/drawing/2014/main" id="{9FB85FFF-2AAC-4D95-9DCC-2FEEF6F74D9C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209800"/>
            <a:ext cx="3376613" cy="4267200"/>
          </a:xfr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0BA43EB7-F2FE-4191-97EC-4723893F8A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225425"/>
            <a:ext cx="8077200" cy="863600"/>
          </a:xfrm>
        </p:spPr>
        <p:txBody>
          <a:bodyPr/>
          <a:lstStyle/>
          <a:p>
            <a:pPr eaLnBrk="1" hangingPunct="1"/>
            <a:r>
              <a:rPr lang="en-US" altLang="en-US"/>
              <a:t>France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192343E4-718D-4E81-9789-0B710A90116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04925"/>
            <a:ext cx="5956300" cy="5324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Absolute Monarchy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>
                <a:solidFill>
                  <a:srgbClr val="FF0000"/>
                </a:solidFill>
              </a:rPr>
              <a:t>King Louis XIV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 sz="3200" dirty="0">
                <a:solidFill>
                  <a:srgbClr val="FF0000"/>
                </a:solidFill>
              </a:rPr>
              <a:t>“</a:t>
            </a:r>
            <a:r>
              <a:rPr lang="en-US" altLang="ja-JP" sz="3200" dirty="0">
                <a:solidFill>
                  <a:srgbClr val="FF0000"/>
                </a:solidFill>
              </a:rPr>
              <a:t>I am the State</a:t>
            </a:r>
            <a:r>
              <a:rPr lang="ja-JP" altLang="en-US" sz="3200" dirty="0">
                <a:solidFill>
                  <a:srgbClr val="FF0000"/>
                </a:solidFill>
              </a:rPr>
              <a:t>”</a:t>
            </a:r>
            <a:endParaRPr lang="en-US" altLang="ja-JP" sz="3200" dirty="0">
              <a:solidFill>
                <a:srgbClr val="FF00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 dirty="0">
                <a:solidFill>
                  <a:srgbClr val="FF0000"/>
                </a:solidFill>
              </a:rPr>
              <a:t>Palace of Versailles</a:t>
            </a:r>
            <a:endParaRPr lang="en-US" altLang="en-US" sz="32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>
                <a:solidFill>
                  <a:srgbClr val="FF0000"/>
                </a:solidFill>
              </a:rPr>
              <a:t>Mercantilism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dirty="0"/>
              <a:t>Territorial expansion in Europe and </a:t>
            </a:r>
            <a:r>
              <a:rPr lang="en-US" altLang="en-US" sz="3600" dirty="0">
                <a:solidFill>
                  <a:srgbClr val="FF0000"/>
                </a:solidFill>
              </a:rPr>
              <a:t>fur-trading </a:t>
            </a:r>
            <a:r>
              <a:rPr lang="en-US" altLang="en-US" sz="3600" dirty="0"/>
              <a:t>colonies in Saint Domingue (Haiti) and New France (Quebec)</a:t>
            </a:r>
          </a:p>
        </p:txBody>
      </p:sp>
      <p:pic>
        <p:nvPicPr>
          <p:cNvPr id="43011" name="Picture 9" descr="Portrait of King Louis XIV.">
            <a:extLst>
              <a:ext uri="{FF2B5EF4-FFF2-40B4-BE49-F238E27FC236}">
                <a16:creationId xmlns:a16="http://schemas.microsoft.com/office/drawing/2014/main" id="{79406B8E-352A-4004-9CC0-DF4FA1F48CDB}"/>
              </a:ext>
            </a:extLst>
          </p:cNvPr>
          <p:cNvPicPr>
            <a:picLocks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313" y="1600200"/>
            <a:ext cx="2876550" cy="4648200"/>
          </a:xfr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19778344-8199-479D-B733-6B9BC3B551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225425"/>
            <a:ext cx="8153400" cy="863600"/>
          </a:xfrm>
        </p:spPr>
        <p:txBody>
          <a:bodyPr/>
          <a:lstStyle/>
          <a:p>
            <a:pPr eaLnBrk="1" hangingPunct="1"/>
            <a:r>
              <a:rPr lang="en-US" altLang="en-US"/>
              <a:t>Dutch</a:t>
            </a: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3C5002C5-041C-4C42-8C88-00B5574A87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200">
                <a:solidFill>
                  <a:srgbClr val="FF0000"/>
                </a:solidFill>
              </a:rPr>
              <a:t>Dutch East India Company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>
                <a:ea typeface="Times New Roman" panose="02020603050405020304" pitchFamily="18" charset="0"/>
              </a:rPr>
              <a:t>1660—employed 12,000 people with 257 ships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3200">
                <a:ea typeface="Times New Roman" panose="02020603050405020304" pitchFamily="18" charset="0"/>
              </a:rPr>
              <a:t>Sought monopolies and large profits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200"/>
              <a:t>North America (fur trade-Hudson River, New Amsterdam)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200"/>
              <a:t>Caribbean islands for </a:t>
            </a:r>
            <a:r>
              <a:rPr lang="en-US" altLang="en-US" sz="3200">
                <a:solidFill>
                  <a:srgbClr val="FF0000"/>
                </a:solidFill>
              </a:rPr>
              <a:t>plantations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200"/>
              <a:t>Capetown, </a:t>
            </a:r>
            <a:r>
              <a:rPr lang="en-US" altLang="en-US" sz="3200">
                <a:solidFill>
                  <a:srgbClr val="FF0000"/>
                </a:solidFill>
              </a:rPr>
              <a:t>South Africa </a:t>
            </a:r>
            <a:r>
              <a:rPr lang="en-US" altLang="en-US" sz="3200"/>
              <a:t>– weigh station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200"/>
              <a:t>Southeast Asia – </a:t>
            </a:r>
            <a:r>
              <a:rPr lang="en-US" altLang="en-US" sz="3200">
                <a:solidFill>
                  <a:srgbClr val="FF0000"/>
                </a:solidFill>
              </a:rPr>
              <a:t>Spice trade </a:t>
            </a:r>
            <a:r>
              <a:rPr lang="en-US" altLang="en-US" sz="3200"/>
              <a:t>(nutmeg, cloves and pepper)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4">
            <a:extLst>
              <a:ext uri="{FF2B5EF4-FFF2-40B4-BE49-F238E27FC236}">
                <a16:creationId xmlns:a16="http://schemas.microsoft.com/office/drawing/2014/main" id="{4F2F6E24-F070-4648-9763-0B6BFC527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Incan Empire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02750-DE0F-48E2-9CAA-8283DB2DB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74039"/>
            <a:ext cx="6477000" cy="578396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>
            <a:extLst>
              <a:ext uri="{FF2B5EF4-FFF2-40B4-BE49-F238E27FC236}">
                <a16:creationId xmlns:a16="http://schemas.microsoft.com/office/drawing/2014/main" id="{90FE19F1-1D68-41EB-827D-72AE2B70D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The Incan Empire</a:t>
            </a:r>
          </a:p>
        </p:txBody>
      </p:sp>
      <p:pic>
        <p:nvPicPr>
          <p:cNvPr id="10242" name="ClipArt Placeholder 4">
            <a:extLst>
              <a:ext uri="{FF2B5EF4-FFF2-40B4-BE49-F238E27FC236}">
                <a16:creationId xmlns:a16="http://schemas.microsoft.com/office/drawing/2014/main" id="{34E3C210-0CE5-4528-9E4A-AF3E794E6DA0}"/>
              </a:ext>
            </a:extLst>
          </p:cNvPr>
          <p:cNvPicPr>
            <a:picLocks noGrp="1" noChangeAspect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9" r="24609"/>
          <a:stretch>
            <a:fillRect/>
          </a:stretch>
        </p:blipFill>
        <p:spPr>
          <a:xfrm>
            <a:off x="0" y="1304925"/>
            <a:ext cx="4648200" cy="5553075"/>
          </a:xfrm>
        </p:spPr>
      </p:pic>
      <p:sp>
        <p:nvSpPr>
          <p:cNvPr id="10243" name="Text Placeholder 3">
            <a:extLst>
              <a:ext uri="{FF2B5EF4-FFF2-40B4-BE49-F238E27FC236}">
                <a16:creationId xmlns:a16="http://schemas.microsoft.com/office/drawing/2014/main" id="{DA879398-0887-4C4E-8AC5-CD590A601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244" name="Picture 5">
            <a:extLst>
              <a:ext uri="{FF2B5EF4-FFF2-40B4-BE49-F238E27FC236}">
                <a16:creationId xmlns:a16="http://schemas.microsoft.com/office/drawing/2014/main" id="{D81DB54A-C335-40CD-8C13-78C406631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4495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4AF8BB27-C951-418E-9652-508D29F6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The Aztec Empire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B10487-35A2-46AA-A09E-823DF781F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12" y="1101315"/>
            <a:ext cx="7572375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6F2D7184-F157-4C7F-86E9-BD746DDBB3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5425"/>
            <a:ext cx="8229600" cy="863600"/>
          </a:xfrm>
        </p:spPr>
        <p:txBody>
          <a:bodyPr/>
          <a:lstStyle/>
          <a:p>
            <a:pPr eaLnBrk="1" hangingPunct="1"/>
            <a:r>
              <a:rPr lang="en-US" altLang="en-US"/>
              <a:t>Aztec Empire 1325-1520</a:t>
            </a:r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23A1F897-2318-47C1-835E-93218B8D62C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1304925"/>
            <a:ext cx="8382000" cy="5324475"/>
          </a:xfrm>
        </p:spPr>
        <p:txBody>
          <a:bodyPr/>
          <a:lstStyle/>
          <a:p>
            <a:pPr eaLnBrk="1" hangingPunct="1"/>
            <a:r>
              <a:rPr lang="en-US" altLang="en-US" sz="3600"/>
              <a:t>Capital City of </a:t>
            </a:r>
            <a:r>
              <a:rPr lang="en-US" altLang="en-US" sz="3600">
                <a:solidFill>
                  <a:srgbClr val="FF0000"/>
                </a:solidFill>
              </a:rPr>
              <a:t>Tenochtitlan </a:t>
            </a:r>
            <a:r>
              <a:rPr lang="en-US" altLang="en-US" sz="3600"/>
              <a:t>-  </a:t>
            </a:r>
            <a:r>
              <a:rPr lang="ja-JP" altLang="en-US" sz="3600"/>
              <a:t>“</a:t>
            </a:r>
            <a:r>
              <a:rPr lang="en-US" altLang="ja-JP" sz="3600"/>
              <a:t>Foundation of Heaven</a:t>
            </a:r>
            <a:r>
              <a:rPr lang="ja-JP" altLang="en-US" sz="3600"/>
              <a:t>”</a:t>
            </a:r>
            <a:endParaRPr lang="en-US" altLang="ja-JP" sz="3600"/>
          </a:p>
          <a:p>
            <a:pPr eaLnBrk="1" hangingPunct="1"/>
            <a:r>
              <a:rPr lang="en-US" altLang="en-US" sz="3600"/>
              <a:t>By 1519, metropolis of 150,000-five square miles</a:t>
            </a:r>
          </a:p>
          <a:p>
            <a:pPr eaLnBrk="1" hangingPunct="1"/>
            <a:r>
              <a:rPr lang="en-US" altLang="en-US" sz="3600"/>
              <a:t>Island location</a:t>
            </a:r>
          </a:p>
          <a:p>
            <a:pPr eaLnBrk="1" hangingPunct="1"/>
            <a:r>
              <a:rPr lang="en-US" altLang="en-US" sz="3600"/>
              <a:t>Tribute empire based on </a:t>
            </a:r>
            <a:r>
              <a:rPr lang="en-US" altLang="en-US" sz="3600">
                <a:solidFill>
                  <a:srgbClr val="FF0000"/>
                </a:solidFill>
              </a:rPr>
              <a:t>agriculture</a:t>
            </a:r>
          </a:p>
          <a:p>
            <a:pPr eaLnBrk="1" hangingPunct="1"/>
            <a:r>
              <a:rPr lang="en-US" altLang="en-US" sz="3600"/>
              <a:t>State control of market – redistributes all goods - </a:t>
            </a:r>
            <a:r>
              <a:rPr lang="en-US" altLang="en-US" sz="3600">
                <a:solidFill>
                  <a:srgbClr val="FF0000"/>
                </a:solidFill>
              </a:rPr>
              <a:t>socialism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3">
            <a:extLst>
              <a:ext uri="{FF2B5EF4-FFF2-40B4-BE49-F238E27FC236}">
                <a16:creationId xmlns:a16="http://schemas.microsoft.com/office/drawing/2014/main" id="{BE8F4C6D-2760-4B86-BCE6-99E492F78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/>
              <a:t>Aztec Empire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A6E268-04EA-462A-9F6E-491DCA86C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153572"/>
            <a:ext cx="4915310" cy="2720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0C1746-E1A1-45B0-9D02-34ACBF3CD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85303"/>
            <a:ext cx="2494935" cy="2457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39CFF7-6BD8-4926-BA8B-91BC76283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424" y="3859799"/>
            <a:ext cx="4020576" cy="2998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53EEF3-46EC-4172-B2B5-B822641C4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59799"/>
            <a:ext cx="5097828" cy="307144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sentation for report on country">
  <a:themeElements>
    <a:clrScheme name="Presentation for report on country 2">
      <a:dk1>
        <a:srgbClr val="000000"/>
      </a:dk1>
      <a:lt1>
        <a:srgbClr val="FFFFFF"/>
      </a:lt1>
      <a:dk2>
        <a:srgbClr val="CC6600"/>
      </a:dk2>
      <a:lt2>
        <a:srgbClr val="FFFFFF"/>
      </a:lt2>
      <a:accent1>
        <a:srgbClr val="FFFFCC"/>
      </a:accent1>
      <a:accent2>
        <a:srgbClr val="B5E0E3"/>
      </a:accent2>
      <a:accent3>
        <a:srgbClr val="FFFFFF"/>
      </a:accent3>
      <a:accent4>
        <a:srgbClr val="000000"/>
      </a:accent4>
      <a:accent5>
        <a:srgbClr val="FFFFE2"/>
      </a:accent5>
      <a:accent6>
        <a:srgbClr val="A4CBCE"/>
      </a:accent6>
      <a:hlink>
        <a:srgbClr val="E5D093"/>
      </a:hlink>
      <a:folHlink>
        <a:srgbClr val="CCB374"/>
      </a:folHlink>
    </a:clrScheme>
    <a:fontScheme name="Presentation for report on country">
      <a:majorFont>
        <a:latin typeface="Comic Sans MS"/>
        <a:ea typeface=""/>
        <a:cs typeface="Times New Roman"/>
      </a:majorFont>
      <a:minorFont>
        <a:latin typeface="Comic Sans MS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Presentation for report on country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for report on country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for report on country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for report on country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for report on country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for report on country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for report on country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for report on country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for report on country</Template>
  <TotalTime>2842</TotalTime>
  <Words>1109</Words>
  <Application>Microsoft Office PowerPoint</Application>
  <PresentationFormat>On-screen Show (4:3)</PresentationFormat>
  <Paragraphs>190</Paragraphs>
  <Slides>44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Times New Roman</vt:lpstr>
      <vt:lpstr>MS PGothic</vt:lpstr>
      <vt:lpstr>Arial</vt:lpstr>
      <vt:lpstr>Comic Sans MS</vt:lpstr>
      <vt:lpstr>Tahoma</vt:lpstr>
      <vt:lpstr>Presentation for report on country</vt:lpstr>
      <vt:lpstr>A WORLD OF EMPIRES 1450-1750 CE</vt:lpstr>
      <vt:lpstr>World Empires - 1750</vt:lpstr>
      <vt:lpstr>American Empires 1300-1800</vt:lpstr>
      <vt:lpstr>Inca Empire—1438-1525</vt:lpstr>
      <vt:lpstr>Incan Empire </vt:lpstr>
      <vt:lpstr>The Incan Empire</vt:lpstr>
      <vt:lpstr>The Aztec Empire</vt:lpstr>
      <vt:lpstr>Aztec Empire 1325-1520</vt:lpstr>
      <vt:lpstr>Aztec Empire</vt:lpstr>
      <vt:lpstr>Changes in Trade, Technology and Global Interactions</vt:lpstr>
      <vt:lpstr>African Slave Trade</vt:lpstr>
      <vt:lpstr>Commodities/Natural Resources</vt:lpstr>
      <vt:lpstr>Cartographic (Map making) Changes</vt:lpstr>
      <vt:lpstr>Africa</vt:lpstr>
      <vt:lpstr>African Kingdoms</vt:lpstr>
      <vt:lpstr>Benin</vt:lpstr>
      <vt:lpstr>Ashanti (Asante)</vt:lpstr>
      <vt:lpstr>Dahomey</vt:lpstr>
      <vt:lpstr>Ottoman Empire 1281-1914</vt:lpstr>
      <vt:lpstr>Ming China (Mongol) 1368-1644 Manchu Qing Dynasty 1644-1912</vt:lpstr>
      <vt:lpstr>Japan – Tokugawa Shogunate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Feudalism Under  Tokugawa Shogunate</vt:lpstr>
      <vt:lpstr>Japanese Feudal System</vt:lpstr>
      <vt:lpstr>Tokugawa Japan 1600-1853</vt:lpstr>
      <vt:lpstr>Mughal India 1556-1739</vt:lpstr>
      <vt:lpstr>PowerPoint Presentation</vt:lpstr>
      <vt:lpstr>Safavid Persia  1334-1722</vt:lpstr>
      <vt:lpstr>Safavid Persia  1334-1722</vt:lpstr>
      <vt:lpstr>Empires:  Russia</vt:lpstr>
      <vt:lpstr>PowerPoint Presentation</vt:lpstr>
      <vt:lpstr>Portugal</vt:lpstr>
      <vt:lpstr>PowerPoint Presentation</vt:lpstr>
      <vt:lpstr>Portugal</vt:lpstr>
      <vt:lpstr>Portugal</vt:lpstr>
      <vt:lpstr>Brazil:  Plantation colony</vt:lpstr>
      <vt:lpstr>Spain</vt:lpstr>
      <vt:lpstr>England</vt:lpstr>
      <vt:lpstr>France</vt:lpstr>
      <vt:lpstr>Dutch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WORLD OF EMPIRES 1450-1750 CE</dc:title>
  <dc:subject/>
  <dc:creator>Windows XP User</dc:creator>
  <cp:keywords/>
  <dc:description/>
  <cp:lastModifiedBy>Tokio Marine Management</cp:lastModifiedBy>
  <cp:revision>48</cp:revision>
  <cp:lastPrinted>1601-01-01T00:00:00Z</cp:lastPrinted>
  <dcterms:created xsi:type="dcterms:W3CDTF">2007-11-15T02:35:25Z</dcterms:created>
  <dcterms:modified xsi:type="dcterms:W3CDTF">2018-10-01T14:19:47Z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TC010183711033</vt:lpwstr>
  </property>
</Properties>
</file>