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83" r:id="rId2"/>
    <p:sldId id="287" r:id="rId3"/>
    <p:sldId id="291" r:id="rId4"/>
    <p:sldId id="288" r:id="rId5"/>
    <p:sldId id="289" r:id="rId6"/>
    <p:sldId id="290" r:id="rId7"/>
    <p:sldId id="257" r:id="rId8"/>
    <p:sldId id="261" r:id="rId9"/>
    <p:sldId id="259" r:id="rId10"/>
    <p:sldId id="258" r:id="rId11"/>
    <p:sldId id="262" r:id="rId12"/>
    <p:sldId id="263" r:id="rId13"/>
    <p:sldId id="277" r:id="rId14"/>
    <p:sldId id="264" r:id="rId15"/>
    <p:sldId id="271" r:id="rId16"/>
    <p:sldId id="265" r:id="rId17"/>
    <p:sldId id="266" r:id="rId18"/>
    <p:sldId id="268" r:id="rId19"/>
    <p:sldId id="270" r:id="rId20"/>
    <p:sldId id="272" r:id="rId21"/>
    <p:sldId id="284" r:id="rId22"/>
    <p:sldId id="285" r:id="rId23"/>
    <p:sldId id="286" r:id="rId24"/>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2F2F2"/>
    <a:srgbClr val="66FFFF"/>
    <a:srgbClr val="FFCCFF"/>
    <a:srgbClr val="800000"/>
    <a:srgbClr val="660066"/>
    <a:srgbClr val="000000"/>
    <a:srgbClr val="00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64" autoAdjust="0"/>
  </p:normalViewPr>
  <p:slideViewPr>
    <p:cSldViewPr>
      <p:cViewPr>
        <p:scale>
          <a:sx n="104" d="100"/>
          <a:sy n="104" d="100"/>
        </p:scale>
        <p:origin x="-7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39E93-5F0D-41FE-94B0-C4E1EFFD2A3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DBF04265-CFC4-4FD0-8672-FD1C872EBE81}">
      <dgm:prSet phldrT="[Text]" custT="1"/>
      <dgm:spPr/>
      <dgm:t>
        <a:bodyPr/>
        <a:lstStyle/>
        <a:p>
          <a:r>
            <a:rPr lang="en-US" sz="2400" b="1" dirty="0" smtClean="0">
              <a:solidFill>
                <a:schemeClr val="tx1"/>
              </a:solidFill>
            </a:rPr>
            <a:t>Introduction of European medicine and improved nutrition led to an expansion of population  (Positive Effect)</a:t>
          </a:r>
        </a:p>
      </dgm:t>
    </dgm:pt>
    <dgm:pt modelId="{A4E14A6D-07E9-44D2-90B5-1BBB758B4187}" type="parTrans" cxnId="{BE5CD25E-25CE-4C6B-AC10-F67BC77FAB7C}">
      <dgm:prSet/>
      <dgm:spPr/>
      <dgm:t>
        <a:bodyPr/>
        <a:lstStyle/>
        <a:p>
          <a:endParaRPr lang="en-US"/>
        </a:p>
      </dgm:t>
    </dgm:pt>
    <dgm:pt modelId="{991DAE2C-C6B3-428D-832A-922385434CCC}" type="sibTrans" cxnId="{BE5CD25E-25CE-4C6B-AC10-F67BC77FAB7C}">
      <dgm:prSet/>
      <dgm:spPr/>
      <dgm:t>
        <a:bodyPr/>
        <a:lstStyle/>
        <a:p>
          <a:endParaRPr lang="en-US"/>
        </a:p>
      </dgm:t>
    </dgm:pt>
    <dgm:pt modelId="{5AFE3F4F-8104-4FF6-97C6-CB2386DF9124}">
      <dgm:prSet phldrT="[Text]" custT="1"/>
      <dgm:spPr/>
      <dgm:t>
        <a:bodyPr/>
        <a:lstStyle/>
        <a:p>
          <a:r>
            <a:rPr lang="en-US" sz="2400" b="1" smtClean="0">
              <a:solidFill>
                <a:schemeClr val="tx1"/>
              </a:solidFill>
            </a:rPr>
            <a:t>A divided Africa and ignored the tribal, ethnic, and cultural boundaries of the African people.  This has led to tribal conflicts even today. (Negative Effect)</a:t>
          </a:r>
          <a:endParaRPr lang="en-US" sz="2400" b="1" dirty="0">
            <a:solidFill>
              <a:schemeClr val="tx1"/>
            </a:solidFill>
          </a:endParaRPr>
        </a:p>
      </dgm:t>
    </dgm:pt>
    <dgm:pt modelId="{4476416B-0172-41ED-A44A-69B2DB61C218}" type="parTrans" cxnId="{90D31C63-5CFF-4262-8A59-66FD32E2E310}">
      <dgm:prSet/>
      <dgm:spPr/>
      <dgm:t>
        <a:bodyPr/>
        <a:lstStyle/>
        <a:p>
          <a:endParaRPr lang="en-US"/>
        </a:p>
      </dgm:t>
    </dgm:pt>
    <dgm:pt modelId="{7FFEA90D-8C0C-4913-B080-0C603D0F1415}" type="sibTrans" cxnId="{90D31C63-5CFF-4262-8A59-66FD32E2E310}">
      <dgm:prSet/>
      <dgm:spPr/>
      <dgm:t>
        <a:bodyPr/>
        <a:lstStyle/>
        <a:p>
          <a:endParaRPr lang="en-US"/>
        </a:p>
      </dgm:t>
    </dgm:pt>
    <dgm:pt modelId="{FFF5572F-7B77-4195-8E9B-C358A0D02F34}">
      <dgm:prSet phldrT="[Text]" custT="1"/>
      <dgm:spPr/>
      <dgm:t>
        <a:bodyPr/>
        <a:lstStyle/>
        <a:p>
          <a:r>
            <a:rPr lang="en-US" sz="2400" b="1" dirty="0" smtClean="0">
              <a:solidFill>
                <a:schemeClr val="tx1"/>
              </a:solidFill>
            </a:rPr>
            <a:t>African peoples were treated as inferior to Europeans (Negative Effect)</a:t>
          </a:r>
        </a:p>
      </dgm:t>
    </dgm:pt>
    <dgm:pt modelId="{0407A98A-E6D7-4D34-9267-7C53963C6336}" type="parTrans" cxnId="{4A015C85-08A6-4A5D-B6FD-19D3444A2842}">
      <dgm:prSet/>
      <dgm:spPr/>
      <dgm:t>
        <a:bodyPr/>
        <a:lstStyle/>
        <a:p>
          <a:endParaRPr lang="en-US"/>
        </a:p>
      </dgm:t>
    </dgm:pt>
    <dgm:pt modelId="{F89140A8-838C-4B7F-A49E-89FEF24C21EC}" type="sibTrans" cxnId="{4A015C85-08A6-4A5D-B6FD-19D3444A2842}">
      <dgm:prSet/>
      <dgm:spPr/>
      <dgm:t>
        <a:bodyPr/>
        <a:lstStyle/>
        <a:p>
          <a:endParaRPr lang="en-US"/>
        </a:p>
      </dgm:t>
    </dgm:pt>
    <dgm:pt modelId="{AD9FE91D-28B1-4A06-99BA-0B364B535EE6}">
      <dgm:prSet phldrT="[Text]" custT="1"/>
      <dgm:spPr/>
      <dgm:t>
        <a:bodyPr/>
        <a:lstStyle/>
        <a:p>
          <a:r>
            <a:rPr lang="en-US" sz="2400" b="1" dirty="0" smtClean="0">
              <a:solidFill>
                <a:schemeClr val="tx1"/>
              </a:solidFill>
              <a:latin typeface="+mn-lt"/>
            </a:rPr>
            <a:t>Introduction of modern transportation and communication systems, such as telegraphs, railroads, and telephones  (Positive Effect)</a:t>
          </a:r>
          <a:endParaRPr lang="en-US" sz="2400" b="1" dirty="0" smtClean="0">
            <a:solidFill>
              <a:schemeClr val="tx1"/>
            </a:solidFill>
          </a:endParaRPr>
        </a:p>
      </dgm:t>
    </dgm:pt>
    <dgm:pt modelId="{2CC2A428-7542-4B27-AF1F-204961C3309B}" type="parTrans" cxnId="{F38F02F6-0979-459B-BDC0-2E23639BE584}">
      <dgm:prSet/>
      <dgm:spPr/>
      <dgm:t>
        <a:bodyPr/>
        <a:lstStyle/>
        <a:p>
          <a:endParaRPr lang="en-US"/>
        </a:p>
      </dgm:t>
    </dgm:pt>
    <dgm:pt modelId="{B2AFB156-03BE-4942-9304-32F605A50E02}" type="sibTrans" cxnId="{F38F02F6-0979-459B-BDC0-2E23639BE584}">
      <dgm:prSet/>
      <dgm:spPr/>
      <dgm:t>
        <a:bodyPr/>
        <a:lstStyle/>
        <a:p>
          <a:endParaRPr lang="en-US"/>
        </a:p>
      </dgm:t>
    </dgm:pt>
    <dgm:pt modelId="{3F31B7F4-0B61-4841-9DAF-872B79196C34}" type="pres">
      <dgm:prSet presAssocID="{48C39E93-5F0D-41FE-94B0-C4E1EFFD2A3D}" presName="linear" presStyleCnt="0">
        <dgm:presLayoutVars>
          <dgm:dir/>
          <dgm:resizeHandles val="exact"/>
        </dgm:presLayoutVars>
      </dgm:prSet>
      <dgm:spPr/>
      <dgm:t>
        <a:bodyPr/>
        <a:lstStyle/>
        <a:p>
          <a:endParaRPr lang="en-US"/>
        </a:p>
      </dgm:t>
    </dgm:pt>
    <dgm:pt modelId="{F7158DD0-31BE-4A08-B299-270D62E986CE}" type="pres">
      <dgm:prSet presAssocID="{DBF04265-CFC4-4FD0-8672-FD1C872EBE81}" presName="comp" presStyleCnt="0"/>
      <dgm:spPr/>
    </dgm:pt>
    <dgm:pt modelId="{C38EB81F-6C8F-4182-864A-FA4C67A3C583}" type="pres">
      <dgm:prSet presAssocID="{DBF04265-CFC4-4FD0-8672-FD1C872EBE81}" presName="box" presStyleLbl="node1" presStyleIdx="0" presStyleCnt="4"/>
      <dgm:spPr/>
      <dgm:t>
        <a:bodyPr/>
        <a:lstStyle/>
        <a:p>
          <a:endParaRPr lang="en-US"/>
        </a:p>
      </dgm:t>
    </dgm:pt>
    <dgm:pt modelId="{E734E9E9-3962-4BEF-8B42-7AC07B8CE8EE}" type="pres">
      <dgm:prSet presAssocID="{DBF04265-CFC4-4FD0-8672-FD1C872EBE81}" presName="img" presStyleLbl="fgImgPlace1" presStyleIdx="0" presStyleCnt="4"/>
      <dgm:spPr>
        <a:blipFill rotWithShape="0">
          <a:blip xmlns:r="http://schemas.openxmlformats.org/officeDocument/2006/relationships" r:embed="rId1"/>
          <a:stretch>
            <a:fillRect/>
          </a:stretch>
        </a:blipFill>
      </dgm:spPr>
    </dgm:pt>
    <dgm:pt modelId="{8CA6EC53-5F69-4575-B51E-F8898B9E1754}" type="pres">
      <dgm:prSet presAssocID="{DBF04265-CFC4-4FD0-8672-FD1C872EBE81}" presName="text" presStyleLbl="node1" presStyleIdx="0" presStyleCnt="4">
        <dgm:presLayoutVars>
          <dgm:bulletEnabled val="1"/>
        </dgm:presLayoutVars>
      </dgm:prSet>
      <dgm:spPr/>
      <dgm:t>
        <a:bodyPr/>
        <a:lstStyle/>
        <a:p>
          <a:endParaRPr lang="en-US"/>
        </a:p>
      </dgm:t>
    </dgm:pt>
    <dgm:pt modelId="{F286ECE6-6FA3-49C3-AFB1-556AAEB3D7B4}" type="pres">
      <dgm:prSet presAssocID="{991DAE2C-C6B3-428D-832A-922385434CCC}" presName="spacer" presStyleCnt="0"/>
      <dgm:spPr/>
    </dgm:pt>
    <dgm:pt modelId="{3BF521C0-7F34-40AE-B776-E5C8CBB6B3C6}" type="pres">
      <dgm:prSet presAssocID="{5AFE3F4F-8104-4FF6-97C6-CB2386DF9124}" presName="comp" presStyleCnt="0"/>
      <dgm:spPr/>
    </dgm:pt>
    <dgm:pt modelId="{5EF0EE35-00A4-4C54-A694-2F250A06C434}" type="pres">
      <dgm:prSet presAssocID="{5AFE3F4F-8104-4FF6-97C6-CB2386DF9124}" presName="box" presStyleLbl="node1" presStyleIdx="1" presStyleCnt="4"/>
      <dgm:spPr/>
      <dgm:t>
        <a:bodyPr/>
        <a:lstStyle/>
        <a:p>
          <a:endParaRPr lang="en-US"/>
        </a:p>
      </dgm:t>
    </dgm:pt>
    <dgm:pt modelId="{C75ACD35-0BB8-43F9-91BB-CFC39D3388D3}" type="pres">
      <dgm:prSet presAssocID="{5AFE3F4F-8104-4FF6-97C6-CB2386DF9124}" presName="img" presStyleLbl="fgImgPlace1" presStyleIdx="1" presStyleCnt="4"/>
      <dgm:spPr>
        <a:blipFill rotWithShape="0">
          <a:blip xmlns:r="http://schemas.openxmlformats.org/officeDocument/2006/relationships" r:embed="rId2"/>
          <a:stretch>
            <a:fillRect/>
          </a:stretch>
        </a:blipFill>
      </dgm:spPr>
    </dgm:pt>
    <dgm:pt modelId="{0CE42BC6-DA5B-467B-AD91-CFB2A7FA5728}" type="pres">
      <dgm:prSet presAssocID="{5AFE3F4F-8104-4FF6-97C6-CB2386DF9124}" presName="text" presStyleLbl="node1" presStyleIdx="1" presStyleCnt="4">
        <dgm:presLayoutVars>
          <dgm:bulletEnabled val="1"/>
        </dgm:presLayoutVars>
      </dgm:prSet>
      <dgm:spPr/>
      <dgm:t>
        <a:bodyPr/>
        <a:lstStyle/>
        <a:p>
          <a:endParaRPr lang="en-US"/>
        </a:p>
      </dgm:t>
    </dgm:pt>
    <dgm:pt modelId="{B304AFE2-EBB5-4EF6-B70C-4D4C7D101210}" type="pres">
      <dgm:prSet presAssocID="{7FFEA90D-8C0C-4913-B080-0C603D0F1415}" presName="spacer" presStyleCnt="0"/>
      <dgm:spPr/>
    </dgm:pt>
    <dgm:pt modelId="{28F651E4-6D06-42AC-9F43-AF5D2BED5FC7}" type="pres">
      <dgm:prSet presAssocID="{FFF5572F-7B77-4195-8E9B-C358A0D02F34}" presName="comp" presStyleCnt="0"/>
      <dgm:spPr/>
    </dgm:pt>
    <dgm:pt modelId="{9043332C-4316-4A7D-8FFC-94983804BFD9}" type="pres">
      <dgm:prSet presAssocID="{FFF5572F-7B77-4195-8E9B-C358A0D02F34}" presName="box" presStyleLbl="node1" presStyleIdx="2" presStyleCnt="4" custLinFactNeighborY="-2495"/>
      <dgm:spPr/>
      <dgm:t>
        <a:bodyPr/>
        <a:lstStyle/>
        <a:p>
          <a:endParaRPr lang="en-US"/>
        </a:p>
      </dgm:t>
    </dgm:pt>
    <dgm:pt modelId="{CE663227-AAB8-4FC3-9A1E-0E90EE6E1027}" type="pres">
      <dgm:prSet presAssocID="{FFF5572F-7B77-4195-8E9B-C358A0D02F34}" presName="img" presStyleLbl="fgImgPlace1" presStyleIdx="2" presStyleCnt="4"/>
      <dgm:spPr>
        <a:blipFill rotWithShape="0">
          <a:blip xmlns:r="http://schemas.openxmlformats.org/officeDocument/2006/relationships" r:embed="rId3"/>
          <a:stretch>
            <a:fillRect/>
          </a:stretch>
        </a:blipFill>
      </dgm:spPr>
    </dgm:pt>
    <dgm:pt modelId="{D8CC9861-3378-4588-840D-021E41B4E66D}" type="pres">
      <dgm:prSet presAssocID="{FFF5572F-7B77-4195-8E9B-C358A0D02F34}" presName="text" presStyleLbl="node1" presStyleIdx="2" presStyleCnt="4">
        <dgm:presLayoutVars>
          <dgm:bulletEnabled val="1"/>
        </dgm:presLayoutVars>
      </dgm:prSet>
      <dgm:spPr/>
      <dgm:t>
        <a:bodyPr/>
        <a:lstStyle/>
        <a:p>
          <a:endParaRPr lang="en-US"/>
        </a:p>
      </dgm:t>
    </dgm:pt>
    <dgm:pt modelId="{4356C5F5-C019-4A3E-AF44-0769120E7F32}" type="pres">
      <dgm:prSet presAssocID="{F89140A8-838C-4B7F-A49E-89FEF24C21EC}" presName="spacer" presStyleCnt="0"/>
      <dgm:spPr/>
    </dgm:pt>
    <dgm:pt modelId="{B4162091-E25C-4D7F-A6AB-7C20622FE2E3}" type="pres">
      <dgm:prSet presAssocID="{AD9FE91D-28B1-4A06-99BA-0B364B535EE6}" presName="comp" presStyleCnt="0"/>
      <dgm:spPr/>
    </dgm:pt>
    <dgm:pt modelId="{49243095-C4E2-433C-8B01-710E2B87E21D}" type="pres">
      <dgm:prSet presAssocID="{AD9FE91D-28B1-4A06-99BA-0B364B535EE6}" presName="box" presStyleLbl="node1" presStyleIdx="3" presStyleCnt="4" custLinFactNeighborY="-2495"/>
      <dgm:spPr/>
      <dgm:t>
        <a:bodyPr/>
        <a:lstStyle/>
        <a:p>
          <a:endParaRPr lang="en-US"/>
        </a:p>
      </dgm:t>
    </dgm:pt>
    <dgm:pt modelId="{46DE8226-2DA7-4715-9BB0-2D426D8630D0}" type="pres">
      <dgm:prSet presAssocID="{AD9FE91D-28B1-4A06-99BA-0B364B535EE6}" presName="img" presStyleLbl="fgImgPlace1" presStyleIdx="3" presStyleCnt="4"/>
      <dgm:spPr>
        <a:blipFill rotWithShape="0">
          <a:blip xmlns:r="http://schemas.openxmlformats.org/officeDocument/2006/relationships" r:embed="rId4"/>
          <a:stretch>
            <a:fillRect/>
          </a:stretch>
        </a:blipFill>
      </dgm:spPr>
    </dgm:pt>
    <dgm:pt modelId="{D3F9DFE6-0FD3-4F31-86C5-3C850CA42EBA}" type="pres">
      <dgm:prSet presAssocID="{AD9FE91D-28B1-4A06-99BA-0B364B535EE6}" presName="text" presStyleLbl="node1" presStyleIdx="3" presStyleCnt="4">
        <dgm:presLayoutVars>
          <dgm:bulletEnabled val="1"/>
        </dgm:presLayoutVars>
      </dgm:prSet>
      <dgm:spPr/>
      <dgm:t>
        <a:bodyPr/>
        <a:lstStyle/>
        <a:p>
          <a:endParaRPr lang="en-US"/>
        </a:p>
      </dgm:t>
    </dgm:pt>
  </dgm:ptLst>
  <dgm:cxnLst>
    <dgm:cxn modelId="{363A4657-0514-48A0-BADD-3322E18A8747}" type="presOf" srcId="{DBF04265-CFC4-4FD0-8672-FD1C872EBE81}" destId="{C38EB81F-6C8F-4182-864A-FA4C67A3C583}" srcOrd="0" destOrd="0" presId="urn:microsoft.com/office/officeart/2005/8/layout/vList4#1"/>
    <dgm:cxn modelId="{BBBB05CD-7C0A-4595-8A55-D5874B636027}" type="presOf" srcId="{DBF04265-CFC4-4FD0-8672-FD1C872EBE81}" destId="{8CA6EC53-5F69-4575-B51E-F8898B9E1754}" srcOrd="1" destOrd="0" presId="urn:microsoft.com/office/officeart/2005/8/layout/vList4#1"/>
    <dgm:cxn modelId="{4A015C85-08A6-4A5D-B6FD-19D3444A2842}" srcId="{48C39E93-5F0D-41FE-94B0-C4E1EFFD2A3D}" destId="{FFF5572F-7B77-4195-8E9B-C358A0D02F34}" srcOrd="2" destOrd="0" parTransId="{0407A98A-E6D7-4D34-9267-7C53963C6336}" sibTransId="{F89140A8-838C-4B7F-A49E-89FEF24C21EC}"/>
    <dgm:cxn modelId="{CF82E18A-F3E9-4122-A02D-E0B08C8063DA}" type="presOf" srcId="{FFF5572F-7B77-4195-8E9B-C358A0D02F34}" destId="{9043332C-4316-4A7D-8FFC-94983804BFD9}" srcOrd="0" destOrd="0" presId="urn:microsoft.com/office/officeart/2005/8/layout/vList4#1"/>
    <dgm:cxn modelId="{4342C5D0-C434-44F4-BB07-509F24C2D5D1}" type="presOf" srcId="{48C39E93-5F0D-41FE-94B0-C4E1EFFD2A3D}" destId="{3F31B7F4-0B61-4841-9DAF-872B79196C34}" srcOrd="0" destOrd="0" presId="urn:microsoft.com/office/officeart/2005/8/layout/vList4#1"/>
    <dgm:cxn modelId="{4C28CB0F-01A7-4533-9FB7-1493BF3D46A9}" type="presOf" srcId="{5AFE3F4F-8104-4FF6-97C6-CB2386DF9124}" destId="{5EF0EE35-00A4-4C54-A694-2F250A06C434}" srcOrd="0" destOrd="0" presId="urn:microsoft.com/office/officeart/2005/8/layout/vList4#1"/>
    <dgm:cxn modelId="{866A12C0-3344-40F8-B48D-3CE059740895}" type="presOf" srcId="{FFF5572F-7B77-4195-8E9B-C358A0D02F34}" destId="{D8CC9861-3378-4588-840D-021E41B4E66D}" srcOrd="1" destOrd="0" presId="urn:microsoft.com/office/officeart/2005/8/layout/vList4#1"/>
    <dgm:cxn modelId="{BA569B91-A8E3-4985-94CA-A1F75EA59A1B}" type="presOf" srcId="{AD9FE91D-28B1-4A06-99BA-0B364B535EE6}" destId="{D3F9DFE6-0FD3-4F31-86C5-3C850CA42EBA}" srcOrd="1" destOrd="0" presId="urn:microsoft.com/office/officeart/2005/8/layout/vList4#1"/>
    <dgm:cxn modelId="{BE5CD25E-25CE-4C6B-AC10-F67BC77FAB7C}" srcId="{48C39E93-5F0D-41FE-94B0-C4E1EFFD2A3D}" destId="{DBF04265-CFC4-4FD0-8672-FD1C872EBE81}" srcOrd="0" destOrd="0" parTransId="{A4E14A6D-07E9-44D2-90B5-1BBB758B4187}" sibTransId="{991DAE2C-C6B3-428D-832A-922385434CCC}"/>
    <dgm:cxn modelId="{FA5DAE9C-8F81-41EB-B954-A8A43E1C41CC}" type="presOf" srcId="{AD9FE91D-28B1-4A06-99BA-0B364B535EE6}" destId="{49243095-C4E2-433C-8B01-710E2B87E21D}" srcOrd="0" destOrd="0" presId="urn:microsoft.com/office/officeart/2005/8/layout/vList4#1"/>
    <dgm:cxn modelId="{F38F02F6-0979-459B-BDC0-2E23639BE584}" srcId="{48C39E93-5F0D-41FE-94B0-C4E1EFFD2A3D}" destId="{AD9FE91D-28B1-4A06-99BA-0B364B535EE6}" srcOrd="3" destOrd="0" parTransId="{2CC2A428-7542-4B27-AF1F-204961C3309B}" sibTransId="{B2AFB156-03BE-4942-9304-32F605A50E02}"/>
    <dgm:cxn modelId="{90D31C63-5CFF-4262-8A59-66FD32E2E310}" srcId="{48C39E93-5F0D-41FE-94B0-C4E1EFFD2A3D}" destId="{5AFE3F4F-8104-4FF6-97C6-CB2386DF9124}" srcOrd="1" destOrd="0" parTransId="{4476416B-0172-41ED-A44A-69B2DB61C218}" sibTransId="{7FFEA90D-8C0C-4913-B080-0C603D0F1415}"/>
    <dgm:cxn modelId="{4AB704A3-8AD8-4BB7-B066-EB4CF85CCCD1}" type="presOf" srcId="{5AFE3F4F-8104-4FF6-97C6-CB2386DF9124}" destId="{0CE42BC6-DA5B-467B-AD91-CFB2A7FA5728}" srcOrd="1" destOrd="0" presId="urn:microsoft.com/office/officeart/2005/8/layout/vList4#1"/>
    <dgm:cxn modelId="{513E489B-821C-4548-B3F9-74A8C14EEDE6}" type="presParOf" srcId="{3F31B7F4-0B61-4841-9DAF-872B79196C34}" destId="{F7158DD0-31BE-4A08-B299-270D62E986CE}" srcOrd="0" destOrd="0" presId="urn:microsoft.com/office/officeart/2005/8/layout/vList4#1"/>
    <dgm:cxn modelId="{75F0ABED-DFE2-47A2-82FD-7FDC5F0702F0}" type="presParOf" srcId="{F7158DD0-31BE-4A08-B299-270D62E986CE}" destId="{C38EB81F-6C8F-4182-864A-FA4C67A3C583}" srcOrd="0" destOrd="0" presId="urn:microsoft.com/office/officeart/2005/8/layout/vList4#1"/>
    <dgm:cxn modelId="{AA8CCD06-28EF-4150-A397-B017305CF69D}" type="presParOf" srcId="{F7158DD0-31BE-4A08-B299-270D62E986CE}" destId="{E734E9E9-3962-4BEF-8B42-7AC07B8CE8EE}" srcOrd="1" destOrd="0" presId="urn:microsoft.com/office/officeart/2005/8/layout/vList4#1"/>
    <dgm:cxn modelId="{4E7B2B68-4F24-411C-BE52-BD0C3CBD8980}" type="presParOf" srcId="{F7158DD0-31BE-4A08-B299-270D62E986CE}" destId="{8CA6EC53-5F69-4575-B51E-F8898B9E1754}" srcOrd="2" destOrd="0" presId="urn:microsoft.com/office/officeart/2005/8/layout/vList4#1"/>
    <dgm:cxn modelId="{9DDAB663-9E74-47FF-BD79-37D90B87A9F7}" type="presParOf" srcId="{3F31B7F4-0B61-4841-9DAF-872B79196C34}" destId="{F286ECE6-6FA3-49C3-AFB1-556AAEB3D7B4}" srcOrd="1" destOrd="0" presId="urn:microsoft.com/office/officeart/2005/8/layout/vList4#1"/>
    <dgm:cxn modelId="{9AEDD1A8-EB34-419C-9F0F-301077A7A0A4}" type="presParOf" srcId="{3F31B7F4-0B61-4841-9DAF-872B79196C34}" destId="{3BF521C0-7F34-40AE-B776-E5C8CBB6B3C6}" srcOrd="2" destOrd="0" presId="urn:microsoft.com/office/officeart/2005/8/layout/vList4#1"/>
    <dgm:cxn modelId="{DDD0A2CA-9A15-4109-AF79-C93F93DA7120}" type="presParOf" srcId="{3BF521C0-7F34-40AE-B776-E5C8CBB6B3C6}" destId="{5EF0EE35-00A4-4C54-A694-2F250A06C434}" srcOrd="0" destOrd="0" presId="urn:microsoft.com/office/officeart/2005/8/layout/vList4#1"/>
    <dgm:cxn modelId="{CCE3761A-7F9A-49D3-8CF5-3E45403BB9D9}" type="presParOf" srcId="{3BF521C0-7F34-40AE-B776-E5C8CBB6B3C6}" destId="{C75ACD35-0BB8-43F9-91BB-CFC39D3388D3}" srcOrd="1" destOrd="0" presId="urn:microsoft.com/office/officeart/2005/8/layout/vList4#1"/>
    <dgm:cxn modelId="{0FE12F65-B487-4B7E-9355-27834629AF42}" type="presParOf" srcId="{3BF521C0-7F34-40AE-B776-E5C8CBB6B3C6}" destId="{0CE42BC6-DA5B-467B-AD91-CFB2A7FA5728}" srcOrd="2" destOrd="0" presId="urn:microsoft.com/office/officeart/2005/8/layout/vList4#1"/>
    <dgm:cxn modelId="{4DC42380-D7B9-4263-9D17-BC81F4560168}" type="presParOf" srcId="{3F31B7F4-0B61-4841-9DAF-872B79196C34}" destId="{B304AFE2-EBB5-4EF6-B70C-4D4C7D101210}" srcOrd="3" destOrd="0" presId="urn:microsoft.com/office/officeart/2005/8/layout/vList4#1"/>
    <dgm:cxn modelId="{821A98FF-2FA6-468B-BB6B-312BF73C4378}" type="presParOf" srcId="{3F31B7F4-0B61-4841-9DAF-872B79196C34}" destId="{28F651E4-6D06-42AC-9F43-AF5D2BED5FC7}" srcOrd="4" destOrd="0" presId="urn:microsoft.com/office/officeart/2005/8/layout/vList4#1"/>
    <dgm:cxn modelId="{CFB789B2-4036-4EBC-944E-D86205708203}" type="presParOf" srcId="{28F651E4-6D06-42AC-9F43-AF5D2BED5FC7}" destId="{9043332C-4316-4A7D-8FFC-94983804BFD9}" srcOrd="0" destOrd="0" presId="urn:microsoft.com/office/officeart/2005/8/layout/vList4#1"/>
    <dgm:cxn modelId="{EA71494C-70CF-45FA-A7F4-05FDE9319C32}" type="presParOf" srcId="{28F651E4-6D06-42AC-9F43-AF5D2BED5FC7}" destId="{CE663227-AAB8-4FC3-9A1E-0E90EE6E1027}" srcOrd="1" destOrd="0" presId="urn:microsoft.com/office/officeart/2005/8/layout/vList4#1"/>
    <dgm:cxn modelId="{5C3581C2-C8EB-4859-AFBD-FD453416D079}" type="presParOf" srcId="{28F651E4-6D06-42AC-9F43-AF5D2BED5FC7}" destId="{D8CC9861-3378-4588-840D-021E41B4E66D}" srcOrd="2" destOrd="0" presId="urn:microsoft.com/office/officeart/2005/8/layout/vList4#1"/>
    <dgm:cxn modelId="{CBF2D5D1-31CB-4101-809F-2C8AD8EFE076}" type="presParOf" srcId="{3F31B7F4-0B61-4841-9DAF-872B79196C34}" destId="{4356C5F5-C019-4A3E-AF44-0769120E7F32}" srcOrd="5" destOrd="0" presId="urn:microsoft.com/office/officeart/2005/8/layout/vList4#1"/>
    <dgm:cxn modelId="{7547364E-E561-43BA-B082-366ACB8B8EEA}" type="presParOf" srcId="{3F31B7F4-0B61-4841-9DAF-872B79196C34}" destId="{B4162091-E25C-4D7F-A6AB-7C20622FE2E3}" srcOrd="6" destOrd="0" presId="urn:microsoft.com/office/officeart/2005/8/layout/vList4#1"/>
    <dgm:cxn modelId="{32324CBD-21A4-4F55-97AF-477EF9314EB9}" type="presParOf" srcId="{B4162091-E25C-4D7F-A6AB-7C20622FE2E3}" destId="{49243095-C4E2-433C-8B01-710E2B87E21D}" srcOrd="0" destOrd="0" presId="urn:microsoft.com/office/officeart/2005/8/layout/vList4#1"/>
    <dgm:cxn modelId="{E4FA3ECD-C0B2-4CD8-BFB5-DC473F237613}" type="presParOf" srcId="{B4162091-E25C-4D7F-A6AB-7C20622FE2E3}" destId="{46DE8226-2DA7-4715-9BB0-2D426D8630D0}" srcOrd="1" destOrd="0" presId="urn:microsoft.com/office/officeart/2005/8/layout/vList4#1"/>
    <dgm:cxn modelId="{F39F016C-115E-4F9B-85D4-D976CD07C072}" type="presParOf" srcId="{B4162091-E25C-4D7F-A6AB-7C20622FE2E3}" destId="{D3F9DFE6-0FD3-4F31-86C5-3C850CA42EBA}"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EB81F-6C8F-4182-864A-FA4C67A3C583}">
      <dsp:nvSpPr>
        <dsp:cNvPr id="0" name=""/>
        <dsp:cNvSpPr/>
      </dsp:nvSpPr>
      <dsp:spPr>
        <a:xfrm>
          <a:off x="0" y="0"/>
          <a:ext cx="8839200" cy="132829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Introduction of European medicine and improved nutrition led to an expansion of population  (Positive Effect)</a:t>
          </a:r>
        </a:p>
      </dsp:txBody>
      <dsp:txXfrm>
        <a:off x="1900669" y="0"/>
        <a:ext cx="6938530" cy="1328291"/>
      </dsp:txXfrm>
    </dsp:sp>
    <dsp:sp modelId="{E734E9E9-3962-4BEF-8B42-7AC07B8CE8EE}">
      <dsp:nvSpPr>
        <dsp:cNvPr id="0" name=""/>
        <dsp:cNvSpPr/>
      </dsp:nvSpPr>
      <dsp:spPr>
        <a:xfrm>
          <a:off x="132829" y="132829"/>
          <a:ext cx="1767840" cy="1062632"/>
        </a:xfrm>
        <a:prstGeom prst="roundRect">
          <a:avLst>
            <a:gd name="adj" fmla="val 10000"/>
          </a:avLst>
        </a:prstGeom>
        <a:blipFill rotWithShape="0">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0EE35-00A4-4C54-A694-2F250A06C434}">
      <dsp:nvSpPr>
        <dsp:cNvPr id="0" name=""/>
        <dsp:cNvSpPr/>
      </dsp:nvSpPr>
      <dsp:spPr>
        <a:xfrm>
          <a:off x="0" y="1461120"/>
          <a:ext cx="8839200" cy="132829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smtClean="0">
              <a:solidFill>
                <a:schemeClr val="tx1"/>
              </a:solidFill>
            </a:rPr>
            <a:t>A divided Africa and ignored the tribal, ethnic, and cultural boundaries of the African people.  This has led to tribal conflicts even today. (Negative Effect)</a:t>
          </a:r>
          <a:endParaRPr lang="en-US" sz="2400" b="1" kern="1200" dirty="0">
            <a:solidFill>
              <a:schemeClr val="tx1"/>
            </a:solidFill>
          </a:endParaRPr>
        </a:p>
      </dsp:txBody>
      <dsp:txXfrm>
        <a:off x="1900669" y="1461120"/>
        <a:ext cx="6938530" cy="1328291"/>
      </dsp:txXfrm>
    </dsp:sp>
    <dsp:sp modelId="{C75ACD35-0BB8-43F9-91BB-CFC39D3388D3}">
      <dsp:nvSpPr>
        <dsp:cNvPr id="0" name=""/>
        <dsp:cNvSpPr/>
      </dsp:nvSpPr>
      <dsp:spPr>
        <a:xfrm>
          <a:off x="132829" y="1593949"/>
          <a:ext cx="1767840" cy="1062632"/>
        </a:xfrm>
        <a:prstGeom prst="roundRect">
          <a:avLst>
            <a:gd name="adj" fmla="val 10000"/>
          </a:avLst>
        </a:prstGeom>
        <a:blipFill rotWithShape="0">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43332C-4316-4A7D-8FFC-94983804BFD9}">
      <dsp:nvSpPr>
        <dsp:cNvPr id="0" name=""/>
        <dsp:cNvSpPr/>
      </dsp:nvSpPr>
      <dsp:spPr>
        <a:xfrm>
          <a:off x="0" y="2889099"/>
          <a:ext cx="8839200" cy="132829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rPr>
            <a:t>African peoples were treated as inferior to Europeans (Negative Effect)</a:t>
          </a:r>
        </a:p>
      </dsp:txBody>
      <dsp:txXfrm>
        <a:off x="1900669" y="2889099"/>
        <a:ext cx="6938530" cy="1328291"/>
      </dsp:txXfrm>
    </dsp:sp>
    <dsp:sp modelId="{CE663227-AAB8-4FC3-9A1E-0E90EE6E1027}">
      <dsp:nvSpPr>
        <dsp:cNvPr id="0" name=""/>
        <dsp:cNvSpPr/>
      </dsp:nvSpPr>
      <dsp:spPr>
        <a:xfrm>
          <a:off x="132829" y="3055069"/>
          <a:ext cx="1767840" cy="1062632"/>
        </a:xfrm>
        <a:prstGeom prst="roundRect">
          <a:avLst>
            <a:gd name="adj" fmla="val 10000"/>
          </a:avLst>
        </a:prstGeom>
        <a:blipFill rotWithShape="0">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43095-C4E2-433C-8B01-710E2B87E21D}">
      <dsp:nvSpPr>
        <dsp:cNvPr id="0" name=""/>
        <dsp:cNvSpPr/>
      </dsp:nvSpPr>
      <dsp:spPr>
        <a:xfrm>
          <a:off x="0" y="4350219"/>
          <a:ext cx="8839200" cy="1328291"/>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solidFill>
                <a:schemeClr val="tx1"/>
              </a:solidFill>
              <a:latin typeface="+mn-lt"/>
            </a:rPr>
            <a:t>Introduction of modern transportation and communication systems, such as telegraphs, railroads, and telephones  (Positive Effect)</a:t>
          </a:r>
          <a:endParaRPr lang="en-US" sz="2400" b="1" kern="1200" dirty="0" smtClean="0">
            <a:solidFill>
              <a:schemeClr val="tx1"/>
            </a:solidFill>
          </a:endParaRPr>
        </a:p>
      </dsp:txBody>
      <dsp:txXfrm>
        <a:off x="1900669" y="4350219"/>
        <a:ext cx="6938530" cy="1328291"/>
      </dsp:txXfrm>
    </dsp:sp>
    <dsp:sp modelId="{46DE8226-2DA7-4715-9BB0-2D426D8630D0}">
      <dsp:nvSpPr>
        <dsp:cNvPr id="0" name=""/>
        <dsp:cNvSpPr/>
      </dsp:nvSpPr>
      <dsp:spPr>
        <a:xfrm>
          <a:off x="132829" y="4516189"/>
          <a:ext cx="1767840" cy="1062632"/>
        </a:xfrm>
        <a:prstGeom prst="roundRect">
          <a:avLst>
            <a:gd name="adj" fmla="val 10000"/>
          </a:avLst>
        </a:prstGeom>
        <a:blipFill rotWithShape="0">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017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018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018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B608A63-03BE-4FF5-A721-3734398B2770}" type="slidenum">
              <a:rPr lang="en-US"/>
              <a:pPr>
                <a:defRPr/>
              </a:pPr>
              <a:t>‹#›</a:t>
            </a:fld>
            <a:endParaRPr lang="en-US"/>
          </a:p>
        </p:txBody>
      </p:sp>
    </p:spTree>
    <p:extLst>
      <p:ext uri="{BB962C8B-B14F-4D97-AF65-F5344CB8AC3E}">
        <p14:creationId xmlns:p14="http://schemas.microsoft.com/office/powerpoint/2010/main" val="90494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F61B9BA-BDFD-4D78-AFA4-E1D25F0432E5}" type="slidenum">
              <a:rPr lang="en-US"/>
              <a:pPr>
                <a:defRPr/>
              </a:pPr>
              <a:t>‹#›</a:t>
            </a:fld>
            <a:endParaRPr lang="en-US"/>
          </a:p>
        </p:txBody>
      </p:sp>
    </p:spTree>
    <p:extLst>
      <p:ext uri="{BB962C8B-B14F-4D97-AF65-F5344CB8AC3E}">
        <p14:creationId xmlns:p14="http://schemas.microsoft.com/office/powerpoint/2010/main" val="2337068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artans.com/articles/famscots/g/livingstoned-lg.gi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61B9BA-BDFD-4D78-AFA4-E1D25F0432E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29700" name="Slide Number Placeholder 3"/>
          <p:cNvSpPr>
            <a:spLocks noGrp="1"/>
          </p:cNvSpPr>
          <p:nvPr>
            <p:ph type="sldNum" sz="quarter" idx="5"/>
          </p:nvPr>
        </p:nvSpPr>
        <p:spPr>
          <a:noFill/>
        </p:spPr>
        <p:txBody>
          <a:bodyPr/>
          <a:lstStyle/>
          <a:p>
            <a:fld id="{38BC79BC-E216-4957-A379-134858C65A64}"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32772" name="Slide Number Placeholder 3"/>
          <p:cNvSpPr>
            <a:spLocks noGrp="1"/>
          </p:cNvSpPr>
          <p:nvPr>
            <p:ph type="sldNum" sz="quarter" idx="5"/>
          </p:nvPr>
        </p:nvSpPr>
        <p:spPr>
          <a:noFill/>
        </p:spPr>
        <p:txBody>
          <a:bodyPr/>
          <a:lstStyle/>
          <a:p>
            <a:fld id="{D0486578-3921-45E2-AFB0-4263B0B3DDA6}"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428F7FC-0A15-4021-8D4E-A4E08D60D417}" type="slidenum">
              <a:rPr lang="en-US"/>
              <a:pPr/>
              <a:t>12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z="900" smtClean="0">
                <a:latin typeface="Comic Sans MS" pitchFamily="66" charset="0"/>
                <a:cs typeface="Arial" pitchFamily="34" charset="0"/>
              </a:rPr>
              <a:t>With a penchant for languages, medical training, and a high tolerance for the discomforts of nineteenth century travel, David Livingstone was a uniquely well-equipped explorer. </a:t>
            </a:r>
          </a:p>
          <a:p>
            <a:pPr eaLnBrk="1" hangingPunct="1"/>
            <a:r>
              <a:rPr lang="en-US" sz="900" smtClean="0">
                <a:latin typeface="Comic Sans MS" pitchFamily="66" charset="0"/>
                <a:cs typeface="Arial" pitchFamily="34" charset="0"/>
              </a:rPr>
              <a:t>Livingstone was born in Blantyre, Scotland on March 19, 1813. He began earning a living at an early age, and his religious faith drew him to a career as a missionary. As it turned out, his achievements in exploration would surpass his missionary successes. </a:t>
            </a:r>
          </a:p>
          <a:p>
            <a:pPr eaLnBrk="1" hangingPunct="1"/>
            <a:r>
              <a:rPr lang="en-US" sz="900" smtClean="0">
                <a:latin typeface="Comic Sans MS" pitchFamily="66" charset="0"/>
                <a:cs typeface="Arial" pitchFamily="34" charset="0"/>
              </a:rPr>
              <a:t>Moved by a friend, Robert Moffat, who told him, "I have sometimes seen, in the morning sun, the smoke of a thousand villages, where no missionary has ever been," Livingstone trained at the London Missionary Society, and specialized in medicine. His first trip to South Africa began in December of 1840. That was not the only influence Moffat would have on his life; Livingstone married Moffat's daughter, Mary, in 1844. </a:t>
            </a:r>
          </a:p>
          <a:p>
            <a:pPr eaLnBrk="1" hangingPunct="1"/>
            <a:r>
              <a:rPr lang="en-US" sz="900" smtClean="0">
                <a:latin typeface="Comic Sans MS" pitchFamily="66" charset="0"/>
                <a:cs typeface="Arial" pitchFamily="34" charset="0"/>
                <a:hlinkClick r:id="rId3"/>
              </a:rPr>
              <a:t> </a:t>
            </a:r>
            <a:r>
              <a:rPr lang="en-US" sz="900" smtClean="0">
                <a:latin typeface="Comic Sans MS" pitchFamily="66" charset="0"/>
                <a:cs typeface="Arial" pitchFamily="34" charset="0"/>
              </a:rPr>
              <a:t> Although popular among native tribes in Africa, Livingstone made enemies of some white settlers there because he learned African languages and had an unusually keen understanding and sympathy for native people and cultures. In 1843, while settling the Mabotsa valley, Livingstone shot a lion. Before it died, however, the lion attacked Livingstone, costing him the use of his left arm. </a:t>
            </a:r>
          </a:p>
          <a:p>
            <a:pPr eaLnBrk="1" hangingPunct="1"/>
            <a:r>
              <a:rPr lang="en-US" sz="900" smtClean="0">
                <a:latin typeface="Comic Sans MS" pitchFamily="66" charset="0"/>
                <a:cs typeface="Arial" pitchFamily="34" charset="0"/>
              </a:rPr>
              <a:t>Livingstone's travels in Africa made him the first white man to see Victoria Falls, and also an esteemed visitor among the natives. According to one biographer, the Scotsman added about one million square miles to the known portion of the globe. Livingstone received a gold medal from the London Royal Geographical for being the first to cross the entire African Continent from west to east. </a:t>
            </a:r>
          </a:p>
          <a:p>
            <a:pPr eaLnBrk="1" hangingPunct="1"/>
            <a:r>
              <a:rPr lang="en-US" sz="900" smtClean="0">
                <a:latin typeface="Comic Sans MS" pitchFamily="66" charset="0"/>
                <a:cs typeface="Arial" pitchFamily="34" charset="0"/>
              </a:rPr>
              <a:t>Remembered as an explorer, Livingstone is still more distinguished for his humanity. At a time when slavery was taken for granted, he condemned the slave trade, alerting his fellow countrymen to the issue. </a:t>
            </a:r>
          </a:p>
          <a:p>
            <a:pPr eaLnBrk="1" hangingPunct="1"/>
            <a:r>
              <a:rPr lang="en-US" sz="900" smtClean="0">
                <a:latin typeface="Comic Sans MS" pitchFamily="66" charset="0"/>
                <a:cs typeface="Arial" pitchFamily="34" charset="0"/>
              </a:rPr>
              <a:t>While he was away in darkest Africa, at home, Livingstone was considered lost and possibly dead. Henry Morton Stanley, a staff reporter for The New York Herald, was sent to look for the explorer. It took Stanley just over a year to find Livingstone, and his comically understated words upon meeting the explorer, "Dr Livingstone, I presume?" are now familiar to everyone. </a:t>
            </a:r>
          </a:p>
          <a:p>
            <a:pPr eaLnBrk="1" hangingPunct="1"/>
            <a:r>
              <a:rPr lang="en-US" sz="900" smtClean="0">
                <a:latin typeface="Comic Sans MS" pitchFamily="66" charset="0"/>
                <a:cs typeface="Arial" pitchFamily="34" charset="0"/>
              </a:rPr>
              <a:t>Livingstone had been in poor health for months before his death in May of 1873. His crew had gone away to get supplies, and came back to find him in a kneeling position, apparently praying when he died. Susi and Chuma, two of his companions, embalmed Livingstone's body and carried it for five months to Unyanyembe, believing their master would want to be buried in England. </a:t>
            </a:r>
          </a:p>
          <a:p>
            <a:pPr eaLnBrk="1" hangingPunct="1"/>
            <a:r>
              <a:rPr lang="en-US" sz="900" smtClean="0">
                <a:latin typeface="Comic Sans MS" pitchFamily="66" charset="0"/>
                <a:cs typeface="Arial" pitchFamily="34" charset="0"/>
              </a:rPr>
              <a:t>Today, visitors to Zambia can see a memorial to Livingstone where his heart was buried beneath a tree. Interested travelers are escorted to the site by the present Chief Chitambo, whose great-grandfather received Dr. Livingstone on his deathbed. </a:t>
            </a:r>
          </a:p>
          <a:p>
            <a:pPr eaLnBrk="1" hangingPunct="1"/>
            <a:endParaRPr lang="en-US" sz="900" smtClean="0">
              <a:latin typeface="Comic Sans MS" pitchFamily="6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E17BE92-4566-460F-B90F-19EEC8EDCF90}" type="slidenum">
              <a:rPr lang="en-US"/>
              <a:pPr/>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latin typeface="Garamond" pitchFamily="18" charset="0"/>
              </a:rPr>
              <a:t>Falls of Shongwe</a:t>
            </a:r>
          </a:p>
          <a:p>
            <a:pPr eaLnBrk="1" hangingPunct="1"/>
            <a:r>
              <a:rPr lang="en-US" smtClean="0"/>
              <a:t>Victoria Falls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17261483-4CDA-44E1-802F-0397A8BE6008}"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7C424812-49D9-4ABB-AC71-5A1A995175A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2718685-6AC2-4581-9F28-1F4914097DBB}" type="slidenum">
              <a:rPr lang="en-US"/>
              <a:pPr/>
              <a:t>16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900" b="1" dirty="0" smtClean="0">
                <a:latin typeface="Comic Sans MS" pitchFamily="66" charset="0"/>
              </a:rPr>
              <a:t>I would have run to him, only I was a coward in the presence of such a mob--would have embraced him, but that I did not know how he would receive me; so I did what moral cowardice and false pride suggested was the best thing--walked deliberately to him, took off my hat, and said:</a:t>
            </a:r>
            <a:br>
              <a:rPr lang="en-US" sz="900" b="1" dirty="0" smtClean="0">
                <a:latin typeface="Comic Sans MS" pitchFamily="66" charset="0"/>
              </a:rPr>
            </a:br>
            <a:r>
              <a:rPr lang="en-US" sz="900" b="1" dirty="0" smtClean="0">
                <a:latin typeface="Comic Sans MS" pitchFamily="66" charset="0"/>
              </a:rPr>
              <a:t>"DR. LIVINGSTONE, I PRESUME?"</a:t>
            </a:r>
            <a:br>
              <a:rPr lang="en-US" sz="900" b="1" dirty="0" smtClean="0">
                <a:latin typeface="Comic Sans MS" pitchFamily="66" charset="0"/>
              </a:rPr>
            </a:br>
            <a:r>
              <a:rPr lang="en-US" sz="900" b="1" dirty="0" smtClean="0">
                <a:latin typeface="Comic Sans MS" pitchFamily="66" charset="0"/>
              </a:rPr>
              <a:t>"Yes," said he, with a kind, cordial smile, lifting his cap slightly.</a:t>
            </a:r>
            <a:r>
              <a:rPr lang="en-US" sz="900" dirty="0" smtClean="0">
                <a:latin typeface="Comic Sans MS" pitchFamily="66" charset="0"/>
              </a:rPr>
              <a:t/>
            </a:r>
            <a:br>
              <a:rPr lang="en-US" sz="900" dirty="0" smtClean="0">
                <a:latin typeface="Comic Sans MS" pitchFamily="66" charset="0"/>
              </a:rPr>
            </a:br>
            <a:r>
              <a:rPr lang="en-US" sz="900" dirty="0" smtClean="0">
                <a:latin typeface="Comic Sans MS" pitchFamily="66" charset="0"/>
              </a:rPr>
              <a:t>(from </a:t>
            </a:r>
            <a:r>
              <a:rPr lang="en-US" sz="900" i="1" dirty="0" smtClean="0">
                <a:latin typeface="Comic Sans MS" pitchFamily="66" charset="0"/>
              </a:rPr>
              <a:t>How I Found Livingstone</a:t>
            </a:r>
            <a:r>
              <a:rPr lang="en-US" sz="900" dirty="0" smtClean="0">
                <a:latin typeface="Comic Sans MS" pitchFamily="66" charset="0"/>
              </a:rPr>
              <a:t>) </a:t>
            </a:r>
          </a:p>
          <a:p>
            <a:pPr eaLnBrk="1" hangingPunct="1"/>
            <a:endParaRPr lang="en-US" sz="900" dirty="0" smtClean="0">
              <a:latin typeface="Comic Sans MS" pitchFamily="6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074E1F5-1D17-47CA-AE8D-970A27A6E177}" type="slidenum">
              <a:rPr lang="en-US"/>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900" dirty="0" smtClean="0">
                <a:latin typeface="Comic Sans MS" pitchFamily="66" charset="0"/>
              </a:rPr>
              <a:t>David Livingstone, the Scottish missionary who set out to find the source of the Nile, was among the explorers who attempted to penetrate the continent's vast, uncharted territories. The journalist Henry Morton Stanley, charged by the </a:t>
            </a:r>
            <a:r>
              <a:rPr lang="en-US" sz="900" i="1" dirty="0" smtClean="0">
                <a:latin typeface="Comic Sans MS" pitchFamily="66" charset="0"/>
              </a:rPr>
              <a:t>New York Herald</a:t>
            </a:r>
            <a:r>
              <a:rPr lang="en-US" sz="900" dirty="0" smtClean="0">
                <a:latin typeface="Comic Sans MS" pitchFamily="66" charset="0"/>
              </a:rPr>
              <a:t> to find Livingstone, located the great explorer near Lake Tanganyika in 1871. Stanley led a number of expeditions after Livingstone's death in 1873; the last took place during 1887-89 and helped bring Uganda firmly under British influence. The story "Stanley's Boy Magician" appeared in </a:t>
            </a:r>
            <a:r>
              <a:rPr lang="en-US" sz="900" i="1" dirty="0" smtClean="0">
                <a:latin typeface="Comic Sans MS" pitchFamily="66" charset="0"/>
              </a:rPr>
              <a:t>Boys of New York</a:t>
            </a:r>
            <a:r>
              <a:rPr lang="en-US" sz="900" dirty="0" smtClean="0">
                <a:latin typeface="Comic Sans MS" pitchFamily="66" charset="0"/>
              </a:rPr>
              <a:t> in August 1887, at the time of Stanley's last African journey. The story recounts how Robert Ray, a precocious, young magician from New York, accompanied Stanley to Africa and was captured. Taken before </a:t>
            </a:r>
            <a:r>
              <a:rPr lang="en-US" sz="900" dirty="0" err="1" smtClean="0">
                <a:latin typeface="Comic Sans MS" pitchFamily="66" charset="0"/>
              </a:rPr>
              <a:t>Zambesi</a:t>
            </a:r>
            <a:r>
              <a:rPr lang="en-US" sz="900" dirty="0" smtClean="0">
                <a:latin typeface="Comic Sans MS" pitchFamily="66" charset="0"/>
              </a:rPr>
              <a:t>, a great African chief, the young Ray performs a skillful sleight of hand, juggling a handful of deadly knives as the chief and his tribesmen look on attentively. </a:t>
            </a:r>
          </a:p>
          <a:p>
            <a:pPr eaLnBrk="1" hangingPunct="1"/>
            <a:r>
              <a:rPr lang="en-US" sz="900" dirty="0" smtClean="0">
                <a:latin typeface="Comic Sans MS" pitchFamily="66" charset="0"/>
              </a:rPr>
              <a:t>Though he had been ill and without supplies when Stanley found him, Livingstone expected his researches in the Nile basin to take a further two years, and declined to return with his rescuer. Just over a year later, in April 1872, still pushing onwards, he was dead from dysentery. Remarkably, his African servants embalmed the body and carried it, with his journals and other effects, through hostile territory for a journey of over a thousand miles, down to the British consul at the coast. It took them nine months. He was buried as a national hero in Westminster Abbey, early in 1874. </a:t>
            </a:r>
            <a:br>
              <a:rPr lang="en-US" sz="900" dirty="0" smtClean="0">
                <a:latin typeface="Comic Sans MS" pitchFamily="66" charset="0"/>
              </a:rPr>
            </a:br>
            <a:endParaRPr lang="en-US" sz="900" dirty="0" smtClean="0">
              <a:latin typeface="Comic Sans MS" pitchFamily="66" charset="0"/>
            </a:endParaRPr>
          </a:p>
          <a:p>
            <a:pPr eaLnBrk="1" hangingPunct="1"/>
            <a:endParaRPr lang="en-US" sz="900" dirty="0" smtClean="0">
              <a:latin typeface="Comic Sans MS" pitchFamily="6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DB8E069-BC58-4265-A0A5-2435BBA031F5}"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z="1000" dirty="0" smtClean="0">
                <a:latin typeface="Comic Sans MS" pitchFamily="66" charset="0"/>
              </a:rPr>
              <a:t>"The Berlin Conference was Africa's undoing in more ways than one. The colonial powers superimposed their domains on the African continent. By the time independence returned to Africa in 1950, the realm had acquired a legacy of political fragmentation that could neither be eliminated nor made to operate satisfactorily."* In 1884 at the request of Portugal, German chancellor Otto von </a:t>
            </a:r>
            <a:r>
              <a:rPr lang="en-US" sz="1000" dirty="0" err="1" smtClean="0">
                <a:latin typeface="Comic Sans MS" pitchFamily="66" charset="0"/>
              </a:rPr>
              <a:t>Bismark</a:t>
            </a:r>
            <a:r>
              <a:rPr lang="en-US" sz="1000" dirty="0" smtClean="0">
                <a:latin typeface="Comic Sans MS" pitchFamily="66" charset="0"/>
              </a:rPr>
              <a:t> called together the major western powers of the world to negotiate questions and end confusion over the control of Africa. </a:t>
            </a:r>
            <a:r>
              <a:rPr lang="en-US" sz="1000" dirty="0" err="1" smtClean="0">
                <a:latin typeface="Comic Sans MS" pitchFamily="66" charset="0"/>
              </a:rPr>
              <a:t>Bismark</a:t>
            </a:r>
            <a:r>
              <a:rPr lang="en-US" sz="1000" dirty="0" smtClean="0">
                <a:latin typeface="Comic Sans MS" pitchFamily="66" charset="0"/>
              </a:rPr>
              <a:t> appreciated the opportunity to expand Germany's sphere of influence over Africa and desired to force Germany's rivals to struggle with one another for territory. </a:t>
            </a:r>
          </a:p>
          <a:p>
            <a:pPr eaLnBrk="1" hangingPunct="1"/>
            <a:r>
              <a:rPr lang="en-US" sz="1000" dirty="0" smtClean="0">
                <a:latin typeface="Comic Sans MS" pitchFamily="66" charset="0"/>
              </a:rPr>
              <a:t>At the time of the conference, 80% of Africa remained under traditional and local control. What ultimately resulted was a hodgepodge of geometric boundaries that divided Africa into fifty irregular countries. This new map of the continent was superimposed over the one thousand indigenous cultures and regions of Africa. The new countries lacked rhyme or reason and divided coherent groups of people and merged together disparate groups who really did not get along. </a:t>
            </a:r>
          </a:p>
          <a:p>
            <a:pPr eaLnBrk="1" hangingPunct="1"/>
            <a:r>
              <a:rPr lang="en-US" sz="1000" dirty="0" smtClean="0">
                <a:latin typeface="Comic Sans MS" pitchFamily="66" charset="0"/>
              </a:rPr>
              <a:t>Fourteen countries were represented by a plethora of ambassadors when the conference opened in Berlin on November 15, 1884. The countries represented at the time included Austria-Hungary, Belgium, Denmark, France, Germany, Great Britain, Italy, the Netherlands, Portugal, Russia, Spain, Sweden-Norway (unified from 1814-1905), Turkey, and the United States of America. Of these fourteen nations, France, Germany, Great Britain, and Portugal were the major players in the conference, controlling most of colonial Africa at the time. </a:t>
            </a:r>
          </a:p>
          <a:p>
            <a:pPr eaLnBrk="1" hangingPunct="1"/>
            <a:r>
              <a:rPr lang="en-US" sz="1000" dirty="0" smtClean="0">
                <a:latin typeface="Comic Sans MS" pitchFamily="66" charset="0"/>
              </a:rPr>
              <a:t>The initial task of the conference was to agree that the Congo River and Niger River mouths and basins would be considered neutral and open to trade. Despite its neutrality, part of the Congo Basin became a personal kingdom for Belgium's King Leopold II and under his rule, over half of the region's population died. </a:t>
            </a:r>
          </a:p>
          <a:p>
            <a:pPr eaLnBrk="1" hangingPunct="1"/>
            <a:r>
              <a:rPr lang="en-US" sz="1000" dirty="0" smtClean="0">
                <a:latin typeface="Comic Sans MS" pitchFamily="66" charset="0"/>
              </a:rPr>
              <a:t>At the time of the conference, only the coastal areas of Africa were colonized by the European powers. At the Berlin Conference the European colonial powers scrambled to gain control over the interior of the continent. The conference lasted until February 26, 1885 - a three month period where colonial powers haggled over geometric boundaries in the interior of the continent, disregarding the cultural and linguistic boundaries already established by the indigenous African population. </a:t>
            </a:r>
          </a:p>
          <a:p>
            <a:pPr eaLnBrk="1" hangingPunct="1"/>
            <a:r>
              <a:rPr lang="en-US" sz="1000" dirty="0" smtClean="0">
                <a:latin typeface="Comic Sans MS" pitchFamily="66" charset="0"/>
              </a:rPr>
              <a:t>Following the conference, the give and take continued. By 1914, the conference participants had fully divided Africa among themselves into fifty countries.</a:t>
            </a:r>
          </a:p>
          <a:p>
            <a:pPr eaLnBrk="1" hangingPunct="1"/>
            <a:endParaRPr lang="en-US" sz="1000" dirty="0" smtClean="0">
              <a:latin typeface="Comic Sans MS" pitchFamily="66" charset="0"/>
            </a:endParaRPr>
          </a:p>
          <a:p>
            <a:pPr eaLnBrk="1" hangingPunct="1"/>
            <a:endParaRPr lang="en-US" sz="1000" dirty="0" smtClean="0">
              <a:latin typeface="Comic Sans MS" pitchFamily="6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310B44A-3E9C-4214-8FE1-754446ECA962}" type="slidenum">
              <a:rPr lang="en-US"/>
              <a:pPr/>
              <a:t>19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900" smtClean="0">
                <a:latin typeface="Comic Sans MS" pitchFamily="66" charset="0"/>
              </a:rPr>
              <a:t>It was not until after the mid-nineteenth century that the imperialist great powers of Europe showed renewed interest in the continent of Africa, particularly in the hitherto unexplored central regions comprising modern-day Zaire, Zambia and Zimbabwe. This interest was heightened by the expected opportunities for raw materials and investment that these territories could provide for Europe's continuing industrialization. There was competition, of course, among the powers as they eyed the opportunities and set the stage for intrusion. Much interest was concentrated on the Congo region (modern Zaire) upon which King Leopold II of Belgium had set his sights (it later turned out to be a lucrative source of rubber). However, the old colonial nation of Portugal, with African interests in Angola and Mozambique extending back over three centuries, also saw the Congo region as its historical sphere of influence. International rivalry and diplomatic infighting such as developed out of this competition for influence prompted France and Germany to suggest the notion of a European conference to resolve contending claims and provide for a more orderly ‘carving up’ of the continent. The Conference met at Berlin from November 1884 through Februart 1885 and resulted in the following agreement--The Berlin Act of 1885. It was attended by representatives of Great Britain, Austria-Hungary, France, Germany, Russia, U.S.A., Portugal, Denmark, Spain, Italy, the Netherlands, Sweden, Belgium and Turkey. The Act allotted "spheres of influence" to the relevant powers and established the Congo basin as the Congo Free State under the sovereignty of Leopold II in his personal capacity as head (and chief financial backer) of the private International Congo Association. Some of the main provisions of the Act are as follows; note in particular the doctrine of "effective occupation" as prescribed in Art. XXXV. </a:t>
            </a:r>
          </a:p>
          <a:p>
            <a:pPr eaLnBrk="1" hangingPunct="1"/>
            <a:endParaRPr lang="en-US" sz="900" smtClean="0">
              <a:latin typeface="Comic Sans MS" pitchFamily="6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2B43392-32C4-41D1-8E94-40C20D36C1A9}" type="slidenum">
              <a:rPr lang="en-US" altLang="en-US"/>
              <a:pPr/>
              <a:t>2</a:t>
            </a:fld>
            <a:endParaRPr lang="en-US" altLang="en-US"/>
          </a:p>
        </p:txBody>
      </p:sp>
      <p:sp>
        <p:nvSpPr>
          <p:cNvPr id="2355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en-US" smtClean="0"/>
          </a:p>
        </p:txBody>
      </p:sp>
      <p:sp>
        <p:nvSpPr>
          <p:cNvPr id="46084" name="Slide Number Placeholder 3"/>
          <p:cNvSpPr>
            <a:spLocks noGrp="1"/>
          </p:cNvSpPr>
          <p:nvPr>
            <p:ph type="sldNum" sz="quarter" idx="5"/>
          </p:nvPr>
        </p:nvSpPr>
        <p:spPr>
          <a:noFill/>
        </p:spPr>
        <p:txBody>
          <a:bodyPr/>
          <a:lstStyle/>
          <a:p>
            <a:fld id="{3C781E22-0D92-4CF5-933F-713C94A1614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61B9BA-BDFD-4D78-AFA4-E1D25F0432E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61B9BA-BDFD-4D78-AFA4-E1D25F0432E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F61B9BA-BDFD-4D78-AFA4-E1D25F0432E5}"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44A2247-1462-4681-889A-45F2FFD5E217}" type="slidenum">
              <a:rPr lang="en-US" altLang="en-US"/>
              <a:pPr/>
              <a:t>3</a:t>
            </a:fld>
            <a:endParaRPr lang="en-US" altLang="en-US"/>
          </a:p>
        </p:txBody>
      </p:sp>
      <p:sp>
        <p:nvSpPr>
          <p:cNvPr id="2457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9ABCD9-7D6E-4DD6-A157-7029A136665C}" type="slidenum">
              <a:rPr lang="en-US" altLang="en-US"/>
              <a:pPr/>
              <a:t>4</a:t>
            </a:fld>
            <a:endParaRPr lang="en-US" altLang="en-US"/>
          </a:p>
        </p:txBody>
      </p:sp>
      <p:sp>
        <p:nvSpPr>
          <p:cNvPr id="17409"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A63F954-BE2A-4002-99D2-5DF392FFC892}" type="slidenum">
              <a:rPr lang="en-US" altLang="en-US"/>
              <a:pPr/>
              <a:t>5</a:t>
            </a:fld>
            <a:endParaRPr lang="en-US" altLang="en-US"/>
          </a:p>
        </p:txBody>
      </p:sp>
      <p:sp>
        <p:nvSpPr>
          <p:cNvPr id="18433"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C5E8469-DA94-432F-8864-E9E1FD9E7D34}" type="slidenum">
              <a:rPr lang="en-US" altLang="en-US"/>
              <a:pPr/>
              <a:t>6</a:t>
            </a:fld>
            <a:endParaRPr lang="en-US" altLang="en-US"/>
          </a:p>
        </p:txBody>
      </p:sp>
      <p:sp>
        <p:nvSpPr>
          <p:cNvPr id="19457" name="Rectangle 1"/>
          <p:cNvSpPr txBox="1">
            <a:spLocks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p>
        </p:txBody>
      </p:sp>
      <p:sp>
        <p:nvSpPr>
          <p:cNvPr id="27652" name="Slide Number Placeholder 3"/>
          <p:cNvSpPr>
            <a:spLocks noGrp="1"/>
          </p:cNvSpPr>
          <p:nvPr>
            <p:ph type="sldNum" sz="quarter" idx="5"/>
          </p:nvPr>
        </p:nvSpPr>
        <p:spPr>
          <a:noFill/>
        </p:spPr>
        <p:txBody>
          <a:bodyPr/>
          <a:lstStyle/>
          <a:p>
            <a:fld id="{C461FCB0-65A9-44BE-B801-97FBFA5A0CA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DE84FB7E-50C3-4F70-A92D-CD66903664D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E7103E9-062B-4B44-ACA2-145DDBFD89D7}" type="slidenum">
              <a:rPr lang="en-US"/>
              <a:pPr/>
              <a:t>9</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z="1000" dirty="0" smtClean="0">
                <a:latin typeface="Comic Sans MS" pitchFamily="66" charset="0"/>
              </a:rPr>
              <a:t>The Congo is the Earth's second largest river by volume and has the world's second largest rainforest (18% of the planet's remaining tropical rainforest). The Congo Basin represents 70% of the African continent's plant cover and makes up a large portion of Africa's biodiversity with over 600 tree species and 10 000 animal species. Six nations -- Cameroon, the Central African Republic, the Republic of Congo, the Democratic Republic of Congo, Equatorial Guinea and Gabon -- share the 1.5 million square mile Congo basin. </a:t>
            </a:r>
            <a:br>
              <a:rPr lang="en-US" sz="1000" dirty="0" smtClean="0">
                <a:latin typeface="Comic Sans MS" pitchFamily="66" charset="0"/>
              </a:rPr>
            </a:br>
            <a:r>
              <a:rPr lang="en-US" sz="1000" dirty="0" smtClean="0">
                <a:latin typeface="Comic Sans MS" pitchFamily="66" charset="0"/>
              </a:rPr>
              <a:t/>
            </a:r>
            <a:br>
              <a:rPr lang="en-US" sz="1000" dirty="0" smtClean="0">
                <a:latin typeface="Comic Sans MS" pitchFamily="66" charset="0"/>
              </a:rPr>
            </a:br>
            <a:r>
              <a:rPr lang="en-US" sz="1000" dirty="0" smtClean="0">
                <a:latin typeface="Comic Sans MS" pitchFamily="66" charset="0"/>
              </a:rPr>
              <a:t>The Congo is one of the world's most threatened ecosystems. Commercial logging, clearing for subsistence agriculture, and widespread civil strife has </a:t>
            </a:r>
            <a:r>
              <a:rPr lang="en-US" sz="1000" dirty="0" err="1" smtClean="0">
                <a:latin typeface="Comic Sans MS" pitchFamily="66" charset="0"/>
              </a:rPr>
              <a:t>devestated</a:t>
            </a:r>
            <a:r>
              <a:rPr lang="en-US" sz="1000" dirty="0" smtClean="0">
                <a:latin typeface="Comic Sans MS" pitchFamily="66" charset="0"/>
              </a:rPr>
              <a:t> forests, displaced forest dwellers, and resulted in the expansion of the "</a:t>
            </a:r>
            <a:r>
              <a:rPr lang="en-US" sz="1000" dirty="0" err="1" smtClean="0">
                <a:latin typeface="Comic Sans MS" pitchFamily="66" charset="0"/>
              </a:rPr>
              <a:t>bushmeat</a:t>
            </a:r>
            <a:r>
              <a:rPr lang="en-US" sz="1000" dirty="0" smtClean="0">
                <a:latin typeface="Comic Sans MS" pitchFamily="66" charset="0"/>
              </a:rPr>
              <a:t>" trade. Since the 1980s, Africa has had the highest deforestation rates of any region on the globe. </a:t>
            </a:r>
            <a:br>
              <a:rPr lang="en-US" sz="1000" dirty="0" smtClean="0">
                <a:latin typeface="Comic Sans MS" pitchFamily="66" charset="0"/>
              </a:rPr>
            </a:br>
            <a:endParaRPr lang="en-US" sz="1000" dirty="0" smtClean="0">
              <a:latin typeface="Comic Sans MS" pitchFamily="66" charset="0"/>
            </a:endParaRPr>
          </a:p>
          <a:p>
            <a:pPr eaLnBrk="1" hangingPunct="1"/>
            <a:endParaRPr lang="en-US" sz="1000" dirty="0" smtClean="0">
              <a:latin typeface="Comic Sans MS" pitchFamily="6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5556E9-48A3-4CAB-BFC9-97EAE5AAE3AF}" type="slidenum">
              <a:rPr lang="en-US" smtClean="0"/>
              <a:pPr>
                <a:defRPr/>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223002-211C-4CED-9D2D-7C2E9DA1A11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CEF1EC-BEA9-4A92-9866-773463750AE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tIns="41473" bIns="41473"/>
          <a:lstStyle/>
          <a:p>
            <a:r>
              <a:rPr lang="en-US" smtClean="0"/>
              <a:t>Click to edit Master title style</a:t>
            </a:r>
            <a:endParaRPr lang="en-US"/>
          </a:p>
        </p:txBody>
      </p:sp>
      <p:sp>
        <p:nvSpPr>
          <p:cNvPr id="3" name="ClipArt Placeholder 2"/>
          <p:cNvSpPr>
            <a:spLocks noGrp="1"/>
          </p:cNvSpPr>
          <p:nvPr>
            <p:ph type="clipArt" sz="half" idx="1"/>
          </p:nvPr>
        </p:nvSpPr>
        <p:spPr>
          <a:xfrm>
            <a:off x="456480" y="1604329"/>
            <a:ext cx="4043520" cy="4524955"/>
          </a:xfrm>
        </p:spPr>
        <p:txBody>
          <a:bodyPr rIns="82945" bIns="41473"/>
          <a:lstStyle/>
          <a:p>
            <a:endParaRPr lang="en-US"/>
          </a:p>
        </p:txBody>
      </p:sp>
      <p:sp>
        <p:nvSpPr>
          <p:cNvPr id="4" name="Text Placeholder 3"/>
          <p:cNvSpPr>
            <a:spLocks noGrp="1"/>
          </p:cNvSpPr>
          <p:nvPr>
            <p:ph type="body" sz="half" idx="2"/>
          </p:nvPr>
        </p:nvSpPr>
        <p:spPr>
          <a:xfrm>
            <a:off x="4638241" y="1604329"/>
            <a:ext cx="404496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28320" cy="470930"/>
          </a:xfrm>
        </p:spPr>
        <p:txBody>
          <a:bodyPr tIns="41473"/>
          <a:lstStyle>
            <a:lvl1pPr>
              <a:defRPr/>
            </a:lvl1pPr>
          </a:lstStyle>
          <a:p>
            <a:endParaRPr lang="en-US" altLang="en-US"/>
          </a:p>
        </p:txBody>
      </p:sp>
      <p:sp>
        <p:nvSpPr>
          <p:cNvPr id="6" name="Footer Placeholder 5"/>
          <p:cNvSpPr>
            <a:spLocks noGrp="1"/>
          </p:cNvSpPr>
          <p:nvPr>
            <p:ph type="ftr" idx="11"/>
          </p:nvPr>
        </p:nvSpPr>
        <p:spPr>
          <a:xfrm>
            <a:off x="3127680" y="6247376"/>
            <a:ext cx="2897280" cy="470930"/>
          </a:xfrm>
        </p:spPr>
        <p:txBody>
          <a:bodyPr tIns="41473"/>
          <a:lstStyle>
            <a:lvl1pPr>
              <a:defRPr/>
            </a:lvl1pPr>
          </a:lstStyle>
          <a:p>
            <a:endParaRPr lang="en-US" altLang="en-US"/>
          </a:p>
        </p:txBody>
      </p:sp>
      <p:sp>
        <p:nvSpPr>
          <p:cNvPr id="7" name="Slide Number Placeholder 6"/>
          <p:cNvSpPr>
            <a:spLocks noGrp="1"/>
          </p:cNvSpPr>
          <p:nvPr>
            <p:ph type="sldNum" idx="12"/>
          </p:nvPr>
        </p:nvSpPr>
        <p:spPr>
          <a:xfrm>
            <a:off x="6556321" y="6247376"/>
            <a:ext cx="2128320" cy="470930"/>
          </a:xfrm>
        </p:spPr>
        <p:txBody>
          <a:bodyPr lIns="82945" tIns="41473" rIns="82945"/>
          <a:lstStyle>
            <a:lvl1pPr>
              <a:defRPr/>
            </a:lvl1pPr>
          </a:lstStyle>
          <a:p>
            <a:fld id="{F43973BE-B17C-4670-983E-4C335CB3FFDB}" type="slidenum">
              <a:rPr lang="en-US" altLang="en-US"/>
              <a:pPr/>
              <a:t>‹#›</a:t>
            </a:fld>
            <a:endParaRPr lang="en-US" altLang="en-US"/>
          </a:p>
        </p:txBody>
      </p:sp>
    </p:spTree>
    <p:extLst>
      <p:ext uri="{BB962C8B-B14F-4D97-AF65-F5344CB8AC3E}">
        <p14:creationId xmlns:p14="http://schemas.microsoft.com/office/powerpoint/2010/main" val="403783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7884BC-DCD0-4716-B158-A00A5C2E33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8A1335-341C-4761-829D-A43D620DD72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9DD9A8-AA29-4E9B-8341-1F82B19529F2}"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2661CA-9A8A-4696-AC3F-57ECFEB1E46A}"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67FC852-1BAA-4F05-9846-147645A2E5EF}"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F7D42A5-C900-4287-AFE5-33B93F9BD0F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D5EB0D-9FDC-4F4B-9000-189DEC7D50B6}" type="slidenum">
              <a:rPr lang="en-US" smtClean="0"/>
              <a:pPr>
                <a:defRPr/>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B98D64A5-6BC5-48A6-9E0C-79C0E1626FA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D5AA80A-6CCD-4B71-B21B-861EFDAC758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angelfire.com/id2/tower7/TheInnerStation.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kenya1886/index.html" TargetMode="External"/><Relationship Id="rId4" Type="http://schemas.openxmlformats.org/officeDocument/2006/relationships/hyperlink" Target="../tanzania1886/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news.bbc.co.uk/2/hi/africa/3516965.s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4038600" cy="1066800"/>
          </a:xfrm>
        </p:spPr>
        <p:txBody>
          <a:bodyPr>
            <a:normAutofit fontScale="90000"/>
          </a:bodyPr>
          <a:lstStyle/>
          <a:p>
            <a:pPr algn="ctr"/>
            <a:r>
              <a:rPr lang="en-US" dirty="0" smtClean="0"/>
              <a:t>The Scramble </a:t>
            </a:r>
            <a:br>
              <a:rPr lang="en-US" dirty="0" smtClean="0"/>
            </a:br>
            <a:r>
              <a:rPr lang="en-US" dirty="0" smtClean="0"/>
              <a:t>for Africa</a:t>
            </a:r>
            <a:endParaRPr lang="en-US" dirty="0"/>
          </a:p>
        </p:txBody>
      </p:sp>
      <p:sp>
        <p:nvSpPr>
          <p:cNvPr id="3" name="Subtitle 2"/>
          <p:cNvSpPr>
            <a:spLocks noGrp="1"/>
          </p:cNvSpPr>
          <p:nvPr>
            <p:ph type="subTitle" idx="1"/>
          </p:nvPr>
        </p:nvSpPr>
        <p:spPr>
          <a:xfrm>
            <a:off x="457200" y="1219200"/>
            <a:ext cx="3657600" cy="432816"/>
          </a:xfrm>
        </p:spPr>
        <p:txBody>
          <a:bodyPr>
            <a:noAutofit/>
          </a:bodyPr>
          <a:lstStyle/>
          <a:p>
            <a:r>
              <a:rPr lang="en-US" sz="2800" dirty="0" smtClean="0"/>
              <a:t>The Heart of Darkness</a:t>
            </a:r>
            <a:endParaRPr lang="en-US" sz="2800" dirty="0"/>
          </a:p>
        </p:txBody>
      </p:sp>
      <p:sp>
        <p:nvSpPr>
          <p:cNvPr id="4" name="TextBox 3"/>
          <p:cNvSpPr txBox="1"/>
          <p:nvPr/>
        </p:nvSpPr>
        <p:spPr>
          <a:xfrm>
            <a:off x="0" y="5257800"/>
            <a:ext cx="9144000" cy="1569660"/>
          </a:xfrm>
          <a:prstGeom prst="rect">
            <a:avLst/>
          </a:prstGeom>
          <a:noFill/>
        </p:spPr>
        <p:txBody>
          <a:bodyPr wrap="square" rtlCol="0">
            <a:spAutoFit/>
          </a:bodyPr>
          <a:lstStyle/>
          <a:p>
            <a:r>
              <a:rPr lang="en-US" sz="2400" b="1" dirty="0" smtClean="0">
                <a:solidFill>
                  <a:srgbClr val="FFFF66"/>
                </a:solidFill>
              </a:rPr>
              <a:t>AIM: </a:t>
            </a:r>
            <a:r>
              <a:rPr lang="en-US" sz="2400" b="1" dirty="0"/>
              <a:t>Why did European countries scramble for Africa</a:t>
            </a:r>
            <a:r>
              <a:rPr lang="en-US" sz="2400" b="1" dirty="0" smtClean="0"/>
              <a:t>?</a:t>
            </a:r>
          </a:p>
          <a:p>
            <a:endParaRPr lang="en-US" sz="2400" b="1" dirty="0"/>
          </a:p>
          <a:p>
            <a:r>
              <a:rPr lang="en-US" sz="2400" b="1" dirty="0" smtClean="0">
                <a:solidFill>
                  <a:srgbClr val="FFFF66"/>
                </a:solidFill>
              </a:rPr>
              <a:t>Do Now:  </a:t>
            </a:r>
            <a:r>
              <a:rPr lang="en-US" sz="2400" b="1" dirty="0" smtClean="0"/>
              <a:t>What revolution would cause countries to scramble for Africa, any why?</a:t>
            </a:r>
            <a:endParaRPr lang="en-US" sz="2400" b="1" dirty="0"/>
          </a:p>
        </p:txBody>
      </p:sp>
      <p:pic>
        <p:nvPicPr>
          <p:cNvPr id="7" name="Picture 6" descr="The Lions Share.JPG"/>
          <p:cNvPicPr>
            <a:picLocks noChangeAspect="1"/>
          </p:cNvPicPr>
          <p:nvPr/>
        </p:nvPicPr>
        <p:blipFill>
          <a:blip r:embed="rId3" cstate="print"/>
          <a:stretch>
            <a:fillRect/>
          </a:stretch>
        </p:blipFill>
        <p:spPr>
          <a:xfrm>
            <a:off x="4495800" y="228600"/>
            <a:ext cx="4143375" cy="34153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Scramble for Africa 2.JPG"/>
          <p:cNvPicPr>
            <a:picLocks noChangeAspect="1"/>
          </p:cNvPicPr>
          <p:nvPr/>
        </p:nvPicPr>
        <p:blipFill>
          <a:blip r:embed="rId4" cstate="print"/>
          <a:stretch>
            <a:fillRect/>
          </a:stretch>
        </p:blipFill>
        <p:spPr>
          <a:xfrm>
            <a:off x="1295400" y="1752600"/>
            <a:ext cx="3424316" cy="325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51" name="Picture 7" descr="heart%20of%20darkness"/>
          <p:cNvPicPr>
            <a:picLocks noChangeAspect="1" noChangeArrowheads="1"/>
          </p:cNvPicPr>
          <p:nvPr/>
        </p:nvPicPr>
        <p:blipFill>
          <a:blip r:embed="rId3" cstate="print"/>
          <a:srcRect l="3807" t="4889" r="3807" b="4593"/>
          <a:stretch>
            <a:fillRect/>
          </a:stretch>
        </p:blipFill>
        <p:spPr bwMode="auto">
          <a:xfrm>
            <a:off x="150813" y="227013"/>
            <a:ext cx="5489575" cy="4189412"/>
          </a:xfrm>
          <a:prstGeom prst="rect">
            <a:avLst/>
          </a:prstGeom>
          <a:noFill/>
          <a:ln w="15875">
            <a:solidFill>
              <a:srgbClr val="FF9900"/>
            </a:solidFill>
            <a:miter lim="800000"/>
            <a:headEnd/>
            <a:tailEnd/>
          </a:ln>
        </p:spPr>
      </p:pic>
      <p:pic>
        <p:nvPicPr>
          <p:cNvPr id="6149" name="Picture 5" descr="TheInnerStation.jpg (53655 bytes)">
            <a:hlinkClick r:id="rId4"/>
          </p:cNvPr>
          <p:cNvPicPr>
            <a:picLocks noChangeAspect="1" noChangeArrowheads="1"/>
          </p:cNvPicPr>
          <p:nvPr/>
        </p:nvPicPr>
        <p:blipFill>
          <a:blip r:embed="rId5" cstate="print"/>
          <a:srcRect/>
          <a:stretch>
            <a:fillRect/>
          </a:stretch>
        </p:blipFill>
        <p:spPr bwMode="auto">
          <a:xfrm>
            <a:off x="4267200" y="3657600"/>
            <a:ext cx="4714875" cy="2963863"/>
          </a:xfrm>
          <a:prstGeom prst="rect">
            <a:avLst/>
          </a:prstGeom>
          <a:noFill/>
          <a:ln w="15875">
            <a:solidFill>
              <a:srgbClr val="FFFF00"/>
            </a:solidFill>
            <a:miter lim="800000"/>
            <a:headEnd/>
            <a:tailEnd/>
          </a:ln>
        </p:spPr>
      </p:pic>
      <p:sp>
        <p:nvSpPr>
          <p:cNvPr id="6152" name="WordArt 8"/>
          <p:cNvSpPr>
            <a:spLocks noChangeArrowheads="1" noChangeShapeType="1" noTextEdit="1"/>
          </p:cNvSpPr>
          <p:nvPr/>
        </p:nvSpPr>
        <p:spPr bwMode="auto">
          <a:xfrm>
            <a:off x="5791200" y="381000"/>
            <a:ext cx="3067050" cy="571500"/>
          </a:xfrm>
          <a:prstGeom prst="rect">
            <a:avLst/>
          </a:prstGeom>
        </p:spPr>
        <p:txBody>
          <a:bodyPr wrap="none" fromWordArt="1">
            <a:prstTxWarp prst="textPlain">
              <a:avLst>
                <a:gd name="adj" fmla="val 50000"/>
              </a:avLst>
            </a:prstTxWarp>
          </a:bodyPr>
          <a:lstStyle/>
          <a:p>
            <a:pPr algn="ctr"/>
            <a:r>
              <a:rPr lang="en-US" sz="3600" b="1" kern="10" dirty="0">
                <a:ln w="9525">
                  <a:noFill/>
                  <a:round/>
                  <a:headEnd/>
                  <a:tailEnd/>
                </a:ln>
                <a:gradFill rotWithShape="1">
                  <a:gsLst>
                    <a:gs pos="0">
                      <a:srgbClr val="FFFF00"/>
                    </a:gs>
                    <a:gs pos="100000">
                      <a:srgbClr val="FF9933"/>
                    </a:gs>
                  </a:gsLst>
                  <a:path path="rect">
                    <a:fillToRect l="50000" t="50000" r="50000" b="50000"/>
                  </a:path>
                </a:gradFill>
                <a:latin typeface="Impact"/>
              </a:rPr>
              <a:t>J</a:t>
            </a:r>
            <a:r>
              <a:rPr lang="en-US" sz="3600" kern="10" dirty="0">
                <a:ln w="9525">
                  <a:noFill/>
                  <a:round/>
                  <a:headEnd/>
                  <a:tailEnd/>
                </a:ln>
                <a:gradFill rotWithShape="1">
                  <a:gsLst>
                    <a:gs pos="0">
                      <a:srgbClr val="FFFF00"/>
                    </a:gs>
                    <a:gs pos="100000">
                      <a:srgbClr val="FF9933"/>
                    </a:gs>
                  </a:gsLst>
                  <a:path path="rect">
                    <a:fillToRect l="50000" t="50000" r="50000" b="50000"/>
                  </a:path>
                </a:gradFill>
                <a:latin typeface="Impact"/>
              </a:rPr>
              <a:t>oseph Conrad's</a:t>
            </a:r>
          </a:p>
        </p:txBody>
      </p:sp>
      <p:sp>
        <p:nvSpPr>
          <p:cNvPr id="6153" name="WordArt 9"/>
          <p:cNvSpPr>
            <a:spLocks noChangeArrowheads="1" noChangeShapeType="1" noTextEdit="1"/>
          </p:cNvSpPr>
          <p:nvPr/>
        </p:nvSpPr>
        <p:spPr bwMode="auto">
          <a:xfrm>
            <a:off x="6553200" y="1219200"/>
            <a:ext cx="1476375" cy="571500"/>
          </a:xfrm>
          <a:prstGeom prst="rect">
            <a:avLst/>
          </a:prstGeom>
        </p:spPr>
        <p:txBody>
          <a:bodyPr wrap="none" fromWordArt="1">
            <a:prstTxWarp prst="textPlain">
              <a:avLst>
                <a:gd name="adj" fmla="val 50000"/>
              </a:avLst>
            </a:prstTxWarp>
          </a:bodyPr>
          <a:lstStyle/>
          <a:p>
            <a:pPr algn="ctr"/>
            <a:r>
              <a:rPr lang="en-US" sz="3600" i="1" kern="10" dirty="0">
                <a:ln w="9525">
                  <a:noFill/>
                  <a:round/>
                  <a:headEnd/>
                  <a:tailEnd/>
                </a:ln>
                <a:gradFill rotWithShape="1">
                  <a:gsLst>
                    <a:gs pos="0">
                      <a:srgbClr val="FFFF00"/>
                    </a:gs>
                    <a:gs pos="100000">
                      <a:srgbClr val="FF9933"/>
                    </a:gs>
                  </a:gsLst>
                  <a:path path="rect">
                    <a:fillToRect l="50000" t="50000" r="50000" b="50000"/>
                  </a:path>
                </a:gradFill>
                <a:latin typeface="Impact"/>
              </a:rPr>
              <a:t>Heart of</a:t>
            </a:r>
          </a:p>
        </p:txBody>
      </p:sp>
      <p:sp>
        <p:nvSpPr>
          <p:cNvPr id="6154" name="WordArt 10"/>
          <p:cNvSpPr>
            <a:spLocks noChangeArrowheads="1" noChangeShapeType="1" noTextEdit="1"/>
          </p:cNvSpPr>
          <p:nvPr/>
        </p:nvSpPr>
        <p:spPr bwMode="auto">
          <a:xfrm>
            <a:off x="6324600" y="2057400"/>
            <a:ext cx="1781175" cy="571500"/>
          </a:xfrm>
          <a:prstGeom prst="rect">
            <a:avLst/>
          </a:prstGeom>
        </p:spPr>
        <p:txBody>
          <a:bodyPr wrap="none" fromWordArt="1">
            <a:prstTxWarp prst="textPlain">
              <a:avLst>
                <a:gd name="adj" fmla="val 50000"/>
              </a:avLst>
            </a:prstTxWarp>
          </a:bodyPr>
          <a:lstStyle/>
          <a:p>
            <a:pPr algn="ctr"/>
            <a:r>
              <a:rPr lang="en-US" sz="3600" i="1" kern="10" dirty="0">
                <a:ln w="9525">
                  <a:noFill/>
                  <a:round/>
                  <a:headEnd/>
                  <a:tailEnd/>
                </a:ln>
                <a:gradFill rotWithShape="1">
                  <a:gsLst>
                    <a:gs pos="0">
                      <a:srgbClr val="FFFF00"/>
                    </a:gs>
                    <a:gs pos="100000">
                      <a:srgbClr val="FF9933"/>
                    </a:gs>
                  </a:gsLst>
                  <a:path path="rect">
                    <a:fillToRect l="50000" t="50000" r="50000" b="50000"/>
                  </a:path>
                </a:gradFill>
                <a:latin typeface="Impact"/>
              </a:rPr>
              <a:t>Darkness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box(in)">
                                      <p:cBhvr>
                                        <p:cTn id="7" dur="500"/>
                                        <p:tgtEl>
                                          <p:spTgt spid="61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53"/>
                                        </p:tgtEl>
                                        <p:attrNameLst>
                                          <p:attrName>style.visibility</p:attrName>
                                        </p:attrNameLst>
                                      </p:cBhvr>
                                      <p:to>
                                        <p:strVal val="visible"/>
                                      </p:to>
                                    </p:set>
                                    <p:anim calcmode="lin" valueType="num">
                                      <p:cBhvr additive="base">
                                        <p:cTn id="12" dur="500" fill="hold"/>
                                        <p:tgtEl>
                                          <p:spTgt spid="6153"/>
                                        </p:tgtEl>
                                        <p:attrNameLst>
                                          <p:attrName>ppt_x</p:attrName>
                                        </p:attrNameLst>
                                      </p:cBhvr>
                                      <p:tavLst>
                                        <p:tav tm="0">
                                          <p:val>
                                            <p:strVal val="0-#ppt_w/2"/>
                                          </p:val>
                                        </p:tav>
                                        <p:tav tm="100000">
                                          <p:val>
                                            <p:strVal val="#ppt_x"/>
                                          </p:val>
                                        </p:tav>
                                      </p:tavLst>
                                    </p:anim>
                                    <p:anim calcmode="lin" valueType="num">
                                      <p:cBhvr additive="base">
                                        <p:cTn id="13"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54"/>
                                        </p:tgtEl>
                                        <p:attrNameLst>
                                          <p:attrName>style.visibility</p:attrName>
                                        </p:attrNameLst>
                                      </p:cBhvr>
                                      <p:to>
                                        <p:strVal val="visible"/>
                                      </p:to>
                                    </p:set>
                                    <p:anim calcmode="lin" valueType="num">
                                      <p:cBhvr additive="base">
                                        <p:cTn id="18" dur="500" fill="hold"/>
                                        <p:tgtEl>
                                          <p:spTgt spid="6154"/>
                                        </p:tgtEl>
                                        <p:attrNameLst>
                                          <p:attrName>ppt_x</p:attrName>
                                        </p:attrNameLst>
                                      </p:cBhvr>
                                      <p:tavLst>
                                        <p:tav tm="0">
                                          <p:val>
                                            <p:strVal val="0-#ppt_w/2"/>
                                          </p:val>
                                        </p:tav>
                                        <p:tav tm="100000">
                                          <p:val>
                                            <p:strVal val="#ppt_x"/>
                                          </p:val>
                                        </p:tav>
                                      </p:tavLst>
                                    </p:anim>
                                    <p:anim calcmode="lin" valueType="num">
                                      <p:cBhvr additive="base">
                                        <p:cTn id="19" dur="500" fill="hold"/>
                                        <p:tgtEl>
                                          <p:spTgt spid="615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151"/>
                                        </p:tgtEl>
                                        <p:attrNameLst>
                                          <p:attrName>style.visibility</p:attrName>
                                        </p:attrNameLst>
                                      </p:cBhvr>
                                      <p:to>
                                        <p:strVal val="visible"/>
                                      </p:to>
                                    </p:set>
                                    <p:animEffect transition="in" filter="barn(inHorizontal)">
                                      <p:cBhvr>
                                        <p:cTn id="24" dur="500"/>
                                        <p:tgtEl>
                                          <p:spTgt spid="6151"/>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149"/>
                                        </p:tgtEl>
                                        <p:attrNameLst>
                                          <p:attrName>style.visibility</p:attrName>
                                        </p:attrNameLst>
                                      </p:cBhvr>
                                      <p:to>
                                        <p:strVal val="visible"/>
                                      </p:to>
                                    </p:set>
                                    <p:anim calcmode="lin" valueType="num">
                                      <p:cBhvr>
                                        <p:cTn id="29" dur="500" fill="hold"/>
                                        <p:tgtEl>
                                          <p:spTgt spid="6149"/>
                                        </p:tgtEl>
                                        <p:attrNameLst>
                                          <p:attrName>ppt_w</p:attrName>
                                        </p:attrNameLst>
                                      </p:cBhvr>
                                      <p:tavLst>
                                        <p:tav tm="0">
                                          <p:val>
                                            <p:fltVal val="0"/>
                                          </p:val>
                                        </p:tav>
                                        <p:tav tm="100000">
                                          <p:val>
                                            <p:strVal val="#ppt_w"/>
                                          </p:val>
                                        </p:tav>
                                      </p:tavLst>
                                    </p:anim>
                                    <p:anim calcmode="lin" valueType="num">
                                      <p:cBhvr>
                                        <p:cTn id="30" dur="5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45" name="Picture 5" descr="Africancolonies1880-display"/>
          <p:cNvPicPr>
            <a:picLocks noChangeAspect="1" noChangeArrowheads="1"/>
          </p:cNvPicPr>
          <p:nvPr/>
        </p:nvPicPr>
        <p:blipFill>
          <a:blip r:embed="rId3" cstate="print"/>
          <a:srcRect l="4320" t="2179" r="2487" b="6438"/>
          <a:stretch>
            <a:fillRect/>
          </a:stretch>
        </p:blipFill>
        <p:spPr bwMode="auto">
          <a:xfrm>
            <a:off x="228600" y="304800"/>
            <a:ext cx="4881563" cy="6327775"/>
          </a:xfrm>
          <a:prstGeom prst="rect">
            <a:avLst/>
          </a:prstGeom>
          <a:noFill/>
          <a:ln w="28575">
            <a:solidFill>
              <a:srgbClr val="FFFF00"/>
            </a:solidFill>
            <a:miter lim="800000"/>
            <a:headEnd/>
            <a:tailEnd/>
          </a:ln>
        </p:spPr>
      </p:pic>
      <p:sp>
        <p:nvSpPr>
          <p:cNvPr id="10246" name="WordArt 6"/>
          <p:cNvSpPr>
            <a:spLocks noChangeArrowheads="1" noChangeShapeType="1" noTextEdit="1"/>
          </p:cNvSpPr>
          <p:nvPr/>
        </p:nvSpPr>
        <p:spPr bwMode="auto">
          <a:xfrm>
            <a:off x="5334000" y="304800"/>
            <a:ext cx="3562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latin typeface="Impact"/>
              </a:rPr>
              <a:t>The Dark Continent</a:t>
            </a:r>
          </a:p>
        </p:txBody>
      </p:sp>
      <p:sp>
        <p:nvSpPr>
          <p:cNvPr id="10248" name="Text Box 8"/>
          <p:cNvSpPr txBox="1">
            <a:spLocks noChangeArrowheads="1"/>
          </p:cNvSpPr>
          <p:nvPr/>
        </p:nvSpPr>
        <p:spPr bwMode="auto">
          <a:xfrm>
            <a:off x="5216779" y="974725"/>
            <a:ext cx="3902075" cy="1920875"/>
          </a:xfrm>
          <a:prstGeom prst="rect">
            <a:avLst/>
          </a:prstGeom>
          <a:noFill/>
          <a:ln w="9525">
            <a:noFill/>
            <a:miter lim="800000"/>
            <a:headEnd/>
            <a:tailEnd/>
          </a:ln>
        </p:spPr>
        <p:txBody>
          <a:bodyPr>
            <a:spAutoFit/>
          </a:bodyPr>
          <a:lstStyle/>
          <a:p>
            <a:pPr>
              <a:buFont typeface="Wingdings" pitchFamily="2" charset="2"/>
              <a:buChar char="v"/>
            </a:pPr>
            <a:r>
              <a:rPr lang="en-US" sz="2000" dirty="0">
                <a:solidFill>
                  <a:srgbClr val="FFFF00"/>
                </a:solidFill>
              </a:rPr>
              <a:t>16</a:t>
            </a:r>
            <a:r>
              <a:rPr lang="en-US" sz="2000" baseline="30000" dirty="0">
                <a:solidFill>
                  <a:srgbClr val="FFFF00"/>
                </a:solidFill>
              </a:rPr>
              <a:t>th</a:t>
            </a:r>
            <a:r>
              <a:rPr lang="en-US" sz="2000" dirty="0">
                <a:solidFill>
                  <a:srgbClr val="FFFF00"/>
                </a:solidFill>
              </a:rPr>
              <a:t>-18</a:t>
            </a:r>
            <a:r>
              <a:rPr lang="en-US" sz="2000" baseline="30000" dirty="0">
                <a:solidFill>
                  <a:srgbClr val="FFFF00"/>
                </a:solidFill>
              </a:rPr>
              <a:t>th</a:t>
            </a:r>
            <a:r>
              <a:rPr lang="en-US" sz="2000" dirty="0">
                <a:solidFill>
                  <a:srgbClr val="FFFF00"/>
                </a:solidFill>
              </a:rPr>
              <a:t> Centuries</a:t>
            </a:r>
            <a:r>
              <a:rPr lang="en-US" sz="2000" dirty="0">
                <a:solidFill>
                  <a:schemeClr val="bg1"/>
                </a:solidFill>
              </a:rPr>
              <a:t>, Europeans had looked to </a:t>
            </a:r>
            <a:r>
              <a:rPr lang="en-US" sz="2000" dirty="0">
                <a:solidFill>
                  <a:srgbClr val="FFFF00"/>
                </a:solidFill>
              </a:rPr>
              <a:t>Africa</a:t>
            </a:r>
            <a:r>
              <a:rPr lang="en-US" sz="2000" dirty="0">
                <a:solidFill>
                  <a:schemeClr val="bg1"/>
                </a:solidFill>
              </a:rPr>
              <a:t> for:</a:t>
            </a:r>
          </a:p>
          <a:p>
            <a:pPr lvl="1">
              <a:buFont typeface="Wingdings" pitchFamily="2" charset="2"/>
              <a:buChar char="v"/>
            </a:pPr>
            <a:r>
              <a:rPr lang="en-US" sz="2000" dirty="0">
                <a:solidFill>
                  <a:srgbClr val="FFFF00"/>
                </a:solidFill>
              </a:rPr>
              <a:t>Bases to supply their ships </a:t>
            </a:r>
            <a:r>
              <a:rPr lang="en-US" sz="2000" dirty="0">
                <a:solidFill>
                  <a:schemeClr val="bg1"/>
                </a:solidFill>
              </a:rPr>
              <a:t>sailing to the Far East</a:t>
            </a:r>
          </a:p>
          <a:p>
            <a:pPr lvl="1">
              <a:buFont typeface="Wingdings" pitchFamily="2" charset="2"/>
              <a:buChar char="v"/>
            </a:pPr>
            <a:r>
              <a:rPr lang="en-US" sz="2000" dirty="0">
                <a:solidFill>
                  <a:srgbClr val="FFFF00"/>
                </a:solidFill>
              </a:rPr>
              <a:t>Slaves to sell to the New World</a:t>
            </a:r>
          </a:p>
        </p:txBody>
      </p:sp>
      <p:sp>
        <p:nvSpPr>
          <p:cNvPr id="10249" name="Text Box 9"/>
          <p:cNvSpPr txBox="1">
            <a:spLocks noChangeArrowheads="1"/>
          </p:cNvSpPr>
          <p:nvPr/>
        </p:nvSpPr>
        <p:spPr bwMode="auto">
          <a:xfrm>
            <a:off x="5201539" y="2895600"/>
            <a:ext cx="4054475" cy="2225675"/>
          </a:xfrm>
          <a:prstGeom prst="rect">
            <a:avLst/>
          </a:prstGeom>
          <a:noFill/>
          <a:ln w="9525">
            <a:noFill/>
            <a:miter lim="800000"/>
            <a:headEnd/>
            <a:tailEnd/>
          </a:ln>
        </p:spPr>
        <p:txBody>
          <a:bodyPr>
            <a:spAutoFit/>
          </a:bodyPr>
          <a:lstStyle/>
          <a:p>
            <a:pPr>
              <a:buFont typeface="Wingdings" pitchFamily="2" charset="2"/>
              <a:buChar char="v"/>
            </a:pPr>
            <a:r>
              <a:rPr lang="en-US" sz="2000" dirty="0">
                <a:solidFill>
                  <a:srgbClr val="FFFF00"/>
                </a:solidFill>
              </a:rPr>
              <a:t>By early 19</a:t>
            </a:r>
            <a:r>
              <a:rPr lang="en-US" sz="2000" baseline="30000" dirty="0">
                <a:solidFill>
                  <a:srgbClr val="FFFF00"/>
                </a:solidFill>
              </a:rPr>
              <a:t>th</a:t>
            </a:r>
            <a:r>
              <a:rPr lang="en-US" sz="2000" dirty="0">
                <a:solidFill>
                  <a:srgbClr val="FFFF00"/>
                </a:solidFill>
              </a:rPr>
              <a:t> century</a:t>
            </a:r>
            <a:r>
              <a:rPr lang="en-US" sz="2000" dirty="0">
                <a:solidFill>
                  <a:schemeClr val="bg1"/>
                </a:solidFill>
              </a:rPr>
              <a:t>, Europeans lost interest in Africa due to:</a:t>
            </a:r>
          </a:p>
          <a:p>
            <a:pPr lvl="1">
              <a:buFont typeface="Wingdings" pitchFamily="2" charset="2"/>
              <a:buChar char="v"/>
            </a:pPr>
            <a:r>
              <a:rPr lang="en-US" sz="2000" dirty="0">
                <a:solidFill>
                  <a:schemeClr val="bg1"/>
                </a:solidFill>
              </a:rPr>
              <a:t>Advent of the </a:t>
            </a:r>
            <a:r>
              <a:rPr lang="en-US" sz="2000" dirty="0">
                <a:solidFill>
                  <a:srgbClr val="FFFF00"/>
                </a:solidFill>
              </a:rPr>
              <a:t>steamship (lessened the need for </a:t>
            </a:r>
            <a:r>
              <a:rPr lang="en-US" sz="2000" dirty="0" smtClean="0">
                <a:solidFill>
                  <a:srgbClr val="FFFF00"/>
                </a:solidFill>
              </a:rPr>
              <a:t/>
            </a:r>
            <a:br>
              <a:rPr lang="en-US" sz="2000" dirty="0" smtClean="0">
                <a:solidFill>
                  <a:srgbClr val="FFFF00"/>
                </a:solidFill>
              </a:rPr>
            </a:br>
            <a:r>
              <a:rPr lang="en-US" sz="2000" dirty="0" smtClean="0">
                <a:solidFill>
                  <a:srgbClr val="FFFF00"/>
                </a:solidFill>
              </a:rPr>
              <a:t>African </a:t>
            </a:r>
            <a:r>
              <a:rPr lang="en-US" sz="2000" dirty="0">
                <a:solidFill>
                  <a:srgbClr val="FFFF00"/>
                </a:solidFill>
              </a:rPr>
              <a:t>supply bases)</a:t>
            </a:r>
          </a:p>
          <a:p>
            <a:pPr lvl="1">
              <a:buFont typeface="Wingdings" pitchFamily="2" charset="2"/>
              <a:buChar char="v"/>
            </a:pPr>
            <a:r>
              <a:rPr lang="en-US" sz="2000" dirty="0">
                <a:solidFill>
                  <a:srgbClr val="FFFF00"/>
                </a:solidFill>
              </a:rPr>
              <a:t>Outlaw of the slave trade</a:t>
            </a:r>
          </a:p>
        </p:txBody>
      </p:sp>
      <p:sp>
        <p:nvSpPr>
          <p:cNvPr id="10250" name="Text Box 10"/>
          <p:cNvSpPr txBox="1">
            <a:spLocks noChangeArrowheads="1"/>
          </p:cNvSpPr>
          <p:nvPr/>
        </p:nvSpPr>
        <p:spPr bwMode="auto">
          <a:xfrm>
            <a:off x="5278437" y="5226784"/>
            <a:ext cx="3673475" cy="1631216"/>
          </a:xfrm>
          <a:prstGeom prst="rect">
            <a:avLst/>
          </a:prstGeom>
          <a:noFill/>
          <a:ln w="9525">
            <a:noFill/>
            <a:miter lim="800000"/>
            <a:headEnd/>
            <a:tailEnd/>
          </a:ln>
        </p:spPr>
        <p:txBody>
          <a:bodyPr>
            <a:spAutoFit/>
          </a:bodyPr>
          <a:lstStyle/>
          <a:p>
            <a:pPr>
              <a:buClr>
                <a:schemeClr val="bg1"/>
              </a:buClr>
              <a:buFont typeface="Wingdings" pitchFamily="2" charset="2"/>
              <a:buChar char="v"/>
            </a:pPr>
            <a:r>
              <a:rPr lang="en-US" sz="2000" dirty="0">
                <a:solidFill>
                  <a:srgbClr val="FFFF00"/>
                </a:solidFill>
              </a:rPr>
              <a:t>Until the </a:t>
            </a:r>
            <a:r>
              <a:rPr lang="en-US" sz="2000" dirty="0" smtClean="0">
                <a:solidFill>
                  <a:srgbClr val="FFFF00"/>
                </a:solidFill>
              </a:rPr>
              <a:t>Middle/Late 19</a:t>
            </a:r>
            <a:r>
              <a:rPr lang="en-US" sz="2000" baseline="30000" dirty="0" smtClean="0">
                <a:solidFill>
                  <a:srgbClr val="FFFF00"/>
                </a:solidFill>
              </a:rPr>
              <a:t>th</a:t>
            </a:r>
            <a:r>
              <a:rPr lang="en-US" sz="2000" dirty="0" smtClean="0">
                <a:solidFill>
                  <a:srgbClr val="FFFF00"/>
                </a:solidFill>
              </a:rPr>
              <a:t> </a:t>
            </a:r>
            <a:r>
              <a:rPr lang="en-US" sz="2000" dirty="0">
                <a:solidFill>
                  <a:srgbClr val="FFFF00"/>
                </a:solidFill>
              </a:rPr>
              <a:t>century</a:t>
            </a:r>
            <a:r>
              <a:rPr lang="en-US" sz="2000" dirty="0">
                <a:solidFill>
                  <a:schemeClr val="bg1"/>
                </a:solidFill>
              </a:rPr>
              <a:t>, Africa’s seemingly </a:t>
            </a:r>
            <a:r>
              <a:rPr lang="en-US" sz="2000" dirty="0" smtClean="0">
                <a:solidFill>
                  <a:srgbClr val="00B0F0"/>
                </a:solidFill>
              </a:rPr>
              <a:t>inhospitable</a:t>
            </a:r>
            <a:r>
              <a:rPr lang="en-US" sz="2000" dirty="0" smtClean="0">
                <a:solidFill>
                  <a:srgbClr val="FF0000"/>
                </a:solidFill>
              </a:rPr>
              <a:t> </a:t>
            </a:r>
            <a:r>
              <a:rPr lang="en-US" sz="2000" dirty="0" smtClean="0">
                <a:solidFill>
                  <a:srgbClr val="FFFF00"/>
                </a:solidFill>
              </a:rPr>
              <a:t>(very rugged/harsh )  </a:t>
            </a:r>
            <a:r>
              <a:rPr lang="en-US" sz="2000" dirty="0">
                <a:solidFill>
                  <a:srgbClr val="FFFF00"/>
                </a:solidFill>
              </a:rPr>
              <a:t>interior discouraged exploration</a:t>
            </a:r>
            <a:r>
              <a:rPr lang="en-US" sz="2000" dirty="0">
                <a:solidFill>
                  <a:schemeClr val="bg1"/>
                </a:solidFill>
              </a:rPr>
              <a: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68" y="146416"/>
            <a:ext cx="5101019" cy="655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 calcmode="lin" valueType="num">
                                      <p:cBhvr>
                                        <p:cTn id="12" dur="500" fill="hold"/>
                                        <p:tgtEl>
                                          <p:spTgt spid="10245"/>
                                        </p:tgtEl>
                                        <p:attrNameLst>
                                          <p:attrName>ppt_w</p:attrName>
                                        </p:attrNameLst>
                                      </p:cBhvr>
                                      <p:tavLst>
                                        <p:tav tm="0">
                                          <p:val>
                                            <p:fltVal val="0"/>
                                          </p:val>
                                        </p:tav>
                                        <p:tav tm="100000">
                                          <p:val>
                                            <p:strVal val="#ppt_w"/>
                                          </p:val>
                                        </p:tav>
                                      </p:tavLst>
                                    </p:anim>
                                    <p:anim calcmode="lin" valueType="num">
                                      <p:cBhvr>
                                        <p:cTn id="13"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0248"/>
                                        </p:tgtEl>
                                        <p:attrNameLst>
                                          <p:attrName>style.visibility</p:attrName>
                                        </p:attrNameLst>
                                      </p:cBhvr>
                                      <p:to>
                                        <p:strVal val="visible"/>
                                      </p:to>
                                    </p:set>
                                    <p:anim calcmode="lin" valueType="num">
                                      <p:cBhvr>
                                        <p:cTn id="18" dur="500" fill="hold"/>
                                        <p:tgtEl>
                                          <p:spTgt spid="10248"/>
                                        </p:tgtEl>
                                        <p:attrNameLst>
                                          <p:attrName>ppt_w</p:attrName>
                                        </p:attrNameLst>
                                      </p:cBhvr>
                                      <p:tavLst>
                                        <p:tav tm="0">
                                          <p:val>
                                            <p:fltVal val="0"/>
                                          </p:val>
                                        </p:tav>
                                        <p:tav tm="100000">
                                          <p:val>
                                            <p:strVal val="#ppt_w"/>
                                          </p:val>
                                        </p:tav>
                                      </p:tavLst>
                                    </p:anim>
                                    <p:anim calcmode="lin" valueType="num">
                                      <p:cBhvr>
                                        <p:cTn id="19" dur="500" fill="hold"/>
                                        <p:tgtEl>
                                          <p:spTgt spid="102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249"/>
                                        </p:tgtEl>
                                        <p:attrNameLst>
                                          <p:attrName>style.visibility</p:attrName>
                                        </p:attrNameLst>
                                      </p:cBhvr>
                                      <p:to>
                                        <p:strVal val="visible"/>
                                      </p:to>
                                    </p:set>
                                    <p:anim calcmode="lin" valueType="num">
                                      <p:cBhvr additive="base">
                                        <p:cTn id="24" dur="500" fill="hold"/>
                                        <p:tgtEl>
                                          <p:spTgt spid="10249"/>
                                        </p:tgtEl>
                                        <p:attrNameLst>
                                          <p:attrName>ppt_x</p:attrName>
                                        </p:attrNameLst>
                                      </p:cBhvr>
                                      <p:tavLst>
                                        <p:tav tm="0">
                                          <p:val>
                                            <p:strVal val="#ppt_x"/>
                                          </p:val>
                                        </p:tav>
                                        <p:tav tm="100000">
                                          <p:val>
                                            <p:strVal val="#ppt_x"/>
                                          </p:val>
                                        </p:tav>
                                      </p:tavLst>
                                    </p:anim>
                                    <p:anim calcmode="lin" valueType="num">
                                      <p:cBhvr additive="base">
                                        <p:cTn id="25"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10250"/>
                                        </p:tgtEl>
                                        <p:attrNameLst>
                                          <p:attrName>style.visibility</p:attrName>
                                        </p:attrNameLst>
                                      </p:cBhvr>
                                      <p:to>
                                        <p:strVal val="visible"/>
                                      </p:to>
                                    </p:set>
                                    <p:anim calcmode="lin" valueType="num">
                                      <p:cBhvr additive="base">
                                        <p:cTn id="30" dur="500" fill="hold"/>
                                        <p:tgtEl>
                                          <p:spTgt spid="10250"/>
                                        </p:tgtEl>
                                        <p:attrNameLst>
                                          <p:attrName>ppt_x</p:attrName>
                                        </p:attrNameLst>
                                      </p:cBhvr>
                                      <p:tavLst>
                                        <p:tav tm="0">
                                          <p:val>
                                            <p:strVal val="0-#ppt_w/2"/>
                                          </p:val>
                                        </p:tav>
                                        <p:tav tm="100000">
                                          <p:val>
                                            <p:strVal val="#ppt_x"/>
                                          </p:val>
                                        </p:tav>
                                      </p:tavLst>
                                    </p:anim>
                                    <p:anim calcmode="lin" valueType="num">
                                      <p:cBhvr additive="base">
                                        <p:cTn id="31"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8" grpId="0" autoUpdateAnimBg="0"/>
      <p:bldP spid="10249" grpId="0" autoUpdateAnimBg="0"/>
      <p:bldP spid="1025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9" name="Picture 5" descr="david_livingstone"/>
          <p:cNvPicPr>
            <a:picLocks noChangeAspect="1" noChangeArrowheads="1"/>
          </p:cNvPicPr>
          <p:nvPr/>
        </p:nvPicPr>
        <p:blipFill>
          <a:blip r:embed="rId3" cstate="print"/>
          <a:srcRect/>
          <a:stretch>
            <a:fillRect/>
          </a:stretch>
        </p:blipFill>
        <p:spPr bwMode="auto">
          <a:xfrm>
            <a:off x="5410200" y="990600"/>
            <a:ext cx="3048000" cy="3810000"/>
          </a:xfrm>
          <a:prstGeom prst="rect">
            <a:avLst/>
          </a:prstGeom>
          <a:noFill/>
          <a:ln w="9525">
            <a:noFill/>
            <a:miter lim="800000"/>
            <a:headEnd/>
            <a:tailEnd/>
          </a:ln>
        </p:spPr>
      </p:pic>
      <p:pic>
        <p:nvPicPr>
          <p:cNvPr id="11271" name="Picture 7" descr="ct000153"/>
          <p:cNvPicPr>
            <a:picLocks noChangeAspect="1" noChangeArrowheads="1"/>
          </p:cNvPicPr>
          <p:nvPr/>
        </p:nvPicPr>
        <p:blipFill>
          <a:blip r:embed="rId4" cstate="print"/>
          <a:srcRect/>
          <a:stretch>
            <a:fillRect/>
          </a:stretch>
        </p:blipFill>
        <p:spPr bwMode="auto">
          <a:xfrm>
            <a:off x="304800" y="990600"/>
            <a:ext cx="4675188" cy="5676900"/>
          </a:xfrm>
          <a:prstGeom prst="rect">
            <a:avLst/>
          </a:prstGeom>
          <a:noFill/>
          <a:ln w="9525">
            <a:noFill/>
            <a:miter lim="800000"/>
            <a:headEnd/>
            <a:tailEnd/>
          </a:ln>
        </p:spPr>
      </p:pic>
      <p:sp>
        <p:nvSpPr>
          <p:cNvPr id="11272" name="WordArt 8"/>
          <p:cNvSpPr>
            <a:spLocks noChangeArrowheads="1" noChangeShapeType="1" noTextEdit="1"/>
          </p:cNvSpPr>
          <p:nvPr/>
        </p:nvSpPr>
        <p:spPr bwMode="auto">
          <a:xfrm>
            <a:off x="533400" y="152400"/>
            <a:ext cx="8229600" cy="762000"/>
          </a:xfrm>
          <a:prstGeom prst="rect">
            <a:avLst/>
          </a:prstGeom>
        </p:spPr>
        <p:txBody>
          <a:bodyPr wrap="none" fromWordArt="1">
            <a:prstTxWarp prst="textPlain">
              <a:avLst>
                <a:gd name="adj" fmla="val 5000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6600"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lbertus Extra Bold" pitchFamily="34" charset="0"/>
              </a:rPr>
              <a:t>The "New" </a:t>
            </a:r>
            <a:r>
              <a:rPr lang="en-US" sz="16600" kern="1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lbertus Extra Bold" pitchFamily="34" charset="0"/>
              </a:rPr>
              <a:t>Age of Imperialism</a:t>
            </a:r>
            <a:endParaRPr lang="en-US" sz="16600"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Albertus Extra Bold" pitchFamily="34" charset="0"/>
            </a:endParaRPr>
          </a:p>
        </p:txBody>
      </p:sp>
      <p:sp>
        <p:nvSpPr>
          <p:cNvPr id="11273" name="Text Box 9"/>
          <p:cNvSpPr txBox="1">
            <a:spLocks noChangeArrowheads="1"/>
          </p:cNvSpPr>
          <p:nvPr/>
        </p:nvSpPr>
        <p:spPr bwMode="auto">
          <a:xfrm>
            <a:off x="5165725" y="4818063"/>
            <a:ext cx="3978275" cy="1311275"/>
          </a:xfrm>
          <a:prstGeom prst="rect">
            <a:avLst/>
          </a:prstGeom>
          <a:noFill/>
          <a:ln w="9525">
            <a:noFill/>
            <a:miter lim="800000"/>
            <a:headEnd/>
            <a:tailEnd/>
          </a:ln>
        </p:spPr>
        <p:txBody>
          <a:bodyPr>
            <a:spAutoFit/>
          </a:bodyPr>
          <a:lstStyle/>
          <a:p>
            <a:r>
              <a:rPr lang="en-US" sz="2000" b="1" dirty="0">
                <a:solidFill>
                  <a:srgbClr val="FFFF66"/>
                </a:solidFill>
                <a:latin typeface="Comic Sans MS" pitchFamily="66" charset="0"/>
              </a:rPr>
              <a:t>David Livingstone: </a:t>
            </a:r>
            <a:r>
              <a:rPr lang="en-US" sz="2000" b="1" dirty="0" smtClean="0">
                <a:solidFill>
                  <a:srgbClr val="FFFF66"/>
                </a:solidFill>
                <a:latin typeface="Comic Sans MS" pitchFamily="66" charset="0"/>
              </a:rPr>
              <a:t/>
            </a:r>
            <a:br>
              <a:rPr lang="en-US" sz="2000" b="1" dirty="0" smtClean="0">
                <a:solidFill>
                  <a:srgbClr val="FFFF66"/>
                </a:solidFill>
                <a:latin typeface="Comic Sans MS" pitchFamily="66" charset="0"/>
              </a:rPr>
            </a:br>
            <a:r>
              <a:rPr lang="en-US" sz="2000" b="1" dirty="0" smtClean="0">
                <a:solidFill>
                  <a:srgbClr val="FFFF66"/>
                </a:solidFill>
                <a:latin typeface="Comic Sans MS" pitchFamily="66" charset="0"/>
              </a:rPr>
              <a:t>Missionary</a:t>
            </a:r>
            <a:r>
              <a:rPr lang="en-US" sz="2000" b="1" dirty="0">
                <a:solidFill>
                  <a:srgbClr val="FFFF66"/>
                </a:solidFill>
                <a:latin typeface="Comic Sans MS" pitchFamily="66" charset="0"/>
              </a:rPr>
              <a:t>, and doctor; spent 33 years exploring the interior lands of Africa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p:cTn id="7" dur="1000" fill="hold"/>
                                        <p:tgtEl>
                                          <p:spTgt spid="11271"/>
                                        </p:tgtEl>
                                        <p:attrNameLst>
                                          <p:attrName>ppt_w</p:attrName>
                                        </p:attrNameLst>
                                      </p:cBhvr>
                                      <p:tavLst>
                                        <p:tav tm="0">
                                          <p:val>
                                            <p:fltVal val="0"/>
                                          </p:val>
                                        </p:tav>
                                        <p:tav tm="100000">
                                          <p:val>
                                            <p:strVal val="#ppt_w"/>
                                          </p:val>
                                        </p:tav>
                                      </p:tavLst>
                                    </p:anim>
                                    <p:anim calcmode="lin" valueType="num">
                                      <p:cBhvr>
                                        <p:cTn id="8" dur="1000" fill="hold"/>
                                        <p:tgtEl>
                                          <p:spTgt spid="11271"/>
                                        </p:tgtEl>
                                        <p:attrNameLst>
                                          <p:attrName>ppt_h</p:attrName>
                                        </p:attrNameLst>
                                      </p:cBhvr>
                                      <p:tavLst>
                                        <p:tav tm="0">
                                          <p:val>
                                            <p:fltVal val="0"/>
                                          </p:val>
                                        </p:tav>
                                        <p:tav tm="100000">
                                          <p:val>
                                            <p:strVal val="#ppt_h"/>
                                          </p:val>
                                        </p:tav>
                                      </p:tavLst>
                                    </p:anim>
                                    <p:anim calcmode="lin" valueType="num">
                                      <p:cBhvr>
                                        <p:cTn id="9" dur="1000" fill="hold"/>
                                        <p:tgtEl>
                                          <p:spTgt spid="1127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 calcmode="lin" valueType="num">
                                      <p:cBhvr>
                                        <p:cTn id="15" dur="500" fill="hold"/>
                                        <p:tgtEl>
                                          <p:spTgt spid="11269"/>
                                        </p:tgtEl>
                                        <p:attrNameLst>
                                          <p:attrName>ppt_w</p:attrName>
                                        </p:attrNameLst>
                                      </p:cBhvr>
                                      <p:tavLst>
                                        <p:tav tm="0">
                                          <p:val>
                                            <p:fltVal val="0"/>
                                          </p:val>
                                        </p:tav>
                                        <p:tav tm="100000">
                                          <p:val>
                                            <p:strVal val="#ppt_w"/>
                                          </p:val>
                                        </p:tav>
                                      </p:tavLst>
                                    </p:anim>
                                    <p:anim calcmode="lin" valueType="num">
                                      <p:cBhvr>
                                        <p:cTn id="16" dur="500" fill="hold"/>
                                        <p:tgtEl>
                                          <p:spTgt spid="11269"/>
                                        </p:tgtEl>
                                        <p:attrNameLst>
                                          <p:attrName>ppt_h</p:attrName>
                                        </p:attrNameLst>
                                      </p:cBhvr>
                                      <p:tavLst>
                                        <p:tav tm="0">
                                          <p:val>
                                            <p:fltVal val="0"/>
                                          </p:val>
                                        </p:tav>
                                        <p:tav tm="100000">
                                          <p:val>
                                            <p:strVal val="#ppt_h"/>
                                          </p:val>
                                        </p:tav>
                                      </p:tavLst>
                                    </p:anim>
                                    <p:animEffect transition="in" filter="fade">
                                      <p:cBhvr>
                                        <p:cTn id="17" dur="500"/>
                                        <p:tgtEl>
                                          <p:spTgt spid="11269"/>
                                        </p:tgtEl>
                                      </p:cBhvr>
                                    </p:animEffect>
                                  </p:childTnLst>
                                </p:cTn>
                              </p:par>
                              <p:par>
                                <p:cTn id="18" presetID="23" presetClass="entr" presetSubtype="528" fill="hold" grpId="0" nodeType="withEffect">
                                  <p:stCondLst>
                                    <p:cond delay="0"/>
                                  </p:stCondLst>
                                  <p:childTnLst>
                                    <p:set>
                                      <p:cBhvr>
                                        <p:cTn id="19" dur="1" fill="hold">
                                          <p:stCondLst>
                                            <p:cond delay="0"/>
                                          </p:stCondLst>
                                        </p:cTn>
                                        <p:tgtEl>
                                          <p:spTgt spid="11273"/>
                                        </p:tgtEl>
                                        <p:attrNameLst>
                                          <p:attrName>style.visibility</p:attrName>
                                        </p:attrNameLst>
                                      </p:cBhvr>
                                      <p:to>
                                        <p:strVal val="visible"/>
                                      </p:to>
                                    </p:set>
                                    <p:anim calcmode="lin" valueType="num">
                                      <p:cBhvr>
                                        <p:cTn id="20" dur="500" fill="hold"/>
                                        <p:tgtEl>
                                          <p:spTgt spid="11273"/>
                                        </p:tgtEl>
                                        <p:attrNameLst>
                                          <p:attrName>ppt_w</p:attrName>
                                        </p:attrNameLst>
                                      </p:cBhvr>
                                      <p:tavLst>
                                        <p:tav tm="0">
                                          <p:val>
                                            <p:fltVal val="0"/>
                                          </p:val>
                                        </p:tav>
                                        <p:tav tm="100000">
                                          <p:val>
                                            <p:strVal val="#ppt_w"/>
                                          </p:val>
                                        </p:tav>
                                      </p:tavLst>
                                    </p:anim>
                                    <p:anim calcmode="lin" valueType="num">
                                      <p:cBhvr>
                                        <p:cTn id="21" dur="500" fill="hold"/>
                                        <p:tgtEl>
                                          <p:spTgt spid="11273"/>
                                        </p:tgtEl>
                                        <p:attrNameLst>
                                          <p:attrName>ppt_h</p:attrName>
                                        </p:attrNameLst>
                                      </p:cBhvr>
                                      <p:tavLst>
                                        <p:tav tm="0">
                                          <p:val>
                                            <p:fltVal val="0"/>
                                          </p:val>
                                        </p:tav>
                                        <p:tav tm="100000">
                                          <p:val>
                                            <p:strVal val="#ppt_h"/>
                                          </p:val>
                                        </p:tav>
                                      </p:tavLst>
                                    </p:anim>
                                    <p:anim calcmode="lin" valueType="num">
                                      <p:cBhvr>
                                        <p:cTn id="22" dur="500" fill="hold"/>
                                        <p:tgtEl>
                                          <p:spTgt spid="11273"/>
                                        </p:tgtEl>
                                        <p:attrNameLst>
                                          <p:attrName>ppt_x</p:attrName>
                                        </p:attrNameLst>
                                      </p:cBhvr>
                                      <p:tavLst>
                                        <p:tav tm="0">
                                          <p:val>
                                            <p:fltVal val="0.5"/>
                                          </p:val>
                                        </p:tav>
                                        <p:tav tm="100000">
                                          <p:val>
                                            <p:strVal val="#ppt_x"/>
                                          </p:val>
                                        </p:tav>
                                      </p:tavLst>
                                    </p:anim>
                                    <p:anim calcmode="lin" valueType="num">
                                      <p:cBhvr>
                                        <p:cTn id="23" dur="500" fill="hold"/>
                                        <p:tgtEl>
                                          <p:spTgt spid="112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www.freedesktopwallpapers.net/places/Victoria_Falls_Zimbabweb.jpg"/>
          <p:cNvPicPr>
            <a:picLocks noChangeAspect="1" noChangeArrowheads="1"/>
          </p:cNvPicPr>
          <p:nvPr/>
        </p:nvPicPr>
        <p:blipFill>
          <a:blip r:embed="rId3" cstate="print"/>
          <a:srcRect/>
          <a:stretch>
            <a:fillRect/>
          </a:stretch>
        </p:blipFill>
        <p:spPr bwMode="auto">
          <a:xfrm>
            <a:off x="0" y="0"/>
            <a:ext cx="9144000" cy="689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3" name="Picture 5" descr="stanley"/>
          <p:cNvPicPr>
            <a:picLocks noChangeAspect="1" noChangeArrowheads="1"/>
          </p:cNvPicPr>
          <p:nvPr/>
        </p:nvPicPr>
        <p:blipFill>
          <a:blip r:embed="rId3" cstate="print"/>
          <a:srcRect/>
          <a:stretch>
            <a:fillRect/>
          </a:stretch>
        </p:blipFill>
        <p:spPr bwMode="auto">
          <a:xfrm>
            <a:off x="228600" y="1676400"/>
            <a:ext cx="3095625" cy="4562475"/>
          </a:xfrm>
          <a:prstGeom prst="rect">
            <a:avLst/>
          </a:prstGeom>
          <a:ln>
            <a:noFill/>
          </a:ln>
          <a:effectLst>
            <a:softEdge rad="112500"/>
          </a:effectLst>
        </p:spPr>
      </p:pic>
      <p:sp>
        <p:nvSpPr>
          <p:cNvPr id="12298" name="WordArt 10"/>
          <p:cNvSpPr>
            <a:spLocks noChangeArrowheads="1" noChangeShapeType="1" noTextEdit="1"/>
          </p:cNvSpPr>
          <p:nvPr/>
        </p:nvSpPr>
        <p:spPr bwMode="auto">
          <a:xfrm>
            <a:off x="609600" y="228600"/>
            <a:ext cx="7772400" cy="1066800"/>
          </a:xfrm>
          <a:prstGeom prst="rect">
            <a:avLst/>
          </a:prstGeom>
        </p:spPr>
        <p:txBody>
          <a:bodyPr wrap="none" fromWordArt="1">
            <a:prstTxWarp prst="textFadeUp">
              <a:avLst>
                <a:gd name="adj" fmla="val 9991"/>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a:rPr>
              <a:t>Henry M. Stanley</a:t>
            </a:r>
          </a:p>
        </p:txBody>
      </p:sp>
      <p:sp>
        <p:nvSpPr>
          <p:cNvPr id="12299" name="Text Box 11"/>
          <p:cNvSpPr txBox="1">
            <a:spLocks noChangeArrowheads="1"/>
          </p:cNvSpPr>
          <p:nvPr/>
        </p:nvSpPr>
        <p:spPr bwMode="auto">
          <a:xfrm>
            <a:off x="3505200" y="3581400"/>
            <a:ext cx="5638800" cy="954107"/>
          </a:xfrm>
          <a:prstGeom prst="rect">
            <a:avLst/>
          </a:prstGeom>
          <a:noFill/>
          <a:ln w="9525">
            <a:noFill/>
            <a:miter lim="800000"/>
            <a:headEnd/>
            <a:tailEnd/>
          </a:ln>
        </p:spPr>
        <p:txBody>
          <a:bodyPr wrap="square">
            <a:spAutoFit/>
          </a:bodyPr>
          <a:lstStyle/>
          <a:p>
            <a:pPr>
              <a:buFont typeface="Wingdings" pitchFamily="2" charset="2"/>
              <a:buChar char="Ø"/>
            </a:pPr>
            <a:r>
              <a:rPr lang="en-US" sz="2800" b="1" dirty="0">
                <a:latin typeface="Comic Sans MS" pitchFamily="66" charset="0"/>
              </a:rPr>
              <a:t>Welsh-born journalist; </a:t>
            </a:r>
            <a:r>
              <a:rPr lang="en-US" sz="2800" b="1" dirty="0" smtClean="0">
                <a:latin typeface="Comic Sans MS" pitchFamily="66" charset="0"/>
              </a:rPr>
              <a:t/>
            </a:r>
            <a:br>
              <a:rPr lang="en-US" sz="2800" b="1" dirty="0" smtClean="0">
                <a:latin typeface="Comic Sans MS" pitchFamily="66" charset="0"/>
              </a:rPr>
            </a:br>
            <a:r>
              <a:rPr lang="en-US" sz="2800" b="1" dirty="0" smtClean="0">
                <a:latin typeface="Comic Sans MS" pitchFamily="66" charset="0"/>
              </a:rPr>
              <a:t>sent </a:t>
            </a:r>
            <a:r>
              <a:rPr lang="en-US" sz="2800" b="1" dirty="0">
                <a:latin typeface="Comic Sans MS" pitchFamily="66" charset="0"/>
              </a:rPr>
              <a:t>out to “find” Livingstone</a:t>
            </a:r>
            <a:r>
              <a:rPr lang="en-US" sz="2800" b="1" dirty="0">
                <a:solidFill>
                  <a:srgbClr val="FFFF00"/>
                </a:solidFill>
                <a:latin typeface="Comic Sans MS" pitchFamily="66" charset="0"/>
              </a:rPr>
              <a:t>.</a:t>
            </a:r>
          </a:p>
        </p:txBody>
      </p:sp>
      <p:sp>
        <p:nvSpPr>
          <p:cNvPr id="12300" name="Text Box 12"/>
          <p:cNvSpPr txBox="1">
            <a:spLocks noChangeArrowheads="1"/>
          </p:cNvSpPr>
          <p:nvPr/>
        </p:nvSpPr>
        <p:spPr bwMode="auto">
          <a:xfrm>
            <a:off x="3505200" y="4953000"/>
            <a:ext cx="4740275" cy="1373188"/>
          </a:xfrm>
          <a:prstGeom prst="rect">
            <a:avLst/>
          </a:prstGeom>
          <a:noFill/>
          <a:ln w="9525">
            <a:noFill/>
            <a:miter lim="800000"/>
            <a:headEnd/>
            <a:tailEnd/>
          </a:ln>
        </p:spPr>
        <p:txBody>
          <a:bodyPr>
            <a:spAutoFit/>
          </a:bodyPr>
          <a:lstStyle/>
          <a:p>
            <a:pPr>
              <a:buFont typeface="Wingdings" pitchFamily="2" charset="2"/>
              <a:buChar char="Ø"/>
            </a:pPr>
            <a:r>
              <a:rPr lang="en-US" sz="2800" b="1" dirty="0">
                <a:latin typeface="Comic Sans MS" pitchFamily="66" charset="0"/>
              </a:rPr>
              <a:t>Lavishly funded by the “New York Herald; </a:t>
            </a:r>
            <a:r>
              <a:rPr lang="en-US" sz="2800" b="1" dirty="0" smtClean="0">
                <a:latin typeface="Comic Sans MS" pitchFamily="66" charset="0"/>
              </a:rPr>
              <a:t/>
            </a:r>
            <a:br>
              <a:rPr lang="en-US" sz="2800" b="1" dirty="0" smtClean="0">
                <a:latin typeface="Comic Sans MS" pitchFamily="66" charset="0"/>
              </a:rPr>
            </a:br>
            <a:r>
              <a:rPr lang="en-US" sz="2800" b="1" dirty="0" smtClean="0">
                <a:latin typeface="Comic Sans MS" pitchFamily="66" charset="0"/>
              </a:rPr>
              <a:t>secret </a:t>
            </a:r>
            <a:r>
              <a:rPr lang="en-US" sz="2800" b="1" dirty="0">
                <a:latin typeface="Comic Sans MS" pitchFamily="66" charset="0"/>
              </a:rPr>
              <a:t>expedition</a:t>
            </a:r>
          </a:p>
        </p:txBody>
      </p:sp>
      <p:sp>
        <p:nvSpPr>
          <p:cNvPr id="7" name="Rounded Rectangular Callout 6"/>
          <p:cNvSpPr/>
          <p:nvPr/>
        </p:nvSpPr>
        <p:spPr>
          <a:xfrm>
            <a:off x="3810000" y="1371600"/>
            <a:ext cx="2971800" cy="2057400"/>
          </a:xfrm>
          <a:prstGeom prst="wedgeRoundRectCallout">
            <a:avLst>
              <a:gd name="adj1" fmla="val -108583"/>
              <a:gd name="adj2" fmla="val -3413"/>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smtClean="0">
                <a:effectLst>
                  <a:outerShdw blurRad="38100" dist="38100" dir="2700000" algn="tl">
                    <a:srgbClr val="000000">
                      <a:alpha val="43137"/>
                    </a:srgbClr>
                  </a:outerShdw>
                </a:effectLst>
              </a:rPr>
              <a:t>Dr. Livingston,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WHERE ARE YOU?</a:t>
            </a:r>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9"/>
                                        </p:tgtEl>
                                        <p:attrNameLst>
                                          <p:attrName>style.visibility</p:attrName>
                                        </p:attrNameLst>
                                      </p:cBhvr>
                                      <p:to>
                                        <p:strVal val="visible"/>
                                      </p:to>
                                    </p:set>
                                    <p:anim calcmode="lin" valueType="num">
                                      <p:cBhvr additive="base">
                                        <p:cTn id="7" dur="500" fill="hold"/>
                                        <p:tgtEl>
                                          <p:spTgt spid="12299"/>
                                        </p:tgtEl>
                                        <p:attrNameLst>
                                          <p:attrName>ppt_x</p:attrName>
                                        </p:attrNameLst>
                                      </p:cBhvr>
                                      <p:tavLst>
                                        <p:tav tm="0">
                                          <p:val>
                                            <p:strVal val="0-#ppt_w/2"/>
                                          </p:val>
                                        </p:tav>
                                        <p:tav tm="100000">
                                          <p:val>
                                            <p:strVal val="#ppt_x"/>
                                          </p:val>
                                        </p:tav>
                                      </p:tavLst>
                                    </p:anim>
                                    <p:anim calcmode="lin" valueType="num">
                                      <p:cBhvr additive="base">
                                        <p:cTn id="8" dur="500" fill="hold"/>
                                        <p:tgtEl>
                                          <p:spTgt spid="122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00"/>
                                        </p:tgtEl>
                                        <p:attrNameLst>
                                          <p:attrName>style.visibility</p:attrName>
                                        </p:attrNameLst>
                                      </p:cBhvr>
                                      <p:to>
                                        <p:strVal val="visible"/>
                                      </p:to>
                                    </p:set>
                                    <p:anim calcmode="lin" valueType="num">
                                      <p:cBhvr additive="base">
                                        <p:cTn id="13" dur="500" fill="hold"/>
                                        <p:tgtEl>
                                          <p:spTgt spid="12300"/>
                                        </p:tgtEl>
                                        <p:attrNameLst>
                                          <p:attrName>ppt_x</p:attrName>
                                        </p:attrNameLst>
                                      </p:cBhvr>
                                      <p:tavLst>
                                        <p:tav tm="0">
                                          <p:val>
                                            <p:strVal val="1+#ppt_w/2"/>
                                          </p:val>
                                        </p:tav>
                                        <p:tav tm="100000">
                                          <p:val>
                                            <p:strVal val="#ppt_x"/>
                                          </p:val>
                                        </p:tav>
                                      </p:tavLst>
                                    </p:anim>
                                    <p:anim calcmode="lin" valueType="num">
                                      <p:cBhvr additive="base">
                                        <p:cTn id="14" dur="500" fill="hold"/>
                                        <p:tgtEl>
                                          <p:spTgt spid="123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utoUpdateAnimBg="0"/>
      <p:bldP spid="12300" grpId="0" autoUpdateAnimBg="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4680" cy="4709"/>
          </a:xfrm>
        </p:grpSpPr>
        <p:pic>
          <p:nvPicPr>
            <p:cNvPr id="11267" name="Picture 7" descr="New map of central Africa explored 1841-1888."/>
            <p:cNvPicPr>
              <a:picLocks noChangeAspect="1" noChangeArrowheads="1"/>
            </p:cNvPicPr>
            <p:nvPr/>
          </p:nvPicPr>
          <p:blipFill>
            <a:blip r:embed="rId3" cstate="print"/>
            <a:srcRect/>
            <a:stretch>
              <a:fillRect/>
            </a:stretch>
          </p:blipFill>
          <p:spPr bwMode="auto">
            <a:xfrm>
              <a:off x="0" y="0"/>
              <a:ext cx="4680" cy="4709"/>
            </a:xfrm>
            <a:prstGeom prst="rect">
              <a:avLst/>
            </a:prstGeom>
            <a:noFill/>
            <a:ln w="9525">
              <a:noFill/>
              <a:miter lim="800000"/>
              <a:headEnd/>
              <a:tailEnd/>
            </a:ln>
          </p:spPr>
        </p:pic>
        <p:sp>
          <p:nvSpPr>
            <p:cNvPr id="11268" name="Rectangle 9">
              <a:hlinkClick r:id="rId4"/>
            </p:cNvPr>
            <p:cNvSpPr>
              <a:spLocks noChangeArrowheads="1"/>
            </p:cNvSpPr>
            <p:nvPr/>
          </p:nvSpPr>
          <p:spPr bwMode="auto">
            <a:xfrm>
              <a:off x="3787" y="1087"/>
              <a:ext cx="641" cy="245"/>
            </a:xfrm>
            <a:prstGeom prst="rect">
              <a:avLst/>
            </a:prstGeom>
            <a:noFill/>
            <a:ln w="9525">
              <a:noFill/>
              <a:miter lim="800000"/>
              <a:headEnd/>
              <a:tailEnd/>
            </a:ln>
          </p:spPr>
          <p:txBody>
            <a:bodyPr/>
            <a:lstStyle/>
            <a:p>
              <a:endParaRPr lang="en-US"/>
            </a:p>
          </p:txBody>
        </p:sp>
        <p:sp>
          <p:nvSpPr>
            <p:cNvPr id="11269" name="Rectangle 8">
              <a:hlinkClick r:id="rId5"/>
            </p:cNvPr>
            <p:cNvSpPr>
              <a:spLocks noChangeArrowheads="1"/>
            </p:cNvSpPr>
            <p:nvPr/>
          </p:nvSpPr>
          <p:spPr bwMode="auto">
            <a:xfrm>
              <a:off x="3938" y="669"/>
              <a:ext cx="691" cy="274"/>
            </a:xfrm>
            <a:prstGeom prst="rect">
              <a:avLst/>
            </a:prstGeom>
            <a:noFill/>
            <a:ln w="9525">
              <a:no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T628739A"/>
          <p:cNvPicPr>
            <a:picLocks noChangeAspect="1" noChangeArrowheads="1"/>
          </p:cNvPicPr>
          <p:nvPr/>
        </p:nvPicPr>
        <p:blipFill>
          <a:blip r:embed="rId3" cstate="print"/>
          <a:srcRect/>
          <a:stretch>
            <a:fillRect/>
          </a:stretch>
        </p:blipFill>
        <p:spPr bwMode="auto">
          <a:xfrm>
            <a:off x="0" y="-93663"/>
            <a:ext cx="9372600" cy="69786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TANLEY"/>
          <p:cNvPicPr>
            <a:picLocks noChangeAspect="1" noChangeArrowheads="1"/>
          </p:cNvPicPr>
          <p:nvPr/>
        </p:nvPicPr>
        <p:blipFill>
          <a:blip r:embed="rId3" cstate="print"/>
          <a:srcRect/>
          <a:stretch>
            <a:fillRect/>
          </a:stretch>
        </p:blipFill>
        <p:spPr bwMode="auto">
          <a:xfrm>
            <a:off x="-39688" y="0"/>
            <a:ext cx="5014913" cy="6858000"/>
          </a:xfrm>
          <a:prstGeom prst="rect">
            <a:avLst/>
          </a:prstGeom>
          <a:noFill/>
          <a:ln w="9525">
            <a:noFill/>
            <a:miter lim="800000"/>
            <a:headEnd/>
            <a:tailEnd/>
          </a:ln>
        </p:spPr>
      </p:pic>
      <p:pic>
        <p:nvPicPr>
          <p:cNvPr id="14343" name="Picture 7" descr="StanleyLivingstone"/>
          <p:cNvPicPr>
            <a:picLocks noChangeAspect="1" noChangeArrowheads="1"/>
          </p:cNvPicPr>
          <p:nvPr/>
        </p:nvPicPr>
        <p:blipFill>
          <a:blip r:embed="rId4" cstate="print"/>
          <a:srcRect/>
          <a:stretch>
            <a:fillRect/>
          </a:stretch>
        </p:blipFill>
        <p:spPr bwMode="auto">
          <a:xfrm>
            <a:off x="3886200" y="3429000"/>
            <a:ext cx="5257800" cy="3414713"/>
          </a:xfrm>
          <a:prstGeom prst="rect">
            <a:avLst/>
          </a:prstGeom>
          <a:noFill/>
          <a:ln w="28575">
            <a:solidFill>
              <a:srgbClr val="000000"/>
            </a:solidFill>
            <a:miter lim="800000"/>
            <a:headEnd/>
            <a:tailEnd/>
          </a:ln>
        </p:spPr>
      </p:pic>
      <p:pic>
        <p:nvPicPr>
          <p:cNvPr id="14347" name="Picture 11" descr="stanleyandlivingstoneHS"/>
          <p:cNvPicPr>
            <a:picLocks noChangeAspect="1" noChangeArrowheads="1"/>
          </p:cNvPicPr>
          <p:nvPr/>
        </p:nvPicPr>
        <p:blipFill>
          <a:blip r:embed="rId5" cstate="print"/>
          <a:srcRect/>
          <a:stretch>
            <a:fillRect/>
          </a:stretch>
        </p:blipFill>
        <p:spPr bwMode="auto">
          <a:xfrm>
            <a:off x="4800600" y="0"/>
            <a:ext cx="4343400" cy="3503613"/>
          </a:xfrm>
          <a:prstGeom prst="rect">
            <a:avLst/>
          </a:prstGeom>
          <a:ln>
            <a:noFill/>
          </a:ln>
          <a:effectLst>
            <a:softEdge rad="112500"/>
          </a:effectLst>
        </p:spPr>
      </p:pic>
      <p:sp>
        <p:nvSpPr>
          <p:cNvPr id="5" name="Oval Callout 4"/>
          <p:cNvSpPr/>
          <p:nvPr/>
        </p:nvSpPr>
        <p:spPr>
          <a:xfrm>
            <a:off x="4038600" y="1981200"/>
            <a:ext cx="3200400" cy="1981200"/>
          </a:xfrm>
          <a:prstGeom prst="wedgeEllipseCallout">
            <a:avLst>
              <a:gd name="adj1" fmla="val 25784"/>
              <a:gd name="adj2" fmla="val 8922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Dr. Livingston,</a:t>
            </a:r>
          </a:p>
          <a:p>
            <a:pPr algn="ctr"/>
            <a:r>
              <a:rPr lang="en-US" sz="2800" dirty="0" smtClean="0"/>
              <a:t>I  PRESUME</a:t>
            </a:r>
            <a:endParaRPr lang="en-US" sz="2800" dirty="0"/>
          </a:p>
        </p:txBody>
      </p:sp>
      <p:sp>
        <p:nvSpPr>
          <p:cNvPr id="6" name="Oval Callout 5"/>
          <p:cNvSpPr/>
          <p:nvPr/>
        </p:nvSpPr>
        <p:spPr>
          <a:xfrm>
            <a:off x="5943600" y="1066800"/>
            <a:ext cx="3200400" cy="1981200"/>
          </a:xfrm>
          <a:prstGeom prst="wedgeEllipseCallout">
            <a:avLst>
              <a:gd name="adj1" fmla="val -13815"/>
              <a:gd name="adj2" fmla="val 13132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dirty="0" smtClean="0"/>
              <a:t>YES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http://www.homestead.com/wysinger/berlinconference.jpg"/>
          <p:cNvPicPr>
            <a:picLocks noChangeAspect="1" noChangeArrowheads="1"/>
          </p:cNvPicPr>
          <p:nvPr/>
        </p:nvPicPr>
        <p:blipFill>
          <a:blip r:embed="rId3" cstate="print"/>
          <a:srcRect/>
          <a:stretch>
            <a:fillRect/>
          </a:stretch>
        </p:blipFill>
        <p:spPr bwMode="auto">
          <a:xfrm>
            <a:off x="0" y="-16905288"/>
            <a:ext cx="6172200" cy="2686050"/>
          </a:xfrm>
          <a:prstGeom prst="rect">
            <a:avLst/>
          </a:prstGeom>
          <a:noFill/>
          <a:ln w="9525">
            <a:noFill/>
            <a:miter lim="800000"/>
            <a:headEnd/>
            <a:tailEnd/>
          </a:ln>
        </p:spPr>
      </p:pic>
      <p:sp>
        <p:nvSpPr>
          <p:cNvPr id="16387" name="Rectangle 3"/>
          <p:cNvSpPr>
            <a:spLocks noChangeArrowheads="1"/>
          </p:cNvSpPr>
          <p:nvPr/>
        </p:nvSpPr>
        <p:spPr bwMode="auto">
          <a:xfrm>
            <a:off x="0" y="-16905288"/>
            <a:ext cx="9144000" cy="565150"/>
          </a:xfrm>
          <a:prstGeom prst="rect">
            <a:avLst/>
          </a:prstGeom>
          <a:noFill/>
          <a:ln w="9525">
            <a:noFill/>
            <a:miter lim="800000"/>
            <a:headEnd/>
            <a:tailEnd/>
          </a:ln>
        </p:spPr>
        <p:txBody>
          <a:bodyPr>
            <a:spAutoFit/>
          </a:bodyPr>
          <a:lstStyle/>
          <a:p>
            <a:r>
              <a:rPr lang="en-US" sz="1300" b="1">
                <a:solidFill>
                  <a:srgbClr val="000000"/>
                </a:solidFill>
                <a:latin typeface=" sans-serif"/>
                <a:cs typeface="Arial" pitchFamily="34" charset="0"/>
              </a:rPr>
              <a:t>The Scramble for Africa: Berlin Conference of 1884-1885 to Divide Africa</a:t>
            </a:r>
            <a:r>
              <a:rPr lang="en-US" sz="1300">
                <a:solidFill>
                  <a:srgbClr val="000000"/>
                </a:solidFill>
                <a:latin typeface=" sans-serif"/>
                <a:cs typeface="Arial" pitchFamily="34" charset="0"/>
              </a:rPr>
              <a:t/>
            </a:r>
            <a:br>
              <a:rPr lang="en-US" sz="1300">
                <a:solidFill>
                  <a:srgbClr val="000000"/>
                </a:solidFill>
                <a:latin typeface=" sans-serif"/>
                <a:cs typeface="Arial" pitchFamily="34" charset="0"/>
              </a:rPr>
            </a:br>
            <a:endParaRPr lang="en-US"/>
          </a:p>
        </p:txBody>
      </p:sp>
      <p:sp>
        <p:nvSpPr>
          <p:cNvPr id="16388" name="Rectangle 4"/>
          <p:cNvSpPr>
            <a:spLocks noChangeArrowheads="1"/>
          </p:cNvSpPr>
          <p:nvPr/>
        </p:nvSpPr>
        <p:spPr bwMode="auto">
          <a:xfrm>
            <a:off x="0" y="-16340138"/>
            <a:ext cx="9144000" cy="639763"/>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Meeting at the Berlin residence of Chancellor Otto von Bismarck in 1884, the foreign ministers of fourteen European powers and the United States established ground rules for the future exploitation of the "dark continent." Africans were not invited or made privy to their decisions.</a:t>
            </a:r>
            <a:br>
              <a:rPr lang="en-US" sz="900">
                <a:solidFill>
                  <a:srgbClr val="000000"/>
                </a:solidFill>
                <a:latin typeface=" sans-serif"/>
                <a:cs typeface="Arial" pitchFamily="34" charset="0"/>
              </a:rPr>
            </a:br>
            <a:endParaRPr lang="en-US"/>
          </a:p>
        </p:txBody>
      </p:sp>
      <p:sp>
        <p:nvSpPr>
          <p:cNvPr id="16389" name="Rectangle 5"/>
          <p:cNvSpPr>
            <a:spLocks noChangeArrowheads="1"/>
          </p:cNvSpPr>
          <p:nvPr/>
        </p:nvSpPr>
        <p:spPr bwMode="auto">
          <a:xfrm>
            <a:off x="0" y="-15700375"/>
            <a:ext cx="9144000" cy="473075"/>
          </a:xfrm>
          <a:prstGeom prst="rect">
            <a:avLst/>
          </a:prstGeom>
          <a:noFill/>
          <a:ln w="9525">
            <a:noFill/>
            <a:miter lim="800000"/>
            <a:headEnd/>
            <a:tailEnd/>
          </a:ln>
        </p:spPr>
        <p:txBody>
          <a:bodyPr>
            <a:spAutoFit/>
          </a:bodyPr>
          <a:lstStyle/>
          <a:p>
            <a:r>
              <a:rPr lang="en-US" sz="700">
                <a:solidFill>
                  <a:srgbClr val="000000"/>
                </a:solidFill>
                <a:latin typeface=" sans-serif"/>
                <a:cs typeface="Arial" pitchFamily="34" charset="0"/>
              </a:rPr>
              <a:t>Photo from the book </a:t>
            </a:r>
            <a:r>
              <a:rPr lang="en-US" sz="700" i="1">
                <a:solidFill>
                  <a:srgbClr val="000000"/>
                </a:solidFill>
                <a:latin typeface=" sans-serif"/>
                <a:cs typeface="Arial" pitchFamily="34" charset="0"/>
              </a:rPr>
              <a:t>The Horizon: History of Africa</a:t>
            </a:r>
            <a:r>
              <a:rPr lang="en-US" sz="700">
                <a:solidFill>
                  <a:srgbClr val="000000"/>
                </a:solidFill>
                <a:latin typeface=" sans-serif"/>
                <a:cs typeface="Arial" pitchFamily="34" charset="0"/>
              </a:rPr>
              <a:t>, American Heritage Publishing Co., New York, 1971, page 452.</a:t>
            </a:r>
            <a:br>
              <a:rPr lang="en-US" sz="700">
                <a:solidFill>
                  <a:srgbClr val="000000"/>
                </a:solidFill>
                <a:latin typeface=" sans-serif"/>
                <a:cs typeface="Arial" pitchFamily="34" charset="0"/>
              </a:rPr>
            </a:br>
            <a:endParaRPr lang="en-US"/>
          </a:p>
        </p:txBody>
      </p:sp>
      <p:sp>
        <p:nvSpPr>
          <p:cNvPr id="16390" name="Rectangle 6"/>
          <p:cNvSpPr>
            <a:spLocks noChangeArrowheads="1"/>
          </p:cNvSpPr>
          <p:nvPr/>
        </p:nvSpPr>
        <p:spPr bwMode="auto">
          <a:xfrm>
            <a:off x="0" y="-15227300"/>
            <a:ext cx="9144000" cy="503237"/>
          </a:xfrm>
          <a:prstGeom prst="rect">
            <a:avLst/>
          </a:prstGeom>
          <a:noFill/>
          <a:ln w="9525">
            <a:noFill/>
            <a:miter lim="800000"/>
            <a:headEnd/>
            <a:tailEnd/>
          </a:ln>
        </p:spPr>
        <p:txBody>
          <a:bodyPr>
            <a:spAutoFit/>
          </a:bodyPr>
          <a:lstStyle/>
          <a:p>
            <a:r>
              <a:rPr lang="en-US" sz="900" b="1">
                <a:solidFill>
                  <a:srgbClr val="000000"/>
                </a:solidFill>
                <a:latin typeface=" sans-serif"/>
                <a:cs typeface="Arial" pitchFamily="34" charset="0"/>
              </a:rPr>
              <a:t>Result of Colonization:</a:t>
            </a:r>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1" name="Rectangle 7"/>
          <p:cNvSpPr>
            <a:spLocks noChangeArrowheads="1"/>
          </p:cNvSpPr>
          <p:nvPr/>
        </p:nvSpPr>
        <p:spPr bwMode="auto">
          <a:xfrm>
            <a:off x="0" y="-14724063"/>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2" name="Rectangle 8"/>
          <p:cNvSpPr>
            <a:spLocks noChangeArrowheads="1"/>
          </p:cNvSpPr>
          <p:nvPr/>
        </p:nvSpPr>
        <p:spPr bwMode="auto">
          <a:xfrm>
            <a:off x="0" y="-14220825"/>
            <a:ext cx="9144000" cy="15954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The European colonial powers shared one objective in their African colonies; exploitation. But in the way they governed their dependencies, they reflected their differences. Some colonial powers were themselves democracies (the United Kingdom and France); others were dictatorships (Portugal, Spain). The British established a system of indirect rule over much of their domain, leaving indigenous power structure in place and making local rulers representatives of the British Crown. This was unthinkable in the Portuguese colonies, where harsh, direct control was the rule. The French sought to create culturally assimilated elites what would represent French ideals in the colonies. In the Belgian Congo, however, King Leopold II, who had financed the expeditions that staked Belgium's claim in Berlin, embarked on a campaign of ruthless exploitation. His enforcers mobilized almost the entire Congolese populations to gather rubber, kill elephants for their ivory, and build public works to improve export routes. For failing to meet production quotes, entire communities were massacred. Killing and maiming became routine in a colony in which horror was the only common denominator. After the impact of the slave trade, King Leopold's reign of terror was Africa's most severe demographic disaster. By the time it ended, after a growing outcry around the world, as many as 10 million Congolese had been murdered. In 1908 the Belgium government administrators, and the Roman Catholic Church each pursued their sometimes competing interest. But no one thought to change the name of the colonial capital: it was Leopoldville until the Belgian Congo achieved independence in 1960.</a:t>
            </a:r>
            <a:br>
              <a:rPr lang="en-US" sz="900">
                <a:solidFill>
                  <a:srgbClr val="000000"/>
                </a:solidFill>
                <a:latin typeface=" sans-serif"/>
                <a:cs typeface="Arial" pitchFamily="34" charset="0"/>
              </a:rPr>
            </a:br>
            <a:endParaRPr lang="en-US"/>
          </a:p>
        </p:txBody>
      </p:sp>
      <p:sp>
        <p:nvSpPr>
          <p:cNvPr id="16393" name="Rectangle 9"/>
          <p:cNvSpPr>
            <a:spLocks noChangeArrowheads="1"/>
          </p:cNvSpPr>
          <p:nvPr/>
        </p:nvSpPr>
        <p:spPr bwMode="auto">
          <a:xfrm>
            <a:off x="0" y="-12625388"/>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The following material is from the book </a:t>
            </a:r>
            <a:r>
              <a:rPr lang="en-US" sz="900" i="1">
                <a:solidFill>
                  <a:srgbClr val="000000"/>
                </a:solidFill>
                <a:latin typeface=" sans-serif"/>
                <a:cs typeface="Arial" pitchFamily="34" charset="0"/>
              </a:rPr>
              <a:t>Geography: Realms, Regions and Concepts</a:t>
            </a:r>
            <a:r>
              <a:rPr lang="en-US" sz="900">
                <a:solidFill>
                  <a:srgbClr val="000000"/>
                </a:solidFill>
                <a:latin typeface=" sans-serif"/>
                <a:cs typeface="Arial" pitchFamily="34" charset="0"/>
              </a:rPr>
              <a:t>, by H. J. de Blij, Peter O. Muller, 2003</a:t>
            </a:r>
            <a:br>
              <a:rPr lang="en-US" sz="900">
                <a:solidFill>
                  <a:srgbClr val="000000"/>
                </a:solidFill>
                <a:latin typeface=" sans-serif"/>
                <a:cs typeface="Arial" pitchFamily="34" charset="0"/>
              </a:rPr>
            </a:br>
            <a:endParaRPr lang="en-US"/>
          </a:p>
        </p:txBody>
      </p:sp>
      <p:sp>
        <p:nvSpPr>
          <p:cNvPr id="16394" name="Rectangle 10"/>
          <p:cNvSpPr>
            <a:spLocks noChangeArrowheads="1"/>
          </p:cNvSpPr>
          <p:nvPr/>
        </p:nvSpPr>
        <p:spPr bwMode="auto">
          <a:xfrm>
            <a:off x="0" y="-12122150"/>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5" name="Rectangle 11"/>
          <p:cNvSpPr>
            <a:spLocks noChangeArrowheads="1"/>
          </p:cNvSpPr>
          <p:nvPr/>
        </p:nvSpPr>
        <p:spPr bwMode="auto">
          <a:xfrm>
            <a:off x="0" y="-11618913"/>
            <a:ext cx="9144000" cy="503238"/>
          </a:xfrm>
          <a:prstGeom prst="rect">
            <a:avLst/>
          </a:prstGeom>
          <a:noFill/>
          <a:ln w="9525">
            <a:noFill/>
            <a:miter lim="800000"/>
            <a:headEnd/>
            <a:tailEnd/>
          </a:ln>
        </p:spPr>
        <p:txBody>
          <a:bodyPr>
            <a:spAutoFit/>
          </a:bodyPr>
          <a:lstStyle/>
          <a:p>
            <a:r>
              <a:rPr lang="en-US" sz="900" b="1">
                <a:solidFill>
                  <a:srgbClr val="000000"/>
                </a:solidFill>
                <a:latin typeface=" sans-serif"/>
                <a:cs typeface="Arial" pitchFamily="34" charset="0"/>
              </a:rPr>
              <a:t>1884-1885 - Berlin West African Conference carves Africa into spheres of control</a:t>
            </a:r>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6" name="Rectangle 12"/>
          <p:cNvSpPr>
            <a:spLocks noChangeArrowheads="1"/>
          </p:cNvSpPr>
          <p:nvPr/>
        </p:nvSpPr>
        <p:spPr bwMode="auto">
          <a:xfrm>
            <a:off x="0" y="-11115675"/>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7" name="Rectangle 13"/>
          <p:cNvSpPr>
            <a:spLocks noChangeArrowheads="1"/>
          </p:cNvSpPr>
          <p:nvPr/>
        </p:nvSpPr>
        <p:spPr bwMode="auto">
          <a:xfrm>
            <a:off x="0" y="-10612438"/>
            <a:ext cx="9144000" cy="912813"/>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In the second half of the nineteenth century, after more than four centuries of contact, the European powers finally laid claim to virtually all of Africa. Parts of the continent had been "explored," but now representatives of European governments and rulers arrived to create or expand African spheres of influence for their patrons. Competition was intense. Spheres of influence began to crowd each other. It was time for negotiation, and in late 1884 a conference was convened in Berlin to sort things out. This conference laid the groundwork for the now familiar politico-geographical map of Africa.</a:t>
            </a:r>
            <a:br>
              <a:rPr lang="en-US" sz="900">
                <a:solidFill>
                  <a:srgbClr val="000000"/>
                </a:solidFill>
                <a:latin typeface=" sans-serif"/>
                <a:cs typeface="Arial" pitchFamily="34" charset="0"/>
              </a:rPr>
            </a:br>
            <a:endParaRPr lang="en-US"/>
          </a:p>
        </p:txBody>
      </p:sp>
      <p:sp>
        <p:nvSpPr>
          <p:cNvPr id="16398" name="Rectangle 14"/>
          <p:cNvSpPr>
            <a:spLocks noChangeArrowheads="1"/>
          </p:cNvSpPr>
          <p:nvPr/>
        </p:nvSpPr>
        <p:spPr bwMode="auto">
          <a:xfrm>
            <a:off x="0" y="-9699625"/>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399" name="Rectangle 15"/>
          <p:cNvSpPr>
            <a:spLocks noChangeArrowheads="1"/>
          </p:cNvSpPr>
          <p:nvPr/>
        </p:nvSpPr>
        <p:spPr bwMode="auto">
          <a:xfrm>
            <a:off x="0" y="-9196388"/>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In November 1884, the imperial chancellor and architect of the German Empire, Otto von Bismarck, convened a conference of </a:t>
            </a:r>
            <a:br>
              <a:rPr lang="en-US" sz="900">
                <a:solidFill>
                  <a:srgbClr val="000000"/>
                </a:solidFill>
                <a:latin typeface=" sans-serif"/>
                <a:cs typeface="Arial" pitchFamily="34" charset="0"/>
              </a:rPr>
            </a:br>
            <a:endParaRPr lang="en-US"/>
          </a:p>
        </p:txBody>
      </p:sp>
      <p:sp>
        <p:nvSpPr>
          <p:cNvPr id="16400" name="Rectangle 16"/>
          <p:cNvSpPr>
            <a:spLocks noChangeArrowheads="1"/>
          </p:cNvSpPr>
          <p:nvPr/>
        </p:nvSpPr>
        <p:spPr bwMode="auto">
          <a:xfrm>
            <a:off x="0" y="-8693150"/>
            <a:ext cx="9144000" cy="77628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14 states (including the United States) to settle the political partitioning of Africa. Bismarck wanted not only to expand German spheres of influence in Africa but also to play off Germany's colonial rivals against one another to the Germans' advantage. Of these fourteen nations, France, Germany, Great Britain, and Portugal were the major players in the conference, controlling most of colonial Africa at the time.</a:t>
            </a:r>
            <a:br>
              <a:rPr lang="en-US" sz="900">
                <a:solidFill>
                  <a:srgbClr val="000000"/>
                </a:solidFill>
                <a:latin typeface=" sans-serif"/>
                <a:cs typeface="Arial" pitchFamily="34" charset="0"/>
              </a:rPr>
            </a:br>
            <a:endParaRPr lang="en-US"/>
          </a:p>
        </p:txBody>
      </p:sp>
      <p:sp>
        <p:nvSpPr>
          <p:cNvPr id="16401" name="Rectangle 17"/>
          <p:cNvSpPr>
            <a:spLocks noChangeArrowheads="1"/>
          </p:cNvSpPr>
          <p:nvPr/>
        </p:nvSpPr>
        <p:spPr bwMode="auto">
          <a:xfrm>
            <a:off x="0" y="-7916863"/>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02" name="Rectangle 18"/>
          <p:cNvSpPr>
            <a:spLocks noChangeArrowheads="1"/>
          </p:cNvSpPr>
          <p:nvPr/>
        </p:nvSpPr>
        <p:spPr bwMode="auto">
          <a:xfrm>
            <a:off x="0" y="-7413625"/>
            <a:ext cx="9144000" cy="77628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The Berlin Conference was Africa's undoing in more ways than one. The colonial powers superimposed their domains on the African Continent. By the time Africa regained its independence after the late 1950s, the realm had acquired a legacy of political fragmentation that could neither be eliminated nor made to operate satisfactorily. The African politico-geographical map is thus a permanent liability that resulted from the three months of ignorant, greedy acquisitiveness during a period when Europe's search for minerals and markets had become insatiable.</a:t>
            </a:r>
            <a:br>
              <a:rPr lang="en-US" sz="900">
                <a:solidFill>
                  <a:srgbClr val="000000"/>
                </a:solidFill>
                <a:latin typeface=" sans-serif"/>
                <a:cs typeface="Arial" pitchFamily="34" charset="0"/>
              </a:rPr>
            </a:br>
            <a:endParaRPr lang="en-US"/>
          </a:p>
        </p:txBody>
      </p:sp>
      <p:sp>
        <p:nvSpPr>
          <p:cNvPr id="16403" name="Rectangle 19"/>
          <p:cNvSpPr>
            <a:spLocks noChangeArrowheads="1"/>
          </p:cNvSpPr>
          <p:nvPr/>
        </p:nvSpPr>
        <p:spPr bwMode="auto">
          <a:xfrm>
            <a:off x="0" y="-6637338"/>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04" name="Rectangle 20"/>
          <p:cNvSpPr>
            <a:spLocks noChangeArrowheads="1"/>
          </p:cNvSpPr>
          <p:nvPr/>
        </p:nvSpPr>
        <p:spPr bwMode="auto">
          <a:xfrm>
            <a:off x="0" y="-6134100"/>
            <a:ext cx="9144000" cy="639762"/>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The French dominated most of West Africa, and the British East and Southern Africa. The Belgians acquired the vast territory that became The Congo. The Germans held four colonies, one in each of the realm's regions. The Portuguese held a small colony in West Africa and two large ones in Southern Africa.</a:t>
            </a:r>
            <a:br>
              <a:rPr lang="en-US" sz="900">
                <a:solidFill>
                  <a:srgbClr val="000000"/>
                </a:solidFill>
                <a:latin typeface=" sans-serif"/>
                <a:cs typeface="Arial" pitchFamily="34" charset="0"/>
              </a:rPr>
            </a:br>
            <a:endParaRPr lang="en-US"/>
          </a:p>
        </p:txBody>
      </p:sp>
      <p:sp>
        <p:nvSpPr>
          <p:cNvPr id="16405" name="Rectangle 21"/>
          <p:cNvSpPr>
            <a:spLocks noChangeArrowheads="1"/>
          </p:cNvSpPr>
          <p:nvPr/>
        </p:nvSpPr>
        <p:spPr bwMode="auto">
          <a:xfrm>
            <a:off x="0" y="-5494338"/>
            <a:ext cx="9144000" cy="77628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The Congo Free State, conceived as a "neutral" zone to be run by an international association in the interest of bringing science, civilization, and Christianity to the indigenes, received the Berlin Conference's blessings. Belgium's King Leopold II (far left) soon took control, reaping fabulous personal profits through the sale of land and development rights. Scandalously little was reinvested in schools like the one shown here.</a:t>
            </a:r>
            <a:br>
              <a:rPr lang="en-US" sz="900">
                <a:solidFill>
                  <a:srgbClr val="000000"/>
                </a:solidFill>
                <a:latin typeface=" sans-serif"/>
                <a:cs typeface="Arial" pitchFamily="34" charset="0"/>
              </a:rPr>
            </a:br>
            <a:endParaRPr lang="en-US"/>
          </a:p>
        </p:txBody>
      </p:sp>
      <p:sp>
        <p:nvSpPr>
          <p:cNvPr id="16406" name="Rectangle 24"/>
          <p:cNvSpPr>
            <a:spLocks noChangeArrowheads="1"/>
          </p:cNvSpPr>
          <p:nvPr/>
        </p:nvSpPr>
        <p:spPr bwMode="auto">
          <a:xfrm>
            <a:off x="0" y="-4413250"/>
            <a:ext cx="9144000" cy="503237"/>
          </a:xfrm>
          <a:prstGeom prst="rect">
            <a:avLst/>
          </a:prstGeom>
          <a:noFill/>
          <a:ln w="9525">
            <a:noFill/>
            <a:miter lim="800000"/>
            <a:headEnd/>
            <a:tailEnd/>
          </a:ln>
        </p:spPr>
        <p:txBody>
          <a:bodyPr>
            <a:spAutoFit/>
          </a:bodyPr>
          <a:lstStyle/>
          <a:p>
            <a:r>
              <a:rPr lang="en-US" sz="900" b="1">
                <a:solidFill>
                  <a:srgbClr val="000000"/>
                </a:solidFill>
                <a:latin typeface=" sans-serif"/>
                <a:cs typeface="Arial" pitchFamily="34" charset="0"/>
              </a:rPr>
              <a:t>BBC News site:</a:t>
            </a:r>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07" name="Rectangle 25"/>
          <p:cNvSpPr>
            <a:spLocks noChangeArrowheads="1"/>
          </p:cNvSpPr>
          <p:nvPr/>
        </p:nvSpPr>
        <p:spPr bwMode="auto">
          <a:xfrm>
            <a:off x="0" y="-3910013"/>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08" name="Rectangle 26"/>
          <p:cNvSpPr>
            <a:spLocks noChangeArrowheads="1"/>
          </p:cNvSpPr>
          <p:nvPr/>
        </p:nvSpPr>
        <p:spPr bwMode="auto">
          <a:xfrm>
            <a:off x="0" y="-3406775"/>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A man who exploited Congo's resources and contributed to up to 10 million deaths. </a:t>
            </a:r>
            <a:br>
              <a:rPr lang="en-US" sz="900">
                <a:solidFill>
                  <a:srgbClr val="000000"/>
                </a:solidFill>
                <a:latin typeface=" sans-serif"/>
                <a:cs typeface="Arial" pitchFamily="34" charset="0"/>
              </a:rPr>
            </a:br>
            <a:endParaRPr lang="en-US"/>
          </a:p>
        </p:txBody>
      </p:sp>
      <p:sp>
        <p:nvSpPr>
          <p:cNvPr id="16409" name="Rectangle 27"/>
          <p:cNvSpPr>
            <a:spLocks noChangeArrowheads="1"/>
          </p:cNvSpPr>
          <p:nvPr/>
        </p:nvSpPr>
        <p:spPr bwMode="auto">
          <a:xfrm>
            <a:off x="0" y="-2903538"/>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One man told the BBC: "He left us in poverty. He exploited our raw materials and left us with nothing." </a:t>
            </a:r>
            <a:br>
              <a:rPr lang="en-US" sz="900">
                <a:solidFill>
                  <a:srgbClr val="000000"/>
                </a:solidFill>
                <a:latin typeface=" sans-serif"/>
                <a:cs typeface="Arial" pitchFamily="34" charset="0"/>
              </a:rPr>
            </a:br>
            <a:endParaRPr lang="en-US"/>
          </a:p>
        </p:txBody>
      </p:sp>
      <p:sp>
        <p:nvSpPr>
          <p:cNvPr id="16410" name="Rectangle 28"/>
          <p:cNvSpPr>
            <a:spLocks noChangeArrowheads="1"/>
          </p:cNvSpPr>
          <p:nvPr/>
        </p:nvSpPr>
        <p:spPr bwMode="auto">
          <a:xfrm>
            <a:off x="0" y="-2400300"/>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1" name="Rectangle 29"/>
          <p:cNvSpPr>
            <a:spLocks noChangeArrowheads="1"/>
          </p:cNvSpPr>
          <p:nvPr/>
        </p:nvSpPr>
        <p:spPr bwMode="auto">
          <a:xfrm>
            <a:off x="0" y="-1897063"/>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hlinkClick r:id="rId4"/>
              </a:rPr>
              <a:t>Leopold's Legacy of Violence</a:t>
            </a:r>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2" name="Rectangle 30"/>
          <p:cNvSpPr>
            <a:spLocks noChangeArrowheads="1"/>
          </p:cNvSpPr>
          <p:nvPr/>
        </p:nvSpPr>
        <p:spPr bwMode="auto">
          <a:xfrm>
            <a:off x="0" y="-1393825"/>
            <a:ext cx="9144000" cy="503237"/>
          </a:xfrm>
          <a:prstGeom prst="rect">
            <a:avLst/>
          </a:prstGeom>
          <a:noFill/>
          <a:ln w="9525">
            <a:noFill/>
            <a:miter lim="800000"/>
            <a:headEnd/>
            <a:tailEnd/>
          </a:ln>
        </p:spPr>
        <p:txBody>
          <a:bodyPr>
            <a:spAutoFit/>
          </a:bodyPr>
          <a:lstStyle/>
          <a:p>
            <a:r>
              <a:rPr lang="en-US" sz="900" b="1">
                <a:solidFill>
                  <a:srgbClr val="000000"/>
                </a:solidFill>
                <a:latin typeface=" sans-serif"/>
                <a:cs typeface="Arial" pitchFamily="34" charset="0"/>
              </a:rPr>
              <a:t>References:</a:t>
            </a:r>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3" name="Rectangle 31"/>
          <p:cNvSpPr>
            <a:spLocks noChangeArrowheads="1"/>
          </p:cNvSpPr>
          <p:nvPr/>
        </p:nvSpPr>
        <p:spPr bwMode="auto">
          <a:xfrm>
            <a:off x="0" y="-890588"/>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pic>
        <p:nvPicPr>
          <p:cNvPr id="16414" name="Picture 35" descr="http://www.homestead.com/wysinger/leopold.jpg"/>
          <p:cNvPicPr>
            <a:picLocks noChangeAspect="1" noChangeArrowheads="1"/>
          </p:cNvPicPr>
          <p:nvPr/>
        </p:nvPicPr>
        <p:blipFill>
          <a:blip r:embed="rId5" cstate="print"/>
          <a:srcRect/>
          <a:stretch>
            <a:fillRect/>
          </a:stretch>
        </p:blipFill>
        <p:spPr bwMode="auto">
          <a:xfrm>
            <a:off x="0" y="-16905288"/>
            <a:ext cx="5051425" cy="3692525"/>
          </a:xfrm>
          <a:prstGeom prst="rect">
            <a:avLst/>
          </a:prstGeom>
          <a:noFill/>
          <a:ln w="9525">
            <a:noFill/>
            <a:miter lim="800000"/>
            <a:headEnd/>
            <a:tailEnd/>
          </a:ln>
        </p:spPr>
      </p:pic>
      <p:sp>
        <p:nvSpPr>
          <p:cNvPr id="16415" name="Rectangle 38"/>
          <p:cNvSpPr>
            <a:spLocks noChangeArrowheads="1"/>
          </p:cNvSpPr>
          <p:nvPr/>
        </p:nvSpPr>
        <p:spPr bwMode="auto">
          <a:xfrm>
            <a:off x="0" y="2190750"/>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6" name="Rectangle 41"/>
          <p:cNvSpPr>
            <a:spLocks noChangeArrowheads="1"/>
          </p:cNvSpPr>
          <p:nvPr/>
        </p:nvSpPr>
        <p:spPr bwMode="auto">
          <a:xfrm>
            <a:off x="0" y="3700463"/>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7" name="Rectangle 43"/>
          <p:cNvSpPr>
            <a:spLocks noChangeArrowheads="1"/>
          </p:cNvSpPr>
          <p:nvPr/>
        </p:nvSpPr>
        <p:spPr bwMode="auto">
          <a:xfrm>
            <a:off x="0" y="4706938"/>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8" name="Rectangle 46"/>
          <p:cNvSpPr>
            <a:spLocks noChangeArrowheads="1"/>
          </p:cNvSpPr>
          <p:nvPr/>
        </p:nvSpPr>
        <p:spPr bwMode="auto">
          <a:xfrm>
            <a:off x="0" y="7035800"/>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19" name="Rectangle 48"/>
          <p:cNvSpPr>
            <a:spLocks noChangeArrowheads="1"/>
          </p:cNvSpPr>
          <p:nvPr/>
        </p:nvSpPr>
        <p:spPr bwMode="auto">
          <a:xfrm>
            <a:off x="0" y="8042275"/>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pic>
        <p:nvPicPr>
          <p:cNvPr id="16420" name="Picture 50" descr="http://www.homestead.com/wysinger/WALL5295874_op_800x548.jpg"/>
          <p:cNvPicPr>
            <a:picLocks noChangeAspect="1" noChangeArrowheads="1"/>
          </p:cNvPicPr>
          <p:nvPr/>
        </p:nvPicPr>
        <p:blipFill>
          <a:blip r:embed="rId6" cstate="print"/>
          <a:srcRect/>
          <a:stretch>
            <a:fillRect/>
          </a:stretch>
        </p:blipFill>
        <p:spPr bwMode="auto">
          <a:xfrm>
            <a:off x="0" y="-16905288"/>
            <a:ext cx="9144000" cy="6264275"/>
          </a:xfrm>
          <a:prstGeom prst="rect">
            <a:avLst/>
          </a:prstGeom>
          <a:noFill/>
          <a:ln w="9525">
            <a:noFill/>
            <a:miter lim="800000"/>
            <a:headEnd/>
            <a:tailEnd/>
          </a:ln>
        </p:spPr>
      </p:pic>
      <p:sp>
        <p:nvSpPr>
          <p:cNvPr id="16421" name="Rectangle 55"/>
          <p:cNvSpPr>
            <a:spLocks noChangeArrowheads="1"/>
          </p:cNvSpPr>
          <p:nvPr/>
        </p:nvSpPr>
        <p:spPr bwMode="auto">
          <a:xfrm>
            <a:off x="0" y="11503025"/>
            <a:ext cx="9144000" cy="503238"/>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22" name="Rectangle 58"/>
          <p:cNvSpPr>
            <a:spLocks noChangeArrowheads="1"/>
          </p:cNvSpPr>
          <p:nvPr/>
        </p:nvSpPr>
        <p:spPr bwMode="auto">
          <a:xfrm>
            <a:off x="0" y="13012738"/>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23" name="Rectangle 60"/>
          <p:cNvSpPr>
            <a:spLocks noChangeArrowheads="1"/>
          </p:cNvSpPr>
          <p:nvPr/>
        </p:nvSpPr>
        <p:spPr bwMode="auto">
          <a:xfrm>
            <a:off x="0" y="14019213"/>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24" name="Rectangle 62"/>
          <p:cNvSpPr>
            <a:spLocks noChangeArrowheads="1"/>
          </p:cNvSpPr>
          <p:nvPr/>
        </p:nvSpPr>
        <p:spPr bwMode="auto">
          <a:xfrm>
            <a:off x="0" y="15981363"/>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25" name="Rectangle 64"/>
          <p:cNvSpPr>
            <a:spLocks noChangeArrowheads="1"/>
          </p:cNvSpPr>
          <p:nvPr/>
        </p:nvSpPr>
        <p:spPr bwMode="auto">
          <a:xfrm>
            <a:off x="0" y="16987838"/>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sp>
        <p:nvSpPr>
          <p:cNvPr id="16426" name="Rectangle 69"/>
          <p:cNvSpPr>
            <a:spLocks noChangeArrowheads="1"/>
          </p:cNvSpPr>
          <p:nvPr/>
        </p:nvSpPr>
        <p:spPr bwMode="auto">
          <a:xfrm>
            <a:off x="0" y="19000788"/>
            <a:ext cx="9144000" cy="503237"/>
          </a:xfrm>
          <a:prstGeom prst="rect">
            <a:avLst/>
          </a:prstGeom>
          <a:noFill/>
          <a:ln w="9525">
            <a:noFill/>
            <a:miter lim="800000"/>
            <a:headEnd/>
            <a:tailEnd/>
          </a:ln>
        </p:spPr>
        <p:txBody>
          <a:bodyPr>
            <a:spAutoFit/>
          </a:bodyPr>
          <a:lstStyle/>
          <a:p>
            <a:r>
              <a:rPr lang="en-US" sz="900">
                <a:solidFill>
                  <a:srgbClr val="000000"/>
                </a:solidFill>
                <a:latin typeface=" sans-serif"/>
                <a:cs typeface="Arial" pitchFamily="34" charset="0"/>
              </a:rPr>
              <a:t/>
            </a:r>
            <a:br>
              <a:rPr lang="en-US" sz="900">
                <a:solidFill>
                  <a:srgbClr val="000000"/>
                </a:solidFill>
                <a:latin typeface=" sans-serif"/>
                <a:cs typeface="Arial" pitchFamily="34" charset="0"/>
              </a:rPr>
            </a:br>
            <a:endParaRPr lang="en-US"/>
          </a:p>
        </p:txBody>
      </p:sp>
      <p:pic>
        <p:nvPicPr>
          <p:cNvPr id="18504" name="Picture 72" descr="http://sun.menloschool.org/~sportman/modernworld/chapter8/2003/fblock/rnguyen/00112081.jpg"/>
          <p:cNvPicPr>
            <a:picLocks noChangeAspect="1" noChangeArrowheads="1"/>
          </p:cNvPicPr>
          <p:nvPr/>
        </p:nvPicPr>
        <p:blipFill>
          <a:blip r:embed="rId7" cstate="print"/>
          <a:srcRect/>
          <a:stretch>
            <a:fillRect/>
          </a:stretch>
        </p:blipFill>
        <p:spPr bwMode="auto">
          <a:xfrm>
            <a:off x="0" y="1416786"/>
            <a:ext cx="9144000" cy="5441214"/>
          </a:xfrm>
          <a:prstGeom prst="rect">
            <a:avLst/>
          </a:prstGeom>
          <a:noFill/>
          <a:ln w="9525">
            <a:noFill/>
            <a:miter lim="800000"/>
            <a:headEnd/>
            <a:tailEnd/>
          </a:ln>
        </p:spPr>
      </p:pic>
      <p:sp>
        <p:nvSpPr>
          <p:cNvPr id="18505" name="WordArt 73"/>
          <p:cNvSpPr>
            <a:spLocks noChangeArrowheads="1" noChangeShapeType="1" noTextEdit="1"/>
          </p:cNvSpPr>
          <p:nvPr/>
        </p:nvSpPr>
        <p:spPr bwMode="auto">
          <a:xfrm>
            <a:off x="228600" y="228600"/>
            <a:ext cx="6096000" cy="876300"/>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rPr>
              <a:t>The Berlin Conference</a:t>
            </a:r>
          </a:p>
        </p:txBody>
      </p:sp>
      <p:sp>
        <p:nvSpPr>
          <p:cNvPr id="45" name="TextBox 44"/>
          <p:cNvSpPr txBox="1"/>
          <p:nvPr/>
        </p:nvSpPr>
        <p:spPr>
          <a:xfrm>
            <a:off x="6629400" y="381000"/>
            <a:ext cx="2514600" cy="584775"/>
          </a:xfrm>
          <a:prstGeom prst="rect">
            <a:avLst/>
          </a:prstGeom>
          <a:noFill/>
        </p:spPr>
        <p:txBody>
          <a:bodyPr wrap="square" rtlCol="0">
            <a:spAutoFit/>
          </a:bodyPr>
          <a:lstStyle/>
          <a:p>
            <a:r>
              <a:rPr lang="en-US" sz="3200" dirty="0" smtClean="0">
                <a:solidFill>
                  <a:schemeClr val="bg1"/>
                </a:solidFill>
              </a:rPr>
              <a:t>1884-1885</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483" name="Picture 3" descr="http://us-africa.tripod.com/scramble.jpg"/>
          <p:cNvPicPr>
            <a:picLocks noChangeAspect="1" noChangeArrowheads="1"/>
          </p:cNvPicPr>
          <p:nvPr/>
        </p:nvPicPr>
        <p:blipFill>
          <a:blip r:embed="rId3" cstate="print"/>
          <a:srcRect/>
          <a:stretch>
            <a:fillRect/>
          </a:stretch>
        </p:blipFill>
        <p:spPr bwMode="auto">
          <a:xfrm>
            <a:off x="4111625" y="533400"/>
            <a:ext cx="4505325" cy="5913438"/>
          </a:xfrm>
          <a:prstGeom prst="rect">
            <a:avLst/>
          </a:prstGeom>
          <a:noFill/>
          <a:ln w="31750">
            <a:solidFill>
              <a:srgbClr val="00FF00"/>
            </a:solidFill>
            <a:miter lim="800000"/>
            <a:headEnd/>
            <a:tailEnd/>
          </a:ln>
        </p:spPr>
      </p:pic>
      <p:sp>
        <p:nvSpPr>
          <p:cNvPr id="20484" name="WordArt 4"/>
          <p:cNvSpPr>
            <a:spLocks noChangeArrowheads="1" noChangeShapeType="1" noTextEdit="1"/>
          </p:cNvSpPr>
          <p:nvPr/>
        </p:nvSpPr>
        <p:spPr bwMode="auto">
          <a:xfrm>
            <a:off x="228600" y="381000"/>
            <a:ext cx="5457825" cy="104616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The Scramble for Africa</a:t>
            </a:r>
          </a:p>
        </p:txBody>
      </p:sp>
      <p:sp>
        <p:nvSpPr>
          <p:cNvPr id="20485" name="Text Box 5"/>
          <p:cNvSpPr txBox="1">
            <a:spLocks noChangeArrowheads="1"/>
          </p:cNvSpPr>
          <p:nvPr/>
        </p:nvSpPr>
        <p:spPr bwMode="auto">
          <a:xfrm>
            <a:off x="228600" y="1905000"/>
            <a:ext cx="3581400" cy="1311275"/>
          </a:xfrm>
          <a:prstGeom prst="rect">
            <a:avLst/>
          </a:prstGeom>
          <a:noFill/>
          <a:ln w="9525">
            <a:noFill/>
            <a:miter lim="800000"/>
            <a:headEnd/>
            <a:tailEnd/>
          </a:ln>
        </p:spPr>
        <p:txBody>
          <a:bodyPr>
            <a:spAutoFit/>
          </a:bodyPr>
          <a:lstStyle/>
          <a:p>
            <a:pPr>
              <a:buFont typeface="Wingdings" pitchFamily="2" charset="2"/>
              <a:buChar char="ü"/>
            </a:pPr>
            <a:r>
              <a:rPr lang="en-US" sz="2000" b="1" dirty="0">
                <a:solidFill>
                  <a:schemeClr val="bg1"/>
                </a:solidFill>
              </a:rPr>
              <a:t>The </a:t>
            </a:r>
            <a:r>
              <a:rPr lang="en-US" sz="2000" b="1" dirty="0">
                <a:solidFill>
                  <a:srgbClr val="FFC000"/>
                </a:solidFill>
              </a:rPr>
              <a:t>exploration and reports by Livingstone and Stanley spark renewed interest in Africa</a:t>
            </a:r>
          </a:p>
        </p:txBody>
      </p:sp>
      <p:sp>
        <p:nvSpPr>
          <p:cNvPr id="20486" name="Text Box 6"/>
          <p:cNvSpPr txBox="1">
            <a:spLocks noChangeArrowheads="1"/>
          </p:cNvSpPr>
          <p:nvPr/>
        </p:nvSpPr>
        <p:spPr bwMode="auto">
          <a:xfrm>
            <a:off x="212725" y="3363913"/>
            <a:ext cx="3978275" cy="2955925"/>
          </a:xfrm>
          <a:prstGeom prst="rect">
            <a:avLst/>
          </a:prstGeom>
          <a:noFill/>
          <a:ln w="9525">
            <a:noFill/>
            <a:miter lim="800000"/>
            <a:headEnd/>
            <a:tailEnd/>
          </a:ln>
        </p:spPr>
        <p:txBody>
          <a:bodyPr>
            <a:spAutoFit/>
          </a:bodyPr>
          <a:lstStyle/>
          <a:p>
            <a:pPr>
              <a:buFont typeface="Wingdings" pitchFamily="2" charset="2"/>
              <a:buChar char="ü"/>
            </a:pPr>
            <a:r>
              <a:rPr lang="en-US" sz="2400" b="1">
                <a:solidFill>
                  <a:srgbClr val="FFCCFF"/>
                </a:solidFill>
              </a:rPr>
              <a:t>Groups interested in Africa:</a:t>
            </a:r>
          </a:p>
          <a:p>
            <a:pPr lvl="1">
              <a:buFont typeface="Wingdings" pitchFamily="2" charset="2"/>
              <a:buChar char="ü"/>
            </a:pPr>
            <a:r>
              <a:rPr lang="en-US" sz="2000" b="1">
                <a:solidFill>
                  <a:srgbClr val="FFFF00"/>
                </a:solidFill>
              </a:rPr>
              <a:t>Business leaders saw economic opportunities;</a:t>
            </a:r>
          </a:p>
          <a:p>
            <a:pPr lvl="1">
              <a:buFont typeface="Wingdings" pitchFamily="2" charset="2"/>
              <a:buChar char="ü"/>
            </a:pPr>
            <a:r>
              <a:rPr lang="en-US" sz="2000" b="1">
                <a:solidFill>
                  <a:srgbClr val="66FFFF"/>
                </a:solidFill>
              </a:rPr>
              <a:t>Missionaries wanted to convert Africans to Christianity</a:t>
            </a:r>
          </a:p>
          <a:p>
            <a:pPr lvl="1">
              <a:buFont typeface="Wingdings" pitchFamily="2" charset="2"/>
              <a:buChar char="ü"/>
            </a:pPr>
            <a:r>
              <a:rPr lang="en-US" sz="2000" b="1">
                <a:solidFill>
                  <a:srgbClr val="99FF33"/>
                </a:solidFill>
              </a:rPr>
              <a:t>Nationalists dreamed of empire building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checkerboard(across)">
                                      <p:cBhvr>
                                        <p:cTn id="7" dur="5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p:cTn id="12" dur="500" fill="hold"/>
                                        <p:tgtEl>
                                          <p:spTgt spid="20486"/>
                                        </p:tgtEl>
                                        <p:attrNameLst>
                                          <p:attrName>ppt_w</p:attrName>
                                        </p:attrNameLst>
                                      </p:cBhvr>
                                      <p:tavLst>
                                        <p:tav tm="0">
                                          <p:val>
                                            <p:strVal val="4/3*#ppt_w"/>
                                          </p:val>
                                        </p:tav>
                                        <p:tav tm="100000">
                                          <p:val>
                                            <p:strVal val="#ppt_w"/>
                                          </p:val>
                                        </p:tav>
                                      </p:tavLst>
                                    </p:anim>
                                    <p:anim calcmode="lin" valueType="num">
                                      <p:cBhvr>
                                        <p:cTn id="13" dur="500" fill="hold"/>
                                        <p:tgtEl>
                                          <p:spTgt spid="2048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80" y="622145"/>
            <a:ext cx="7672320" cy="53919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6357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5603" name="Picture 3" descr="http://www.homestead.com/wysinger/WALL5295874_op_800x548.jpg"/>
          <p:cNvPicPr>
            <a:picLocks noChangeAspect="1" noChangeArrowheads="1"/>
          </p:cNvPicPr>
          <p:nvPr/>
        </p:nvPicPr>
        <p:blipFill>
          <a:blip r:embed="rId3" cstate="print"/>
          <a:srcRect/>
          <a:stretch>
            <a:fillRect/>
          </a:stretch>
        </p:blipFill>
        <p:spPr bwMode="auto">
          <a:xfrm>
            <a:off x="0" y="0"/>
            <a:ext cx="9144000" cy="6705600"/>
          </a:xfrm>
          <a:prstGeom prst="rect">
            <a:avLst/>
          </a:prstGeom>
          <a:noFill/>
          <a:ln w="31750">
            <a:solidFill>
              <a:srgbClr val="3366FF"/>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pPr algn="ctr"/>
            <a:r>
              <a:rPr lang="en-US" sz="4800" dirty="0" smtClean="0">
                <a:effectLst>
                  <a:outerShdw blurRad="38100" dist="38100" dir="2700000" algn="tl">
                    <a:srgbClr val="000000">
                      <a:alpha val="43137"/>
                    </a:srgbClr>
                  </a:outerShdw>
                </a:effectLst>
              </a:rPr>
              <a:t>African Independence</a:t>
            </a:r>
            <a:endParaRPr lang="en-US" sz="4800" dirty="0">
              <a:effectLst>
                <a:outerShdw blurRad="38100" dist="38100" dir="2700000" algn="tl">
                  <a:srgbClr val="000000">
                    <a:alpha val="43137"/>
                  </a:srgbClr>
                </a:outerShdw>
              </a:effectLst>
            </a:endParaRPr>
          </a:p>
        </p:txBody>
      </p:sp>
      <p:sp>
        <p:nvSpPr>
          <p:cNvPr id="3" name="Rectangle 2"/>
          <p:cNvSpPr/>
          <p:nvPr/>
        </p:nvSpPr>
        <p:spPr>
          <a:xfrm>
            <a:off x="0" y="1595021"/>
            <a:ext cx="4953000" cy="5262979"/>
          </a:xfrm>
          <a:prstGeom prst="rect">
            <a:avLst/>
          </a:prstGeom>
        </p:spPr>
        <p:txBody>
          <a:bodyPr wrap="square">
            <a:spAutoFit/>
          </a:bodyPr>
          <a:lstStyle/>
          <a:p>
            <a:r>
              <a:rPr lang="en-US" sz="2400" dirty="0" smtClean="0">
                <a:latin typeface="Adobe Garamond Pro" pitchFamily="18" charset="0"/>
              </a:rPr>
              <a:t>The </a:t>
            </a:r>
            <a:r>
              <a:rPr lang="en-US" sz="2400" b="1" dirty="0" smtClean="0">
                <a:solidFill>
                  <a:srgbClr val="FF0000"/>
                </a:solidFill>
                <a:latin typeface="Adobe Garamond Pro" pitchFamily="18" charset="0"/>
              </a:rPr>
              <a:t>decolonization</a:t>
            </a:r>
            <a:r>
              <a:rPr lang="en-US" sz="2400" dirty="0" smtClean="0">
                <a:latin typeface="Adobe Garamond Pro" pitchFamily="18" charset="0"/>
              </a:rPr>
              <a:t> of Africa started with Libya in 1951. (Although Liberia, South Africa, Egypt and Ethiopia were already independent.) Many countries followed in the 1950s and 1960s, with</a:t>
            </a:r>
            <a:br>
              <a:rPr lang="en-US" sz="2400" dirty="0" smtClean="0">
                <a:latin typeface="Adobe Garamond Pro" pitchFamily="18" charset="0"/>
              </a:rPr>
            </a:br>
            <a:r>
              <a:rPr lang="en-US" sz="2400" dirty="0" smtClean="0">
                <a:latin typeface="Adobe Garamond Pro" pitchFamily="18" charset="0"/>
              </a:rPr>
              <a:t>a peak in 1960 with independence of </a:t>
            </a:r>
            <a:br>
              <a:rPr lang="en-US" sz="2400" dirty="0" smtClean="0">
                <a:latin typeface="Adobe Garamond Pro" pitchFamily="18" charset="0"/>
              </a:rPr>
            </a:br>
            <a:r>
              <a:rPr lang="en-US" sz="2400" dirty="0" smtClean="0">
                <a:latin typeface="Adobe Garamond Pro" pitchFamily="18" charset="0"/>
              </a:rPr>
              <a:t>a large part of French West Africa. </a:t>
            </a:r>
            <a:br>
              <a:rPr lang="en-US" sz="2400" dirty="0" smtClean="0">
                <a:latin typeface="Adobe Garamond Pro" pitchFamily="18" charset="0"/>
              </a:rPr>
            </a:br>
            <a:r>
              <a:rPr lang="en-US" sz="2400" dirty="0" smtClean="0">
                <a:latin typeface="Adobe Garamond Pro" pitchFamily="18" charset="0"/>
              </a:rPr>
              <a:t>Most of the remaining countries </a:t>
            </a:r>
            <a:br>
              <a:rPr lang="en-US" sz="2400" dirty="0" smtClean="0">
                <a:latin typeface="Adobe Garamond Pro" pitchFamily="18" charset="0"/>
              </a:rPr>
            </a:br>
            <a:r>
              <a:rPr lang="en-US" sz="2400" dirty="0" smtClean="0">
                <a:latin typeface="Adobe Garamond Pro" pitchFamily="18" charset="0"/>
              </a:rPr>
              <a:t>gained independence throughout the 1960s, although some colonizers (Portugal in particular) were reluctant </a:t>
            </a:r>
            <a:br>
              <a:rPr lang="en-US" sz="2400" dirty="0" smtClean="0">
                <a:latin typeface="Adobe Garamond Pro" pitchFamily="18" charset="0"/>
              </a:rPr>
            </a:br>
            <a:r>
              <a:rPr lang="en-US" sz="2400" dirty="0" smtClean="0">
                <a:latin typeface="Adobe Garamond Pro" pitchFamily="18" charset="0"/>
              </a:rPr>
              <a:t>to relinquish sovereignty, resulting in bitter wars of independence which lasted for a decade or more. </a:t>
            </a:r>
            <a:endParaRPr lang="en-US" sz="2400" dirty="0">
              <a:latin typeface="Adobe Garamond Pro" pitchFamily="18" charset="0"/>
            </a:endParaRPr>
          </a:p>
        </p:txBody>
      </p:sp>
      <p:pic>
        <p:nvPicPr>
          <p:cNvPr id="64514" name="Picture 2"/>
          <p:cNvPicPr>
            <a:picLocks noChangeAspect="1" noChangeArrowheads="1"/>
          </p:cNvPicPr>
          <p:nvPr/>
        </p:nvPicPr>
        <p:blipFill>
          <a:blip r:embed="rId3" cstate="print"/>
          <a:stretch>
            <a:fillRect/>
          </a:stretch>
        </p:blipFill>
        <p:spPr bwMode="auto">
          <a:xfrm>
            <a:off x="4631436" y="1676400"/>
            <a:ext cx="4512564" cy="4800600"/>
          </a:xfrm>
          <a:prstGeom prst="rect">
            <a:avLst/>
          </a:prstGeom>
          <a:noFill/>
          <a:ln w="9525">
            <a:noFill/>
            <a:miter lim="800000"/>
            <a:headEnd/>
            <a:tailEnd/>
          </a:ln>
        </p:spPr>
      </p:pic>
      <p:sp>
        <p:nvSpPr>
          <p:cNvPr id="5" name="TextBox 4"/>
          <p:cNvSpPr txBox="1"/>
          <p:nvPr/>
        </p:nvSpPr>
        <p:spPr>
          <a:xfrm>
            <a:off x="5791200" y="5791200"/>
            <a:ext cx="2819400" cy="646331"/>
          </a:xfrm>
          <a:prstGeom prst="rect">
            <a:avLst/>
          </a:prstGeom>
          <a:noFill/>
        </p:spPr>
        <p:txBody>
          <a:bodyPr wrap="square" rtlCol="0">
            <a:spAutoFit/>
          </a:bodyPr>
          <a:lstStyle/>
          <a:p>
            <a:r>
              <a:rPr lang="en-US" dirty="0" smtClean="0"/>
              <a:t>Independence after WWII in 1945.</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Effects of Imperialism on Africa</a:t>
            </a:r>
            <a:endParaRPr lang="en-US" dirty="0"/>
          </a:p>
        </p:txBody>
      </p:sp>
      <p:graphicFrame>
        <p:nvGraphicFramePr>
          <p:cNvPr id="3" name="Diagram 2"/>
          <p:cNvGraphicFramePr/>
          <p:nvPr/>
        </p:nvGraphicFramePr>
        <p:xfrm>
          <a:off x="152400" y="914400"/>
          <a:ext cx="883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graphicEl>
                                              <a:dgm id="{E734E9E9-3962-4BEF-8B42-7AC07B8CE8EE}"/>
                                            </p:graphicEl>
                                          </p:spTgt>
                                        </p:tgtEl>
                                        <p:attrNameLst>
                                          <p:attrName>style.visibility</p:attrName>
                                        </p:attrNameLst>
                                      </p:cBhvr>
                                      <p:to>
                                        <p:strVal val="visible"/>
                                      </p:to>
                                    </p:set>
                                    <p:animEffect transition="in" filter="fade">
                                      <p:cBhvr>
                                        <p:cTn id="7" dur="1000"/>
                                        <p:tgtEl>
                                          <p:spTgt spid="3">
                                            <p:graphicEl>
                                              <a:dgm id="{E734E9E9-3962-4BEF-8B42-7AC07B8CE8EE}"/>
                                            </p:graphicEl>
                                          </p:spTgt>
                                        </p:tgtEl>
                                      </p:cBhvr>
                                    </p:animEffect>
                                    <p:anim calcmode="lin" valueType="num">
                                      <p:cBhvr>
                                        <p:cTn id="8" dur="1000" fill="hold"/>
                                        <p:tgtEl>
                                          <p:spTgt spid="3">
                                            <p:graphicEl>
                                              <a:dgm id="{E734E9E9-3962-4BEF-8B42-7AC07B8CE8EE}"/>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E734E9E9-3962-4BEF-8B42-7AC07B8CE8EE}"/>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graphicEl>
                                              <a:dgm id="{C38EB81F-6C8F-4182-864A-FA4C67A3C583}"/>
                                            </p:graphicEl>
                                          </p:spTgt>
                                        </p:tgtEl>
                                        <p:attrNameLst>
                                          <p:attrName>style.visibility</p:attrName>
                                        </p:attrNameLst>
                                      </p:cBhvr>
                                      <p:to>
                                        <p:strVal val="visible"/>
                                      </p:to>
                                    </p:set>
                                    <p:animEffect transition="in" filter="fade">
                                      <p:cBhvr>
                                        <p:cTn id="12" dur="1000"/>
                                        <p:tgtEl>
                                          <p:spTgt spid="3">
                                            <p:graphicEl>
                                              <a:dgm id="{C38EB81F-6C8F-4182-864A-FA4C67A3C583}"/>
                                            </p:graphicEl>
                                          </p:spTgt>
                                        </p:tgtEl>
                                      </p:cBhvr>
                                    </p:animEffect>
                                    <p:anim calcmode="lin" valueType="num">
                                      <p:cBhvr>
                                        <p:cTn id="13" dur="1000" fill="hold"/>
                                        <p:tgtEl>
                                          <p:spTgt spid="3">
                                            <p:graphicEl>
                                              <a:dgm id="{C38EB81F-6C8F-4182-864A-FA4C67A3C583}"/>
                                            </p:graphicEl>
                                          </p:spTgt>
                                        </p:tgtEl>
                                        <p:attrNameLst>
                                          <p:attrName>ppt_x</p:attrName>
                                        </p:attrNameLst>
                                      </p:cBhvr>
                                      <p:tavLst>
                                        <p:tav tm="0">
                                          <p:val>
                                            <p:strVal val="#ppt_x"/>
                                          </p:val>
                                        </p:tav>
                                        <p:tav tm="100000">
                                          <p:val>
                                            <p:strVal val="#ppt_x"/>
                                          </p:val>
                                        </p:tav>
                                      </p:tavLst>
                                    </p:anim>
                                    <p:anim calcmode="lin" valueType="num">
                                      <p:cBhvr>
                                        <p:cTn id="14" dur="1000" fill="hold"/>
                                        <p:tgtEl>
                                          <p:spTgt spid="3">
                                            <p:graphicEl>
                                              <a:dgm id="{C38EB81F-6C8F-4182-864A-FA4C67A3C583}"/>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graphicEl>
                                              <a:dgm id="{C75ACD35-0BB8-43F9-91BB-CFC39D3388D3}"/>
                                            </p:graphicEl>
                                          </p:spTgt>
                                        </p:tgtEl>
                                        <p:attrNameLst>
                                          <p:attrName>style.visibility</p:attrName>
                                        </p:attrNameLst>
                                      </p:cBhvr>
                                      <p:to>
                                        <p:strVal val="visible"/>
                                      </p:to>
                                    </p:set>
                                    <p:animEffect transition="in" filter="fade">
                                      <p:cBhvr>
                                        <p:cTn id="19" dur="1000"/>
                                        <p:tgtEl>
                                          <p:spTgt spid="3">
                                            <p:graphicEl>
                                              <a:dgm id="{C75ACD35-0BB8-43F9-91BB-CFC39D3388D3}"/>
                                            </p:graphicEl>
                                          </p:spTgt>
                                        </p:tgtEl>
                                      </p:cBhvr>
                                    </p:animEffect>
                                    <p:anim calcmode="lin" valueType="num">
                                      <p:cBhvr>
                                        <p:cTn id="20" dur="1000" fill="hold"/>
                                        <p:tgtEl>
                                          <p:spTgt spid="3">
                                            <p:graphicEl>
                                              <a:dgm id="{C75ACD35-0BB8-43F9-91BB-CFC39D3388D3}"/>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C75ACD35-0BB8-43F9-91BB-CFC39D3388D3}"/>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graphicEl>
                                              <a:dgm id="{5EF0EE35-00A4-4C54-A694-2F250A06C434}"/>
                                            </p:graphicEl>
                                          </p:spTgt>
                                        </p:tgtEl>
                                        <p:attrNameLst>
                                          <p:attrName>style.visibility</p:attrName>
                                        </p:attrNameLst>
                                      </p:cBhvr>
                                      <p:to>
                                        <p:strVal val="visible"/>
                                      </p:to>
                                    </p:set>
                                    <p:animEffect transition="in" filter="fade">
                                      <p:cBhvr>
                                        <p:cTn id="24" dur="1000"/>
                                        <p:tgtEl>
                                          <p:spTgt spid="3">
                                            <p:graphicEl>
                                              <a:dgm id="{5EF0EE35-00A4-4C54-A694-2F250A06C434}"/>
                                            </p:graphicEl>
                                          </p:spTgt>
                                        </p:tgtEl>
                                      </p:cBhvr>
                                    </p:animEffect>
                                    <p:anim calcmode="lin" valueType="num">
                                      <p:cBhvr>
                                        <p:cTn id="25" dur="1000" fill="hold"/>
                                        <p:tgtEl>
                                          <p:spTgt spid="3">
                                            <p:graphicEl>
                                              <a:dgm id="{5EF0EE35-00A4-4C54-A694-2F250A06C434}"/>
                                            </p:graphicEl>
                                          </p:spTgt>
                                        </p:tgtEl>
                                        <p:attrNameLst>
                                          <p:attrName>ppt_x</p:attrName>
                                        </p:attrNameLst>
                                      </p:cBhvr>
                                      <p:tavLst>
                                        <p:tav tm="0">
                                          <p:val>
                                            <p:strVal val="#ppt_x"/>
                                          </p:val>
                                        </p:tav>
                                        <p:tav tm="100000">
                                          <p:val>
                                            <p:strVal val="#ppt_x"/>
                                          </p:val>
                                        </p:tav>
                                      </p:tavLst>
                                    </p:anim>
                                    <p:anim calcmode="lin" valueType="num">
                                      <p:cBhvr>
                                        <p:cTn id="26" dur="1000" fill="hold"/>
                                        <p:tgtEl>
                                          <p:spTgt spid="3">
                                            <p:graphicEl>
                                              <a:dgm id="{5EF0EE35-00A4-4C54-A694-2F250A06C434}"/>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graphicEl>
                                              <a:dgm id="{CE663227-AAB8-4FC3-9A1E-0E90EE6E1027}"/>
                                            </p:graphicEl>
                                          </p:spTgt>
                                        </p:tgtEl>
                                        <p:attrNameLst>
                                          <p:attrName>style.visibility</p:attrName>
                                        </p:attrNameLst>
                                      </p:cBhvr>
                                      <p:to>
                                        <p:strVal val="visible"/>
                                      </p:to>
                                    </p:set>
                                    <p:animEffect transition="in" filter="fade">
                                      <p:cBhvr>
                                        <p:cTn id="31" dur="1000"/>
                                        <p:tgtEl>
                                          <p:spTgt spid="3">
                                            <p:graphicEl>
                                              <a:dgm id="{CE663227-AAB8-4FC3-9A1E-0E90EE6E1027}"/>
                                            </p:graphicEl>
                                          </p:spTgt>
                                        </p:tgtEl>
                                      </p:cBhvr>
                                    </p:animEffect>
                                    <p:anim calcmode="lin" valueType="num">
                                      <p:cBhvr>
                                        <p:cTn id="32" dur="1000" fill="hold"/>
                                        <p:tgtEl>
                                          <p:spTgt spid="3">
                                            <p:graphicEl>
                                              <a:dgm id="{CE663227-AAB8-4FC3-9A1E-0E90EE6E1027}"/>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CE663227-AAB8-4FC3-9A1E-0E90EE6E1027}"/>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graphicEl>
                                              <a:dgm id="{9043332C-4316-4A7D-8FFC-94983804BFD9}"/>
                                            </p:graphicEl>
                                          </p:spTgt>
                                        </p:tgtEl>
                                        <p:attrNameLst>
                                          <p:attrName>style.visibility</p:attrName>
                                        </p:attrNameLst>
                                      </p:cBhvr>
                                      <p:to>
                                        <p:strVal val="visible"/>
                                      </p:to>
                                    </p:set>
                                    <p:animEffect transition="in" filter="fade">
                                      <p:cBhvr>
                                        <p:cTn id="36" dur="1000"/>
                                        <p:tgtEl>
                                          <p:spTgt spid="3">
                                            <p:graphicEl>
                                              <a:dgm id="{9043332C-4316-4A7D-8FFC-94983804BFD9}"/>
                                            </p:graphicEl>
                                          </p:spTgt>
                                        </p:tgtEl>
                                      </p:cBhvr>
                                    </p:animEffect>
                                    <p:anim calcmode="lin" valueType="num">
                                      <p:cBhvr>
                                        <p:cTn id="37" dur="1000" fill="hold"/>
                                        <p:tgtEl>
                                          <p:spTgt spid="3">
                                            <p:graphicEl>
                                              <a:dgm id="{9043332C-4316-4A7D-8FFC-94983804BFD9}"/>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9043332C-4316-4A7D-8FFC-94983804BFD9}"/>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46DE8226-2DA7-4715-9BB0-2D426D8630D0}"/>
                                            </p:graphicEl>
                                          </p:spTgt>
                                        </p:tgtEl>
                                        <p:attrNameLst>
                                          <p:attrName>style.visibility</p:attrName>
                                        </p:attrNameLst>
                                      </p:cBhvr>
                                      <p:to>
                                        <p:strVal val="visible"/>
                                      </p:to>
                                    </p:set>
                                    <p:animEffect transition="in" filter="fade">
                                      <p:cBhvr>
                                        <p:cTn id="43" dur="1000"/>
                                        <p:tgtEl>
                                          <p:spTgt spid="3">
                                            <p:graphicEl>
                                              <a:dgm id="{46DE8226-2DA7-4715-9BB0-2D426D8630D0}"/>
                                            </p:graphicEl>
                                          </p:spTgt>
                                        </p:tgtEl>
                                      </p:cBhvr>
                                    </p:animEffect>
                                    <p:anim calcmode="lin" valueType="num">
                                      <p:cBhvr>
                                        <p:cTn id="44" dur="1000" fill="hold"/>
                                        <p:tgtEl>
                                          <p:spTgt spid="3">
                                            <p:graphicEl>
                                              <a:dgm id="{46DE8226-2DA7-4715-9BB0-2D426D8630D0}"/>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46DE8226-2DA7-4715-9BB0-2D426D8630D0}"/>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49243095-C4E2-433C-8B01-710E2B87E21D}"/>
                                            </p:graphicEl>
                                          </p:spTgt>
                                        </p:tgtEl>
                                        <p:attrNameLst>
                                          <p:attrName>style.visibility</p:attrName>
                                        </p:attrNameLst>
                                      </p:cBhvr>
                                      <p:to>
                                        <p:strVal val="visible"/>
                                      </p:to>
                                    </p:set>
                                    <p:animEffect transition="in" filter="fade">
                                      <p:cBhvr>
                                        <p:cTn id="48" dur="1000"/>
                                        <p:tgtEl>
                                          <p:spTgt spid="3">
                                            <p:graphicEl>
                                              <a:dgm id="{49243095-C4E2-433C-8B01-710E2B87E21D}"/>
                                            </p:graphicEl>
                                          </p:spTgt>
                                        </p:tgtEl>
                                      </p:cBhvr>
                                    </p:animEffect>
                                    <p:anim calcmode="lin" valueType="num">
                                      <p:cBhvr>
                                        <p:cTn id="49" dur="1000" fill="hold"/>
                                        <p:tgtEl>
                                          <p:spTgt spid="3">
                                            <p:graphicEl>
                                              <a:dgm id="{49243095-C4E2-433C-8B01-710E2B87E21D}"/>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49243095-C4E2-433C-8B01-710E2B87E21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251062"/>
          </a:xfrm>
        </p:spPr>
        <p:txBody>
          <a:bodyPr/>
          <a:lstStyle/>
          <a:p>
            <a:r>
              <a:rPr lang="en-US" dirty="0" smtClean="0"/>
              <a:t>Review Questions</a:t>
            </a:r>
            <a:endParaRPr lang="en-US" dirty="0"/>
          </a:p>
        </p:txBody>
      </p:sp>
      <p:sp>
        <p:nvSpPr>
          <p:cNvPr id="3" name="Rectangle 2"/>
          <p:cNvSpPr/>
          <p:nvPr/>
        </p:nvSpPr>
        <p:spPr>
          <a:xfrm>
            <a:off x="228600" y="1600200"/>
            <a:ext cx="8839200" cy="4832092"/>
          </a:xfrm>
          <a:prstGeom prst="rect">
            <a:avLst/>
          </a:prstGeom>
        </p:spPr>
        <p:txBody>
          <a:bodyPr wrap="square">
            <a:spAutoFit/>
          </a:bodyPr>
          <a:lstStyle/>
          <a:p>
            <a:pPr marL="342900" indent="-342900">
              <a:buFont typeface="+mj-lt"/>
              <a:buAutoNum type="arabicPeriod"/>
            </a:pPr>
            <a:r>
              <a:rPr lang="en-US" sz="2800" b="1" dirty="0" smtClean="0"/>
              <a:t>What </a:t>
            </a:r>
            <a:r>
              <a:rPr lang="en-US" sz="2800" b="1" dirty="0" smtClean="0"/>
              <a:t>was the “Scramble for Africa</a:t>
            </a:r>
            <a:r>
              <a:rPr lang="en-US" sz="2800" b="1" dirty="0" smtClean="0"/>
              <a:t>”? </a:t>
            </a:r>
          </a:p>
          <a:p>
            <a:pPr marL="342900" indent="-342900">
              <a:buFont typeface="+mj-lt"/>
              <a:buAutoNum type="arabicPeriod"/>
            </a:pPr>
            <a:r>
              <a:rPr lang="en-US" sz="2800" b="1" dirty="0" smtClean="0"/>
              <a:t>What Turning Point in History caused the    Scramble for Africa?</a:t>
            </a:r>
            <a:endParaRPr lang="en-US" sz="2800" b="1" dirty="0" smtClean="0"/>
          </a:p>
          <a:p>
            <a:pPr marL="342900" indent="-342900">
              <a:buFont typeface="+mj-lt"/>
              <a:buAutoNum type="arabicPeriod"/>
            </a:pPr>
            <a:r>
              <a:rPr lang="en-US" sz="2800" b="1" dirty="0" smtClean="0"/>
              <a:t>Why did the Berlin Conference occur?</a:t>
            </a:r>
          </a:p>
          <a:p>
            <a:pPr marL="342900" indent="-342900">
              <a:buFont typeface="+mj-lt"/>
              <a:buAutoNum type="arabicPeriod"/>
            </a:pPr>
            <a:r>
              <a:rPr lang="en-US" sz="2800" b="1" dirty="0" smtClean="0"/>
              <a:t>What European nations gained control of Africa?</a:t>
            </a:r>
          </a:p>
          <a:p>
            <a:pPr marL="342900" indent="-342900">
              <a:buFont typeface="+mj-lt"/>
              <a:buAutoNum type="arabicPeriod"/>
            </a:pPr>
            <a:r>
              <a:rPr lang="en-US" sz="2800" b="1" dirty="0" smtClean="0"/>
              <a:t>What were the positive effects of European imperialism on Africa?</a:t>
            </a:r>
          </a:p>
          <a:p>
            <a:pPr marL="342900" indent="-342900">
              <a:buFont typeface="+mj-lt"/>
              <a:buAutoNum type="arabicPeriod"/>
            </a:pPr>
            <a:r>
              <a:rPr lang="en-US" sz="2800" b="1" dirty="0" smtClean="0"/>
              <a:t>What were the negative effects of European imperialism on Africa</a:t>
            </a:r>
            <a:r>
              <a:rPr lang="en-US" sz="2800" b="1" dirty="0" smtClean="0"/>
              <a:t>?</a:t>
            </a:r>
          </a:p>
          <a:p>
            <a:pPr marL="342900" indent="-342900">
              <a:buFont typeface="+mj-lt"/>
              <a:buAutoNum type="arabicPeriod"/>
            </a:pPr>
            <a:r>
              <a:rPr lang="en-US" sz="2800" b="1" dirty="0" smtClean="0"/>
              <a:t>Evaluate (take a position) whether the Scramble for Africa was Positive or Negative?</a:t>
            </a:r>
            <a:endParaRPr lang="en-US" sz="2800" b="1" dirty="0"/>
          </a:p>
        </p:txBody>
      </p:sp>
      <p:sp>
        <p:nvSpPr>
          <p:cNvPr id="4" name="TextBox 3"/>
          <p:cNvSpPr txBox="1"/>
          <p:nvPr/>
        </p:nvSpPr>
        <p:spPr>
          <a:xfrm>
            <a:off x="5023104" y="228600"/>
            <a:ext cx="3886200" cy="1015663"/>
          </a:xfrm>
          <a:prstGeom prst="rect">
            <a:avLst/>
          </a:prstGeom>
          <a:noFill/>
        </p:spPr>
        <p:txBody>
          <a:bodyPr wrap="square" rtlCol="0">
            <a:spAutoFit/>
          </a:bodyPr>
          <a:lstStyle/>
          <a:p>
            <a:r>
              <a:rPr lang="en-US" sz="2000" b="1" dirty="0" smtClean="0">
                <a:solidFill>
                  <a:schemeClr val="bg1"/>
                </a:solidFill>
              </a:rPr>
              <a:t>On a separate piece of paper. Please answer the questions </a:t>
            </a:r>
            <a:r>
              <a:rPr lang="en-US" sz="2000" b="1" dirty="0" smtClean="0">
                <a:solidFill>
                  <a:schemeClr val="bg1"/>
                </a:solidFill>
              </a:rPr>
              <a:t>below in paragraph form. </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40" y="829527"/>
            <a:ext cx="7464960" cy="55993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5975191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a:t>Post-Napoleonic Wars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0" y="2508744"/>
            <a:ext cx="4014720" cy="27190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Rectangle 3"/>
          <p:cNvSpPr>
            <a:spLocks noGrp="1" noChangeArrowheads="1"/>
          </p:cNvSpPr>
          <p:nvPr>
            <p:ph type="body" idx="1"/>
          </p:nvPr>
        </p:nvSpPr>
        <p:spPr>
          <a:xfrm>
            <a:off x="4672800" y="1604328"/>
            <a:ext cx="4014720" cy="4625766"/>
          </a:xfrm>
          <a:ln/>
        </p:spPr>
        <p:txBody>
          <a:bodyPr tIns="22401">
            <a:normAutofit lnSpcReduction="10000"/>
          </a:bodyPr>
          <a:lstStyle/>
          <a:p>
            <a:pPr marL="391686" indent="-293764">
              <a:buSzPct val="45000"/>
              <a:buFont typeface="Wingdings" charset="2"/>
              <a:buChar char=""/>
              <a:tabLst>
                <a:tab pos="656650" algn="l"/>
                <a:tab pos="1313299" algn="l"/>
                <a:tab pos="1969949" algn="l"/>
                <a:tab pos="2626599" algn="l"/>
                <a:tab pos="3283248" algn="l"/>
                <a:tab pos="3939898" algn="l"/>
              </a:tabLst>
            </a:pPr>
            <a:r>
              <a:rPr lang="en-US" altLang="en-US" sz="2500" dirty="0"/>
              <a:t>The major nations in Europe convened to discuss what should happen to France after the fall of Napoleon.</a:t>
            </a:r>
          </a:p>
          <a:p>
            <a:pPr marL="391686" indent="-293764">
              <a:buSzPct val="45000"/>
              <a:buFont typeface="Wingdings" charset="2"/>
              <a:buChar char=""/>
              <a:tabLst>
                <a:tab pos="656650" algn="l"/>
                <a:tab pos="1313299" algn="l"/>
                <a:tab pos="1969949" algn="l"/>
                <a:tab pos="2626599" algn="l"/>
                <a:tab pos="3283248" algn="l"/>
                <a:tab pos="3939898" algn="l"/>
              </a:tabLst>
            </a:pPr>
            <a:r>
              <a:rPr lang="en-US" altLang="en-US" sz="2500" dirty="0"/>
              <a:t>They also convened to discuss what the </a:t>
            </a:r>
            <a:r>
              <a:rPr lang="en-US" altLang="en-US" sz="2500" dirty="0" smtClean="0"/>
              <a:t>make up </a:t>
            </a:r>
            <a:r>
              <a:rPr lang="en-US" altLang="en-US" sz="2500" dirty="0"/>
              <a:t>of Europe should be from 1814 forward.</a:t>
            </a:r>
          </a:p>
          <a:p>
            <a:pPr marL="391686" indent="-293764">
              <a:buSzPct val="45000"/>
              <a:buFont typeface="Wingdings" charset="2"/>
              <a:buChar char=""/>
              <a:tabLst>
                <a:tab pos="656650" algn="l"/>
                <a:tab pos="1313299" algn="l"/>
                <a:tab pos="1969949" algn="l"/>
                <a:tab pos="2626599" algn="l"/>
                <a:tab pos="3283248" algn="l"/>
                <a:tab pos="3939898" algn="l"/>
              </a:tabLst>
            </a:pPr>
            <a:r>
              <a:rPr lang="en-US" altLang="en-US" sz="2500" dirty="0" smtClean="0"/>
              <a:t>In </a:t>
            </a:r>
            <a:r>
              <a:rPr lang="en-US" altLang="en-US" sz="2500" b="1" dirty="0" smtClean="0">
                <a:solidFill>
                  <a:srgbClr val="FF0000"/>
                </a:solidFill>
              </a:rPr>
              <a:t>1815 </a:t>
            </a:r>
            <a:r>
              <a:rPr lang="en-US" altLang="en-US" sz="2500" dirty="0" smtClean="0"/>
              <a:t>a convention was held </a:t>
            </a:r>
            <a:r>
              <a:rPr lang="en-US" altLang="en-US" sz="2500" dirty="0"/>
              <a:t>known as the </a:t>
            </a:r>
            <a:r>
              <a:rPr lang="en-US" altLang="en-US" sz="2500" b="1" dirty="0">
                <a:solidFill>
                  <a:srgbClr val="FF0000"/>
                </a:solidFill>
              </a:rPr>
              <a:t>Congress of </a:t>
            </a:r>
            <a:r>
              <a:rPr lang="en-US" altLang="en-US" sz="2500" b="1" dirty="0" smtClean="0">
                <a:solidFill>
                  <a:srgbClr val="FF0000"/>
                </a:solidFill>
              </a:rPr>
              <a:t>Vienna </a:t>
            </a:r>
            <a:endParaRPr lang="en-US" altLang="en-US" sz="2500" b="1" dirty="0">
              <a:solidFill>
                <a:srgbClr val="FF0000"/>
              </a:solidFill>
            </a:endParaRPr>
          </a:p>
        </p:txBody>
      </p:sp>
    </p:spTree>
    <p:extLst>
      <p:ext uri="{BB962C8B-B14F-4D97-AF65-F5344CB8AC3E}">
        <p14:creationId xmlns:p14="http://schemas.microsoft.com/office/powerpoint/2010/main" val="250008613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a:t>Klemens von Metternich</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201" y="1604329"/>
            <a:ext cx="2970720" cy="4526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Grp="1" noChangeArrowheads="1"/>
          </p:cNvSpPr>
          <p:nvPr>
            <p:ph type="body" idx="1"/>
          </p:nvPr>
        </p:nvSpPr>
        <p:spPr>
          <a:xfrm>
            <a:off x="4672800" y="1604329"/>
            <a:ext cx="4014720" cy="4444307"/>
          </a:xfrm>
          <a:ln/>
        </p:spPr>
        <p:txBody>
          <a:bodyPr tIns="22401"/>
          <a:lstStyle/>
          <a:p>
            <a:pPr marL="391686" indent="-293764">
              <a:buSzPct val="45000"/>
              <a:buFont typeface="Wingdings" charset="2"/>
              <a:buChar char=""/>
              <a:tabLst>
                <a:tab pos="656650" algn="l"/>
                <a:tab pos="1313299" algn="l"/>
                <a:tab pos="1969949" algn="l"/>
                <a:tab pos="2626599" algn="l"/>
                <a:tab pos="3283248" algn="l"/>
                <a:tab pos="3939898" algn="l"/>
              </a:tabLst>
            </a:pPr>
            <a:r>
              <a:rPr lang="en-US" altLang="en-US" sz="2500" dirty="0"/>
              <a:t>The goals of the Congress were constructed by </a:t>
            </a:r>
            <a:r>
              <a:rPr lang="en-US" altLang="en-US" sz="2500" dirty="0" err="1"/>
              <a:t>Klemens</a:t>
            </a:r>
            <a:r>
              <a:rPr lang="en-US" altLang="en-US" sz="2500" dirty="0"/>
              <a:t> von </a:t>
            </a:r>
            <a:r>
              <a:rPr lang="en-US" altLang="en-US" sz="2500" b="1" dirty="0">
                <a:solidFill>
                  <a:srgbClr val="FF0000"/>
                </a:solidFill>
              </a:rPr>
              <a:t>Metternich</a:t>
            </a:r>
            <a:r>
              <a:rPr lang="en-US" altLang="en-US" sz="2500" dirty="0"/>
              <a:t>, an Austrian diplomat.</a:t>
            </a:r>
          </a:p>
          <a:p>
            <a:pPr marL="391686" indent="-293764">
              <a:buSzPct val="45000"/>
              <a:buFont typeface="Wingdings" charset="2"/>
              <a:buChar char=""/>
              <a:tabLst>
                <a:tab pos="656650" algn="l"/>
                <a:tab pos="1313299" algn="l"/>
                <a:tab pos="1969949" algn="l"/>
                <a:tab pos="2626599" algn="l"/>
                <a:tab pos="3283248" algn="l"/>
                <a:tab pos="3939898" algn="l"/>
              </a:tabLst>
            </a:pPr>
            <a:r>
              <a:rPr lang="en-US" altLang="en-US" sz="2500" dirty="0"/>
              <a:t>He sought to set up changes that would weaken France and </a:t>
            </a:r>
            <a:r>
              <a:rPr lang="en-US" altLang="en-US" sz="2500" b="1" dirty="0">
                <a:solidFill>
                  <a:srgbClr val="FF0000"/>
                </a:solidFill>
              </a:rPr>
              <a:t>ensure that no other country could duplicate the actions of Napoleon</a:t>
            </a:r>
          </a:p>
        </p:txBody>
      </p:sp>
    </p:spTree>
    <p:extLst>
      <p:ext uri="{BB962C8B-B14F-4D97-AF65-F5344CB8AC3E}">
        <p14:creationId xmlns:p14="http://schemas.microsoft.com/office/powerpoint/2010/main" val="224349167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481" y="273629"/>
            <a:ext cx="8228160" cy="1144921"/>
          </a:xfrm>
          <a:ln/>
        </p:spPr>
        <p:txBody>
          <a:bodyPr tIns="35203"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a:t>Goals of the Congress of Vienna</a:t>
            </a:r>
          </a:p>
        </p:txBody>
      </p:sp>
      <p:sp>
        <p:nvSpPr>
          <p:cNvPr id="8194" name="Rectangle 2"/>
          <p:cNvSpPr>
            <a:spLocks noGrp="1" noChangeArrowheads="1"/>
          </p:cNvSpPr>
          <p:nvPr>
            <p:ph type="body" idx="1"/>
          </p:nvPr>
        </p:nvSpPr>
        <p:spPr>
          <a:xfrm>
            <a:off x="456481" y="1604329"/>
            <a:ext cx="8228160" cy="4817306"/>
          </a:xfrm>
          <a:ln/>
        </p:spPr>
        <p:txBody>
          <a:bodyPr rIns="82945" bIns="41473">
            <a:normAutofit fontScale="92500" lnSpcReduction="100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dirty="0"/>
              <a:t>These goals became agreements during the </a:t>
            </a:r>
            <a:r>
              <a:rPr lang="en-US" altLang="en-US" b="1" dirty="0">
                <a:solidFill>
                  <a:srgbClr val="FF0000"/>
                </a:solidFill>
              </a:rPr>
              <a:t>Congress of Vienna </a:t>
            </a:r>
            <a:r>
              <a:rPr lang="en-US" altLang="en-US" dirty="0"/>
              <a:t>and would </a:t>
            </a:r>
            <a:r>
              <a:rPr lang="en-US" altLang="en-US" b="1" dirty="0">
                <a:solidFill>
                  <a:srgbClr val="FF0000"/>
                </a:solidFill>
              </a:rPr>
              <a:t>dictate the political landscape of Europe for the 19</a:t>
            </a:r>
            <a:r>
              <a:rPr lang="en-US" altLang="en-US" b="1" baseline="33000" dirty="0">
                <a:solidFill>
                  <a:srgbClr val="FF0000"/>
                </a:solidFill>
              </a:rPr>
              <a:t>th</a:t>
            </a:r>
            <a:r>
              <a:rPr lang="en-US" altLang="en-US" b="1" dirty="0">
                <a:solidFill>
                  <a:srgbClr val="FF0000"/>
                </a:solidFill>
              </a:rPr>
              <a:t> Century and beyond.</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dirty="0">
                <a:solidFill>
                  <a:srgbClr val="FF0000"/>
                </a:solidFill>
              </a:rPr>
              <a:t>Balance of power </a:t>
            </a:r>
            <a:r>
              <a:rPr lang="en-US" altLang="en-US" dirty="0"/>
              <a:t>→ rules constructed to ensure that </a:t>
            </a:r>
            <a:r>
              <a:rPr lang="en-US" altLang="en-US" b="1" dirty="0">
                <a:solidFill>
                  <a:srgbClr val="FF0000"/>
                </a:solidFill>
              </a:rPr>
              <a:t>no nation becomes stronger militarily than any other </a:t>
            </a:r>
            <a:r>
              <a:rPr lang="en-US" altLang="en-US" dirty="0"/>
              <a:t>nation in Europe, later called the </a:t>
            </a:r>
            <a:r>
              <a:rPr lang="en-US" altLang="en-US" b="1" dirty="0">
                <a:solidFill>
                  <a:srgbClr val="FF0000"/>
                </a:solidFill>
              </a:rPr>
              <a:t>Concert of Europe</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b="1" dirty="0">
                <a:solidFill>
                  <a:srgbClr val="FF0000"/>
                </a:solidFill>
              </a:rPr>
              <a:t>Principle of Legitimacy </a:t>
            </a:r>
            <a:r>
              <a:rPr lang="en-US" altLang="en-US" dirty="0"/>
              <a:t>→ belief that </a:t>
            </a:r>
            <a:r>
              <a:rPr lang="en-US" altLang="en-US" b="1" dirty="0">
                <a:solidFill>
                  <a:srgbClr val="FF0000"/>
                </a:solidFill>
              </a:rPr>
              <a:t>absolute monarchy was the most stable form of government </a:t>
            </a:r>
            <a:r>
              <a:rPr lang="en-US" altLang="en-US" dirty="0"/>
              <a:t>for European nations, hence the </a:t>
            </a:r>
            <a:r>
              <a:rPr lang="en-US" altLang="en-US" b="1" dirty="0">
                <a:solidFill>
                  <a:srgbClr val="FF0000"/>
                </a:solidFill>
              </a:rPr>
              <a:t>monarchy </a:t>
            </a:r>
            <a:r>
              <a:rPr lang="en-US" altLang="en-US" b="1" dirty="0" smtClean="0">
                <a:solidFill>
                  <a:srgbClr val="FF0000"/>
                </a:solidFill>
              </a:rPr>
              <a:t>should </a:t>
            </a:r>
            <a:r>
              <a:rPr lang="en-US" altLang="en-US" b="1" dirty="0">
                <a:solidFill>
                  <a:srgbClr val="FF0000"/>
                </a:solidFill>
              </a:rPr>
              <a:t>be </a:t>
            </a:r>
            <a:r>
              <a:rPr lang="en-US" altLang="en-US" b="1" dirty="0" smtClean="0">
                <a:solidFill>
                  <a:srgbClr val="FF0000"/>
                </a:solidFill>
              </a:rPr>
              <a:t>restored where possible</a:t>
            </a:r>
            <a:r>
              <a:rPr lang="en-US" altLang="en-US" dirty="0" smtClean="0"/>
              <a:t>. (ex. France)</a:t>
            </a:r>
            <a:endParaRPr lang="en-US" altLang="en-US" dirty="0"/>
          </a:p>
        </p:txBody>
      </p:sp>
    </p:spTree>
    <p:extLst>
      <p:ext uri="{BB962C8B-B14F-4D97-AF65-F5344CB8AC3E}">
        <p14:creationId xmlns:p14="http://schemas.microsoft.com/office/powerpoint/2010/main" val="222832763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5" name="Picture 5" descr="leopold"/>
          <p:cNvPicPr>
            <a:picLocks noChangeAspect="1" noChangeArrowheads="1"/>
          </p:cNvPicPr>
          <p:nvPr/>
        </p:nvPicPr>
        <p:blipFill>
          <a:blip r:embed="rId3" cstate="print"/>
          <a:srcRect/>
          <a:stretch>
            <a:fillRect/>
          </a:stretch>
        </p:blipFill>
        <p:spPr bwMode="auto">
          <a:xfrm>
            <a:off x="609600" y="1295400"/>
            <a:ext cx="3937000" cy="4684713"/>
          </a:xfrm>
          <a:prstGeom prst="rect">
            <a:avLst/>
          </a:prstGeom>
          <a:ln>
            <a:noFill/>
          </a:ln>
          <a:effectLst>
            <a:softEdge rad="112500"/>
          </a:effectLst>
        </p:spPr>
      </p:pic>
      <p:sp>
        <p:nvSpPr>
          <p:cNvPr id="5126" name="WordArt 6"/>
          <p:cNvSpPr>
            <a:spLocks noChangeArrowheads="1" noChangeShapeType="1" noTextEdit="1"/>
          </p:cNvSpPr>
          <p:nvPr/>
        </p:nvSpPr>
        <p:spPr bwMode="auto">
          <a:xfrm>
            <a:off x="914400" y="381000"/>
            <a:ext cx="3505200" cy="676275"/>
          </a:xfrm>
          <a:prstGeom prst="rect">
            <a:avLst/>
          </a:prstGeom>
        </p:spPr>
        <p:txBody>
          <a:bodyPr wrap="none" fromWordArt="1">
            <a:prstTxWarp prst="textPlain">
              <a:avLst>
                <a:gd name="adj" fmla="val 50000"/>
              </a:avLst>
            </a:prstTxWarp>
          </a:bodyPr>
          <a:lstStyle/>
          <a:p>
            <a:pPr algn="ctr"/>
            <a:r>
              <a:rPr lang="en-US" sz="24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King Leopold II</a:t>
            </a:r>
          </a:p>
        </p:txBody>
      </p:sp>
      <p:pic>
        <p:nvPicPr>
          <p:cNvPr id="5128" name="Picture 8" descr="belgium%20in%20europe"/>
          <p:cNvPicPr>
            <a:picLocks noChangeAspect="1" noChangeArrowheads="1"/>
          </p:cNvPicPr>
          <p:nvPr/>
        </p:nvPicPr>
        <p:blipFill>
          <a:blip r:embed="rId4" cstate="print"/>
          <a:srcRect/>
          <a:stretch>
            <a:fillRect/>
          </a:stretch>
        </p:blipFill>
        <p:spPr bwMode="auto">
          <a:xfrm>
            <a:off x="4910137" y="0"/>
            <a:ext cx="4233863" cy="4267200"/>
          </a:xfrm>
          <a:prstGeom prst="rect">
            <a:avLst/>
          </a:prstGeom>
          <a:noFill/>
          <a:ln w="9525">
            <a:noFill/>
            <a:miter lim="800000"/>
            <a:headEnd/>
            <a:tailEnd/>
          </a:ln>
        </p:spPr>
      </p:pic>
      <p:sp>
        <p:nvSpPr>
          <p:cNvPr id="5" name="TextBox 4"/>
          <p:cNvSpPr txBox="1"/>
          <p:nvPr/>
        </p:nvSpPr>
        <p:spPr>
          <a:xfrm>
            <a:off x="5791200" y="4724400"/>
            <a:ext cx="2971800" cy="707886"/>
          </a:xfrm>
          <a:prstGeom prst="rect">
            <a:avLst/>
          </a:prstGeom>
          <a:noFill/>
        </p:spPr>
        <p:txBody>
          <a:bodyPr wrap="square" rtlCol="0">
            <a:spAutoFit/>
          </a:bodyPr>
          <a:lstStyle/>
          <a:p>
            <a:r>
              <a:rPr lang="en-US" sz="4000" dirty="0" smtClean="0">
                <a:solidFill>
                  <a:schemeClr val="bg1"/>
                </a:solidFill>
              </a:rPr>
              <a:t>Belgium</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par>
                                <p:cTn id="8" presetID="15" presetClass="entr" presetSubtype="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 calcmode="lin" valueType="num">
                                      <p:cBhvr>
                                        <p:cTn id="10" dur="1000" fill="hold"/>
                                        <p:tgtEl>
                                          <p:spTgt spid="5125"/>
                                        </p:tgtEl>
                                        <p:attrNameLst>
                                          <p:attrName>ppt_w</p:attrName>
                                        </p:attrNameLst>
                                      </p:cBhvr>
                                      <p:tavLst>
                                        <p:tav tm="0">
                                          <p:val>
                                            <p:fltVal val="0"/>
                                          </p:val>
                                        </p:tav>
                                        <p:tav tm="100000">
                                          <p:val>
                                            <p:strVal val="#ppt_w"/>
                                          </p:val>
                                        </p:tav>
                                      </p:tavLst>
                                    </p:anim>
                                    <p:anim calcmode="lin" valueType="num">
                                      <p:cBhvr>
                                        <p:cTn id="11" dur="1000" fill="hold"/>
                                        <p:tgtEl>
                                          <p:spTgt spid="5125"/>
                                        </p:tgtEl>
                                        <p:attrNameLst>
                                          <p:attrName>ppt_h</p:attrName>
                                        </p:attrNameLst>
                                      </p:cBhvr>
                                      <p:tavLst>
                                        <p:tav tm="0">
                                          <p:val>
                                            <p:fltVal val="0"/>
                                          </p:val>
                                        </p:tav>
                                        <p:tav tm="100000">
                                          <p:val>
                                            <p:strVal val="#ppt_h"/>
                                          </p:val>
                                        </p:tav>
                                      </p:tavLst>
                                    </p:anim>
                                    <p:anim calcmode="lin" valueType="num">
                                      <p:cBhvr>
                                        <p:cTn id="12"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9221" name="Picture 5" descr="kingdoms"/>
          <p:cNvPicPr>
            <a:picLocks noChangeAspect="1" noChangeArrowheads="1"/>
          </p:cNvPicPr>
          <p:nvPr/>
        </p:nvPicPr>
        <p:blipFill>
          <a:blip r:embed="rId3" cstate="print"/>
          <a:srcRect l="388" t="5008" r="3621" b="6010"/>
          <a:stretch>
            <a:fillRect/>
          </a:stretch>
        </p:blipFill>
        <p:spPr bwMode="auto">
          <a:xfrm>
            <a:off x="1" y="0"/>
            <a:ext cx="9144000" cy="6857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2" name="Line 6"/>
          <p:cNvSpPr>
            <a:spLocks noChangeShapeType="1"/>
          </p:cNvSpPr>
          <p:nvPr/>
        </p:nvSpPr>
        <p:spPr bwMode="auto">
          <a:xfrm>
            <a:off x="2743200" y="4267200"/>
            <a:ext cx="1524000" cy="0"/>
          </a:xfrm>
          <a:prstGeom prst="line">
            <a:avLst/>
          </a:prstGeom>
          <a:ln w="76200">
            <a:solidFill>
              <a:srgbClr val="FF0000"/>
            </a:solidFill>
            <a:headEnd/>
            <a:tailEnd type="triangle" w="med" len="lg"/>
          </a:ln>
        </p:spPr>
        <p:style>
          <a:lnRef idx="1">
            <a:schemeClr val="accent3"/>
          </a:lnRef>
          <a:fillRef idx="0">
            <a:schemeClr val="accent3"/>
          </a:fillRef>
          <a:effectRef idx="0">
            <a:schemeClr val="accent3"/>
          </a:effectRef>
          <a:fontRef idx="minor">
            <a:schemeClr val="tx1"/>
          </a:fontRef>
        </p:style>
        <p:txBody>
          <a:bodyP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 calcmode="lin" valueType="num">
                                      <p:cBhvr additive="base">
                                        <p:cTn id="7" dur="500" fill="hold"/>
                                        <p:tgtEl>
                                          <p:spTgt spid="9222"/>
                                        </p:tgtEl>
                                        <p:attrNameLst>
                                          <p:attrName>ppt_x</p:attrName>
                                        </p:attrNameLst>
                                      </p:cBhvr>
                                      <p:tavLst>
                                        <p:tav tm="0">
                                          <p:val>
                                            <p:strVal val="0-#ppt_w/2"/>
                                          </p:val>
                                        </p:tav>
                                        <p:tav tm="100000">
                                          <p:val>
                                            <p:strVal val="#ppt_x"/>
                                          </p:val>
                                        </p:tav>
                                      </p:tavLst>
                                    </p:anim>
                                    <p:anim calcmode="lin" valueType="num">
                                      <p:cBhvr additive="base">
                                        <p:cTn id="8" dur="500" fill="hold"/>
                                        <p:tgtEl>
                                          <p:spTgt spid="92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7184" name="Group 16"/>
          <p:cNvGraphicFramePr>
            <a:graphicFrameLocks noGrp="1"/>
          </p:cNvGraphicFramePr>
          <p:nvPr/>
        </p:nvGraphicFramePr>
        <p:xfrm>
          <a:off x="1527175" y="1433513"/>
          <a:ext cx="6089650" cy="3993198"/>
        </p:xfrm>
        <a:graphic>
          <a:graphicData uri="http://schemas.openxmlformats.org/drawingml/2006/table">
            <a:tbl>
              <a:tblPr/>
              <a:tblGrid>
                <a:gridCol w="60896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anchor="ctr" horzOverflow="overflow">
                    <a:lnL cap="flat">
                      <a:noFill/>
                    </a:lnL>
                    <a:lnR cap="flat">
                      <a:noFill/>
                    </a:lnR>
                    <a:lnT cap="flat">
                      <a:noFill/>
                    </a:lnT>
                    <a:lnB>
                      <a:noFill/>
                    </a:lnB>
                    <a:lnTlToBr>
                      <a:noFill/>
                    </a:lnTlToBr>
                    <a:lnBlToTr>
                      <a:noFill/>
                    </a:lnBlToTr>
                    <a:noFill/>
                  </a:tcPr>
                </a:tc>
              </a:tr>
              <a:tr h="3475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US" sz="20400" b="0" i="0" u="none" strike="noStrike" cap="none" normalizeH="0" baseline="0" smtClean="0">
                          <a:ln>
                            <a:noFill/>
                          </a:ln>
                          <a:solidFill>
                            <a:schemeClr val="tx1"/>
                          </a:solidFill>
                          <a:effectLst/>
                          <a:latin typeface="Arial" pitchFamily="34" charset="0"/>
                        </a:rPr>
                        <a:t> </a:t>
                      </a:r>
                      <a:r>
                        <a:rPr kumimoji="0" lang="en-US" sz="1800" b="0" i="0" u="none" strike="noStrike" cap="none" normalizeH="0" baseline="0" smtClean="0">
                          <a:ln>
                            <a:noFill/>
                          </a:ln>
                          <a:solidFill>
                            <a:schemeClr val="tx1"/>
                          </a:solidFill>
                          <a:effectLst/>
                          <a:latin typeface="Arial" pitchFamily="34"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7174" name="Picture 6" descr="Congo River"/>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25400">
            <a:noFill/>
            <a:miter lim="800000"/>
            <a:headEnd/>
            <a:tailEnd/>
          </a:ln>
        </p:spPr>
      </p:pic>
      <p:sp>
        <p:nvSpPr>
          <p:cNvPr id="3078" name="WordArt 17"/>
          <p:cNvSpPr>
            <a:spLocks noChangeArrowheads="1" noChangeShapeType="1" noTextEdit="1"/>
          </p:cNvSpPr>
          <p:nvPr/>
        </p:nvSpPr>
        <p:spPr bwMode="auto">
          <a:xfrm>
            <a:off x="2209800" y="228600"/>
            <a:ext cx="4876800" cy="762000"/>
          </a:xfrm>
          <a:prstGeom prst="rect">
            <a:avLst/>
          </a:prstGeom>
        </p:spPr>
        <p:txBody>
          <a:bodyPr wrap="none" fromWordArt="1">
            <a:prstTxWarp prst="textDoubleWave1">
              <a:avLst>
                <a:gd name="adj1" fmla="val 6500"/>
                <a:gd name="adj2" fmla="val 0"/>
              </a:avLst>
            </a:prstTxWarp>
          </a:bodyPr>
          <a:lstStyle/>
          <a:p>
            <a:pPr algn="ctr"/>
            <a:r>
              <a:rPr lang="en-US" sz="213200" b="1" kern="1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Impact"/>
              </a:rPr>
              <a:t>The Congo River</a:t>
            </a:r>
          </a:p>
        </p:txBody>
      </p:sp>
      <p:sp>
        <p:nvSpPr>
          <p:cNvPr id="5" name="Freeform 4"/>
          <p:cNvSpPr/>
          <p:nvPr/>
        </p:nvSpPr>
        <p:spPr>
          <a:xfrm>
            <a:off x="3128211" y="1855141"/>
            <a:ext cx="3529263" cy="4454568"/>
          </a:xfrm>
          <a:custGeom>
            <a:avLst/>
            <a:gdLst>
              <a:gd name="connsiteX0" fmla="*/ 0 w 3529263"/>
              <a:gd name="connsiteY0" fmla="*/ 2524354 h 4454568"/>
              <a:gd name="connsiteX1" fmla="*/ 256673 w 3529263"/>
              <a:gd name="connsiteY1" fmla="*/ 2476227 h 4454568"/>
              <a:gd name="connsiteX2" fmla="*/ 288757 w 3529263"/>
              <a:gd name="connsiteY2" fmla="*/ 2412059 h 4454568"/>
              <a:gd name="connsiteX3" fmla="*/ 304800 w 3529263"/>
              <a:gd name="connsiteY3" fmla="*/ 2299764 h 4454568"/>
              <a:gd name="connsiteX4" fmla="*/ 368968 w 3529263"/>
              <a:gd name="connsiteY4" fmla="*/ 2283722 h 4454568"/>
              <a:gd name="connsiteX5" fmla="*/ 513347 w 3529263"/>
              <a:gd name="connsiteY5" fmla="*/ 2251638 h 4454568"/>
              <a:gd name="connsiteX6" fmla="*/ 593557 w 3529263"/>
              <a:gd name="connsiteY6" fmla="*/ 2123301 h 4454568"/>
              <a:gd name="connsiteX7" fmla="*/ 657726 w 3529263"/>
              <a:gd name="connsiteY7" fmla="*/ 2059133 h 4454568"/>
              <a:gd name="connsiteX8" fmla="*/ 721894 w 3529263"/>
              <a:gd name="connsiteY8" fmla="*/ 1994964 h 4454568"/>
              <a:gd name="connsiteX9" fmla="*/ 866273 w 3529263"/>
              <a:gd name="connsiteY9" fmla="*/ 1914754 h 4454568"/>
              <a:gd name="connsiteX10" fmla="*/ 898357 w 3529263"/>
              <a:gd name="connsiteY10" fmla="*/ 1866627 h 4454568"/>
              <a:gd name="connsiteX11" fmla="*/ 946484 w 3529263"/>
              <a:gd name="connsiteY11" fmla="*/ 1850585 h 4454568"/>
              <a:gd name="connsiteX12" fmla="*/ 962526 w 3529263"/>
              <a:gd name="connsiteY12" fmla="*/ 1770375 h 4454568"/>
              <a:gd name="connsiteX13" fmla="*/ 978568 w 3529263"/>
              <a:gd name="connsiteY13" fmla="*/ 1577870 h 4454568"/>
              <a:gd name="connsiteX14" fmla="*/ 994610 w 3529263"/>
              <a:gd name="connsiteY14" fmla="*/ 1273070 h 4454568"/>
              <a:gd name="connsiteX15" fmla="*/ 1090863 w 3529263"/>
              <a:gd name="connsiteY15" fmla="*/ 1240985 h 4454568"/>
              <a:gd name="connsiteX16" fmla="*/ 1171073 w 3529263"/>
              <a:gd name="connsiteY16" fmla="*/ 1128691 h 4454568"/>
              <a:gd name="connsiteX17" fmla="*/ 1283368 w 3529263"/>
              <a:gd name="connsiteY17" fmla="*/ 968270 h 4454568"/>
              <a:gd name="connsiteX18" fmla="*/ 1299410 w 3529263"/>
              <a:gd name="connsiteY18" fmla="*/ 920143 h 4454568"/>
              <a:gd name="connsiteX19" fmla="*/ 1395663 w 3529263"/>
              <a:gd name="connsiteY19" fmla="*/ 855975 h 4454568"/>
              <a:gd name="connsiteX20" fmla="*/ 1443789 w 3529263"/>
              <a:gd name="connsiteY20" fmla="*/ 759722 h 4454568"/>
              <a:gd name="connsiteX21" fmla="*/ 1459831 w 3529263"/>
              <a:gd name="connsiteY21" fmla="*/ 631385 h 4454568"/>
              <a:gd name="connsiteX22" fmla="*/ 1507957 w 3529263"/>
              <a:gd name="connsiteY22" fmla="*/ 599301 h 4454568"/>
              <a:gd name="connsiteX23" fmla="*/ 1540042 w 3529263"/>
              <a:gd name="connsiteY23" fmla="*/ 567217 h 4454568"/>
              <a:gd name="connsiteX24" fmla="*/ 1556084 w 3529263"/>
              <a:gd name="connsiteY24" fmla="*/ 519091 h 4454568"/>
              <a:gd name="connsiteX25" fmla="*/ 1572126 w 3529263"/>
              <a:gd name="connsiteY25" fmla="*/ 358670 h 4454568"/>
              <a:gd name="connsiteX26" fmla="*/ 1668378 w 3529263"/>
              <a:gd name="connsiteY26" fmla="*/ 326585 h 4454568"/>
              <a:gd name="connsiteX27" fmla="*/ 1796715 w 3529263"/>
              <a:gd name="connsiteY27" fmla="*/ 246375 h 4454568"/>
              <a:gd name="connsiteX28" fmla="*/ 1844842 w 3529263"/>
              <a:gd name="connsiteY28" fmla="*/ 230333 h 4454568"/>
              <a:gd name="connsiteX29" fmla="*/ 1860884 w 3529263"/>
              <a:gd name="connsiteY29" fmla="*/ 182206 h 4454568"/>
              <a:gd name="connsiteX30" fmla="*/ 1909010 w 3529263"/>
              <a:gd name="connsiteY30" fmla="*/ 166164 h 4454568"/>
              <a:gd name="connsiteX31" fmla="*/ 2021305 w 3529263"/>
              <a:gd name="connsiteY31" fmla="*/ 150122 h 4454568"/>
              <a:gd name="connsiteX32" fmla="*/ 2069431 w 3529263"/>
              <a:gd name="connsiteY32" fmla="*/ 134080 h 4454568"/>
              <a:gd name="connsiteX33" fmla="*/ 2149642 w 3529263"/>
              <a:gd name="connsiteY33" fmla="*/ 53870 h 4454568"/>
              <a:gd name="connsiteX34" fmla="*/ 2630905 w 3529263"/>
              <a:gd name="connsiteY34" fmla="*/ 69912 h 4454568"/>
              <a:gd name="connsiteX35" fmla="*/ 2646947 w 3529263"/>
              <a:gd name="connsiteY35" fmla="*/ 294501 h 4454568"/>
              <a:gd name="connsiteX36" fmla="*/ 2871536 w 3529263"/>
              <a:gd name="connsiteY36" fmla="*/ 310543 h 4454568"/>
              <a:gd name="connsiteX37" fmla="*/ 2903621 w 3529263"/>
              <a:gd name="connsiteY37" fmla="*/ 342627 h 4454568"/>
              <a:gd name="connsiteX38" fmla="*/ 2919663 w 3529263"/>
              <a:gd name="connsiteY38" fmla="*/ 390754 h 4454568"/>
              <a:gd name="connsiteX39" fmla="*/ 3064042 w 3529263"/>
              <a:gd name="connsiteY39" fmla="*/ 454922 h 4454568"/>
              <a:gd name="connsiteX40" fmla="*/ 3112168 w 3529263"/>
              <a:gd name="connsiteY40" fmla="*/ 470964 h 4454568"/>
              <a:gd name="connsiteX41" fmla="*/ 3272589 w 3529263"/>
              <a:gd name="connsiteY41" fmla="*/ 503048 h 4454568"/>
              <a:gd name="connsiteX42" fmla="*/ 3288631 w 3529263"/>
              <a:gd name="connsiteY42" fmla="*/ 1224943 h 4454568"/>
              <a:gd name="connsiteX43" fmla="*/ 3304673 w 3529263"/>
              <a:gd name="connsiteY43" fmla="*/ 1337238 h 4454568"/>
              <a:gd name="connsiteX44" fmla="*/ 3320715 w 3529263"/>
              <a:gd name="connsiteY44" fmla="*/ 1497659 h 4454568"/>
              <a:gd name="connsiteX45" fmla="*/ 3336757 w 3529263"/>
              <a:gd name="connsiteY45" fmla="*/ 1962880 h 4454568"/>
              <a:gd name="connsiteX46" fmla="*/ 3384884 w 3529263"/>
              <a:gd name="connsiteY46" fmla="*/ 1978922 h 4454568"/>
              <a:gd name="connsiteX47" fmla="*/ 3400926 w 3529263"/>
              <a:gd name="connsiteY47" fmla="*/ 2027048 h 4454568"/>
              <a:gd name="connsiteX48" fmla="*/ 3433010 w 3529263"/>
              <a:gd name="connsiteY48" fmla="*/ 2059133 h 4454568"/>
              <a:gd name="connsiteX49" fmla="*/ 3449052 w 3529263"/>
              <a:gd name="connsiteY49" fmla="*/ 2139343 h 4454568"/>
              <a:gd name="connsiteX50" fmla="*/ 3497178 w 3529263"/>
              <a:gd name="connsiteY50" fmla="*/ 2251638 h 4454568"/>
              <a:gd name="connsiteX51" fmla="*/ 3529263 w 3529263"/>
              <a:gd name="connsiteY51" fmla="*/ 2283722 h 4454568"/>
              <a:gd name="connsiteX52" fmla="*/ 3513221 w 3529263"/>
              <a:gd name="connsiteY52" fmla="*/ 3037701 h 4454568"/>
              <a:gd name="connsiteX53" fmla="*/ 3465094 w 3529263"/>
              <a:gd name="connsiteY53" fmla="*/ 3117912 h 4454568"/>
              <a:gd name="connsiteX54" fmla="*/ 3449052 w 3529263"/>
              <a:gd name="connsiteY54" fmla="*/ 3166038 h 4454568"/>
              <a:gd name="connsiteX55" fmla="*/ 3433010 w 3529263"/>
              <a:gd name="connsiteY55" fmla="*/ 3326459 h 4454568"/>
              <a:gd name="connsiteX56" fmla="*/ 3384884 w 3529263"/>
              <a:gd name="connsiteY56" fmla="*/ 3342501 h 4454568"/>
              <a:gd name="connsiteX57" fmla="*/ 3304673 w 3529263"/>
              <a:gd name="connsiteY57" fmla="*/ 3358543 h 4454568"/>
              <a:gd name="connsiteX58" fmla="*/ 3272589 w 3529263"/>
              <a:gd name="connsiteY58" fmla="*/ 3470838 h 4454568"/>
              <a:gd name="connsiteX59" fmla="*/ 3256547 w 3529263"/>
              <a:gd name="connsiteY59" fmla="*/ 3535006 h 4454568"/>
              <a:gd name="connsiteX60" fmla="*/ 3208421 w 3529263"/>
              <a:gd name="connsiteY60" fmla="*/ 3551048 h 4454568"/>
              <a:gd name="connsiteX61" fmla="*/ 3128210 w 3529263"/>
              <a:gd name="connsiteY61" fmla="*/ 3583133 h 4454568"/>
              <a:gd name="connsiteX62" fmla="*/ 3096126 w 3529263"/>
              <a:gd name="connsiteY62" fmla="*/ 3679385 h 4454568"/>
              <a:gd name="connsiteX63" fmla="*/ 3080084 w 3529263"/>
              <a:gd name="connsiteY63" fmla="*/ 3727512 h 4454568"/>
              <a:gd name="connsiteX64" fmla="*/ 3064042 w 3529263"/>
              <a:gd name="connsiteY64" fmla="*/ 3855848 h 4454568"/>
              <a:gd name="connsiteX65" fmla="*/ 3031957 w 3529263"/>
              <a:gd name="connsiteY65" fmla="*/ 3968143 h 4454568"/>
              <a:gd name="connsiteX66" fmla="*/ 3048000 w 3529263"/>
              <a:gd name="connsiteY66" fmla="*/ 4032312 h 4454568"/>
              <a:gd name="connsiteX67" fmla="*/ 3112168 w 3529263"/>
              <a:gd name="connsiteY67" fmla="*/ 4048354 h 4454568"/>
              <a:gd name="connsiteX68" fmla="*/ 3096126 w 3529263"/>
              <a:gd name="connsiteY68" fmla="*/ 4256901 h 4454568"/>
              <a:gd name="connsiteX69" fmla="*/ 3224463 w 3529263"/>
              <a:gd name="connsiteY69" fmla="*/ 4417322 h 445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529263" h="4454568">
                <a:moveTo>
                  <a:pt x="0" y="2524354"/>
                </a:moveTo>
                <a:cubicBezTo>
                  <a:pt x="91785" y="2517798"/>
                  <a:pt x="201322" y="2559255"/>
                  <a:pt x="256673" y="2476227"/>
                </a:cubicBezTo>
                <a:cubicBezTo>
                  <a:pt x="269938" y="2456329"/>
                  <a:pt x="278062" y="2433448"/>
                  <a:pt x="288757" y="2412059"/>
                </a:cubicBezTo>
                <a:cubicBezTo>
                  <a:pt x="294105" y="2374627"/>
                  <a:pt x="284760" y="2331828"/>
                  <a:pt x="304800" y="2299764"/>
                </a:cubicBezTo>
                <a:cubicBezTo>
                  <a:pt x="316485" y="2281068"/>
                  <a:pt x="347485" y="2288680"/>
                  <a:pt x="368968" y="2283722"/>
                </a:cubicBezTo>
                <a:lnTo>
                  <a:pt x="513347" y="2251638"/>
                </a:lnTo>
                <a:cubicBezTo>
                  <a:pt x="551528" y="2137094"/>
                  <a:pt x="517291" y="2174145"/>
                  <a:pt x="593557" y="2123301"/>
                </a:cubicBezTo>
                <a:cubicBezTo>
                  <a:pt x="625644" y="2027047"/>
                  <a:pt x="582862" y="2112608"/>
                  <a:pt x="657726" y="2059133"/>
                </a:cubicBezTo>
                <a:cubicBezTo>
                  <a:pt x="682341" y="2041551"/>
                  <a:pt x="698273" y="2013861"/>
                  <a:pt x="721894" y="1994964"/>
                </a:cubicBezTo>
                <a:cubicBezTo>
                  <a:pt x="800694" y="1931924"/>
                  <a:pt x="795389" y="1938382"/>
                  <a:pt x="866273" y="1914754"/>
                </a:cubicBezTo>
                <a:cubicBezTo>
                  <a:pt x="876968" y="1898712"/>
                  <a:pt x="883302" y="1878671"/>
                  <a:pt x="898357" y="1866627"/>
                </a:cubicBezTo>
                <a:cubicBezTo>
                  <a:pt x="911562" y="1856063"/>
                  <a:pt x="937104" y="1864655"/>
                  <a:pt x="946484" y="1850585"/>
                </a:cubicBezTo>
                <a:cubicBezTo>
                  <a:pt x="961609" y="1827898"/>
                  <a:pt x="957179" y="1797112"/>
                  <a:pt x="962526" y="1770375"/>
                </a:cubicBezTo>
                <a:cubicBezTo>
                  <a:pt x="967873" y="1706207"/>
                  <a:pt x="974422" y="1642127"/>
                  <a:pt x="978568" y="1577870"/>
                </a:cubicBezTo>
                <a:cubicBezTo>
                  <a:pt x="985118" y="1476340"/>
                  <a:pt x="962437" y="1369590"/>
                  <a:pt x="994610" y="1273070"/>
                </a:cubicBezTo>
                <a:cubicBezTo>
                  <a:pt x="1005305" y="1240986"/>
                  <a:pt x="1090863" y="1240985"/>
                  <a:pt x="1090863" y="1240985"/>
                </a:cubicBezTo>
                <a:cubicBezTo>
                  <a:pt x="1175931" y="1155917"/>
                  <a:pt x="1107728" y="1234266"/>
                  <a:pt x="1171073" y="1128691"/>
                </a:cubicBezTo>
                <a:cubicBezTo>
                  <a:pt x="1210572" y="1062860"/>
                  <a:pt x="1239494" y="1026768"/>
                  <a:pt x="1283368" y="968270"/>
                </a:cubicBezTo>
                <a:cubicBezTo>
                  <a:pt x="1288715" y="952228"/>
                  <a:pt x="1287453" y="932100"/>
                  <a:pt x="1299410" y="920143"/>
                </a:cubicBezTo>
                <a:cubicBezTo>
                  <a:pt x="1326676" y="892877"/>
                  <a:pt x="1395663" y="855975"/>
                  <a:pt x="1395663" y="855975"/>
                </a:cubicBezTo>
                <a:cubicBezTo>
                  <a:pt x="1421350" y="817444"/>
                  <a:pt x="1435487" y="805383"/>
                  <a:pt x="1443789" y="759722"/>
                </a:cubicBezTo>
                <a:cubicBezTo>
                  <a:pt x="1451501" y="717305"/>
                  <a:pt x="1443820" y="671413"/>
                  <a:pt x="1459831" y="631385"/>
                </a:cubicBezTo>
                <a:cubicBezTo>
                  <a:pt x="1466991" y="613484"/>
                  <a:pt x="1492902" y="611345"/>
                  <a:pt x="1507957" y="599301"/>
                </a:cubicBezTo>
                <a:cubicBezTo>
                  <a:pt x="1519768" y="589853"/>
                  <a:pt x="1529347" y="577912"/>
                  <a:pt x="1540042" y="567217"/>
                </a:cubicBezTo>
                <a:cubicBezTo>
                  <a:pt x="1545389" y="551175"/>
                  <a:pt x="1553513" y="535804"/>
                  <a:pt x="1556084" y="519091"/>
                </a:cubicBezTo>
                <a:cubicBezTo>
                  <a:pt x="1564256" y="465976"/>
                  <a:pt x="1545048" y="405090"/>
                  <a:pt x="1572126" y="358670"/>
                </a:cubicBezTo>
                <a:cubicBezTo>
                  <a:pt x="1589167" y="329457"/>
                  <a:pt x="1668378" y="326585"/>
                  <a:pt x="1668378" y="326585"/>
                </a:cubicBezTo>
                <a:cubicBezTo>
                  <a:pt x="1719223" y="250320"/>
                  <a:pt x="1682172" y="284556"/>
                  <a:pt x="1796715" y="246375"/>
                </a:cubicBezTo>
                <a:lnTo>
                  <a:pt x="1844842" y="230333"/>
                </a:lnTo>
                <a:cubicBezTo>
                  <a:pt x="1850189" y="214291"/>
                  <a:pt x="1848927" y="194163"/>
                  <a:pt x="1860884" y="182206"/>
                </a:cubicBezTo>
                <a:cubicBezTo>
                  <a:pt x="1872841" y="170249"/>
                  <a:pt x="1892429" y="169480"/>
                  <a:pt x="1909010" y="166164"/>
                </a:cubicBezTo>
                <a:cubicBezTo>
                  <a:pt x="1946087" y="158749"/>
                  <a:pt x="1983873" y="155469"/>
                  <a:pt x="2021305" y="150122"/>
                </a:cubicBezTo>
                <a:cubicBezTo>
                  <a:pt x="2037347" y="144775"/>
                  <a:pt x="2055903" y="144226"/>
                  <a:pt x="2069431" y="134080"/>
                </a:cubicBezTo>
                <a:cubicBezTo>
                  <a:pt x="2099680" y="111393"/>
                  <a:pt x="2149642" y="53870"/>
                  <a:pt x="2149642" y="53870"/>
                </a:cubicBezTo>
                <a:cubicBezTo>
                  <a:pt x="2310063" y="59217"/>
                  <a:pt x="2486420" y="0"/>
                  <a:pt x="2630905" y="69912"/>
                </a:cubicBezTo>
                <a:cubicBezTo>
                  <a:pt x="2698465" y="102602"/>
                  <a:pt x="2593876" y="241430"/>
                  <a:pt x="2646947" y="294501"/>
                </a:cubicBezTo>
                <a:cubicBezTo>
                  <a:pt x="2700018" y="347572"/>
                  <a:pt x="2796673" y="305196"/>
                  <a:pt x="2871536" y="310543"/>
                </a:cubicBezTo>
                <a:cubicBezTo>
                  <a:pt x="2882231" y="321238"/>
                  <a:pt x="2895839" y="329658"/>
                  <a:pt x="2903621" y="342627"/>
                </a:cubicBezTo>
                <a:cubicBezTo>
                  <a:pt x="2912321" y="357127"/>
                  <a:pt x="2909099" y="377549"/>
                  <a:pt x="2919663" y="390754"/>
                </a:cubicBezTo>
                <a:cubicBezTo>
                  <a:pt x="2947396" y="425420"/>
                  <a:pt x="3034632" y="445119"/>
                  <a:pt x="3064042" y="454922"/>
                </a:cubicBezTo>
                <a:cubicBezTo>
                  <a:pt x="3080084" y="460269"/>
                  <a:pt x="3095488" y="468184"/>
                  <a:pt x="3112168" y="470964"/>
                </a:cubicBezTo>
                <a:cubicBezTo>
                  <a:pt x="3230169" y="490631"/>
                  <a:pt x="3176865" y="479117"/>
                  <a:pt x="3272589" y="503048"/>
                </a:cubicBezTo>
                <a:cubicBezTo>
                  <a:pt x="3277936" y="743680"/>
                  <a:pt x="3279381" y="984430"/>
                  <a:pt x="3288631" y="1224943"/>
                </a:cubicBezTo>
                <a:cubicBezTo>
                  <a:pt x="3290084" y="1262727"/>
                  <a:pt x="3300255" y="1299685"/>
                  <a:pt x="3304673" y="1337238"/>
                </a:cubicBezTo>
                <a:cubicBezTo>
                  <a:pt x="3310952" y="1390610"/>
                  <a:pt x="3315368" y="1444185"/>
                  <a:pt x="3320715" y="1497659"/>
                </a:cubicBezTo>
                <a:cubicBezTo>
                  <a:pt x="3326062" y="1652733"/>
                  <a:pt x="3316250" y="1809075"/>
                  <a:pt x="3336757" y="1962880"/>
                </a:cubicBezTo>
                <a:cubicBezTo>
                  <a:pt x="3338992" y="1979642"/>
                  <a:pt x="3372927" y="1966965"/>
                  <a:pt x="3384884" y="1978922"/>
                </a:cubicBezTo>
                <a:cubicBezTo>
                  <a:pt x="3396841" y="1990879"/>
                  <a:pt x="3392226" y="2012548"/>
                  <a:pt x="3400926" y="2027048"/>
                </a:cubicBezTo>
                <a:cubicBezTo>
                  <a:pt x="3408708" y="2040017"/>
                  <a:pt x="3422315" y="2048438"/>
                  <a:pt x="3433010" y="2059133"/>
                </a:cubicBezTo>
                <a:cubicBezTo>
                  <a:pt x="3438357" y="2085870"/>
                  <a:pt x="3442439" y="2112891"/>
                  <a:pt x="3449052" y="2139343"/>
                </a:cubicBezTo>
                <a:cubicBezTo>
                  <a:pt x="3457608" y="2173567"/>
                  <a:pt x="3478813" y="2224090"/>
                  <a:pt x="3497178" y="2251638"/>
                </a:cubicBezTo>
                <a:cubicBezTo>
                  <a:pt x="3505568" y="2264223"/>
                  <a:pt x="3518568" y="2273027"/>
                  <a:pt x="3529263" y="2283722"/>
                </a:cubicBezTo>
                <a:cubicBezTo>
                  <a:pt x="3523916" y="2535048"/>
                  <a:pt x="3523269" y="2786519"/>
                  <a:pt x="3513221" y="3037701"/>
                </a:cubicBezTo>
                <a:cubicBezTo>
                  <a:pt x="3511486" y="3081084"/>
                  <a:pt x="3492059" y="3090946"/>
                  <a:pt x="3465094" y="3117912"/>
                </a:cubicBezTo>
                <a:cubicBezTo>
                  <a:pt x="3459747" y="3133954"/>
                  <a:pt x="3451623" y="3149325"/>
                  <a:pt x="3449052" y="3166038"/>
                </a:cubicBezTo>
                <a:cubicBezTo>
                  <a:pt x="3440880" y="3219153"/>
                  <a:pt x="3451375" y="3275954"/>
                  <a:pt x="3433010" y="3326459"/>
                </a:cubicBezTo>
                <a:cubicBezTo>
                  <a:pt x="3427231" y="3342351"/>
                  <a:pt x="3401289" y="3338400"/>
                  <a:pt x="3384884" y="3342501"/>
                </a:cubicBezTo>
                <a:cubicBezTo>
                  <a:pt x="3358432" y="3349114"/>
                  <a:pt x="3331410" y="3353196"/>
                  <a:pt x="3304673" y="3358543"/>
                </a:cubicBezTo>
                <a:cubicBezTo>
                  <a:pt x="3293978" y="3395975"/>
                  <a:pt x="3282832" y="3433280"/>
                  <a:pt x="3272589" y="3470838"/>
                </a:cubicBezTo>
                <a:cubicBezTo>
                  <a:pt x="3266788" y="3492109"/>
                  <a:pt x="3270320" y="3517790"/>
                  <a:pt x="3256547" y="3535006"/>
                </a:cubicBezTo>
                <a:cubicBezTo>
                  <a:pt x="3245984" y="3548210"/>
                  <a:pt x="3224254" y="3545111"/>
                  <a:pt x="3208421" y="3551048"/>
                </a:cubicBezTo>
                <a:cubicBezTo>
                  <a:pt x="3181458" y="3561159"/>
                  <a:pt x="3154947" y="3572438"/>
                  <a:pt x="3128210" y="3583133"/>
                </a:cubicBezTo>
                <a:lnTo>
                  <a:pt x="3096126" y="3679385"/>
                </a:lnTo>
                <a:lnTo>
                  <a:pt x="3080084" y="3727512"/>
                </a:lnTo>
                <a:cubicBezTo>
                  <a:pt x="3074737" y="3770291"/>
                  <a:pt x="3071129" y="3813323"/>
                  <a:pt x="3064042" y="3855848"/>
                </a:cubicBezTo>
                <a:cubicBezTo>
                  <a:pt x="3057326" y="3896142"/>
                  <a:pt x="3044674" y="3929994"/>
                  <a:pt x="3031957" y="3968143"/>
                </a:cubicBezTo>
                <a:cubicBezTo>
                  <a:pt x="3037305" y="3989533"/>
                  <a:pt x="3032410" y="4016722"/>
                  <a:pt x="3048000" y="4032312"/>
                </a:cubicBezTo>
                <a:cubicBezTo>
                  <a:pt x="3063590" y="4047902"/>
                  <a:pt x="3107548" y="4026796"/>
                  <a:pt x="3112168" y="4048354"/>
                </a:cubicBezTo>
                <a:cubicBezTo>
                  <a:pt x="3126777" y="4116527"/>
                  <a:pt x="3101473" y="4187385"/>
                  <a:pt x="3096126" y="4256901"/>
                </a:cubicBezTo>
                <a:cubicBezTo>
                  <a:pt x="3115893" y="4454568"/>
                  <a:pt x="3058428" y="4417322"/>
                  <a:pt x="3224463" y="4417322"/>
                </a:cubicBezTo>
              </a:path>
            </a:pathLst>
          </a:custGeom>
          <a:noFill/>
          <a:ln>
            <a:solidFill>
              <a:srgbClr val="FF0000"/>
            </a:solidFill>
          </a:ln>
          <a:effectLst>
            <a:glow rad="228600">
              <a:schemeClr val="accent6">
                <a:satMod val="175000"/>
                <a:alpha val="40000"/>
              </a:schemeClr>
            </a:glow>
            <a:outerShdw blurRad="45000" dist="25000" dir="5400000" rotWithShape="0">
              <a:srgbClr val="000000">
                <a:alpha val="38000"/>
              </a:srgbClr>
            </a:outerShdw>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6" name="Rectangle 5"/>
          <p:cNvSpPr/>
          <p:nvPr/>
        </p:nvSpPr>
        <p:spPr>
          <a:xfrm>
            <a:off x="0" y="4919008"/>
            <a:ext cx="5867400" cy="1938992"/>
          </a:xfrm>
          <a:prstGeom prst="rect">
            <a:avLst/>
          </a:prstGeom>
          <a:solidFill>
            <a:schemeClr val="bg1"/>
          </a:solidFill>
          <a:ln w="38100">
            <a:solidFill>
              <a:schemeClr val="tx1"/>
            </a:solidFill>
          </a:ln>
        </p:spPr>
        <p:txBody>
          <a:bodyPr wrap="square">
            <a:spAutoFit/>
          </a:bodyPr>
          <a:lstStyle/>
          <a:p>
            <a:r>
              <a:rPr lang="en-US" sz="2000" b="1" dirty="0" smtClean="0">
                <a:latin typeface="Arial Narrow" pitchFamily="34" charset="0"/>
              </a:rPr>
              <a:t>The Congo is the Earth's second largest river by volume and has the world's second largest rainforest (18% of the planet's remaining tropical rainforest). The Congo Basin represents 70% of the African continent's plant cover and makes up a large portion of Africa's biodiversity with over 600 tree species and 10 000 animal species.</a:t>
            </a:r>
            <a:endParaRPr lang="en-US" sz="20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e Scramble &amp;#x0D;&amp;#x0A;for Africa&amp;quot;&quot;/&gt;&lt;property id=&quot;20307&quot; value=&quot;283&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58&quot;/&gt;&lt;/object&gt;&lt;object type=&quot;3&quot; unique_id=&quot;10008&quot;&gt;&lt;property id=&quot;20148&quot; value=&quot;5&quot;/&gt;&lt;property id=&quot;20300&quot; value=&quot;Slide 3&quot;/&gt;&lt;property id=&quot;20307&quot; value=&quot;261&quot;/&gt;&lt;/object&gt;&lt;object type=&quot;3&quot; unique_id=&quot;10009&quot;&gt;&lt;property id=&quot;20148&quot; value=&quot;5&quot;/&gt;&lt;property id=&quot;20300&quot; value=&quot;Slide 6&quot;/&gt;&lt;property id=&quot;20307&quot; value=&quot;262&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quot;/&gt;&lt;property id=&quot;20307&quot; value=&quot;277&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quot;/&gt;&lt;property id=&quot;20307&quot; value=&quot;271&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quot;/&gt;&lt;property id=&quot;20307&quot; value=&quot;266&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2&quot;/&gt;&lt;/object&gt;&lt;object type=&quot;3&quot; unique_id=&quot;10360&quot;&gt;&lt;property id=&quot;20148&quot; value=&quot;5&quot;/&gt;&lt;property id=&quot;20300&quot; value=&quot;Slide 16 - &amp;quot;African Independence&amp;quot;&quot;/&gt;&lt;property id=&quot;20307&quot; value=&quot;284&quot;/&gt;&lt;/object&gt;&lt;object type=&quot;3&quot; unique_id=&quot;10595&quot;&gt;&lt;property id=&quot;20148&quot; value=&quot;5&quot;/&gt;&lt;property id=&quot;20300&quot; value=&quot;Slide 17 - &amp;quot;Effects of Imperialism on Africa&amp;quot;&quot;/&gt;&lt;property id=&quot;20307&quot; value=&quot;285&quot;/&gt;&lt;/object&gt;&lt;object type=&quot;3&quot; unique_id=&quot;10596&quot;&gt;&lt;property id=&quot;20148&quot; value=&quot;5&quot;/&gt;&lt;property id=&quot;20300&quot; value=&quot;Slide 18 - &amp;quot;Review Questions&amp;quot;&quot;/&gt;&lt;property id=&quot;20307&quot; value=&quot;28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2080</TotalTime>
  <Words>3345</Words>
  <Application>Microsoft Office PowerPoint</Application>
  <PresentationFormat>On-screen Show (4:3)</PresentationFormat>
  <Paragraphs>149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The Scramble  for Africa</vt:lpstr>
      <vt:lpstr>PowerPoint Presentation</vt:lpstr>
      <vt:lpstr>PowerPoint Presentation</vt:lpstr>
      <vt:lpstr>Post-Napoleonic Wars</vt:lpstr>
      <vt:lpstr>Klemens von Metternich</vt:lpstr>
      <vt:lpstr>Goals of the Congress of Vienna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African Independence</vt:lpstr>
      <vt:lpstr>Effects of Imperialism on Africa</vt:lpstr>
      <vt:lpstr>Review Questions</vt:lpstr>
    </vt:vector>
  </TitlesOfParts>
  <Company>BSSD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klipani</dc:creator>
  <cp:lastModifiedBy>Tokio Marine Management</cp:lastModifiedBy>
  <cp:revision>37</cp:revision>
  <dcterms:created xsi:type="dcterms:W3CDTF">2006-01-24T16:10:53Z</dcterms:created>
  <dcterms:modified xsi:type="dcterms:W3CDTF">2015-12-15T15:54:39Z</dcterms:modified>
</cp:coreProperties>
</file>