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sldIdLst>
    <p:sldId id="259" r:id="rId2"/>
    <p:sldId id="260" r:id="rId3"/>
    <p:sldId id="292" r:id="rId4"/>
    <p:sldId id="261" r:id="rId5"/>
    <p:sldId id="291" r:id="rId6"/>
    <p:sldId id="277" r:id="rId7"/>
    <p:sldId id="278" r:id="rId8"/>
    <p:sldId id="294" r:id="rId9"/>
    <p:sldId id="279" r:id="rId10"/>
    <p:sldId id="264" r:id="rId11"/>
    <p:sldId id="280" r:id="rId12"/>
    <p:sldId id="265" r:id="rId13"/>
    <p:sldId id="281" r:id="rId14"/>
    <p:sldId id="282" r:id="rId15"/>
    <p:sldId id="284" r:id="rId16"/>
    <p:sldId id="283" r:id="rId17"/>
    <p:sldId id="285" r:id="rId18"/>
    <p:sldId id="286" r:id="rId19"/>
    <p:sldId id="288" r:id="rId20"/>
    <p:sldId id="287" r:id="rId21"/>
    <p:sldId id="293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3" autoAdjust="0"/>
    <p:restoredTop sz="90929"/>
  </p:normalViewPr>
  <p:slideViewPr>
    <p:cSldViewPr>
      <p:cViewPr varScale="1">
        <p:scale>
          <a:sx n="67" d="100"/>
          <a:sy n="67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56BDE5-D709-44EC-8DB7-3C7D170801E6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7ED7E2-9629-477D-9AED-4B954E386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024609-5E3A-42A5-A58E-7CA30AF24B7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14EF0A-D191-4038-92ED-069003B30F5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D2C196-5A53-42A0-A38F-187F128591C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AADE6-7780-4EF1-8900-F61C5AE23EE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95F8CB-FA11-4D8D-A1DA-E49796561A6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7116E7-68FC-478E-834E-97ACFC4803F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34A954-0FC7-4C71-B808-103C7438A89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544CAF-6EBD-4F74-A223-4AC45D8F4F2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EF1DA2-491E-43D2-A787-55BA0A336D9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988C44-E618-4C48-A07D-F10C292BB56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05035D-87C0-427F-A12B-CA2999E0445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57278C-5A2F-4FC4-BA32-070119CA01D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E729C5-2E66-4D5D-9306-7889FA5728D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2DC9D1-FA88-4C28-A06B-D8F8D637524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3DCE9-DE9A-4367-9BA6-BC9A8C229E5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B60A94-02A5-41B7-B27F-E199EEA9CAE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0CF823-E3B1-4BFA-9262-E18C4AFAA4C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A41CB-CC52-4F5D-A187-F660D8B952C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6C5EA-F8A0-4C56-860B-6EBFFBBC011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AC93F-593E-4E21-9361-888142148DD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913D1A-E827-4F6D-839C-A2E228A62AB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F1C1A3-69FA-4141-8034-B05C4BA95E0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9A1F92-492F-43E2-A76A-4F743208D5A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E836E1A-DFBE-453A-9118-BD096CF12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2490-2071-47F6-BBC6-322837DFC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134C-A7D8-484A-904B-98A20192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4A7B-2E1E-4A48-8531-335B2109F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4A24-A771-4094-BEC3-FEA7B974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9A7CB-3EFD-4FE2-8F96-826D8D04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6EBF-587D-4EC0-AA8F-2D2FC0763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03ED-FDB2-4F73-AEF5-D8BFA7F5A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351E-4064-43FD-A094-AB12AC122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727D-D20C-4EDA-A8E9-5E8A36C5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B9CDE-48E7-4E1B-87D8-6885343E3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A2537159-8840-4C01-8120-18BF4933D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657600"/>
            <a:ext cx="7620000" cy="1752600"/>
          </a:xfrm>
          <a:ln w="9525"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4000" b="1" smtClean="0"/>
              <a:t>ON THE SHOULDERS OF GIANTS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228600"/>
            <a:ext cx="6186309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</a:p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SCIENTIFIC </a:t>
            </a:r>
          </a:p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REVOLUTION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Galileo Galilei (1564–1642)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4271962" cy="4113212"/>
          </a:xfrm>
        </p:spPr>
        <p:txBody>
          <a:bodyPr/>
          <a:lstStyle/>
          <a:p>
            <a:pPr eaLnBrk="1" hangingPunct="1"/>
            <a:r>
              <a:rPr lang="en-US" sz="2800" smtClean="0"/>
              <a:t>formulated law of inertia</a:t>
            </a:r>
          </a:p>
          <a:p>
            <a:pPr eaLnBrk="1" hangingPunct="1"/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to use telescope to study heavens – universe composed of material substances</a:t>
            </a:r>
          </a:p>
          <a:p>
            <a:pPr eaLnBrk="1" hangingPunct="1"/>
            <a:r>
              <a:rPr lang="en-US" sz="2800" smtClean="0"/>
              <a:t>became high-profile Copernican advocate</a:t>
            </a:r>
          </a:p>
          <a:p>
            <a:pPr eaLnBrk="1" hangingPunct="1"/>
            <a:r>
              <a:rPr lang="en-US" sz="2800" smtClean="0"/>
              <a:t>articulated concept of a universe governed by mathematical laws</a:t>
            </a:r>
          </a:p>
        </p:txBody>
      </p:sp>
      <p:pic>
        <p:nvPicPr>
          <p:cNvPr id="12292" name="Picture 1030" descr="E:\ch 14\Present\Visuals\Images\ich14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30375"/>
            <a:ext cx="3440113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Galileo’s most significant contribution: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3433762" cy="4113212"/>
          </a:xfrm>
        </p:spPr>
        <p:txBody>
          <a:bodyPr/>
          <a:lstStyle/>
          <a:p>
            <a:pPr eaLnBrk="1" hangingPunct="1"/>
            <a:r>
              <a:rPr lang="en-US" sz="2400" smtClean="0"/>
              <a:t>Seperated science from philosophy &amp; theology</a:t>
            </a:r>
          </a:p>
          <a:p>
            <a:pPr eaLnBrk="1" hangingPunct="1"/>
            <a:r>
              <a:rPr lang="en-US" sz="2400" smtClean="0"/>
              <a:t>Reliance on classical/religious authorities replaced by experimentation: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000" smtClean="0"/>
              <a:t>Reliance on repeatable &amp; reliable experiments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000" smtClean="0"/>
              <a:t>Observations that could be expressed mathematically</a:t>
            </a:r>
          </a:p>
        </p:txBody>
      </p:sp>
      <p:pic>
        <p:nvPicPr>
          <p:cNvPr id="13316" name="Picture 3" descr="galile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09800"/>
            <a:ext cx="43465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Isaac Newton (1642–1727):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4495800" cy="4113213"/>
          </a:xfrm>
        </p:spPr>
        <p:txBody>
          <a:bodyPr/>
          <a:lstStyle/>
          <a:p>
            <a:pPr eaLnBrk="1" hangingPunct="1"/>
            <a:r>
              <a:rPr lang="en-US" sz="2800" smtClean="0"/>
              <a:t>Universal law of gravitation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Explained gravity mathematically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all physical objects in the universe move through mutual attraction (gravity)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One law could explain all motion in the universe</a:t>
            </a:r>
          </a:p>
          <a:p>
            <a:pPr eaLnBrk="1" hangingPunct="1"/>
            <a:r>
              <a:rPr lang="en-US" sz="2800" smtClean="0"/>
              <a:t>Explained in his </a:t>
            </a:r>
            <a:r>
              <a:rPr lang="en-US" sz="2800" i="1" smtClean="0"/>
              <a:t>Principia </a:t>
            </a:r>
            <a:r>
              <a:rPr lang="en-US" sz="2800" smtClean="0"/>
              <a:t>(1687)</a:t>
            </a:r>
          </a:p>
          <a:p>
            <a:pPr eaLnBrk="1" hangingPunct="1"/>
            <a:r>
              <a:rPr lang="en-US" sz="2800" smtClean="0"/>
              <a:t>Developed idea of </a:t>
            </a:r>
            <a:r>
              <a:rPr lang="en-US" sz="2800" b="1" smtClean="0"/>
              <a:t>world machine</a:t>
            </a:r>
            <a:endParaRPr lang="en-US" sz="2800" smtClean="0"/>
          </a:p>
          <a:p>
            <a:pPr eaLnBrk="1" hangingPunct="1"/>
            <a:endParaRPr lang="en-US" smtClean="0"/>
          </a:p>
        </p:txBody>
      </p:sp>
      <p:pic>
        <p:nvPicPr>
          <p:cNvPr id="14340" name="Picture 2" descr="E:\ch 14\Present\Visuals\Images\ich14_0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05000"/>
            <a:ext cx="343693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5"/>
          <p:cNvSpPr>
            <a:spLocks noGrp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sz="4000" b="1" smtClean="0"/>
              <a:t>A REVOLUTION IN MEDICINE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685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TOWARDS  A  </a:t>
            </a:r>
          </a:p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</a:t>
            </a:r>
          </a:p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EARTH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Medieval Ideas on Medicine: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Dominated by teachings of Galen (Greek physician, 2</a:t>
            </a:r>
            <a:r>
              <a:rPr lang="en-US" baseline="30000" smtClean="0"/>
              <a:t>nd</a:t>
            </a:r>
            <a:r>
              <a:rPr lang="en-US" smtClean="0"/>
              <a:t> c. AD)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800" smtClean="0"/>
              <a:t> relied on animal dissection to understand human anatomy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800" smtClean="0"/>
              <a:t>Two separate blood system (muscular &amp; digestive)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800" smtClean="0"/>
              <a:t>Doctrine of the Four Humors for treating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Andreas Vesalius (1514-1564):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7548562" cy="1128712"/>
          </a:xfrm>
        </p:spPr>
        <p:txBody>
          <a:bodyPr/>
          <a:lstStyle/>
          <a:p>
            <a:pPr eaLnBrk="1" hangingPunct="1"/>
            <a:r>
              <a:rPr lang="en-US" sz="2000" smtClean="0"/>
              <a:t>Professor of surgery @ University of Padua</a:t>
            </a:r>
          </a:p>
          <a:p>
            <a:pPr eaLnBrk="1" hangingPunct="1"/>
            <a:r>
              <a:rPr lang="en-US" sz="2000" i="1" smtClean="0"/>
              <a:t>On the Fabric of the Human Body</a:t>
            </a:r>
            <a:r>
              <a:rPr lang="en-US" sz="2000" smtClean="0"/>
              <a:t> (1543) – most comprehensive anatomical book of its time in Europe </a:t>
            </a:r>
          </a:p>
        </p:txBody>
      </p:sp>
      <p:pic>
        <p:nvPicPr>
          <p:cNvPr id="17412" name="Picture 2" descr="http://www.med.yale.edu/library/historical/founders/images/vesal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8674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New ideas regarding Medicine: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Paracelsus (1493-1541)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Disease caused by chemical imbalances in organs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could be treated by chemical remedies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“like cures like” </a:t>
            </a:r>
          </a:p>
          <a:p>
            <a:pPr eaLnBrk="1" hangingPunct="1"/>
            <a:r>
              <a:rPr lang="en-US" smtClean="0"/>
              <a:t>William Harvey (1578-1657)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 </a:t>
            </a:r>
            <a:r>
              <a:rPr lang="en-US" sz="2400" smtClean="0"/>
              <a:t>wrote </a:t>
            </a:r>
            <a:r>
              <a:rPr lang="en-US" sz="2400" i="1" smtClean="0"/>
              <a:t>On the Motion of Heart &amp; Blood</a:t>
            </a:r>
            <a:r>
              <a:rPr lang="en-US" sz="2400" smtClean="0"/>
              <a:t> (1628)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Heart is beginning point of circulation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Same blood flows in both veins &amp; arteries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smtClean="0"/>
              <a:t>Blood makes complete circuit as it passes through body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Development of Chemistry: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Became a science in 16</a:t>
            </a:r>
            <a:r>
              <a:rPr lang="en-US" baseline="30000" smtClean="0"/>
              <a:t>th</a:t>
            </a:r>
            <a:r>
              <a:rPr lang="en-US" smtClean="0"/>
              <a:t> c.</a:t>
            </a:r>
          </a:p>
          <a:p>
            <a:pPr eaLnBrk="1" hangingPunct="1"/>
            <a:r>
              <a:rPr lang="en-US" smtClean="0"/>
              <a:t>Robert Boyle (1627-1691)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Boyle’s law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Matter is composed of atoms (chemical elements)</a:t>
            </a:r>
          </a:p>
          <a:p>
            <a:pPr eaLnBrk="1" hangingPunct="1"/>
            <a:r>
              <a:rPr lang="en-US" smtClean="0"/>
              <a:t>Antoine Lavoisier (1743-1794)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Founder of modern chemistry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mtClean="0"/>
              <a:t>Invented system of naming chemical elements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4"/>
          <p:cNvSpPr>
            <a:spLocks noGrp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b="1" smtClean="0"/>
              <a:t>THE IMPACT OF THE SCIENTIFIC REVOLUTION</a:t>
            </a:r>
          </a:p>
          <a:p>
            <a:pPr eaLnBrk="1" hangingPunct="1"/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2133600" y="914400"/>
            <a:ext cx="4953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Science &amp; Society 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4000" b="1" smtClean="0"/>
              <a:t>Two ideas on the Scientific Method: </a:t>
            </a:r>
          </a:p>
        </p:txBody>
      </p:sp>
      <p:sp>
        <p:nvSpPr>
          <p:cNvPr id="2150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Empiricism </a:t>
            </a:r>
          </a:p>
        </p:txBody>
      </p:sp>
      <p:sp>
        <p:nvSpPr>
          <p:cNvPr id="21508" name="Content Placeholder 5"/>
          <p:cNvSpPr>
            <a:spLocks noGrp="1"/>
          </p:cNvSpPr>
          <p:nvPr>
            <p:ph sz="half" idx="2"/>
          </p:nvPr>
        </p:nvSpPr>
        <p:spPr>
          <a:xfrm>
            <a:off x="685800" y="2286000"/>
            <a:ext cx="4040188" cy="3951288"/>
          </a:xfrm>
        </p:spPr>
        <p:txBody>
          <a:bodyPr/>
          <a:lstStyle/>
          <a:p>
            <a:pPr eaLnBrk="1" hangingPunct="1"/>
            <a:r>
              <a:rPr lang="en-US" smtClean="0"/>
              <a:t>Advocated by Francis Bacon</a:t>
            </a:r>
          </a:p>
          <a:p>
            <a:pPr eaLnBrk="1" hangingPunct="1"/>
            <a:r>
              <a:rPr lang="en-US" smtClean="0"/>
              <a:t>Experimental research</a:t>
            </a:r>
          </a:p>
          <a:p>
            <a:pPr eaLnBrk="1" hangingPunct="1"/>
            <a:r>
              <a:rPr lang="en-US" smtClean="0"/>
              <a:t>Inductive reasoning</a:t>
            </a:r>
          </a:p>
          <a:p>
            <a:pPr eaLnBrk="1" hangingPunct="1"/>
            <a:r>
              <a:rPr lang="en-US" smtClean="0"/>
              <a:t>Empirical truths can be confirmed through senses</a:t>
            </a:r>
          </a:p>
        </p:txBody>
      </p:sp>
      <p:sp>
        <p:nvSpPr>
          <p:cNvPr id="2150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3"/>
          </a:xfrm>
        </p:spPr>
        <p:txBody>
          <a:bodyPr/>
          <a:lstStyle/>
          <a:p>
            <a:pPr algn="ctr" eaLnBrk="1" hangingPunct="1"/>
            <a:r>
              <a:rPr lang="en-US" smtClean="0"/>
              <a:t>Cartesian Dualism </a:t>
            </a:r>
          </a:p>
        </p:txBody>
      </p:sp>
      <p:sp>
        <p:nvSpPr>
          <p:cNvPr id="21510" name="Content Placeholder 7"/>
          <p:cNvSpPr>
            <a:spLocks noGrp="1"/>
          </p:cNvSpPr>
          <p:nvPr>
            <p:ph sz="quarter" idx="4"/>
          </p:nvPr>
        </p:nvSpPr>
        <p:spPr>
          <a:xfrm>
            <a:off x="4876800" y="2286000"/>
            <a:ext cx="4041775" cy="3951288"/>
          </a:xfrm>
        </p:spPr>
        <p:txBody>
          <a:bodyPr/>
          <a:lstStyle/>
          <a:p>
            <a:pPr eaLnBrk="1" hangingPunct="1"/>
            <a:r>
              <a:rPr lang="en-US" smtClean="0"/>
              <a:t>Formulated by René Descartes</a:t>
            </a:r>
          </a:p>
          <a:p>
            <a:pPr eaLnBrk="1" hangingPunct="1"/>
            <a:r>
              <a:rPr lang="en-US" smtClean="0"/>
              <a:t>First doubt everything</a:t>
            </a:r>
          </a:p>
          <a:p>
            <a:pPr eaLnBrk="1" hangingPunct="1"/>
            <a:r>
              <a:rPr lang="en-US" smtClean="0"/>
              <a:t>Deductive reasoning</a:t>
            </a:r>
          </a:p>
          <a:p>
            <a:pPr eaLnBrk="1" hangingPunct="1"/>
            <a:r>
              <a:rPr lang="en-US" smtClean="0"/>
              <a:t>Only two types of substances – matter &amp; mind</a:t>
            </a:r>
          </a:p>
        </p:txBody>
      </p:sp>
      <p:pic>
        <p:nvPicPr>
          <p:cNvPr id="21511" name="Picture 2" descr="http://www.solarnavigator.net/inventors/inventor_images/Francis_Ba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822825"/>
            <a:ext cx="16430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http://www.biografiasyvidas.com/biografia/d/fotos/descar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76800"/>
            <a:ext cx="17287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CAUSES of the Scientific Revolution: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Renaissance scholars &amp; artists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Hermeticism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Neoplatonism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Rediscovery of Ancient Greek mathematical texts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Transformation of universities included the study of “natural philosophy”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Navigational needs during the Age of Exploration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Articulation of Scientific Method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spread of Protestantism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TWO factors for the spread of the new science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Adopted by literate mercantile &amp; propertied elites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smtClean="0"/>
              <a:t>Political interests used it to bolster stability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Scientific Societies: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New phenomenon – international community of scientists connected through scientific journals &amp; scientific societies</a:t>
            </a:r>
          </a:p>
          <a:p>
            <a:pPr eaLnBrk="1" hangingPunct="1"/>
            <a:r>
              <a:rPr lang="en-US" sz="2800" smtClean="0"/>
              <a:t>Kings set up academies of science in London, Paris &amp; Berlin in late 17</a:t>
            </a:r>
            <a:r>
              <a:rPr lang="en-US" sz="2800" baseline="30000" smtClean="0"/>
              <a:t>th</a:t>
            </a:r>
            <a:r>
              <a:rPr lang="en-US" sz="2800" smtClean="0"/>
              <a:t> c.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000" smtClean="0"/>
              <a:t>Promote scientific endeavors &amp; the dissemination of scientific work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000" smtClean="0"/>
              <a:t>Work vetted through critical examination by other scientists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z="2000" smtClean="0"/>
              <a:t>Gov’t supported research by funding scientific work or building observatories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TWO examples of scientific societies: </a:t>
            </a:r>
          </a:p>
        </p:txBody>
      </p:sp>
      <p:pic>
        <p:nvPicPr>
          <p:cNvPr id="23555" name="Picture 2" descr="E:\Media\Image_Library\chapter16\16p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4196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E:\Media\Image_Library\chapter16\16p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488" y="1905000"/>
            <a:ext cx="44815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685800" y="5486400"/>
            <a:ext cx="350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French Royal Academy of Sciences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5029200" y="5486400"/>
            <a:ext cx="350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English Royal Observatory at Greenwich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Women &amp; Science: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Science used to support traditional &amp; stereotypical views about women at the time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Women inferior by nature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Best-suited for domestic roles &amp; as mothers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Males professionalized the role of midwife </a:t>
            </a:r>
          </a:p>
          <a:p>
            <a:pPr eaLnBrk="1" hangingPunct="1"/>
            <a:r>
              <a:rPr lang="en-US" sz="2400" smtClean="0"/>
              <a:t>Excluded from membership in scientific academies</a:t>
            </a:r>
          </a:p>
          <a:p>
            <a:pPr eaLnBrk="1" hangingPunct="1"/>
            <a:r>
              <a:rPr lang="en-US" sz="2400" smtClean="0"/>
              <a:t>A number of women still did important scientific work in 17</a:t>
            </a:r>
            <a:r>
              <a:rPr lang="en-US" sz="2400" baseline="30000" smtClean="0"/>
              <a:t>th</a:t>
            </a:r>
            <a:r>
              <a:rPr lang="en-US" sz="2400" smtClean="0"/>
              <a:t> &amp; 18</a:t>
            </a:r>
            <a:r>
              <a:rPr lang="en-US" sz="2400" baseline="30000" smtClean="0"/>
              <a:t>th</a:t>
            </a:r>
            <a:r>
              <a:rPr lang="en-US" sz="2400" smtClean="0"/>
              <a:t> c.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b="1" smtClean="0"/>
              <a:t>Maria Merian </a:t>
            </a:r>
            <a:r>
              <a:rPr lang="en-US" sz="2000" smtClean="0"/>
              <a:t>studied insects &amp; botany in Surinam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b="1" smtClean="0"/>
              <a:t>Margaret Cavendish </a:t>
            </a:r>
            <a:r>
              <a:rPr lang="en-US" sz="2000" smtClean="0"/>
              <a:t>wrote books on the philosophical debates about scientific knowledge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b="1" smtClean="0"/>
              <a:t>Maria Winkleman Kirsch </a:t>
            </a:r>
            <a:r>
              <a:rPr lang="en-US" sz="2000" smtClean="0"/>
              <a:t>worked w/ husband &amp; discovered comets</a:t>
            </a: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Science &amp; Religion (3 different ideas): </a:t>
            </a:r>
          </a:p>
        </p:txBody>
      </p:sp>
      <p:sp>
        <p:nvSpPr>
          <p:cNvPr id="25603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René Descartes (1596-1650)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Separation b/t infinite God &amp; finite world of mater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Religion &amp; science were separate spheres; little or nothing to do w/ each other</a:t>
            </a:r>
          </a:p>
          <a:p>
            <a:pPr eaLnBrk="1" hangingPunct="1"/>
            <a:r>
              <a:rPr lang="en-US" smtClean="0"/>
              <a:t>Benedict de Spinoza (1632-1677)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Monism – God &amp; everything in universe are one &amp; the same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Through reason man can find true happiness</a:t>
            </a:r>
            <a:endParaRPr lang="en-US" smtClean="0"/>
          </a:p>
          <a:p>
            <a:pPr eaLnBrk="1" hangingPunct="1"/>
            <a:r>
              <a:rPr lang="en-US" smtClean="0"/>
              <a:t>Blaise Pascal (1623-1662)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Keep science &amp; religion (Christianity) united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Humans are frail creatures who are misled by reason, their senses &amp; their emotions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000" smtClean="0"/>
              <a:t>Came to side with faith; reason can only take you 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edia\Image_Library\chapter17\17M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43000" y="228600"/>
            <a:ext cx="4648200" cy="1143000"/>
          </a:xfrm>
          <a:prstGeom prst="rect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6"/>
          <p:cNvSpPr>
            <a:spLocks noGrp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sz="3600" b="1" smtClean="0"/>
              <a:t>A REVOLUTION IN ASTRONOMY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609600"/>
            <a:ext cx="48006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TOWARDS A  </a:t>
            </a:r>
          </a:p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</a:t>
            </a:r>
          </a:p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HEAVEN  </a:t>
            </a:r>
            <a:endParaRPr lang="en-US" sz="6000" b="1" dirty="0">
              <a:ln w="18415" cmpd="sng">
                <a:solidFill>
                  <a:sysClr val="windowText" lastClr="000000"/>
                </a:solidFill>
                <a:prstDash val="solid"/>
              </a:ln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Medieval Worldview: The Great Chain of Being </a:t>
            </a:r>
          </a:p>
        </p:txBody>
      </p:sp>
      <p:pic>
        <p:nvPicPr>
          <p:cNvPr id="7171" name="Picture 2" descr="http://farm3.static.flickr.com/2145/2091790676_03ebf725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Medieval Cosmology: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2824162" cy="4113212"/>
          </a:xfrm>
        </p:spPr>
        <p:txBody>
          <a:bodyPr/>
          <a:lstStyle/>
          <a:p>
            <a:pPr eaLnBrk="1" hangingPunct="1"/>
            <a:r>
              <a:rPr lang="en-US" sz="2800" smtClean="0"/>
              <a:t>A synthesis of ideas from Aristotle, Ptolemy &amp; Christian thought</a:t>
            </a:r>
          </a:p>
          <a:p>
            <a:pPr eaLnBrk="1" hangingPunct="1"/>
            <a:r>
              <a:rPr lang="en-US" sz="2800" smtClean="0"/>
              <a:t>Ptolemaic or </a:t>
            </a:r>
            <a:r>
              <a:rPr lang="en-US" sz="2800" b="1" smtClean="0"/>
              <a:t>geocentric </a:t>
            </a:r>
            <a:r>
              <a:rPr lang="en-US" sz="2800" smtClean="0"/>
              <a:t>conception of the universe 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lvl="2" eaLnBrk="1" hangingPunct="1">
              <a:buFont typeface="Wingdings" pitchFamily="2" charset="2"/>
              <a:buChar char="ü"/>
            </a:pPr>
            <a:endParaRPr lang="en-US" smtClean="0"/>
          </a:p>
        </p:txBody>
      </p:sp>
      <p:pic>
        <p:nvPicPr>
          <p:cNvPr id="8196" name="Picture 2" descr="http://www.cartage.org.lb/en/themes/sciences/astronomy/TheUniverse/Thedevelopement/GalileoTheTelescope/TheUniverseofAristotleandPtolemy/aristotle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7526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Nicolaus Copernicus (1473-1543):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3429000" cy="4113213"/>
          </a:xfrm>
        </p:spPr>
        <p:txBody>
          <a:bodyPr/>
          <a:lstStyle/>
          <a:p>
            <a:pPr eaLnBrk="1" hangingPunct="1"/>
            <a:r>
              <a:rPr lang="en-US" smtClean="0"/>
              <a:t>Wrote </a:t>
            </a:r>
            <a:r>
              <a:rPr lang="en-US" i="1" smtClean="0"/>
              <a:t>On the Revolutions of the Heavenly Spheres </a:t>
            </a:r>
            <a:r>
              <a:rPr lang="en-US" smtClean="0"/>
              <a:t>(1543)</a:t>
            </a:r>
          </a:p>
          <a:p>
            <a:pPr eaLnBrk="1" hangingPunct="1"/>
            <a:r>
              <a:rPr lang="en-US" smtClean="0"/>
              <a:t>Introduced </a:t>
            </a:r>
            <a:r>
              <a:rPr lang="en-US" b="1" smtClean="0"/>
              <a:t>Heliocentric </a:t>
            </a:r>
            <a:r>
              <a:rPr lang="en-US" smtClean="0"/>
              <a:t>conception of the universe</a:t>
            </a:r>
          </a:p>
        </p:txBody>
      </p:sp>
      <p:pic>
        <p:nvPicPr>
          <p:cNvPr id="9220" name="Picture 2" descr="http://www.cartage.org.lb/en/themes/sciences/Astronomy/Thestars/stellardistances/TheParallaxMethod/TheCopernicanModel/copernicus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025" y="1828800"/>
            <a:ext cx="5387975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Tyco Brahe (1546-1601):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4271962" cy="4113212"/>
          </a:xfrm>
        </p:spPr>
        <p:txBody>
          <a:bodyPr/>
          <a:lstStyle/>
          <a:p>
            <a:pPr eaLnBrk="1" hangingPunct="1"/>
            <a:r>
              <a:rPr lang="en-US" sz="2800" smtClean="0"/>
              <a:t>Danish astronomer rose to fame with discovery of new star in 1572.</a:t>
            </a:r>
          </a:p>
          <a:p>
            <a:pPr eaLnBrk="1" hangingPunct="1"/>
            <a:r>
              <a:rPr lang="en-US" sz="2800" smtClean="0"/>
              <a:t>Had huge observatory built for him by Danish king</a:t>
            </a:r>
          </a:p>
          <a:p>
            <a:pPr eaLnBrk="1" hangingPunct="1"/>
            <a:r>
              <a:rPr lang="en-US" sz="2800" smtClean="0"/>
              <a:t>Amassed a huge collection of amazingly accurate data from his expensive telescope (20 years’ worth)</a:t>
            </a:r>
          </a:p>
        </p:txBody>
      </p:sp>
      <p:pic>
        <p:nvPicPr>
          <p:cNvPr id="10244" name="Picture 2" descr="http://www.mhs.ox.ac.uk/tycho/image1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425" y="2438400"/>
            <a:ext cx="4092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Johannes </a:t>
            </a:r>
            <a:r>
              <a:rPr lang="en-US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Kepler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(1571-1630):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4805362" cy="4113212"/>
          </a:xfrm>
        </p:spPr>
        <p:txBody>
          <a:bodyPr/>
          <a:lstStyle/>
          <a:p>
            <a:pPr eaLnBrk="1" hangingPunct="1"/>
            <a:r>
              <a:rPr lang="en-US" smtClean="0"/>
              <a:t>Three laws of planetary motion: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/>
              <a:t> planets’ orbits are elliptical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/>
              <a:t>Speed of planets vary due to their distance from the sun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en-US" smtClean="0"/>
              <a:t>Direct relationship exists b/t  planet’s orbit &amp; distance from Sun</a:t>
            </a:r>
          </a:p>
          <a:p>
            <a:pPr eaLnBrk="1" hangingPunct="1"/>
            <a:r>
              <a:rPr lang="en-US" smtClean="0"/>
              <a:t>Invalidated the theories of Aristotle &amp; Ptolemy for good</a:t>
            </a:r>
          </a:p>
        </p:txBody>
      </p:sp>
      <p:pic>
        <p:nvPicPr>
          <p:cNvPr id="11268" name="Picture 2" descr="Johannes Kepl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113" y="1828800"/>
            <a:ext cx="3105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2001:Templates:Presentations:Designs:Expedition</Template>
  <TotalTime>479</TotalTime>
  <Words>874</Words>
  <Application>Microsoft Office PowerPoint</Application>
  <PresentationFormat>On-screen Show (4:3)</PresentationFormat>
  <Paragraphs>152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Expedition</vt:lpstr>
      <vt:lpstr>PowerPoint Presentation</vt:lpstr>
      <vt:lpstr>CAUSES of the Scientific Revolution:</vt:lpstr>
      <vt:lpstr>PowerPoint Presentation</vt:lpstr>
      <vt:lpstr>PowerPoint Presentation</vt:lpstr>
      <vt:lpstr>Medieval Worldview: The Great Chain of Being </vt:lpstr>
      <vt:lpstr>Medieval Cosmology: </vt:lpstr>
      <vt:lpstr>Nicolaus Copernicus (1473-1543):</vt:lpstr>
      <vt:lpstr>Tyco Brahe (1546-1601):</vt:lpstr>
      <vt:lpstr>Johannes Kepler (1571-1630):</vt:lpstr>
      <vt:lpstr>Galileo Galilei (1564–1642)</vt:lpstr>
      <vt:lpstr>Galileo’s most significant contribution: </vt:lpstr>
      <vt:lpstr>Isaac Newton (1642–1727):</vt:lpstr>
      <vt:lpstr>PowerPoint Presentation</vt:lpstr>
      <vt:lpstr>Medieval Ideas on Medicine:</vt:lpstr>
      <vt:lpstr>Andreas Vesalius (1514-1564):</vt:lpstr>
      <vt:lpstr>New ideas regarding Medicine:</vt:lpstr>
      <vt:lpstr>Development of Chemistry:</vt:lpstr>
      <vt:lpstr>PowerPoint Presentation</vt:lpstr>
      <vt:lpstr> Two ideas on the Scientific Method: </vt:lpstr>
      <vt:lpstr>Scientific Societies: </vt:lpstr>
      <vt:lpstr>TWO examples of scientific societies: </vt:lpstr>
      <vt:lpstr>Women &amp; Science:</vt:lpstr>
      <vt:lpstr>Science &amp; Religion (3 different ideas): </vt:lpstr>
    </vt:vector>
  </TitlesOfParts>
  <Company>Gex,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J. Russell</dc:creator>
  <cp:lastModifiedBy>Windows User</cp:lastModifiedBy>
  <cp:revision>32</cp:revision>
  <dcterms:created xsi:type="dcterms:W3CDTF">2006-06-29T18:50:59Z</dcterms:created>
  <dcterms:modified xsi:type="dcterms:W3CDTF">2014-10-17T18:30:37Z</dcterms:modified>
</cp:coreProperties>
</file>