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83" r:id="rId2"/>
    <p:sldId id="257" r:id="rId3"/>
    <p:sldId id="282" r:id="rId4"/>
    <p:sldId id="284" r:id="rId5"/>
    <p:sldId id="260" r:id="rId6"/>
    <p:sldId id="262" r:id="rId7"/>
    <p:sldId id="258" r:id="rId8"/>
    <p:sldId id="319" r:id="rId9"/>
    <p:sldId id="320" r:id="rId10"/>
    <p:sldId id="318" r:id="rId11"/>
    <p:sldId id="289" r:id="rId12"/>
    <p:sldId id="312" r:id="rId13"/>
    <p:sldId id="315" r:id="rId14"/>
    <p:sldId id="261" r:id="rId15"/>
    <p:sldId id="314" r:id="rId16"/>
    <p:sldId id="313" r:id="rId17"/>
    <p:sldId id="265" r:id="rId18"/>
    <p:sldId id="343" r:id="rId19"/>
    <p:sldId id="263" r:id="rId20"/>
    <p:sldId id="344" r:id="rId21"/>
    <p:sldId id="345" r:id="rId22"/>
    <p:sldId id="346" r:id="rId23"/>
    <p:sldId id="347" r:id="rId24"/>
    <p:sldId id="321" r:id="rId25"/>
    <p:sldId id="256" r:id="rId26"/>
    <p:sldId id="323" r:id="rId27"/>
    <p:sldId id="324" r:id="rId28"/>
    <p:sldId id="310" r:id="rId29"/>
    <p:sldId id="308" r:id="rId30"/>
    <p:sldId id="326" r:id="rId31"/>
    <p:sldId id="327" r:id="rId32"/>
    <p:sldId id="293" r:id="rId33"/>
    <p:sldId id="328" r:id="rId34"/>
    <p:sldId id="316" r:id="rId35"/>
    <p:sldId id="264" r:id="rId36"/>
    <p:sldId id="331" r:id="rId37"/>
    <p:sldId id="332" r:id="rId38"/>
    <p:sldId id="295" r:id="rId39"/>
    <p:sldId id="333" r:id="rId40"/>
    <p:sldId id="336" r:id="rId41"/>
    <p:sldId id="297" r:id="rId42"/>
    <p:sldId id="291" r:id="rId43"/>
    <p:sldId id="296" r:id="rId44"/>
    <p:sldId id="298" r:id="rId45"/>
    <p:sldId id="337" r:id="rId46"/>
    <p:sldId id="339" r:id="rId47"/>
    <p:sldId id="342" r:id="rId48"/>
    <p:sldId id="266" r:id="rId49"/>
    <p:sldId id="267" r:id="rId50"/>
    <p:sldId id="274" r:id="rId51"/>
    <p:sldId id="276" r:id="rId52"/>
    <p:sldId id="277" r:id="rId53"/>
    <p:sldId id="268" r:id="rId54"/>
    <p:sldId id="269" r:id="rId55"/>
    <p:sldId id="270" r:id="rId56"/>
    <p:sldId id="275" r:id="rId57"/>
    <p:sldId id="272" r:id="rId58"/>
    <p:sldId id="273" r:id="rId59"/>
  </p:sldIdLst>
  <p:sldSz cx="9144000" cy="6858000" type="screen4x3"/>
  <p:notesSz cx="6980238"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1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94FF05-DAE1-480B-8CA6-15FE6FDCBF05}"/>
              </a:ext>
            </a:extLst>
          </p:cNvPr>
          <p:cNvSpPr>
            <a:spLocks noGrp="1"/>
          </p:cNvSpPr>
          <p:nvPr>
            <p:ph type="hdr" sz="quarter"/>
          </p:nvPr>
        </p:nvSpPr>
        <p:spPr>
          <a:xfrm>
            <a:off x="0" y="0"/>
            <a:ext cx="3024188"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14B9E8DF-8EC2-43C0-9DDA-70B16DF36100}"/>
              </a:ext>
            </a:extLst>
          </p:cNvPr>
          <p:cNvSpPr>
            <a:spLocks noGrp="1"/>
          </p:cNvSpPr>
          <p:nvPr>
            <p:ph type="dt" idx="1"/>
          </p:nvPr>
        </p:nvSpPr>
        <p:spPr>
          <a:xfrm>
            <a:off x="3954463" y="0"/>
            <a:ext cx="3024187" cy="458788"/>
          </a:xfrm>
          <a:prstGeom prst="rect">
            <a:avLst/>
          </a:prstGeom>
        </p:spPr>
        <p:txBody>
          <a:bodyPr vert="horz" lIns="91440" tIns="45720" rIns="91440" bIns="45720" rtlCol="0"/>
          <a:lstStyle>
            <a:lvl1pPr algn="r">
              <a:defRPr sz="1200"/>
            </a:lvl1pPr>
          </a:lstStyle>
          <a:p>
            <a:pPr>
              <a:defRPr/>
            </a:pPr>
            <a:fld id="{25CB997B-77EE-4CB5-B8E6-2F8FEF5D428C}" type="datetimeFigureOut">
              <a:rPr lang="en-US"/>
              <a:pPr>
                <a:defRPr/>
              </a:pPr>
              <a:t>1/2/2019</a:t>
            </a:fld>
            <a:endParaRPr lang="en-US"/>
          </a:p>
        </p:txBody>
      </p:sp>
      <p:sp>
        <p:nvSpPr>
          <p:cNvPr id="4" name="Slide Image Placeholder 3">
            <a:extLst>
              <a:ext uri="{FF2B5EF4-FFF2-40B4-BE49-F238E27FC236}">
                <a16:creationId xmlns:a16="http://schemas.microsoft.com/office/drawing/2014/main" id="{15E3438F-5E3F-40B7-A8EA-5D7F7C875E67}"/>
              </a:ext>
            </a:extLst>
          </p:cNvPr>
          <p:cNvSpPr>
            <a:spLocks noGrp="1" noRot="1" noChangeAspect="1"/>
          </p:cNvSpPr>
          <p:nvPr>
            <p:ph type="sldImg" idx="2"/>
          </p:nvPr>
        </p:nvSpPr>
        <p:spPr>
          <a:xfrm>
            <a:off x="1431925" y="1143000"/>
            <a:ext cx="4116388"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BD8EF19-3F27-4D83-85EA-88C17F6DD631}"/>
              </a:ext>
            </a:extLst>
          </p:cNvPr>
          <p:cNvSpPr>
            <a:spLocks noGrp="1"/>
          </p:cNvSpPr>
          <p:nvPr>
            <p:ph type="body" sz="quarter" idx="3"/>
          </p:nvPr>
        </p:nvSpPr>
        <p:spPr>
          <a:xfrm>
            <a:off x="698500" y="4400550"/>
            <a:ext cx="5583238"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28A9B98-07A8-41F2-8817-A085204ED800}"/>
              </a:ext>
            </a:extLst>
          </p:cNvPr>
          <p:cNvSpPr>
            <a:spLocks noGrp="1"/>
          </p:cNvSpPr>
          <p:nvPr>
            <p:ph type="ftr" sz="quarter" idx="4"/>
          </p:nvPr>
        </p:nvSpPr>
        <p:spPr>
          <a:xfrm>
            <a:off x="0" y="8685213"/>
            <a:ext cx="3024188"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108423E5-E1B7-4BDF-A4A1-A931FB2D04F7}"/>
              </a:ext>
            </a:extLst>
          </p:cNvPr>
          <p:cNvSpPr>
            <a:spLocks noGrp="1"/>
          </p:cNvSpPr>
          <p:nvPr>
            <p:ph type="sldNum" sz="quarter" idx="5"/>
          </p:nvPr>
        </p:nvSpPr>
        <p:spPr>
          <a:xfrm>
            <a:off x="3954463" y="8685213"/>
            <a:ext cx="3024187" cy="458787"/>
          </a:xfrm>
          <a:prstGeom prst="rect">
            <a:avLst/>
          </a:prstGeom>
        </p:spPr>
        <p:txBody>
          <a:bodyPr vert="horz" lIns="91440" tIns="45720" rIns="91440" bIns="45720" rtlCol="0" anchor="b"/>
          <a:lstStyle>
            <a:lvl1pPr algn="r">
              <a:defRPr sz="1200"/>
            </a:lvl1pPr>
          </a:lstStyle>
          <a:p>
            <a:pPr>
              <a:defRPr/>
            </a:pPr>
            <a:fld id="{FED81C4C-DA51-4AA5-AF06-8A15E531A8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1C00BF9-F698-4345-B909-D50CA8EFE9F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a:extLst>
              <a:ext uri="{FF2B5EF4-FFF2-40B4-BE49-F238E27FC236}">
                <a16:creationId xmlns:a16="http://schemas.microsoft.com/office/drawing/2014/main" id="{1AA5FAF5-1662-4BEF-8603-5371777343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BC86837-DBED-42E4-87B2-EE4173AC71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B4FAA5A-3D81-4C4C-ACDF-77DBDB6A24FD}" type="slidenum">
              <a:rPr lang="en-US" altLang="en-US" smtClean="0">
                <a:latin typeface="Tahoma" panose="020B0604030504040204" pitchFamily="34" charset="0"/>
              </a:rPr>
              <a:pPr eaLnBrk="1" hangingPunct="1">
                <a:spcBef>
                  <a:spcPct val="0"/>
                </a:spcBef>
              </a:pPr>
              <a:t>18</a:t>
            </a:fld>
            <a:endParaRPr lang="en-US" altLang="en-US">
              <a:latin typeface="Tahoma" panose="020B0604030504040204" pitchFamily="34" charset="0"/>
            </a:endParaRPr>
          </a:p>
        </p:txBody>
      </p:sp>
      <p:sp>
        <p:nvSpPr>
          <p:cNvPr id="22531" name="Rectangle 2">
            <a:extLst>
              <a:ext uri="{FF2B5EF4-FFF2-40B4-BE49-F238E27FC236}">
                <a16:creationId xmlns:a16="http://schemas.microsoft.com/office/drawing/2014/main" id="{2EC4675C-0BAF-41F5-9C42-605FA40FE9F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BA81A9EA-E3F8-4B82-BE97-38EF6A5B6E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SOURCE: http://www.uiowa.edu/~c016003a/map1848.jpg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2899-466F-4F5E-BE10-1F9EE2F231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F606B-625B-4F3F-924C-9C53AE851A8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EB04EA3-B663-4126-A3E9-0CBFDA02D1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29379B1-C320-4DB0-8CB4-B7A6D5A071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58AA7DE-448A-4A29-9CCA-7C55C3F97C23}"/>
              </a:ext>
            </a:extLst>
          </p:cNvPr>
          <p:cNvSpPr>
            <a:spLocks noGrp="1" noChangeArrowheads="1"/>
          </p:cNvSpPr>
          <p:nvPr>
            <p:ph type="sldNum" sz="quarter" idx="12"/>
          </p:nvPr>
        </p:nvSpPr>
        <p:spPr>
          <a:ln/>
        </p:spPr>
        <p:txBody>
          <a:bodyPr/>
          <a:lstStyle>
            <a:lvl1pPr>
              <a:defRPr/>
            </a:lvl1pPr>
          </a:lstStyle>
          <a:p>
            <a:pPr>
              <a:defRPr/>
            </a:pPr>
            <a:fld id="{83812D62-2571-4653-9CA7-56EE1E94A616}" type="slidenum">
              <a:rPr lang="en-US" altLang="en-US"/>
              <a:pPr>
                <a:defRPr/>
              </a:pPr>
              <a:t>‹#›</a:t>
            </a:fld>
            <a:endParaRPr lang="en-US" altLang="en-US"/>
          </a:p>
        </p:txBody>
      </p:sp>
    </p:spTree>
    <p:extLst>
      <p:ext uri="{BB962C8B-B14F-4D97-AF65-F5344CB8AC3E}">
        <p14:creationId xmlns:p14="http://schemas.microsoft.com/office/powerpoint/2010/main" val="303790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BBDC-C907-4385-931A-EEC7098197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BF2E2-3E01-4DDC-B00C-A1F85F7195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8C8982-EDAE-4A6E-ABAF-3B662D5681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52B03F4-FC04-4C01-BA9C-B825A04C42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D1F03B0-80EF-4209-85F4-D9C45DB91087}"/>
              </a:ext>
            </a:extLst>
          </p:cNvPr>
          <p:cNvSpPr>
            <a:spLocks noGrp="1" noChangeArrowheads="1"/>
          </p:cNvSpPr>
          <p:nvPr>
            <p:ph type="sldNum" sz="quarter" idx="12"/>
          </p:nvPr>
        </p:nvSpPr>
        <p:spPr>
          <a:ln/>
        </p:spPr>
        <p:txBody>
          <a:bodyPr/>
          <a:lstStyle>
            <a:lvl1pPr>
              <a:defRPr/>
            </a:lvl1pPr>
          </a:lstStyle>
          <a:p>
            <a:pPr>
              <a:defRPr/>
            </a:pPr>
            <a:fld id="{0175FF96-FDEC-468D-8B87-A3834ADA5F50}" type="slidenum">
              <a:rPr lang="en-US" altLang="en-US"/>
              <a:pPr>
                <a:defRPr/>
              </a:pPr>
              <a:t>‹#›</a:t>
            </a:fld>
            <a:endParaRPr lang="en-US" altLang="en-US"/>
          </a:p>
        </p:txBody>
      </p:sp>
    </p:spTree>
    <p:extLst>
      <p:ext uri="{BB962C8B-B14F-4D97-AF65-F5344CB8AC3E}">
        <p14:creationId xmlns:p14="http://schemas.microsoft.com/office/powerpoint/2010/main" val="196784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C243AE-B091-440F-B2CF-60C2E9DB287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50DD2-CEDF-4DE6-8F76-5014276788D8}"/>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2CD648-8FED-4AD7-B879-8ADCDBF7BB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FE3677-DB19-4F6C-BF23-14E5AA0EA6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A7BA28A-C923-49CB-B862-13383C911160}"/>
              </a:ext>
            </a:extLst>
          </p:cNvPr>
          <p:cNvSpPr>
            <a:spLocks noGrp="1" noChangeArrowheads="1"/>
          </p:cNvSpPr>
          <p:nvPr>
            <p:ph type="sldNum" sz="quarter" idx="12"/>
          </p:nvPr>
        </p:nvSpPr>
        <p:spPr>
          <a:ln/>
        </p:spPr>
        <p:txBody>
          <a:bodyPr/>
          <a:lstStyle>
            <a:lvl1pPr>
              <a:defRPr/>
            </a:lvl1pPr>
          </a:lstStyle>
          <a:p>
            <a:pPr>
              <a:defRPr/>
            </a:pPr>
            <a:fld id="{8F585550-4009-4962-8EB4-A7CA3CAB1255}" type="slidenum">
              <a:rPr lang="en-US" altLang="en-US"/>
              <a:pPr>
                <a:defRPr/>
              </a:pPr>
              <a:t>‹#›</a:t>
            </a:fld>
            <a:endParaRPr lang="en-US" altLang="en-US"/>
          </a:p>
        </p:txBody>
      </p:sp>
    </p:spTree>
    <p:extLst>
      <p:ext uri="{BB962C8B-B14F-4D97-AF65-F5344CB8AC3E}">
        <p14:creationId xmlns:p14="http://schemas.microsoft.com/office/powerpoint/2010/main" val="169084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E668-82C0-42A3-8C5D-DC96885D8E60}"/>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B2DDD0-D860-472D-BF74-30D46CE7DC4D}"/>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F4AE9-20A6-4AEF-A64A-D5D78CEE9F8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D98FD7-5F8A-452F-BDD7-DC2FFD0443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AC807D9-3FF7-4261-BA56-6376C27D00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1F77CBE-D22E-4EF9-B2AB-A4FF1F3D600A}"/>
              </a:ext>
            </a:extLst>
          </p:cNvPr>
          <p:cNvSpPr>
            <a:spLocks noGrp="1" noChangeArrowheads="1"/>
          </p:cNvSpPr>
          <p:nvPr>
            <p:ph type="sldNum" sz="quarter" idx="12"/>
          </p:nvPr>
        </p:nvSpPr>
        <p:spPr>
          <a:ln/>
        </p:spPr>
        <p:txBody>
          <a:bodyPr/>
          <a:lstStyle>
            <a:lvl1pPr>
              <a:defRPr/>
            </a:lvl1pPr>
          </a:lstStyle>
          <a:p>
            <a:pPr>
              <a:defRPr/>
            </a:pPr>
            <a:fld id="{541C6D86-E699-42C4-B0D8-0F12D92AF6B5}" type="slidenum">
              <a:rPr lang="en-US" altLang="en-US"/>
              <a:pPr>
                <a:defRPr/>
              </a:pPr>
              <a:t>‹#›</a:t>
            </a:fld>
            <a:endParaRPr lang="en-US" altLang="en-US"/>
          </a:p>
        </p:txBody>
      </p:sp>
    </p:spTree>
    <p:extLst>
      <p:ext uri="{BB962C8B-B14F-4D97-AF65-F5344CB8AC3E}">
        <p14:creationId xmlns:p14="http://schemas.microsoft.com/office/powerpoint/2010/main" val="90211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E61C-AD41-4F4A-904F-26249E2E4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9BA43-6F5A-46E0-9BB0-6E286BEFCC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5A86C3-B15D-49F3-B0BC-0BDB32A5E5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3A822C7-EF32-465C-BF4B-C086C419F5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7FC425-0385-40C8-9911-6A736F0DE861}"/>
              </a:ext>
            </a:extLst>
          </p:cNvPr>
          <p:cNvSpPr>
            <a:spLocks noGrp="1" noChangeArrowheads="1"/>
          </p:cNvSpPr>
          <p:nvPr>
            <p:ph type="sldNum" sz="quarter" idx="12"/>
          </p:nvPr>
        </p:nvSpPr>
        <p:spPr>
          <a:ln/>
        </p:spPr>
        <p:txBody>
          <a:bodyPr/>
          <a:lstStyle>
            <a:lvl1pPr>
              <a:defRPr/>
            </a:lvl1pPr>
          </a:lstStyle>
          <a:p>
            <a:pPr>
              <a:defRPr/>
            </a:pPr>
            <a:fld id="{4A0155DF-04EC-4D61-948D-EB2AB07B560C}" type="slidenum">
              <a:rPr lang="en-US" altLang="en-US"/>
              <a:pPr>
                <a:defRPr/>
              </a:pPr>
              <a:t>‹#›</a:t>
            </a:fld>
            <a:endParaRPr lang="en-US" altLang="en-US"/>
          </a:p>
        </p:txBody>
      </p:sp>
    </p:spTree>
    <p:extLst>
      <p:ext uri="{BB962C8B-B14F-4D97-AF65-F5344CB8AC3E}">
        <p14:creationId xmlns:p14="http://schemas.microsoft.com/office/powerpoint/2010/main" val="275007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C113-25B8-4BC8-B49C-0EB83C130FA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3A79DB-2586-4DB8-B5E7-EE627545006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93CE152-4756-4719-BFD8-9FDD623FF0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1EA458D-84F5-4258-ADA6-476261CD86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3BD1CCA-DD6A-4973-9807-65C85430B6EA}"/>
              </a:ext>
            </a:extLst>
          </p:cNvPr>
          <p:cNvSpPr>
            <a:spLocks noGrp="1" noChangeArrowheads="1"/>
          </p:cNvSpPr>
          <p:nvPr>
            <p:ph type="sldNum" sz="quarter" idx="12"/>
          </p:nvPr>
        </p:nvSpPr>
        <p:spPr>
          <a:ln/>
        </p:spPr>
        <p:txBody>
          <a:bodyPr/>
          <a:lstStyle>
            <a:lvl1pPr>
              <a:defRPr/>
            </a:lvl1pPr>
          </a:lstStyle>
          <a:p>
            <a:pPr>
              <a:defRPr/>
            </a:pPr>
            <a:fld id="{6D5ABD7A-9F3D-4DEC-8878-C62F0B7B86CF}" type="slidenum">
              <a:rPr lang="en-US" altLang="en-US"/>
              <a:pPr>
                <a:defRPr/>
              </a:pPr>
              <a:t>‹#›</a:t>
            </a:fld>
            <a:endParaRPr lang="en-US" altLang="en-US"/>
          </a:p>
        </p:txBody>
      </p:sp>
    </p:spTree>
    <p:extLst>
      <p:ext uri="{BB962C8B-B14F-4D97-AF65-F5344CB8AC3E}">
        <p14:creationId xmlns:p14="http://schemas.microsoft.com/office/powerpoint/2010/main" val="391763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6640-84E8-4371-952D-E3278846E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FA99D-661D-4115-AC56-AE28CCD41B96}"/>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ABC634-1C11-4061-8F28-82C7F5680014}"/>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1504E5A-088C-4337-B106-61E05F492F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A9313B2-2408-44E0-B1C7-C81FA49433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B78424F-0897-48DF-A906-EDD857B23A57}"/>
              </a:ext>
            </a:extLst>
          </p:cNvPr>
          <p:cNvSpPr>
            <a:spLocks noGrp="1" noChangeArrowheads="1"/>
          </p:cNvSpPr>
          <p:nvPr>
            <p:ph type="sldNum" sz="quarter" idx="12"/>
          </p:nvPr>
        </p:nvSpPr>
        <p:spPr>
          <a:ln/>
        </p:spPr>
        <p:txBody>
          <a:bodyPr/>
          <a:lstStyle>
            <a:lvl1pPr>
              <a:defRPr/>
            </a:lvl1pPr>
          </a:lstStyle>
          <a:p>
            <a:pPr>
              <a:defRPr/>
            </a:pPr>
            <a:fld id="{FF508DBE-8665-4FD5-BA00-2B3B7B431DF5}" type="slidenum">
              <a:rPr lang="en-US" altLang="en-US"/>
              <a:pPr>
                <a:defRPr/>
              </a:pPr>
              <a:t>‹#›</a:t>
            </a:fld>
            <a:endParaRPr lang="en-US" altLang="en-US"/>
          </a:p>
        </p:txBody>
      </p:sp>
    </p:spTree>
    <p:extLst>
      <p:ext uri="{BB962C8B-B14F-4D97-AF65-F5344CB8AC3E}">
        <p14:creationId xmlns:p14="http://schemas.microsoft.com/office/powerpoint/2010/main" val="388133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94EA-0D75-4457-843C-97B6E119A94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0872A1-72FD-46D6-AA4C-AE163121FE0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1A075E-7CFC-4F67-A739-7FCE31A3B47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52F2A5-51C4-4654-AA7D-7F6E7099961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9FA094-B9B0-4143-BDCA-3835AFFA4AF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6EACCA-BA19-40C0-93A8-958E0E5B24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3C12DA5-BA97-42A2-A85C-5B97764710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1F29C66-CCD9-41AC-9C4D-AB0F5CECFABA}"/>
              </a:ext>
            </a:extLst>
          </p:cNvPr>
          <p:cNvSpPr>
            <a:spLocks noGrp="1" noChangeArrowheads="1"/>
          </p:cNvSpPr>
          <p:nvPr>
            <p:ph type="sldNum" sz="quarter" idx="12"/>
          </p:nvPr>
        </p:nvSpPr>
        <p:spPr>
          <a:ln/>
        </p:spPr>
        <p:txBody>
          <a:bodyPr/>
          <a:lstStyle>
            <a:lvl1pPr>
              <a:defRPr/>
            </a:lvl1pPr>
          </a:lstStyle>
          <a:p>
            <a:pPr>
              <a:defRPr/>
            </a:pPr>
            <a:fld id="{E095E414-BEBC-4E48-89FD-D4BAFF99C18B}" type="slidenum">
              <a:rPr lang="en-US" altLang="en-US"/>
              <a:pPr>
                <a:defRPr/>
              </a:pPr>
              <a:t>‹#›</a:t>
            </a:fld>
            <a:endParaRPr lang="en-US" altLang="en-US"/>
          </a:p>
        </p:txBody>
      </p:sp>
    </p:spTree>
    <p:extLst>
      <p:ext uri="{BB962C8B-B14F-4D97-AF65-F5344CB8AC3E}">
        <p14:creationId xmlns:p14="http://schemas.microsoft.com/office/powerpoint/2010/main" val="391942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DF1F-FE6C-44DB-A0F0-55886229F29C}"/>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FA864CC-9B55-45B3-84F5-941D0ADAACA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12654A5-46CE-4DC0-8358-663959B92C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D962B74-06DC-4DF1-A937-247CA12844E0}"/>
              </a:ext>
            </a:extLst>
          </p:cNvPr>
          <p:cNvSpPr>
            <a:spLocks noGrp="1" noChangeArrowheads="1"/>
          </p:cNvSpPr>
          <p:nvPr>
            <p:ph type="sldNum" sz="quarter" idx="12"/>
          </p:nvPr>
        </p:nvSpPr>
        <p:spPr>
          <a:ln/>
        </p:spPr>
        <p:txBody>
          <a:bodyPr/>
          <a:lstStyle>
            <a:lvl1pPr>
              <a:defRPr/>
            </a:lvl1pPr>
          </a:lstStyle>
          <a:p>
            <a:pPr>
              <a:defRPr/>
            </a:pPr>
            <a:fld id="{14D899AC-2CD4-4161-BC65-F06C19752425}" type="slidenum">
              <a:rPr lang="en-US" altLang="en-US"/>
              <a:pPr>
                <a:defRPr/>
              </a:pPr>
              <a:t>‹#›</a:t>
            </a:fld>
            <a:endParaRPr lang="en-US" altLang="en-US"/>
          </a:p>
        </p:txBody>
      </p:sp>
    </p:spTree>
    <p:extLst>
      <p:ext uri="{BB962C8B-B14F-4D97-AF65-F5344CB8AC3E}">
        <p14:creationId xmlns:p14="http://schemas.microsoft.com/office/powerpoint/2010/main" val="280706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B66F4A-B143-4BD0-94A2-90C05B7475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0FD8279-8920-4357-A9C8-C7E36144C5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7AE0F98-5473-4ED4-8A54-B9A11D6CB3B2}"/>
              </a:ext>
            </a:extLst>
          </p:cNvPr>
          <p:cNvSpPr>
            <a:spLocks noGrp="1" noChangeArrowheads="1"/>
          </p:cNvSpPr>
          <p:nvPr>
            <p:ph type="sldNum" sz="quarter" idx="12"/>
          </p:nvPr>
        </p:nvSpPr>
        <p:spPr>
          <a:ln/>
        </p:spPr>
        <p:txBody>
          <a:bodyPr/>
          <a:lstStyle>
            <a:lvl1pPr>
              <a:defRPr/>
            </a:lvl1pPr>
          </a:lstStyle>
          <a:p>
            <a:pPr>
              <a:defRPr/>
            </a:pPr>
            <a:fld id="{24DF9843-6DD0-427A-9E6B-F8D8026DC530}" type="slidenum">
              <a:rPr lang="en-US" altLang="en-US"/>
              <a:pPr>
                <a:defRPr/>
              </a:pPr>
              <a:t>‹#›</a:t>
            </a:fld>
            <a:endParaRPr lang="en-US" altLang="en-US"/>
          </a:p>
        </p:txBody>
      </p:sp>
    </p:spTree>
    <p:extLst>
      <p:ext uri="{BB962C8B-B14F-4D97-AF65-F5344CB8AC3E}">
        <p14:creationId xmlns:p14="http://schemas.microsoft.com/office/powerpoint/2010/main" val="296378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012-B851-4174-B330-457C079AB73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94D368-ED70-4DE6-879F-4414DB9A5CA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93CC86-0E48-4A5C-93B4-8CD09B9592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0B572B5-0ACA-4365-AEA4-A32147AFEC7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4FB3482-C83A-4B19-B0B8-CB2164816D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F3E5119-8D82-4BAA-BF3C-8CE4EDBDF1D3}"/>
              </a:ext>
            </a:extLst>
          </p:cNvPr>
          <p:cNvSpPr>
            <a:spLocks noGrp="1" noChangeArrowheads="1"/>
          </p:cNvSpPr>
          <p:nvPr>
            <p:ph type="sldNum" sz="quarter" idx="12"/>
          </p:nvPr>
        </p:nvSpPr>
        <p:spPr>
          <a:ln/>
        </p:spPr>
        <p:txBody>
          <a:bodyPr/>
          <a:lstStyle>
            <a:lvl1pPr>
              <a:defRPr/>
            </a:lvl1pPr>
          </a:lstStyle>
          <a:p>
            <a:pPr>
              <a:defRPr/>
            </a:pPr>
            <a:fld id="{CE9C1B6F-E958-4936-87FB-2D98F8810A37}" type="slidenum">
              <a:rPr lang="en-US" altLang="en-US"/>
              <a:pPr>
                <a:defRPr/>
              </a:pPr>
              <a:t>‹#›</a:t>
            </a:fld>
            <a:endParaRPr lang="en-US" altLang="en-US"/>
          </a:p>
        </p:txBody>
      </p:sp>
    </p:spTree>
    <p:extLst>
      <p:ext uri="{BB962C8B-B14F-4D97-AF65-F5344CB8AC3E}">
        <p14:creationId xmlns:p14="http://schemas.microsoft.com/office/powerpoint/2010/main" val="182182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5B9B-A2D8-4F58-B5A9-1D40B9155C6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9D4097-A885-4713-9429-FF98BEE594C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CFA4BB63-71B1-4CB3-A4A2-89585ED194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D11E2752-6C28-4400-842E-21A2841989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7F7FCB0-C114-4785-98EF-F7070686C0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0D78223-A4EB-4817-BCB3-B1B65D3D06D7}"/>
              </a:ext>
            </a:extLst>
          </p:cNvPr>
          <p:cNvSpPr>
            <a:spLocks noGrp="1" noChangeArrowheads="1"/>
          </p:cNvSpPr>
          <p:nvPr>
            <p:ph type="sldNum" sz="quarter" idx="12"/>
          </p:nvPr>
        </p:nvSpPr>
        <p:spPr>
          <a:ln/>
        </p:spPr>
        <p:txBody>
          <a:bodyPr/>
          <a:lstStyle>
            <a:lvl1pPr>
              <a:defRPr/>
            </a:lvl1pPr>
          </a:lstStyle>
          <a:p>
            <a:pPr>
              <a:defRPr/>
            </a:pPr>
            <a:fld id="{8AA528F6-1078-4E66-98FA-AA600E2B117D}" type="slidenum">
              <a:rPr lang="en-US" altLang="en-US"/>
              <a:pPr>
                <a:defRPr/>
              </a:pPr>
              <a:t>‹#›</a:t>
            </a:fld>
            <a:endParaRPr lang="en-US" altLang="en-US"/>
          </a:p>
        </p:txBody>
      </p:sp>
    </p:spTree>
    <p:extLst>
      <p:ext uri="{BB962C8B-B14F-4D97-AF65-F5344CB8AC3E}">
        <p14:creationId xmlns:p14="http://schemas.microsoft.com/office/powerpoint/2010/main" val="264986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EE173A-28A4-43CC-BA94-792008E43F9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0E56D1-4D35-4C63-AFDC-A5F65B28052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9DC31A2-691F-4BBE-88DE-181B469A638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AD2EBF7E-D5E7-4AE6-88A8-6C137E9AC34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AF2A41B2-3CAC-4371-9C1B-49B4F98623F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730D1-90AA-4EFF-A2AF-22BB488B04DB}" type="slidenum">
              <a:rPr lang="en-US" altLang="en-US"/>
              <a:pPr>
                <a:defRPr/>
              </a:pPr>
              <a:t>‹#›</a:t>
            </a:fld>
            <a:endParaRPr lang="en-US" altLang="en-US"/>
          </a:p>
        </p:txBody>
      </p:sp>
      <p:pic>
        <p:nvPicPr>
          <p:cNvPr id="1031" name="Picture 9">
            <a:extLst>
              <a:ext uri="{FF2B5EF4-FFF2-40B4-BE49-F238E27FC236}">
                <a16:creationId xmlns:a16="http://schemas.microsoft.com/office/drawing/2014/main" id="{9CE2B46C-75E1-4E76-863E-D833838FFBD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10547" r="2919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File:Alexander_Ypsilantis_in_hussar_uniform.jp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en.wikipedia.org/wiki/File:Otto_of_Greece.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6/6c/Greekhistory.GIF"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File:March15.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Kossuth_Lajos_Prinzhofer.jp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wikipedia.org/wiki/File:Ferdinand_I;_Keizer_van_Oostenrijk.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File:Praha_Barricades_1848.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upload.wikimedia.org/wikipedia/commons/b/b4/Attacco_garibaldino_contro_i_francesi_30_aprile_1849.jpg"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f/f3/Battle-Mars-Le-Tour-large.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over-image">
            <a:extLst>
              <a:ext uri="{FF2B5EF4-FFF2-40B4-BE49-F238E27FC236}">
                <a16:creationId xmlns:a16="http://schemas.microsoft.com/office/drawing/2014/main" id="{401D02DC-03EC-4922-BE07-4ABC22F3D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39" t="1282" r="22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a:extLst>
              <a:ext uri="{FF2B5EF4-FFF2-40B4-BE49-F238E27FC236}">
                <a16:creationId xmlns:a16="http://schemas.microsoft.com/office/drawing/2014/main" id="{8A804742-E822-430A-8BE4-731408F87432}"/>
              </a:ext>
            </a:extLst>
          </p:cNvPr>
          <p:cNvSpPr>
            <a:spLocks noGrp="1" noChangeArrowheads="1"/>
          </p:cNvSpPr>
          <p:nvPr>
            <p:ph type="ctrTitle"/>
          </p:nvPr>
        </p:nvSpPr>
        <p:spPr>
          <a:xfrm>
            <a:off x="0" y="5870575"/>
            <a:ext cx="9144000" cy="987425"/>
          </a:xfrm>
          <a:solidFill>
            <a:srgbClr val="273272"/>
          </a:solidFill>
        </p:spPr>
        <p:txBody>
          <a:bodyPr/>
          <a:lstStyle/>
          <a:p>
            <a:pPr eaLnBrk="1" hangingPunct="1"/>
            <a:r>
              <a:rPr lang="en-US" altLang="en-US" sz="4000" b="1">
                <a:solidFill>
                  <a:schemeClr val="bg1"/>
                </a:solidFill>
              </a:rPr>
              <a:t>19th-Century Nationalism &amp; Revolutions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FFCE-F93B-45C4-B9BB-F6F29747B93A}"/>
              </a:ext>
            </a:extLst>
          </p:cNvPr>
          <p:cNvSpPr>
            <a:spLocks noGrp="1"/>
          </p:cNvSpPr>
          <p:nvPr>
            <p:ph type="title"/>
          </p:nvPr>
        </p:nvSpPr>
        <p:spPr>
          <a:xfrm>
            <a:off x="58738" y="46038"/>
            <a:ext cx="4081462" cy="1295400"/>
          </a:xfrm>
        </p:spPr>
        <p:txBody>
          <a:bodyPr/>
          <a:lstStyle/>
          <a:p>
            <a:pPr>
              <a:defRPr/>
            </a:pPr>
            <a:r>
              <a:rPr lang="en-US" b="1" dirty="0">
                <a:solidFill>
                  <a:schemeClr val="accent1">
                    <a:lumMod val="50000"/>
                  </a:schemeClr>
                </a:solidFill>
              </a:rPr>
              <a:t>Independence</a:t>
            </a:r>
            <a:br>
              <a:rPr lang="en-US" b="1" dirty="0">
                <a:solidFill>
                  <a:schemeClr val="accent1">
                    <a:lumMod val="50000"/>
                  </a:schemeClr>
                </a:solidFill>
              </a:rPr>
            </a:br>
            <a:r>
              <a:rPr lang="en-US" b="1" dirty="0">
                <a:solidFill>
                  <a:schemeClr val="accent1">
                    <a:lumMod val="50000"/>
                  </a:schemeClr>
                </a:solidFill>
              </a:rPr>
              <a:t> of Greece</a:t>
            </a:r>
          </a:p>
        </p:txBody>
      </p:sp>
      <p:sp>
        <p:nvSpPr>
          <p:cNvPr id="13315" name="Content Placeholder 2">
            <a:extLst>
              <a:ext uri="{FF2B5EF4-FFF2-40B4-BE49-F238E27FC236}">
                <a16:creationId xmlns:a16="http://schemas.microsoft.com/office/drawing/2014/main" id="{BB7D4E6B-7E9A-47C9-AFF5-65915E2A0927}"/>
              </a:ext>
            </a:extLst>
          </p:cNvPr>
          <p:cNvSpPr>
            <a:spLocks noGrp="1" noChangeArrowheads="1"/>
          </p:cNvSpPr>
          <p:nvPr>
            <p:ph idx="1"/>
          </p:nvPr>
        </p:nvSpPr>
        <p:spPr>
          <a:xfrm>
            <a:off x="4267200" y="46038"/>
            <a:ext cx="4689475" cy="6202362"/>
          </a:xfrm>
        </p:spPr>
        <p:txBody>
          <a:bodyPr/>
          <a:lstStyle/>
          <a:p>
            <a:r>
              <a:rPr lang="en-US" altLang="en-US" sz="2800"/>
              <a:t>Part of Ottoman Empire from 1456 (400 yrs)</a:t>
            </a:r>
          </a:p>
          <a:p>
            <a:r>
              <a:rPr lang="en-US" altLang="en-US" sz="2800"/>
              <a:t>1821: Revolt began under the leadership of Alexander Ypsilanti</a:t>
            </a:r>
          </a:p>
          <a:p>
            <a:r>
              <a:rPr lang="en-US" altLang="en-US" sz="2800"/>
              <a:t>The Concert of Europe officially backed the Ottoman Empire, but, in 1827 Britain, France, and Russia entered the war</a:t>
            </a:r>
          </a:p>
          <a:p>
            <a:r>
              <a:rPr lang="en-US" altLang="en-US" sz="2800"/>
              <a:t>Greece achieved independence in 1830 </a:t>
            </a:r>
          </a:p>
          <a:p>
            <a:r>
              <a:rPr lang="en-US" altLang="en-US" sz="2800"/>
              <a:t>1833: A prince from Bavaria was installed as the King of Greece, Otto </a:t>
            </a:r>
          </a:p>
          <a:p>
            <a:endParaRPr lang="en-US" altLang="en-US" sz="2800"/>
          </a:p>
          <a:p>
            <a:endParaRPr lang="en-US" altLang="en-US" sz="2800"/>
          </a:p>
          <a:p>
            <a:endParaRPr lang="en-US" altLang="en-US" sz="2800"/>
          </a:p>
          <a:p>
            <a:endParaRPr lang="en-US" altLang="en-US"/>
          </a:p>
        </p:txBody>
      </p:sp>
      <p:pic>
        <p:nvPicPr>
          <p:cNvPr id="13316" name="Picture 5" descr="180px-Alexander_Ypsilantis_in_hussar_uniform">
            <a:hlinkClick r:id="rId2" tooltip="Ypsilantis in the uniform of a senior officer of the Russian Hussars, 1810s"/>
            <a:extLst>
              <a:ext uri="{FF2B5EF4-FFF2-40B4-BE49-F238E27FC236}">
                <a16:creationId xmlns:a16="http://schemas.microsoft.com/office/drawing/2014/main" id="{349268D9-4D1C-453E-BC65-158783F79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404938"/>
            <a:ext cx="18621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a:extLst>
              <a:ext uri="{FF2B5EF4-FFF2-40B4-BE49-F238E27FC236}">
                <a16:creationId xmlns:a16="http://schemas.microsoft.com/office/drawing/2014/main" id="{D2F2F913-0E57-48C9-BB6C-55C987B8CF1C}"/>
              </a:ext>
            </a:extLst>
          </p:cNvPr>
          <p:cNvSpPr>
            <a:spLocks noChangeArrowheads="1"/>
          </p:cNvSpPr>
          <p:nvPr/>
        </p:nvSpPr>
        <p:spPr bwMode="auto">
          <a:xfrm>
            <a:off x="2098675" y="2098675"/>
            <a:ext cx="1543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Alexander </a:t>
            </a:r>
            <a:br>
              <a:rPr lang="en-US" altLang="en-US" sz="2400"/>
            </a:br>
            <a:r>
              <a:rPr lang="en-US" altLang="en-US" sz="2400"/>
              <a:t>Ypsilanti</a:t>
            </a:r>
          </a:p>
        </p:txBody>
      </p:sp>
      <p:sp>
        <p:nvSpPr>
          <p:cNvPr id="13318" name="Rectangle 5">
            <a:extLst>
              <a:ext uri="{FF2B5EF4-FFF2-40B4-BE49-F238E27FC236}">
                <a16:creationId xmlns:a16="http://schemas.microsoft.com/office/drawing/2014/main" id="{15C1F716-0B46-4114-9F66-3198A81521A2}"/>
              </a:ext>
            </a:extLst>
          </p:cNvPr>
          <p:cNvSpPr>
            <a:spLocks noChangeArrowheads="1"/>
          </p:cNvSpPr>
          <p:nvPr/>
        </p:nvSpPr>
        <p:spPr bwMode="auto">
          <a:xfrm>
            <a:off x="571500" y="4724400"/>
            <a:ext cx="1211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Otto</a:t>
            </a:r>
            <a:br>
              <a:rPr lang="en-US" altLang="en-US" sz="2400"/>
            </a:br>
            <a:r>
              <a:rPr lang="en-US" altLang="en-US" sz="2400"/>
              <a:t>King of </a:t>
            </a:r>
            <a:br>
              <a:rPr lang="en-US" altLang="en-US" sz="2400"/>
            </a:br>
            <a:r>
              <a:rPr lang="en-US" altLang="en-US" sz="2400"/>
              <a:t>Greece</a:t>
            </a:r>
          </a:p>
        </p:txBody>
      </p:sp>
      <p:pic>
        <p:nvPicPr>
          <p:cNvPr id="13319" name="Picture 7" descr="200px-Otto_of_Greece">
            <a:hlinkClick r:id="rId4" tooltip="Otto of Greece.jpg"/>
            <a:extLst>
              <a:ext uri="{FF2B5EF4-FFF2-40B4-BE49-F238E27FC236}">
                <a16:creationId xmlns:a16="http://schemas.microsoft.com/office/drawing/2014/main" id="{F241D7D0-9D06-4628-8F2E-C52F18CE77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225" y="4084638"/>
            <a:ext cx="1982788"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538BA81-DC9E-4997-8013-6F2674158DE5}"/>
              </a:ext>
            </a:extLst>
          </p:cNvPr>
          <p:cNvSpPr>
            <a:spLocks noGrp="1" noChangeArrowheads="1"/>
          </p:cNvSpPr>
          <p:nvPr>
            <p:ph type="title"/>
          </p:nvPr>
        </p:nvSpPr>
        <p:spPr>
          <a:xfrm>
            <a:off x="457200" y="274638"/>
            <a:ext cx="8229600" cy="715962"/>
          </a:xfrm>
        </p:spPr>
        <p:txBody>
          <a:bodyPr/>
          <a:lstStyle/>
          <a:p>
            <a:r>
              <a:rPr lang="en-US" altLang="en-US" sz="4000"/>
              <a:t>GREECE</a:t>
            </a:r>
          </a:p>
        </p:txBody>
      </p:sp>
      <p:sp>
        <p:nvSpPr>
          <p:cNvPr id="14339" name="Rectangle 3">
            <a:extLst>
              <a:ext uri="{FF2B5EF4-FFF2-40B4-BE49-F238E27FC236}">
                <a16:creationId xmlns:a16="http://schemas.microsoft.com/office/drawing/2014/main" id="{10810C97-FC8C-4129-B212-19705C55EB72}"/>
              </a:ext>
            </a:extLst>
          </p:cNvPr>
          <p:cNvSpPr>
            <a:spLocks noGrp="1" noChangeArrowheads="1"/>
          </p:cNvSpPr>
          <p:nvPr>
            <p:ph type="body" idx="1"/>
          </p:nvPr>
        </p:nvSpPr>
        <p:spPr/>
        <p:txBody>
          <a:bodyPr/>
          <a:lstStyle/>
          <a:p>
            <a:endParaRPr lang="en-US" altLang="en-US"/>
          </a:p>
        </p:txBody>
      </p:sp>
      <p:pic>
        <p:nvPicPr>
          <p:cNvPr id="14340" name="Picture 5" descr="File:Greekhistory.GIF">
            <a:hlinkClick r:id="rId2"/>
            <a:extLst>
              <a:ext uri="{FF2B5EF4-FFF2-40B4-BE49-F238E27FC236}">
                <a16:creationId xmlns:a16="http://schemas.microsoft.com/office/drawing/2014/main" id="{7987265F-486E-4289-9C45-959BF27FD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6200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ttoman-empire-1580">
            <a:extLst>
              <a:ext uri="{FF2B5EF4-FFF2-40B4-BE49-F238E27FC236}">
                <a16:creationId xmlns:a16="http://schemas.microsoft.com/office/drawing/2014/main" id="{CB3DBECC-7078-43C2-B970-636012135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122363"/>
            <a:ext cx="88519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8FE11268-24D2-4DC9-8C39-2A9C43D9A9D1}"/>
              </a:ext>
            </a:extLst>
          </p:cNvPr>
          <p:cNvSpPr txBox="1">
            <a:spLocks noChangeArrowheads="1"/>
          </p:cNvSpPr>
          <p:nvPr/>
        </p:nvSpPr>
        <p:spPr bwMode="auto">
          <a:xfrm>
            <a:off x="685800" y="319088"/>
            <a:ext cx="7924800" cy="823912"/>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55C755"/>
                </a:solidFill>
                <a:latin typeface="UncialNarrow" pitchFamily="2" charset="0"/>
              </a:rPr>
              <a:t>The Crimean War </a:t>
            </a:r>
            <a:r>
              <a:rPr lang="en-US" altLang="en-US" sz="4400" b="1">
                <a:solidFill>
                  <a:srgbClr val="55C755"/>
                </a:solidFill>
                <a:latin typeface="UncialNarrow" pitchFamily="2" charset="0"/>
              </a:rPr>
              <a:t>[1854-1856]</a:t>
            </a:r>
          </a:p>
        </p:txBody>
      </p:sp>
      <p:sp>
        <p:nvSpPr>
          <p:cNvPr id="89092" name="Text Box 4">
            <a:extLst>
              <a:ext uri="{FF2B5EF4-FFF2-40B4-BE49-F238E27FC236}">
                <a16:creationId xmlns:a16="http://schemas.microsoft.com/office/drawing/2014/main" id="{E0686CFE-06A8-4791-9F20-43E76D6E3107}"/>
              </a:ext>
            </a:extLst>
          </p:cNvPr>
          <p:cNvSpPr txBox="1">
            <a:spLocks noChangeArrowheads="1"/>
          </p:cNvSpPr>
          <p:nvPr/>
        </p:nvSpPr>
        <p:spPr bwMode="auto">
          <a:xfrm>
            <a:off x="304800" y="2422525"/>
            <a:ext cx="2667000" cy="2208213"/>
          </a:xfrm>
          <a:prstGeom prst="rect">
            <a:avLst/>
          </a:prstGeom>
          <a:noFill/>
          <a:ln w="9525">
            <a:noFill/>
            <a:miter lim="800000"/>
            <a:headEnd/>
            <a:tailEnd/>
          </a:ln>
          <a:effectLst/>
        </p:spPr>
        <p:txBody>
          <a:bodyPr>
            <a:spAutoFit/>
          </a:bodyPr>
          <a:lstStyle/>
          <a:p>
            <a:pPr algn="ctr">
              <a:spcBef>
                <a:spcPct val="50000"/>
              </a:spcBef>
              <a:defRPr/>
            </a:pPr>
            <a:r>
              <a:rPr lang="en-US" sz="2900">
                <a:solidFill>
                  <a:srgbClr val="FFCC00"/>
                </a:solidFill>
                <a:latin typeface="Comic Sans MS" pitchFamily="66" charset="0"/>
              </a:rPr>
              <a:t>Russia</a:t>
            </a:r>
            <a:br>
              <a:rPr lang="en-US" sz="2900" b="1">
                <a:solidFill>
                  <a:srgbClr val="FFCC00"/>
                </a:solidFill>
                <a:effectLst>
                  <a:outerShdw blurRad="38100" dist="38100" dir="2700000" algn="tl">
                    <a:srgbClr val="FFFFFF"/>
                  </a:outerShdw>
                </a:effectLst>
                <a:latin typeface="Comic Sans MS" pitchFamily="66" charset="0"/>
              </a:rPr>
            </a:br>
            <a:r>
              <a:rPr lang="en-US" sz="2200">
                <a:solidFill>
                  <a:schemeClr val="bg1"/>
                </a:solidFill>
                <a:latin typeface="Comic Sans MS" pitchFamily="66" charset="0"/>
              </a:rPr>
              <a:t>[claimed protectorship over the Orthodox Christians in the Ottoman Empire]</a:t>
            </a:r>
          </a:p>
        </p:txBody>
      </p:sp>
      <p:sp>
        <p:nvSpPr>
          <p:cNvPr id="89093" name="Text Box 5">
            <a:extLst>
              <a:ext uri="{FF2B5EF4-FFF2-40B4-BE49-F238E27FC236}">
                <a16:creationId xmlns:a16="http://schemas.microsoft.com/office/drawing/2014/main" id="{B19D5DA1-C35C-436D-89BE-772DD848347A}"/>
              </a:ext>
            </a:extLst>
          </p:cNvPr>
          <p:cNvSpPr txBox="1">
            <a:spLocks noChangeArrowheads="1"/>
          </p:cNvSpPr>
          <p:nvPr/>
        </p:nvSpPr>
        <p:spPr bwMode="auto">
          <a:xfrm>
            <a:off x="5715000" y="2422525"/>
            <a:ext cx="34290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00">
                <a:solidFill>
                  <a:srgbClr val="FFCC00"/>
                </a:solidFill>
                <a:latin typeface="Comic Sans MS" panose="030F0702030302020204" pitchFamily="66" charset="0"/>
              </a:rPr>
              <a:t>Ottoman Empire</a:t>
            </a:r>
          </a:p>
          <a:p>
            <a:pPr algn="ctr" eaLnBrk="1" hangingPunct="1">
              <a:spcBef>
                <a:spcPct val="50000"/>
              </a:spcBef>
              <a:buFontTx/>
              <a:buNone/>
            </a:pPr>
            <a:r>
              <a:rPr lang="en-US" altLang="en-US" sz="2900">
                <a:solidFill>
                  <a:srgbClr val="FFCC00"/>
                </a:solidFill>
                <a:latin typeface="Comic Sans MS" panose="030F0702030302020204" pitchFamily="66" charset="0"/>
              </a:rPr>
              <a:t>Great Britain</a:t>
            </a:r>
          </a:p>
          <a:p>
            <a:pPr algn="ctr" eaLnBrk="1" hangingPunct="1">
              <a:spcBef>
                <a:spcPct val="50000"/>
              </a:spcBef>
              <a:buFontTx/>
              <a:buNone/>
            </a:pPr>
            <a:r>
              <a:rPr lang="en-US" altLang="en-US" sz="2900">
                <a:solidFill>
                  <a:srgbClr val="FFCC00"/>
                </a:solidFill>
                <a:latin typeface="Comic Sans MS" panose="030F0702030302020204" pitchFamily="66" charset="0"/>
              </a:rPr>
              <a:t>France</a:t>
            </a:r>
          </a:p>
          <a:p>
            <a:pPr algn="ctr" eaLnBrk="1" hangingPunct="1">
              <a:spcBef>
                <a:spcPct val="50000"/>
              </a:spcBef>
              <a:buFontTx/>
              <a:buNone/>
            </a:pPr>
            <a:r>
              <a:rPr lang="en-US" altLang="en-US" sz="2900">
                <a:solidFill>
                  <a:srgbClr val="FFCC00"/>
                </a:solidFill>
                <a:latin typeface="Comic Sans MS" panose="030F0702030302020204" pitchFamily="66" charset="0"/>
              </a:rPr>
              <a:t>Piedmont-Sardinia</a:t>
            </a:r>
          </a:p>
        </p:txBody>
      </p:sp>
      <p:sp>
        <p:nvSpPr>
          <p:cNvPr id="89094" name="Line 6">
            <a:extLst>
              <a:ext uri="{FF2B5EF4-FFF2-40B4-BE49-F238E27FC236}">
                <a16:creationId xmlns:a16="http://schemas.microsoft.com/office/drawing/2014/main" id="{072ECBA0-57AF-4119-82AD-ED5FCA0A33CC}"/>
              </a:ext>
            </a:extLst>
          </p:cNvPr>
          <p:cNvSpPr>
            <a:spLocks noChangeShapeType="1"/>
          </p:cNvSpPr>
          <p:nvPr/>
        </p:nvSpPr>
        <p:spPr bwMode="auto">
          <a:xfrm>
            <a:off x="2514600" y="2727325"/>
            <a:ext cx="838200" cy="0"/>
          </a:xfrm>
          <a:prstGeom prst="line">
            <a:avLst/>
          </a:prstGeom>
          <a:noFill/>
          <a:ln w="285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5" name="Line 7">
            <a:extLst>
              <a:ext uri="{FF2B5EF4-FFF2-40B4-BE49-F238E27FC236}">
                <a16:creationId xmlns:a16="http://schemas.microsoft.com/office/drawing/2014/main" id="{4C6818EC-3C8B-4846-A675-8C0380492071}"/>
              </a:ext>
            </a:extLst>
          </p:cNvPr>
          <p:cNvSpPr>
            <a:spLocks noChangeShapeType="1"/>
          </p:cNvSpPr>
          <p:nvPr/>
        </p:nvSpPr>
        <p:spPr bwMode="auto">
          <a:xfrm flipH="1">
            <a:off x="5105400" y="2727325"/>
            <a:ext cx="838200" cy="0"/>
          </a:xfrm>
          <a:prstGeom prst="line">
            <a:avLst/>
          </a:prstGeom>
          <a:noFill/>
          <a:ln w="285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6" name="AutoShape 8">
            <a:extLst>
              <a:ext uri="{FF2B5EF4-FFF2-40B4-BE49-F238E27FC236}">
                <a16:creationId xmlns:a16="http://schemas.microsoft.com/office/drawing/2014/main" id="{A06FDBAE-C369-4B13-9A54-C2AA18F00229}"/>
              </a:ext>
            </a:extLst>
          </p:cNvPr>
          <p:cNvSpPr>
            <a:spLocks noChangeArrowheads="1"/>
          </p:cNvSpPr>
          <p:nvPr/>
        </p:nvSpPr>
        <p:spPr bwMode="auto">
          <a:xfrm rot="2987456">
            <a:off x="3467100" y="2003425"/>
            <a:ext cx="1676400" cy="1600200"/>
          </a:xfrm>
          <a:prstGeom prst="irregularSeal2">
            <a:avLst/>
          </a:prstGeom>
          <a:gradFill rotWithShape="1">
            <a:gsLst>
              <a:gs pos="0">
                <a:srgbClr val="4D0808"/>
              </a:gs>
              <a:gs pos="30000">
                <a:srgbClr val="FF0300"/>
              </a:gs>
              <a:gs pos="55000">
                <a:srgbClr val="FF7A00"/>
              </a:gs>
              <a:gs pos="100000">
                <a:srgbClr val="FFF200"/>
              </a:gs>
            </a:gsLst>
            <a:lin ang="18900000" scaled="1"/>
          </a:gradFill>
          <a:ln>
            <a:noFill/>
          </a:ln>
          <a:effectLst>
            <a:prstShdw prst="shdw17" dist="17961" dir="2700000">
              <a:srgbClr val="9991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wipe(left)">
                                      <p:cBhvr>
                                        <p:cTn id="7" dur="2000"/>
                                        <p:tgtEl>
                                          <p:spTgt spid="89092"/>
                                        </p:tgtEl>
                                      </p:cBhvr>
                                    </p:animEffect>
                                  </p:childTnLst>
                                </p:cTn>
                              </p:par>
                              <p:par>
                                <p:cTn id="8" presetID="22" presetClass="entr" presetSubtype="8" fill="hold" nodeType="withEffect">
                                  <p:stCondLst>
                                    <p:cond delay="0"/>
                                  </p:stCondLst>
                                  <p:childTnLst>
                                    <p:set>
                                      <p:cBhvr>
                                        <p:cTn id="9" dur="1" fill="hold">
                                          <p:stCondLst>
                                            <p:cond delay="0"/>
                                          </p:stCondLst>
                                        </p:cTn>
                                        <p:tgtEl>
                                          <p:spTgt spid="89094"/>
                                        </p:tgtEl>
                                        <p:attrNameLst>
                                          <p:attrName>style.visibility</p:attrName>
                                        </p:attrNameLst>
                                      </p:cBhvr>
                                      <p:to>
                                        <p:strVal val="visible"/>
                                      </p:to>
                                    </p:set>
                                    <p:animEffect transition="in" filter="wipe(left)">
                                      <p:cBhvr>
                                        <p:cTn id="10" dur="2000"/>
                                        <p:tgtEl>
                                          <p:spTgt spid="890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89096"/>
                                        </p:tgtEl>
                                        <p:attrNameLst>
                                          <p:attrName>style.visibility</p:attrName>
                                        </p:attrNameLst>
                                      </p:cBhvr>
                                      <p:to>
                                        <p:strVal val="visible"/>
                                      </p:to>
                                    </p:set>
                                    <p:anim calcmode="lin" valueType="num">
                                      <p:cBhvr>
                                        <p:cTn id="15" dur="500" fill="hold"/>
                                        <p:tgtEl>
                                          <p:spTgt spid="89096"/>
                                        </p:tgtEl>
                                        <p:attrNameLst>
                                          <p:attrName>ppt_w</p:attrName>
                                        </p:attrNameLst>
                                      </p:cBhvr>
                                      <p:tavLst>
                                        <p:tav tm="0">
                                          <p:val>
                                            <p:fltVal val="0"/>
                                          </p:val>
                                        </p:tav>
                                        <p:tav tm="100000">
                                          <p:val>
                                            <p:strVal val="#ppt_w"/>
                                          </p:val>
                                        </p:tav>
                                      </p:tavLst>
                                    </p:anim>
                                    <p:anim calcmode="lin" valueType="num">
                                      <p:cBhvr>
                                        <p:cTn id="16" dur="500" fill="hold"/>
                                        <p:tgtEl>
                                          <p:spTgt spid="89096"/>
                                        </p:tgtEl>
                                        <p:attrNameLst>
                                          <p:attrName>ppt_h</p:attrName>
                                        </p:attrNameLst>
                                      </p:cBhvr>
                                      <p:tavLst>
                                        <p:tav tm="0">
                                          <p:val>
                                            <p:fltVal val="0"/>
                                          </p:val>
                                        </p:tav>
                                        <p:tav tm="100000">
                                          <p:val>
                                            <p:strVal val="#ppt_h"/>
                                          </p:val>
                                        </p:tav>
                                      </p:tavLst>
                                    </p:anim>
                                    <p:anim calcmode="lin" valueType="num">
                                      <p:cBhvr>
                                        <p:cTn id="17" dur="500" fill="hold"/>
                                        <p:tgtEl>
                                          <p:spTgt spid="89096"/>
                                        </p:tgtEl>
                                        <p:attrNameLst>
                                          <p:attrName>style.rotation</p:attrName>
                                        </p:attrNameLst>
                                      </p:cBhvr>
                                      <p:tavLst>
                                        <p:tav tm="0">
                                          <p:val>
                                            <p:fltVal val="90"/>
                                          </p:val>
                                        </p:tav>
                                        <p:tav tm="100000">
                                          <p:val>
                                            <p:fltVal val="0"/>
                                          </p:val>
                                        </p:tav>
                                      </p:tavLst>
                                    </p:anim>
                                    <p:animEffect transition="in" filter="fade">
                                      <p:cBhvr>
                                        <p:cTn id="18" dur="500"/>
                                        <p:tgtEl>
                                          <p:spTgt spid="89096"/>
                                        </p:tgtEl>
                                      </p:cBhvr>
                                    </p:animEffect>
                                  </p:childTnLst>
                                  <p:subTnLst>
                                    <p:audio>
                                      <p:cMediaNode>
                                        <p:cTn display="0" masterRel="sameClick">
                                          <p:stCondLst>
                                            <p:cond evt="begin" delay="0">
                                              <p:tn val="13"/>
                                            </p:cond>
                                          </p:stCondLst>
                                          <p:endCondLst>
                                            <p:cond evt="onStopAudio" delay="0">
                                              <p:tgtEl>
                                                <p:sldTgt/>
                                              </p:tgtEl>
                                            </p:cond>
                                          </p:endCondLst>
                                        </p:cTn>
                                        <p:tgtEl>
                                          <p:sndTgt r:embed="rId2" name="bomb.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89093"/>
                                        </p:tgtEl>
                                        <p:attrNameLst>
                                          <p:attrName>style.visibility</p:attrName>
                                        </p:attrNameLst>
                                      </p:cBhvr>
                                      <p:to>
                                        <p:strVal val="visible"/>
                                      </p:to>
                                    </p:set>
                                    <p:animEffect transition="in" filter="wipe(right)">
                                      <p:cBhvr>
                                        <p:cTn id="23" dur="2000"/>
                                        <p:tgtEl>
                                          <p:spTgt spid="89093"/>
                                        </p:tgtEl>
                                      </p:cBhvr>
                                    </p:animEffect>
                                  </p:childTnLst>
                                </p:cTn>
                              </p:par>
                              <p:par>
                                <p:cTn id="24" presetID="22" presetClass="entr" presetSubtype="2" fill="hold" nodeType="withEffect">
                                  <p:stCondLst>
                                    <p:cond delay="0"/>
                                  </p:stCondLst>
                                  <p:childTnLst>
                                    <p:set>
                                      <p:cBhvr>
                                        <p:cTn id="25" dur="1" fill="hold">
                                          <p:stCondLst>
                                            <p:cond delay="0"/>
                                          </p:stCondLst>
                                        </p:cTn>
                                        <p:tgtEl>
                                          <p:spTgt spid="89095"/>
                                        </p:tgtEl>
                                        <p:attrNameLst>
                                          <p:attrName>style.visibility</p:attrName>
                                        </p:attrNameLst>
                                      </p:cBhvr>
                                      <p:to>
                                        <p:strVal val="visible"/>
                                      </p:to>
                                    </p:set>
                                    <p:animEffect transition="in" filter="wipe(right)">
                                      <p:cBhvr>
                                        <p:cTn id="26" dur="2000"/>
                                        <p:tgtEl>
                                          <p:spTgt spid="89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p:bldP spid="890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B98244FD-3BA9-4471-90A8-79B536B88A47}"/>
              </a:ext>
            </a:extLst>
          </p:cNvPr>
          <p:cNvSpPr txBox="1">
            <a:spLocks noChangeArrowheads="1"/>
          </p:cNvSpPr>
          <p:nvPr/>
        </p:nvSpPr>
        <p:spPr bwMode="auto">
          <a:xfrm>
            <a:off x="381000" y="152400"/>
            <a:ext cx="8458200" cy="1431925"/>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400" b="1" i="1">
                <a:solidFill>
                  <a:srgbClr val="55C755"/>
                </a:solidFill>
                <a:latin typeface="UncialNarrow" pitchFamily="2" charset="0"/>
              </a:rPr>
              <a:t>The Charge of the Light Brigade</a:t>
            </a:r>
            <a:r>
              <a:rPr lang="en-US" altLang="en-US" sz="4400" b="1">
                <a:solidFill>
                  <a:srgbClr val="55C755"/>
                </a:solidFill>
                <a:latin typeface="UncialNarrow" pitchFamily="2" charset="0"/>
              </a:rPr>
              <a:t>:</a:t>
            </a:r>
            <a:br>
              <a:rPr lang="en-US" altLang="en-US" sz="4400" b="1">
                <a:solidFill>
                  <a:srgbClr val="55C755"/>
                </a:solidFill>
                <a:latin typeface="UncialNarrow" pitchFamily="2" charset="0"/>
              </a:rPr>
            </a:br>
            <a:r>
              <a:rPr lang="en-US" altLang="en-US" sz="4400" b="1">
                <a:solidFill>
                  <a:srgbClr val="55C755"/>
                </a:solidFill>
                <a:latin typeface="UncialNarrow" pitchFamily="2" charset="0"/>
              </a:rPr>
              <a:t>The Battle of Balaklava </a:t>
            </a:r>
            <a:r>
              <a:rPr lang="en-US" altLang="en-US" sz="3600" b="1">
                <a:solidFill>
                  <a:srgbClr val="55C755"/>
                </a:solidFill>
                <a:latin typeface="UncialNarrow" pitchFamily="2" charset="0"/>
              </a:rPr>
              <a:t>[1854]</a:t>
            </a:r>
            <a:endParaRPr lang="en-US" altLang="en-US" sz="2400" b="1">
              <a:solidFill>
                <a:srgbClr val="55C755"/>
              </a:solidFill>
              <a:latin typeface="UncialNarrow" pitchFamily="2" charset="0"/>
            </a:endParaRPr>
          </a:p>
        </p:txBody>
      </p:sp>
      <p:pic>
        <p:nvPicPr>
          <p:cNvPr id="16387" name="Picture 5" descr="simpsonlightbrigade">
            <a:extLst>
              <a:ext uri="{FF2B5EF4-FFF2-40B4-BE49-F238E27FC236}">
                <a16:creationId xmlns:a16="http://schemas.microsoft.com/office/drawing/2014/main" id="{3924D2EF-962A-4B5A-8C39-B1230DC6C9B9}"/>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8600" y="2008188"/>
            <a:ext cx="4876800" cy="28733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 Box 6">
            <a:extLst>
              <a:ext uri="{FF2B5EF4-FFF2-40B4-BE49-F238E27FC236}">
                <a16:creationId xmlns:a16="http://schemas.microsoft.com/office/drawing/2014/main" id="{6880696A-233F-440C-A13B-294AC3B85999}"/>
              </a:ext>
            </a:extLst>
          </p:cNvPr>
          <p:cNvSpPr txBox="1">
            <a:spLocks noChangeArrowheads="1"/>
          </p:cNvSpPr>
          <p:nvPr/>
        </p:nvSpPr>
        <p:spPr bwMode="auto">
          <a:xfrm>
            <a:off x="838200" y="5502275"/>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chemeClr val="bg1"/>
                </a:solidFill>
                <a:latin typeface="Comic Sans MS" panose="030F0702030302020204" pitchFamily="66" charset="0"/>
              </a:rPr>
              <a:t>A romanticized poem of the battle </a:t>
            </a:r>
            <a:br>
              <a:rPr lang="en-US" altLang="en-US" sz="2400">
                <a:solidFill>
                  <a:schemeClr val="bg1"/>
                </a:solidFill>
                <a:latin typeface="Comic Sans MS" panose="030F0702030302020204" pitchFamily="66" charset="0"/>
              </a:rPr>
            </a:br>
            <a:r>
              <a:rPr lang="en-US" altLang="en-US" sz="2400">
                <a:solidFill>
                  <a:schemeClr val="bg1"/>
                </a:solidFill>
                <a:latin typeface="Comic Sans MS" panose="030F0702030302020204" pitchFamily="66" charset="0"/>
              </a:rPr>
              <a:t>by Alfred Lord Tennyson</a:t>
            </a:r>
          </a:p>
        </p:txBody>
      </p:sp>
      <p:sp>
        <p:nvSpPr>
          <p:cNvPr id="93191" name="Rectangle 7">
            <a:extLst>
              <a:ext uri="{FF2B5EF4-FFF2-40B4-BE49-F238E27FC236}">
                <a16:creationId xmlns:a16="http://schemas.microsoft.com/office/drawing/2014/main" id="{E0F03DBD-8F9C-48FD-AED7-0BCEF8427BCE}"/>
              </a:ext>
            </a:extLst>
          </p:cNvPr>
          <p:cNvSpPr>
            <a:spLocks noChangeArrowheads="1"/>
          </p:cNvSpPr>
          <p:nvPr/>
        </p:nvSpPr>
        <p:spPr bwMode="auto">
          <a:xfrm>
            <a:off x="5251450" y="2133600"/>
            <a:ext cx="38163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a:solidFill>
                  <a:srgbClr val="FFE67D"/>
                </a:solidFill>
                <a:latin typeface="Comic Sans MS" panose="030F0702030302020204" pitchFamily="66" charset="0"/>
              </a:rPr>
              <a:t>Half a league, half a league,</a:t>
            </a:r>
            <a:br>
              <a:rPr lang="en-US" altLang="en-US" sz="2000" i="1">
                <a:solidFill>
                  <a:srgbClr val="FFE67D"/>
                </a:solidFill>
                <a:latin typeface="Comic Sans MS" panose="030F0702030302020204" pitchFamily="66" charset="0"/>
              </a:rPr>
            </a:br>
            <a:r>
              <a:rPr lang="en-US" altLang="en-US" sz="2000" i="1">
                <a:solidFill>
                  <a:srgbClr val="FFE67D"/>
                </a:solidFill>
                <a:latin typeface="Comic Sans MS" panose="030F0702030302020204" pitchFamily="66" charset="0"/>
              </a:rPr>
              <a:t>    Half a league onward,</a:t>
            </a:r>
            <a:br>
              <a:rPr lang="en-US" altLang="en-US" sz="2000" i="1">
                <a:solidFill>
                  <a:srgbClr val="FFE67D"/>
                </a:solidFill>
                <a:latin typeface="Comic Sans MS" panose="030F0702030302020204" pitchFamily="66" charset="0"/>
              </a:rPr>
            </a:br>
            <a:r>
              <a:rPr lang="en-US" altLang="en-US" sz="2000" i="1">
                <a:solidFill>
                  <a:srgbClr val="FFE67D"/>
                </a:solidFill>
                <a:latin typeface="Comic Sans MS" panose="030F0702030302020204" pitchFamily="66" charset="0"/>
              </a:rPr>
              <a:t>All in the valley of Death</a:t>
            </a:r>
            <a:br>
              <a:rPr lang="en-US" altLang="en-US" sz="2000" i="1">
                <a:solidFill>
                  <a:srgbClr val="FFE67D"/>
                </a:solidFill>
                <a:latin typeface="Comic Sans MS" panose="030F0702030302020204" pitchFamily="66" charset="0"/>
              </a:rPr>
            </a:br>
            <a:r>
              <a:rPr lang="en-US" altLang="en-US" sz="2000" i="1">
                <a:solidFill>
                  <a:srgbClr val="FFE67D"/>
                </a:solidFill>
                <a:latin typeface="Comic Sans MS" panose="030F0702030302020204" pitchFamily="66" charset="0"/>
              </a:rPr>
              <a:t>    Rode the six hundred.</a:t>
            </a:r>
            <a:br>
              <a:rPr lang="en-US" altLang="en-US" sz="2000" i="1">
                <a:solidFill>
                  <a:srgbClr val="FFE67D"/>
                </a:solidFill>
                <a:latin typeface="Comic Sans MS" panose="030F0702030302020204" pitchFamily="66" charset="0"/>
              </a:rPr>
            </a:br>
            <a:r>
              <a:rPr lang="en-US" altLang="en-US" sz="2000" i="1">
                <a:solidFill>
                  <a:srgbClr val="FFE67D"/>
                </a:solidFill>
                <a:latin typeface="Comic Sans MS" panose="030F0702030302020204" pitchFamily="66" charset="0"/>
              </a:rPr>
              <a:t>"Forward, the Light Brigade!</a:t>
            </a:r>
            <a:br>
              <a:rPr lang="en-US" altLang="en-US" sz="2000" i="1">
                <a:solidFill>
                  <a:srgbClr val="FFE67D"/>
                </a:solidFill>
                <a:latin typeface="Comic Sans MS" panose="030F0702030302020204" pitchFamily="66" charset="0"/>
              </a:rPr>
            </a:br>
            <a:r>
              <a:rPr lang="en-US" altLang="en-US" sz="2000" i="1">
                <a:solidFill>
                  <a:srgbClr val="FFE67D"/>
                </a:solidFill>
                <a:latin typeface="Comic Sans MS" panose="030F0702030302020204" pitchFamily="66" charset="0"/>
              </a:rPr>
              <a:t>"Charge for the guns!" he said:</a:t>
            </a:r>
            <a:br>
              <a:rPr lang="en-US" altLang="en-US" sz="2000" i="1">
                <a:solidFill>
                  <a:srgbClr val="FFE67D"/>
                </a:solidFill>
                <a:latin typeface="Comic Sans MS" panose="030F0702030302020204" pitchFamily="66" charset="0"/>
              </a:rPr>
            </a:br>
            <a:r>
              <a:rPr lang="en-US" altLang="en-US" sz="2000" i="1">
                <a:solidFill>
                  <a:srgbClr val="FFE67D"/>
                </a:solidFill>
                <a:latin typeface="Comic Sans MS" panose="030F0702030302020204" pitchFamily="66" charset="0"/>
              </a:rPr>
              <a:t>Into the valley of Death</a:t>
            </a:r>
            <a:br>
              <a:rPr lang="en-US" altLang="en-US" sz="2000" i="1">
                <a:solidFill>
                  <a:srgbClr val="FFE67D"/>
                </a:solidFill>
                <a:latin typeface="Comic Sans MS" panose="030F0702030302020204" pitchFamily="66" charset="0"/>
              </a:rPr>
            </a:br>
            <a:r>
              <a:rPr lang="en-US" altLang="en-US" sz="2000" i="1">
                <a:solidFill>
                  <a:srgbClr val="FFE67D"/>
                </a:solidFill>
                <a:latin typeface="Comic Sans MS" panose="030F0702030302020204" pitchFamily="66" charset="0"/>
              </a:rPr>
              <a:t>    Rode the six hundred… </a:t>
            </a:r>
          </a:p>
        </p:txBody>
      </p:sp>
      <p:pic>
        <p:nvPicPr>
          <p:cNvPr id="16390" name="Picture 8" descr="space">
            <a:extLst>
              <a:ext uri="{FF2B5EF4-FFF2-40B4-BE49-F238E27FC236}">
                <a16:creationId xmlns:a16="http://schemas.microsoft.com/office/drawing/2014/main" id="{F7EFBB4D-E308-4239-8814-4D11B97E2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63" y="233362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space">
            <a:extLst>
              <a:ext uri="{FF2B5EF4-FFF2-40B4-BE49-F238E27FC236}">
                <a16:creationId xmlns:a16="http://schemas.microsoft.com/office/drawing/2014/main" id="{7747E216-52F4-4194-BEF6-57E3F527F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63" y="306387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space">
            <a:extLst>
              <a:ext uri="{FF2B5EF4-FFF2-40B4-BE49-F238E27FC236}">
                <a16:creationId xmlns:a16="http://schemas.microsoft.com/office/drawing/2014/main" id="{C5D107BF-8020-487D-AFCF-F676DD515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63" y="452437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93191"/>
                                        </p:tgtEl>
                                        <p:attrNameLst>
                                          <p:attrName>style.visibility</p:attrName>
                                        </p:attrNameLst>
                                      </p:cBhvr>
                                      <p:to>
                                        <p:strVal val="visible"/>
                                      </p:to>
                                    </p:set>
                                    <p:animEffect transition="in" filter="wipe(up)">
                                      <p:cBhvr>
                                        <p:cTn id="7" dur="20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4E3BCF5F-A614-41CD-8022-FFBEC9865F51}"/>
              </a:ext>
            </a:extLst>
          </p:cNvPr>
          <p:cNvSpPr txBox="1">
            <a:spLocks noChangeArrowheads="1"/>
          </p:cNvSpPr>
          <p:nvPr/>
        </p:nvSpPr>
        <p:spPr bwMode="auto">
          <a:xfrm>
            <a:off x="6019800" y="1295400"/>
            <a:ext cx="2590800" cy="3662363"/>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55C755"/>
                </a:solidFill>
                <a:latin typeface="UncialNarrow" pitchFamily="2" charset="0"/>
              </a:rPr>
              <a:t>The Crimean War </a:t>
            </a:r>
            <a:r>
              <a:rPr lang="en-US" altLang="en-US" sz="4400" b="1">
                <a:solidFill>
                  <a:srgbClr val="55C755"/>
                </a:solidFill>
                <a:latin typeface="UncialNarrow" pitchFamily="2" charset="0"/>
              </a:rPr>
              <a:t>[1854-1856]</a:t>
            </a:r>
          </a:p>
        </p:txBody>
      </p:sp>
      <p:pic>
        <p:nvPicPr>
          <p:cNvPr id="17411" name="Picture 4" descr="map-Crimean War">
            <a:extLst>
              <a:ext uri="{FF2B5EF4-FFF2-40B4-BE49-F238E27FC236}">
                <a16:creationId xmlns:a16="http://schemas.microsoft.com/office/drawing/2014/main" id="{ABF0BF38-860E-4404-98A9-546A7FF46B0C}"/>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11388"/>
          <a:stretch>
            <a:fillRect/>
          </a:stretch>
        </p:blipFill>
        <p:spPr bwMode="auto">
          <a:xfrm>
            <a:off x="0" y="33338"/>
            <a:ext cx="5715000" cy="68246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8AEE866E-F39A-49FF-B5AF-FAA70E4D2036}"/>
              </a:ext>
            </a:extLst>
          </p:cNvPr>
          <p:cNvSpPr txBox="1">
            <a:spLocks noChangeArrowheads="1"/>
          </p:cNvSpPr>
          <p:nvPr/>
        </p:nvSpPr>
        <p:spPr bwMode="auto">
          <a:xfrm>
            <a:off x="685800" y="152400"/>
            <a:ext cx="7924800" cy="823913"/>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55C755"/>
                </a:solidFill>
                <a:latin typeface="UncialNarrow" pitchFamily="2" charset="0"/>
              </a:rPr>
              <a:t>Florence Nightingale </a:t>
            </a:r>
            <a:r>
              <a:rPr lang="en-US" altLang="en-US" sz="3600" b="1">
                <a:solidFill>
                  <a:srgbClr val="55C755"/>
                </a:solidFill>
                <a:latin typeface="UncialNarrow" pitchFamily="2" charset="0"/>
              </a:rPr>
              <a:t>[1820-1910]</a:t>
            </a:r>
          </a:p>
        </p:txBody>
      </p:sp>
      <p:pic>
        <p:nvPicPr>
          <p:cNvPr id="18435" name="Picture 5" descr="300px-Florence_Nightingale">
            <a:extLst>
              <a:ext uri="{FF2B5EF4-FFF2-40B4-BE49-F238E27FC236}">
                <a16:creationId xmlns:a16="http://schemas.microsoft.com/office/drawing/2014/main" id="{69AC163A-0DA0-45A2-9E84-EA3D6B8A7200}"/>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33400" y="1463675"/>
            <a:ext cx="2486025" cy="31242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 Box 8">
            <a:extLst>
              <a:ext uri="{FF2B5EF4-FFF2-40B4-BE49-F238E27FC236}">
                <a16:creationId xmlns:a16="http://schemas.microsoft.com/office/drawing/2014/main" id="{F5201D15-60CF-4B55-AEE1-6AAE6F7F1C6E}"/>
              </a:ext>
            </a:extLst>
          </p:cNvPr>
          <p:cNvSpPr txBox="1">
            <a:spLocks noChangeArrowheads="1"/>
          </p:cNvSpPr>
          <p:nvPr/>
        </p:nvSpPr>
        <p:spPr bwMode="auto">
          <a:xfrm>
            <a:off x="457200" y="48164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chemeClr val="bg1"/>
                </a:solidFill>
                <a:latin typeface="Comic Sans MS" panose="030F0702030302020204" pitchFamily="66" charset="0"/>
              </a:rPr>
              <a:t>“The Lady with the Lamp”</a:t>
            </a:r>
          </a:p>
        </p:txBody>
      </p:sp>
      <p:pic>
        <p:nvPicPr>
          <p:cNvPr id="18437" name="Picture 10" descr="REnighte">
            <a:extLst>
              <a:ext uri="{FF2B5EF4-FFF2-40B4-BE49-F238E27FC236}">
                <a16:creationId xmlns:a16="http://schemas.microsoft.com/office/drawing/2014/main" id="{B994B3A6-9CF0-4C4A-8387-F83349814C33}"/>
              </a:ext>
            </a:extLst>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3505200" y="2249488"/>
            <a:ext cx="51816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B67AB4CF-7314-40A4-987E-CBA23FED8B43}"/>
              </a:ext>
            </a:extLst>
          </p:cNvPr>
          <p:cNvSpPr txBox="1">
            <a:spLocks noChangeArrowheads="1"/>
          </p:cNvSpPr>
          <p:nvPr/>
        </p:nvSpPr>
        <p:spPr bwMode="auto">
          <a:xfrm>
            <a:off x="685800" y="319088"/>
            <a:ext cx="7924800" cy="823912"/>
          </a:xfrm>
          <a:prstGeom prst="rect">
            <a:avLst/>
          </a:prstGeom>
          <a:solidFill>
            <a:schemeClr val="bg1"/>
          </a:solidFill>
          <a:ln>
            <a:noFill/>
          </a:ln>
          <a:effectLst>
            <a:outerShdw dist="28398" dir="3806097" algn="ctr" rotWithShape="0">
              <a:srgbClr val="FF3300"/>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800" b="1" dirty="0">
                <a:ln w="12700">
                  <a:solidFill>
                    <a:schemeClr val="accent3">
                      <a:lumMod val="50000"/>
                    </a:schemeClr>
                  </a:solidFill>
                  <a:prstDash val="solid"/>
                </a:ln>
                <a:effectLst>
                  <a:innerShdw blurRad="177800">
                    <a:schemeClr val="accent3">
                      <a:lumMod val="50000"/>
                    </a:schemeClr>
                  </a:innerShdw>
                </a:effectLst>
                <a:latin typeface="UncialNarrow" pitchFamily="2" charset="0"/>
              </a:rPr>
              <a:t>Treaty of Paris </a:t>
            </a:r>
            <a:r>
              <a:rPr lang="en-US" altLang="en-US" sz="4000" b="1" dirty="0">
                <a:ln w="12700">
                  <a:solidFill>
                    <a:schemeClr val="accent3">
                      <a:lumMod val="50000"/>
                    </a:schemeClr>
                  </a:solidFill>
                  <a:prstDash val="solid"/>
                </a:ln>
                <a:effectLst>
                  <a:innerShdw blurRad="177800">
                    <a:schemeClr val="accent3">
                      <a:lumMod val="50000"/>
                    </a:schemeClr>
                  </a:innerShdw>
                </a:effectLst>
                <a:latin typeface="UncialNarrow" pitchFamily="2" charset="0"/>
              </a:rPr>
              <a:t>[1856]</a:t>
            </a:r>
            <a:endParaRPr lang="en-US" altLang="en-US" sz="3600" b="1" dirty="0">
              <a:ln w="12700">
                <a:solidFill>
                  <a:schemeClr val="accent3">
                    <a:lumMod val="50000"/>
                  </a:schemeClr>
                </a:solidFill>
                <a:prstDash val="solid"/>
              </a:ln>
              <a:effectLst>
                <a:innerShdw blurRad="177800">
                  <a:schemeClr val="accent3">
                    <a:lumMod val="50000"/>
                  </a:schemeClr>
                </a:innerShdw>
              </a:effectLst>
              <a:latin typeface="UncialNarrow" pitchFamily="2" charset="0"/>
            </a:endParaRPr>
          </a:p>
        </p:txBody>
      </p:sp>
      <p:sp>
        <p:nvSpPr>
          <p:cNvPr id="90116" name="Rectangle 4">
            <a:extLst>
              <a:ext uri="{FF2B5EF4-FFF2-40B4-BE49-F238E27FC236}">
                <a16:creationId xmlns:a16="http://schemas.microsoft.com/office/drawing/2014/main" id="{8FD8C5C4-372C-4A43-B67D-A7CAC10EC7BA}"/>
              </a:ext>
            </a:extLst>
          </p:cNvPr>
          <p:cNvSpPr>
            <a:spLocks noChangeArrowheads="1"/>
          </p:cNvSpPr>
          <p:nvPr/>
        </p:nvSpPr>
        <p:spPr bwMode="auto">
          <a:xfrm>
            <a:off x="762000" y="1660525"/>
            <a:ext cx="7696200" cy="283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4675" indent="-5746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FFCC00"/>
              </a:buClr>
              <a:buFont typeface="Wingdings" panose="05000000000000000000" pitchFamily="2" charset="2"/>
              <a:buChar char="Ø"/>
            </a:pPr>
            <a:r>
              <a:rPr lang="en-US" altLang="en-US" sz="3000" b="1">
                <a:latin typeface="Comic Sans MS" panose="030F0702030302020204" pitchFamily="66" charset="0"/>
              </a:rPr>
              <a:t>No Russian or Ottoman naval forces on the Black Sea.</a:t>
            </a:r>
            <a:br>
              <a:rPr lang="en-US" altLang="en-US" sz="3000" b="1">
                <a:latin typeface="Comic Sans MS" panose="030F0702030302020204" pitchFamily="66" charset="0"/>
              </a:rPr>
            </a:br>
            <a:endParaRPr lang="en-US" altLang="en-US" sz="3000" b="1">
              <a:latin typeface="Comic Sans MS" panose="030F0702030302020204" pitchFamily="66" charset="0"/>
            </a:endParaRPr>
          </a:p>
          <a:p>
            <a:pPr eaLnBrk="1" hangingPunct="1">
              <a:spcBef>
                <a:spcPct val="0"/>
              </a:spcBef>
              <a:buClr>
                <a:srgbClr val="FFCC00"/>
              </a:buClr>
              <a:buFont typeface="Wingdings" panose="05000000000000000000" pitchFamily="2" charset="2"/>
              <a:buChar char="Ø"/>
            </a:pPr>
            <a:r>
              <a:rPr lang="en-US" altLang="en-US" sz="3000" b="1">
                <a:latin typeface="Comic Sans MS" panose="030F0702030302020204" pitchFamily="66" charset="0"/>
              </a:rPr>
              <a:t>All the major powers agreed to respect the political integrity of the Ottoman Empire.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927349-2A47-4217-B8C6-54F965EE1BE4}"/>
              </a:ext>
            </a:extLst>
          </p:cNvPr>
          <p:cNvSpPr>
            <a:spLocks noGrp="1" noChangeArrowheads="1"/>
          </p:cNvSpPr>
          <p:nvPr>
            <p:ph type="title"/>
          </p:nvPr>
        </p:nvSpPr>
        <p:spPr>
          <a:xfrm>
            <a:off x="685800" y="160338"/>
            <a:ext cx="7772400" cy="1143000"/>
          </a:xfrm>
        </p:spPr>
        <p:txBody>
          <a:bodyPr/>
          <a:lstStyle/>
          <a:p>
            <a:pPr eaLnBrk="1" hangingPunct="1"/>
            <a:r>
              <a:rPr lang="en-US" altLang="en-US" b="1">
                <a:solidFill>
                  <a:srgbClr val="FF3300"/>
                </a:solidFill>
              </a:rPr>
              <a:t>The Revolutions of 1848</a:t>
            </a:r>
          </a:p>
        </p:txBody>
      </p:sp>
      <p:sp>
        <p:nvSpPr>
          <p:cNvPr id="20483" name="Rectangle 3">
            <a:extLst>
              <a:ext uri="{FF2B5EF4-FFF2-40B4-BE49-F238E27FC236}">
                <a16:creationId xmlns:a16="http://schemas.microsoft.com/office/drawing/2014/main" id="{7224689D-436D-4C4E-BE8F-B7EB4D8222C5}"/>
              </a:ext>
            </a:extLst>
          </p:cNvPr>
          <p:cNvSpPr>
            <a:spLocks noGrp="1" noChangeArrowheads="1"/>
          </p:cNvSpPr>
          <p:nvPr>
            <p:ph type="body" sz="half" idx="1"/>
          </p:nvPr>
        </p:nvSpPr>
        <p:spPr>
          <a:xfrm>
            <a:off x="0" y="1524000"/>
            <a:ext cx="3810000" cy="5105400"/>
          </a:xfrm>
        </p:spPr>
        <p:txBody>
          <a:bodyPr/>
          <a:lstStyle/>
          <a:p>
            <a:pPr eaLnBrk="1" hangingPunct="1">
              <a:lnSpc>
                <a:spcPct val="90000"/>
              </a:lnSpc>
              <a:buFontTx/>
              <a:buNone/>
            </a:pPr>
            <a:endParaRPr lang="en-US" altLang="en-US" sz="2800">
              <a:solidFill>
                <a:schemeClr val="bg1"/>
              </a:solidFill>
            </a:endParaRPr>
          </a:p>
          <a:p>
            <a:pPr eaLnBrk="1" hangingPunct="1">
              <a:lnSpc>
                <a:spcPct val="90000"/>
              </a:lnSpc>
            </a:pPr>
            <a:r>
              <a:rPr lang="en-US" altLang="en-US" sz="2800">
                <a:solidFill>
                  <a:schemeClr val="bg1"/>
                </a:solidFill>
              </a:rPr>
              <a:t>Broke out across Europe and beyond</a:t>
            </a:r>
          </a:p>
          <a:p>
            <a:pPr eaLnBrk="1" hangingPunct="1">
              <a:lnSpc>
                <a:spcPct val="90000"/>
              </a:lnSpc>
            </a:pPr>
            <a:r>
              <a:rPr lang="en-US" altLang="en-US" sz="2800">
                <a:solidFill>
                  <a:schemeClr val="bg1"/>
                </a:solidFill>
              </a:rPr>
              <a:t>“Springtime of peoples” seemed to promise the democratic ideals of the French Revolution and to address the discontents of a new industrial working class</a:t>
            </a:r>
          </a:p>
        </p:txBody>
      </p:sp>
      <p:pic>
        <p:nvPicPr>
          <p:cNvPr id="20484" name="Picture 4" descr="Image, Source: color film copy slide">
            <a:extLst>
              <a:ext uri="{FF2B5EF4-FFF2-40B4-BE49-F238E27FC236}">
                <a16:creationId xmlns:a16="http://schemas.microsoft.com/office/drawing/2014/main" id="{84683AAE-AD84-4045-8406-B9EFE9D9F42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1579563"/>
            <a:ext cx="4953000" cy="369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6">
            <a:extLst>
              <a:ext uri="{FF2B5EF4-FFF2-40B4-BE49-F238E27FC236}">
                <a16:creationId xmlns:a16="http://schemas.microsoft.com/office/drawing/2014/main" id="{F090FCAB-94C1-4DFC-ADE4-0E4D3AB82620}"/>
              </a:ext>
            </a:extLst>
          </p:cNvPr>
          <p:cNvSpPr txBox="1">
            <a:spLocks noChangeArrowheads="1"/>
          </p:cNvSpPr>
          <p:nvPr/>
        </p:nvSpPr>
        <p:spPr bwMode="auto">
          <a:xfrm>
            <a:off x="4724400" y="5554663"/>
            <a:ext cx="3733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200">
                <a:solidFill>
                  <a:schemeClr val="bg1"/>
                </a:solidFill>
              </a:rPr>
              <a:t>The </a:t>
            </a:r>
            <a:r>
              <a:rPr lang="en-US" altLang="en-US" sz="1200" b="1">
                <a:solidFill>
                  <a:schemeClr val="bg1"/>
                </a:solidFill>
              </a:rPr>
              <a:t>French</a:t>
            </a:r>
            <a:r>
              <a:rPr lang="en-US" altLang="en-US" sz="1200">
                <a:solidFill>
                  <a:schemeClr val="bg1"/>
                </a:solidFill>
              </a:rPr>
              <a:t> </a:t>
            </a:r>
            <a:r>
              <a:rPr lang="en-US" altLang="en-US" sz="1200" b="1">
                <a:solidFill>
                  <a:schemeClr val="bg1"/>
                </a:solidFill>
              </a:rPr>
              <a:t>revolution</a:t>
            </a:r>
            <a:r>
              <a:rPr lang="en-US" altLang="en-US" sz="1200">
                <a:solidFill>
                  <a:schemeClr val="bg1"/>
                </a:solidFill>
              </a:rPr>
              <a:t>: scene in the throne-room of the Tuileries, Feb. 24th, 1848 Library of Congress Prints and Photographs Division</a:t>
            </a:r>
            <a:r>
              <a:rPr lang="en-US" altLang="en-US" sz="12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8D3FAF4-5E70-4027-8223-4FD008975FC9}"/>
              </a:ext>
            </a:extLst>
          </p:cNvPr>
          <p:cNvSpPr>
            <a:spLocks noGrp="1" noChangeArrowheads="1"/>
          </p:cNvSpPr>
          <p:nvPr>
            <p:ph type="title"/>
          </p:nvPr>
        </p:nvSpPr>
        <p:spPr>
          <a:xfrm>
            <a:off x="0" y="152400"/>
            <a:ext cx="9144000" cy="914400"/>
          </a:xfrm>
        </p:spPr>
        <p:txBody>
          <a:bodyPr/>
          <a:lstStyle/>
          <a:p>
            <a:pPr eaLnBrk="1" hangingPunct="1"/>
            <a:r>
              <a:rPr lang="en-US" altLang="en-US" sz="3200"/>
              <a:t>The spread of popular uprisings in </a:t>
            </a:r>
            <a:r>
              <a:rPr lang="en-US" altLang="en-US" sz="2800"/>
              <a:t>1848:</a:t>
            </a:r>
            <a:br>
              <a:rPr lang="en-US" altLang="en-US"/>
            </a:br>
            <a:r>
              <a:rPr lang="en-US" altLang="en-US" sz="2800"/>
              <a:t>Bad harvests &amp; unemployment created fuel for an explosion</a:t>
            </a:r>
            <a:endParaRPr lang="en-US" altLang="en-US"/>
          </a:p>
        </p:txBody>
      </p:sp>
      <p:sp>
        <p:nvSpPr>
          <p:cNvPr id="21507" name="Rectangle 3" descr="Rectangle: Click to edit Master text styles&#10;Second level&#10;Third level&#10;Fourth level&#10;Fifth level">
            <a:extLst>
              <a:ext uri="{FF2B5EF4-FFF2-40B4-BE49-F238E27FC236}">
                <a16:creationId xmlns:a16="http://schemas.microsoft.com/office/drawing/2014/main" id="{58D74011-44C8-4CD4-A4F7-6022C87463CC}"/>
              </a:ext>
            </a:extLst>
          </p:cNvPr>
          <p:cNvSpPr>
            <a:spLocks noGrp="1" noChangeArrowheads="1"/>
          </p:cNvSpPr>
          <p:nvPr>
            <p:ph type="body" idx="1"/>
          </p:nvPr>
        </p:nvSpPr>
        <p:spPr>
          <a:xfrm>
            <a:off x="7162800" y="1295400"/>
            <a:ext cx="1981200" cy="4343400"/>
          </a:xfrm>
        </p:spPr>
        <p:txBody>
          <a:bodyPr/>
          <a:lstStyle/>
          <a:p>
            <a:pPr eaLnBrk="1" hangingPunct="1">
              <a:buFont typeface="Wingdings" panose="05000000000000000000" pitchFamily="2" charset="2"/>
              <a:buNone/>
            </a:pPr>
            <a:r>
              <a:rPr lang="en-US" altLang="en-US" sz="1800"/>
              <a:t>Feb 22: Paris</a:t>
            </a:r>
          </a:p>
          <a:p>
            <a:pPr eaLnBrk="1" hangingPunct="1">
              <a:buFont typeface="Wingdings" panose="05000000000000000000" pitchFamily="2" charset="2"/>
              <a:buNone/>
            </a:pPr>
            <a:r>
              <a:rPr lang="en-US" altLang="en-US" sz="1800"/>
              <a:t>Feb 27: Baden (Offenburg Program)</a:t>
            </a:r>
          </a:p>
          <a:p>
            <a:pPr eaLnBrk="1" hangingPunct="1">
              <a:buFont typeface="Wingdings" panose="05000000000000000000" pitchFamily="2" charset="2"/>
              <a:buNone/>
            </a:pPr>
            <a:r>
              <a:rPr lang="en-US" altLang="en-US" sz="1800"/>
              <a:t>Mar 13: Vienna</a:t>
            </a:r>
          </a:p>
          <a:p>
            <a:pPr eaLnBrk="1" hangingPunct="1">
              <a:buFont typeface="Wingdings" panose="05000000000000000000" pitchFamily="2" charset="2"/>
              <a:buNone/>
            </a:pPr>
            <a:r>
              <a:rPr lang="en-US" altLang="en-US" sz="1800"/>
              <a:t>Mar 15: Budapest</a:t>
            </a:r>
          </a:p>
          <a:p>
            <a:pPr eaLnBrk="1" hangingPunct="1">
              <a:buFont typeface="Wingdings" panose="05000000000000000000" pitchFamily="2" charset="2"/>
              <a:buNone/>
            </a:pPr>
            <a:r>
              <a:rPr lang="en-US" altLang="en-US" sz="1800"/>
              <a:t>Mar 18: Berlin</a:t>
            </a:r>
          </a:p>
          <a:p>
            <a:pPr eaLnBrk="1" hangingPunct="1">
              <a:buFont typeface="Wingdings" panose="05000000000000000000" pitchFamily="2" charset="2"/>
              <a:buNone/>
            </a:pPr>
            <a:r>
              <a:rPr lang="en-US" altLang="en-US" sz="1800"/>
              <a:t>Mar 18: Milan</a:t>
            </a:r>
          </a:p>
          <a:p>
            <a:pPr eaLnBrk="1" hangingPunct="1">
              <a:buFont typeface="Wingdings" panose="05000000000000000000" pitchFamily="2" charset="2"/>
              <a:buNone/>
            </a:pPr>
            <a:r>
              <a:rPr lang="en-US" altLang="en-US" sz="1800"/>
              <a:t>Mar 19: Munich</a:t>
            </a:r>
          </a:p>
          <a:p>
            <a:pPr eaLnBrk="1" hangingPunct="1">
              <a:buFont typeface="Wingdings" panose="05000000000000000000" pitchFamily="2" charset="2"/>
              <a:buNone/>
            </a:pPr>
            <a:r>
              <a:rPr lang="en-US" altLang="en-US" sz="1800"/>
              <a:t>May 3: Dresden</a:t>
            </a:r>
          </a:p>
          <a:p>
            <a:pPr eaLnBrk="1" hangingPunct="1">
              <a:buFont typeface="Wingdings" panose="05000000000000000000" pitchFamily="2" charset="2"/>
              <a:buNone/>
            </a:pPr>
            <a:r>
              <a:rPr lang="en-US" altLang="en-US" sz="1800"/>
              <a:t>June 9: Bucharest</a:t>
            </a:r>
          </a:p>
        </p:txBody>
      </p:sp>
      <p:pic>
        <p:nvPicPr>
          <p:cNvPr id="21508" name="Picture 4" descr="1848_Map2">
            <a:extLst>
              <a:ext uri="{FF2B5EF4-FFF2-40B4-BE49-F238E27FC236}">
                <a16:creationId xmlns:a16="http://schemas.microsoft.com/office/drawing/2014/main" id="{D176F801-E43F-4C8F-9A29-1331B936F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4600"/>
            <a:ext cx="7162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FEC4A6D-CF3D-460B-BF31-BCED6DEC1999}"/>
              </a:ext>
            </a:extLst>
          </p:cNvPr>
          <p:cNvSpPr>
            <a:spLocks noGrp="1" noChangeArrowheads="1"/>
          </p:cNvSpPr>
          <p:nvPr>
            <p:ph type="title"/>
          </p:nvPr>
        </p:nvSpPr>
        <p:spPr/>
        <p:txBody>
          <a:bodyPr/>
          <a:lstStyle/>
          <a:p>
            <a:r>
              <a:rPr lang="en-US" altLang="en-US"/>
              <a:t>THE AUSTRIAN EMPIRE</a:t>
            </a:r>
          </a:p>
        </p:txBody>
      </p:sp>
      <p:sp>
        <p:nvSpPr>
          <p:cNvPr id="23555" name="Rectangle 3">
            <a:extLst>
              <a:ext uri="{FF2B5EF4-FFF2-40B4-BE49-F238E27FC236}">
                <a16:creationId xmlns:a16="http://schemas.microsoft.com/office/drawing/2014/main" id="{58CDEDB3-EB67-4FE5-99AA-8EEEEDC9C34D}"/>
              </a:ext>
            </a:extLst>
          </p:cNvPr>
          <p:cNvSpPr>
            <a:spLocks noGrp="1" noChangeArrowheads="1"/>
          </p:cNvSpPr>
          <p:nvPr>
            <p:ph type="body" idx="1"/>
          </p:nvPr>
        </p:nvSpPr>
        <p:spPr>
          <a:xfrm>
            <a:off x="457200" y="1600200"/>
            <a:ext cx="6096000" cy="4876800"/>
          </a:xfrm>
        </p:spPr>
        <p:txBody>
          <a:bodyPr/>
          <a:lstStyle/>
          <a:p>
            <a:pPr>
              <a:lnSpc>
                <a:spcPct val="90000"/>
              </a:lnSpc>
            </a:pPr>
            <a:r>
              <a:rPr lang="en-US" altLang="en-US" sz="2400"/>
              <a:t>A. French Inspiration: Revolution in France resulted in popular upheaval throughout central Europe.</a:t>
            </a:r>
          </a:p>
          <a:p>
            <a:pPr>
              <a:lnSpc>
                <a:spcPct val="90000"/>
              </a:lnSpc>
            </a:pPr>
            <a:r>
              <a:rPr lang="en-US" altLang="en-US" sz="2400"/>
              <a:t>B. Vienna:  Inspired by the Magyar nationalist, Louis Kossuth, beginning on March 13, 1848, students and workingmen engaged in riots and invaded the imperial palace.  The army failed to contain the disturbances.  The government, fearful that urban unrest would cause an uprising of the serfs in the countryside, abolished serfdom.  Metternich resigned and fled in disguise to England.</a:t>
            </a:r>
          </a:p>
        </p:txBody>
      </p:sp>
      <p:pic>
        <p:nvPicPr>
          <p:cNvPr id="23556" name="Picture 5" descr="250px-March15">
            <a:hlinkClick r:id="rId2" tooltip="Artist Mihály Zichy's rendition of Sándor Petőfi reciting the Nemzeti dal to a crowd on March 15, 1848"/>
            <a:extLst>
              <a:ext uri="{FF2B5EF4-FFF2-40B4-BE49-F238E27FC236}">
                <a16:creationId xmlns:a16="http://schemas.microsoft.com/office/drawing/2014/main" id="{14E0AD98-6DB0-4482-A19F-C7EA195F8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057400"/>
            <a:ext cx="23812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4F14AB2-2CF9-44D8-BE52-B7DA49687655}"/>
              </a:ext>
            </a:extLst>
          </p:cNvPr>
          <p:cNvSpPr>
            <a:spLocks noGrp="1" noChangeArrowheads="1"/>
          </p:cNvSpPr>
          <p:nvPr>
            <p:ph type="title"/>
          </p:nvPr>
        </p:nvSpPr>
        <p:spPr/>
        <p:txBody>
          <a:bodyPr/>
          <a:lstStyle/>
          <a:p>
            <a:pPr eaLnBrk="1" hangingPunct="1"/>
            <a:r>
              <a:rPr lang="en-US" altLang="en-US" b="1">
                <a:solidFill>
                  <a:srgbClr val="FFFF00"/>
                </a:solidFill>
              </a:rPr>
              <a:t>The Nineteenth Century</a:t>
            </a:r>
          </a:p>
        </p:txBody>
      </p:sp>
      <p:sp>
        <p:nvSpPr>
          <p:cNvPr id="5123" name="Rectangle 3">
            <a:extLst>
              <a:ext uri="{FF2B5EF4-FFF2-40B4-BE49-F238E27FC236}">
                <a16:creationId xmlns:a16="http://schemas.microsoft.com/office/drawing/2014/main" id="{699B5726-B10B-47DE-A5D9-5FAFF1E793A7}"/>
              </a:ext>
            </a:extLst>
          </p:cNvPr>
          <p:cNvSpPr>
            <a:spLocks noGrp="1" noChangeArrowheads="1"/>
          </p:cNvSpPr>
          <p:nvPr>
            <p:ph type="body" idx="1"/>
          </p:nvPr>
        </p:nvSpPr>
        <p:spPr>
          <a:xfrm>
            <a:off x="304800" y="1981200"/>
            <a:ext cx="8686800" cy="4114800"/>
          </a:xfrm>
        </p:spPr>
        <p:txBody>
          <a:bodyPr/>
          <a:lstStyle/>
          <a:p>
            <a:pPr eaLnBrk="1" hangingPunct="1"/>
            <a:r>
              <a:rPr lang="en-US" altLang="en-US" b="1">
                <a:solidFill>
                  <a:srgbClr val="FFFF00"/>
                </a:solidFill>
              </a:rPr>
              <a:t>The 18</a:t>
            </a:r>
            <a:r>
              <a:rPr lang="en-US" altLang="en-US" b="1" baseline="30000">
                <a:solidFill>
                  <a:srgbClr val="FFFF00"/>
                </a:solidFill>
              </a:rPr>
              <a:t>th</a:t>
            </a:r>
            <a:r>
              <a:rPr lang="en-US" altLang="en-US" b="1">
                <a:solidFill>
                  <a:srgbClr val="FFFF00"/>
                </a:solidFill>
              </a:rPr>
              <a:t> century was a time of relative stability</a:t>
            </a:r>
          </a:p>
          <a:p>
            <a:pPr lvl="1" eaLnBrk="1" hangingPunct="1"/>
            <a:r>
              <a:rPr lang="en-US" altLang="en-US">
                <a:solidFill>
                  <a:srgbClr val="FFFF00"/>
                </a:solidFill>
              </a:rPr>
              <a:t>1780s-1790s: growing social and political unrest</a:t>
            </a:r>
          </a:p>
          <a:p>
            <a:pPr lvl="2" eaLnBrk="1" hangingPunct="1"/>
            <a:r>
              <a:rPr lang="en-US" altLang="en-US" sz="3200">
                <a:solidFill>
                  <a:schemeClr val="bg1"/>
                </a:solidFill>
              </a:rPr>
              <a:t>Society plagued by </a:t>
            </a:r>
            <a:r>
              <a:rPr lang="en-US" altLang="en-US" sz="3200">
                <a:solidFill>
                  <a:srgbClr val="FFFF00"/>
                </a:solidFill>
              </a:rPr>
              <a:t>bad harvests</a:t>
            </a:r>
          </a:p>
          <a:p>
            <a:pPr lvl="2" eaLnBrk="1" hangingPunct="1"/>
            <a:r>
              <a:rPr lang="en-US" altLang="en-US" sz="3200">
                <a:solidFill>
                  <a:srgbClr val="FFFF00"/>
                </a:solidFill>
              </a:rPr>
              <a:t>Industrialization </a:t>
            </a:r>
            <a:r>
              <a:rPr lang="en-US" altLang="en-US" sz="3200">
                <a:solidFill>
                  <a:schemeClr val="bg1"/>
                </a:solidFill>
              </a:rPr>
              <a:t>revealed </a:t>
            </a:r>
            <a:r>
              <a:rPr lang="en-US" altLang="en-US" sz="3200">
                <a:solidFill>
                  <a:srgbClr val="FFFF00"/>
                </a:solidFill>
              </a:rPr>
              <a:t>growing disparity between rich and poor</a:t>
            </a:r>
          </a:p>
          <a:p>
            <a:pPr lvl="2" eaLnBrk="1" hangingPunct="1"/>
            <a:r>
              <a:rPr lang="en-US" altLang="en-US" sz="3200">
                <a:solidFill>
                  <a:srgbClr val="FFFF00"/>
                </a:solidFill>
              </a:rPr>
              <a:t>Increasing literacy </a:t>
            </a:r>
            <a:r>
              <a:rPr lang="en-US" altLang="en-US" sz="3200">
                <a:solidFill>
                  <a:schemeClr val="bg1"/>
                </a:solidFill>
              </a:rPr>
              <a:t>in </a:t>
            </a:r>
            <a:r>
              <a:rPr lang="en-US" altLang="en-US" sz="3200">
                <a:solidFill>
                  <a:srgbClr val="FFFF00"/>
                </a:solidFill>
              </a:rPr>
              <a:t>lower classes </a:t>
            </a:r>
            <a:r>
              <a:rPr lang="en-US" altLang="en-US" sz="3200">
                <a:solidFill>
                  <a:schemeClr val="bg1"/>
                </a:solidFill>
              </a:rPr>
              <a:t>raised </a:t>
            </a:r>
            <a:r>
              <a:rPr lang="en-US" altLang="en-US" sz="3200">
                <a:solidFill>
                  <a:srgbClr val="FFFF00"/>
                </a:solidFill>
              </a:rPr>
              <a:t>hopes and expectations</a:t>
            </a:r>
          </a:p>
          <a:p>
            <a:pPr lvl="1" eaLnBrk="1" hangingPunct="1"/>
            <a:endParaRPr lang="en-US" alt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0DAB850-6C1B-4FFB-85A7-754324EDB3FB}"/>
              </a:ext>
            </a:extLst>
          </p:cNvPr>
          <p:cNvSpPr>
            <a:spLocks noGrp="1" noChangeArrowheads="1"/>
          </p:cNvSpPr>
          <p:nvPr>
            <p:ph type="title"/>
          </p:nvPr>
        </p:nvSpPr>
        <p:spPr/>
        <p:txBody>
          <a:bodyPr/>
          <a:lstStyle/>
          <a:p>
            <a:r>
              <a:rPr lang="en-US" altLang="en-US"/>
              <a:t>THE AUSTRIAN EMPIRE</a:t>
            </a:r>
          </a:p>
        </p:txBody>
      </p:sp>
      <p:sp>
        <p:nvSpPr>
          <p:cNvPr id="24579" name="Rectangle 3">
            <a:extLst>
              <a:ext uri="{FF2B5EF4-FFF2-40B4-BE49-F238E27FC236}">
                <a16:creationId xmlns:a16="http://schemas.microsoft.com/office/drawing/2014/main" id="{07436043-04B4-4739-8F40-D27616B89E79}"/>
              </a:ext>
            </a:extLst>
          </p:cNvPr>
          <p:cNvSpPr>
            <a:spLocks noGrp="1" noChangeArrowheads="1"/>
          </p:cNvSpPr>
          <p:nvPr>
            <p:ph type="body" idx="1"/>
          </p:nvPr>
        </p:nvSpPr>
        <p:spPr>
          <a:xfrm>
            <a:off x="457200" y="1600200"/>
            <a:ext cx="5562600" cy="4953000"/>
          </a:xfrm>
        </p:spPr>
        <p:txBody>
          <a:bodyPr/>
          <a:lstStyle/>
          <a:p>
            <a:pPr>
              <a:lnSpc>
                <a:spcPct val="90000"/>
              </a:lnSpc>
            </a:pPr>
            <a:r>
              <a:rPr lang="en-US" altLang="en-US"/>
              <a:t>C. Hungary</a:t>
            </a:r>
          </a:p>
          <a:p>
            <a:pPr lvl="1">
              <a:lnSpc>
                <a:spcPct val="90000"/>
              </a:lnSpc>
            </a:pPr>
            <a:r>
              <a:rPr lang="en-US" altLang="en-US"/>
              <a:t>1. Led by Louis Kossuth, the Hungarians (Magyars) demanded national autonomy, civil liberties, and universal suffrage.</a:t>
            </a:r>
          </a:p>
          <a:p>
            <a:pPr lvl="1">
              <a:lnSpc>
                <a:spcPct val="90000"/>
              </a:lnSpc>
            </a:pPr>
            <a:r>
              <a:rPr lang="en-US" altLang="en-US"/>
              <a:t>2. Emperor Ferdinand I promised reforms and a liberal constitution.  Serfdom was abolished by the end of March, 1848</a:t>
            </a:r>
          </a:p>
        </p:txBody>
      </p:sp>
      <p:pic>
        <p:nvPicPr>
          <p:cNvPr id="24580" name="Picture 5" descr="180px-Kossuth_Lajos_Prinzhofer">
            <a:hlinkClick r:id="rId2" tooltip="Lajos Kossuth"/>
            <a:extLst>
              <a:ext uri="{FF2B5EF4-FFF2-40B4-BE49-F238E27FC236}">
                <a16:creationId xmlns:a16="http://schemas.microsoft.com/office/drawing/2014/main" id="{87ACDFEE-CE47-48E7-9DC3-6AD28D1E8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425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Hungarian_cockade">
            <a:extLst>
              <a:ext uri="{FF2B5EF4-FFF2-40B4-BE49-F238E27FC236}">
                <a16:creationId xmlns:a16="http://schemas.microsoft.com/office/drawing/2014/main" id="{4E643350-310C-424B-BCC1-BB825D853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990600"/>
            <a:ext cx="10493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976E598-CA72-4EF2-B60B-D2D40323B4A2}"/>
              </a:ext>
            </a:extLst>
          </p:cNvPr>
          <p:cNvSpPr>
            <a:spLocks noGrp="1" noChangeArrowheads="1"/>
          </p:cNvSpPr>
          <p:nvPr>
            <p:ph type="title"/>
          </p:nvPr>
        </p:nvSpPr>
        <p:spPr/>
        <p:txBody>
          <a:bodyPr/>
          <a:lstStyle/>
          <a:p>
            <a:r>
              <a:rPr lang="en-US" altLang="en-US"/>
              <a:t>THE AUSTRIAN EMPIRE</a:t>
            </a:r>
          </a:p>
        </p:txBody>
      </p:sp>
      <p:sp>
        <p:nvSpPr>
          <p:cNvPr id="25603" name="Rectangle 3">
            <a:extLst>
              <a:ext uri="{FF2B5EF4-FFF2-40B4-BE49-F238E27FC236}">
                <a16:creationId xmlns:a16="http://schemas.microsoft.com/office/drawing/2014/main" id="{CDB1F50D-6F72-46F5-B11B-6B2D266C8356}"/>
              </a:ext>
            </a:extLst>
          </p:cNvPr>
          <p:cNvSpPr>
            <a:spLocks noGrp="1" noChangeArrowheads="1"/>
          </p:cNvSpPr>
          <p:nvPr>
            <p:ph type="body" idx="1"/>
          </p:nvPr>
        </p:nvSpPr>
        <p:spPr>
          <a:xfrm>
            <a:off x="457200" y="1600200"/>
            <a:ext cx="5257800" cy="4724400"/>
          </a:xfrm>
        </p:spPr>
        <p:txBody>
          <a:bodyPr/>
          <a:lstStyle/>
          <a:p>
            <a:pPr lvl="1"/>
            <a:r>
              <a:rPr lang="en-US" altLang="en-US" sz="2400"/>
              <a:t>3. The revolution lost steam due to conflict among different nationalities (Hungarians vs. Croats, Serbs, Romanians; Czechs vs. Germans) which was encouraged by the Austrian monarchy.  The leaders of the revolution wanted to restructure the country according to ethnic language and culture.</a:t>
            </a:r>
          </a:p>
        </p:txBody>
      </p:sp>
      <p:pic>
        <p:nvPicPr>
          <p:cNvPr id="25604" name="Picture 5" descr="210px-Ferdinand_I%3B_Keizer_van_Oostenrijk">
            <a:hlinkClick r:id="rId2" tooltip="Ferdinand I; Keizer van Oostenrijk.jpg"/>
            <a:extLst>
              <a:ext uri="{FF2B5EF4-FFF2-40B4-BE49-F238E27FC236}">
                <a16:creationId xmlns:a16="http://schemas.microsoft.com/office/drawing/2014/main" id="{3741107C-A809-493E-B463-4BEEABB9B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3213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A739954-1364-4045-B03D-88AE10210AC9}"/>
              </a:ext>
            </a:extLst>
          </p:cNvPr>
          <p:cNvSpPr>
            <a:spLocks noGrp="1" noChangeArrowheads="1"/>
          </p:cNvSpPr>
          <p:nvPr>
            <p:ph type="title"/>
          </p:nvPr>
        </p:nvSpPr>
        <p:spPr/>
        <p:txBody>
          <a:bodyPr/>
          <a:lstStyle/>
          <a:p>
            <a:r>
              <a:rPr lang="en-US" altLang="en-US"/>
              <a:t>THE AUSTRIAN EMPIRE</a:t>
            </a:r>
          </a:p>
        </p:txBody>
      </p:sp>
      <p:sp>
        <p:nvSpPr>
          <p:cNvPr id="26627" name="Rectangle 3">
            <a:extLst>
              <a:ext uri="{FF2B5EF4-FFF2-40B4-BE49-F238E27FC236}">
                <a16:creationId xmlns:a16="http://schemas.microsoft.com/office/drawing/2014/main" id="{0650BA82-11D0-4CEC-88B3-1FEE0E0CDBED}"/>
              </a:ext>
            </a:extLst>
          </p:cNvPr>
          <p:cNvSpPr>
            <a:spLocks noGrp="1" noChangeArrowheads="1"/>
          </p:cNvSpPr>
          <p:nvPr>
            <p:ph type="body" idx="1"/>
          </p:nvPr>
        </p:nvSpPr>
        <p:spPr>
          <a:xfrm>
            <a:off x="457200" y="1600200"/>
            <a:ext cx="4114800" cy="5029200"/>
          </a:xfrm>
        </p:spPr>
        <p:txBody>
          <a:bodyPr/>
          <a:lstStyle/>
          <a:p>
            <a:pPr lvl="1"/>
            <a:r>
              <a:rPr lang="en-US" altLang="en-US" sz="2400"/>
              <a:t>4. The alliance of the working and middle classes collapsed. The conservative aristocrats crushed the revolution.</a:t>
            </a:r>
          </a:p>
          <a:p>
            <a:pPr lvl="1"/>
            <a:r>
              <a:rPr lang="en-US" altLang="en-US" sz="2400"/>
              <a:t>5. Francis Joseph was crowned emperor in 1848.</a:t>
            </a:r>
          </a:p>
          <a:p>
            <a:pPr lvl="1"/>
            <a:r>
              <a:rPr lang="en-US" altLang="en-US" sz="2400"/>
              <a:t>6. The Russian army helped to defeat the Hungarians.</a:t>
            </a:r>
          </a:p>
        </p:txBody>
      </p:sp>
      <p:pic>
        <p:nvPicPr>
          <p:cNvPr id="26628" name="Picture 5" descr="Capitulaton_of_Hungarian_Army_at_Vil%C3%A1gos_1849">
            <a:extLst>
              <a:ext uri="{FF2B5EF4-FFF2-40B4-BE49-F238E27FC236}">
                <a16:creationId xmlns:a16="http://schemas.microsoft.com/office/drawing/2014/main" id="{0199D5EB-7B37-4A28-A769-C41B6C25B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6C2BBC4-AB95-4D5C-9FE2-E81E9EDD55CA}"/>
              </a:ext>
            </a:extLst>
          </p:cNvPr>
          <p:cNvSpPr>
            <a:spLocks noGrp="1" noChangeArrowheads="1"/>
          </p:cNvSpPr>
          <p:nvPr>
            <p:ph type="title"/>
          </p:nvPr>
        </p:nvSpPr>
        <p:spPr/>
        <p:txBody>
          <a:bodyPr/>
          <a:lstStyle/>
          <a:p>
            <a:r>
              <a:rPr lang="en-US" altLang="en-US"/>
              <a:t>THE AUSTRIAN EMPIRE</a:t>
            </a:r>
          </a:p>
        </p:txBody>
      </p:sp>
      <p:sp>
        <p:nvSpPr>
          <p:cNvPr id="27651" name="Rectangle 3">
            <a:extLst>
              <a:ext uri="{FF2B5EF4-FFF2-40B4-BE49-F238E27FC236}">
                <a16:creationId xmlns:a16="http://schemas.microsoft.com/office/drawing/2014/main" id="{21C375B1-68FD-47C4-BAEE-FB792CC7564A}"/>
              </a:ext>
            </a:extLst>
          </p:cNvPr>
          <p:cNvSpPr>
            <a:spLocks noGrp="1" noChangeArrowheads="1"/>
          </p:cNvSpPr>
          <p:nvPr>
            <p:ph type="body" idx="1"/>
          </p:nvPr>
        </p:nvSpPr>
        <p:spPr>
          <a:xfrm>
            <a:off x="457200" y="1600200"/>
            <a:ext cx="5257800" cy="4724400"/>
          </a:xfrm>
        </p:spPr>
        <p:txBody>
          <a:bodyPr/>
          <a:lstStyle/>
          <a:p>
            <a:pPr>
              <a:lnSpc>
                <a:spcPct val="80000"/>
              </a:lnSpc>
            </a:pPr>
            <a:r>
              <a:rPr lang="en-US" altLang="en-US" sz="2800"/>
              <a:t>D. Bohemia: In April, 1848 an uprising broke out in Prague.  Czech nationalists met at an all-Slav congress.  They called for a constituent assembly for Bohemia.  They demanded that the Czech language be used along with German in schools and government offices.  In June, 1848 imperial troops bombarded Prague and crushed the Czech rebellion.</a:t>
            </a:r>
          </a:p>
        </p:txBody>
      </p:sp>
      <p:pic>
        <p:nvPicPr>
          <p:cNvPr id="27652" name="Picture 5" descr="300px-Praha_Barricades_1848">
            <a:hlinkClick r:id="rId2" tooltip="Prague barricades"/>
            <a:extLst>
              <a:ext uri="{FF2B5EF4-FFF2-40B4-BE49-F238E27FC236}">
                <a16:creationId xmlns:a16="http://schemas.microsoft.com/office/drawing/2014/main" id="{7E1A2810-B64D-4C72-9815-BC1B9A7F8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32305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a:extLst>
              <a:ext uri="{FF2B5EF4-FFF2-40B4-BE49-F238E27FC236}">
                <a16:creationId xmlns:a16="http://schemas.microsoft.com/office/drawing/2014/main" id="{46264F0D-BFFB-471F-890C-27B656A68A0A}"/>
              </a:ext>
            </a:extLst>
          </p:cNvPr>
          <p:cNvSpPr>
            <a:spLocks noChangeArrowheads="1" noChangeShapeType="1" noTextEdit="1"/>
          </p:cNvSpPr>
          <p:nvPr/>
        </p:nvSpPr>
        <p:spPr bwMode="auto">
          <a:xfrm>
            <a:off x="1600200" y="1447800"/>
            <a:ext cx="5943600" cy="3594100"/>
          </a:xfrm>
          <a:prstGeom prst="rect">
            <a:avLst/>
          </a:prstGeom>
        </p:spPr>
        <p:txBody>
          <a:bodyPr wrap="none" fromWordArt="1">
            <a:prstTxWarp prst="textPlain">
              <a:avLst>
                <a:gd name="adj" fmla="val 50000"/>
              </a:avLst>
            </a:prstTxWarp>
          </a:bodyPr>
          <a:lstStyle/>
          <a:p>
            <a:pPr algn="ctr"/>
            <a:r>
              <a:rPr lang="en-US" sz="4800" kern="10">
                <a:ln w="28575">
                  <a:solidFill>
                    <a:srgbClr val="3FBF3F"/>
                  </a:solidFill>
                  <a:round/>
                  <a:headEnd/>
                  <a:tailEnd/>
                </a:ln>
                <a:solidFill>
                  <a:srgbClr val="FF0000"/>
                </a:solidFill>
                <a:effectLst>
                  <a:outerShdw dist="35921" dir="2700000" algn="ctr" rotWithShape="0">
                    <a:schemeClr val="bg1"/>
                  </a:outerShdw>
                </a:effectLst>
                <a:latin typeface="Calisto MT" panose="02040603050505030304" pitchFamily="18" charset="0"/>
              </a:rPr>
              <a:t>Italian</a:t>
            </a:r>
          </a:p>
          <a:p>
            <a:pPr algn="ctr"/>
            <a:r>
              <a:rPr lang="en-US" sz="4800" kern="10">
                <a:ln w="28575">
                  <a:solidFill>
                    <a:srgbClr val="3FBF3F"/>
                  </a:solidFill>
                  <a:round/>
                  <a:headEnd/>
                  <a:tailEnd/>
                </a:ln>
                <a:solidFill>
                  <a:srgbClr val="FF0000"/>
                </a:solidFill>
                <a:effectLst>
                  <a:outerShdw dist="35921" dir="2700000" algn="ctr" rotWithShape="0">
                    <a:schemeClr val="bg1"/>
                  </a:outerShdw>
                </a:effectLst>
                <a:latin typeface="Calisto MT" panose="02040603050505030304" pitchFamily="18" charset="0"/>
              </a:rPr>
              <a:t>Unification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avour2">
            <a:extLst>
              <a:ext uri="{FF2B5EF4-FFF2-40B4-BE49-F238E27FC236}">
                <a16:creationId xmlns:a16="http://schemas.microsoft.com/office/drawing/2014/main" id="{3DE0A50B-6711-4AAE-BF09-C222BF625CD3}"/>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0934" t="5405" r="6361" b="8109"/>
          <a:stretch>
            <a:fillRect/>
          </a:stretch>
        </p:blipFill>
        <p:spPr bwMode="auto">
          <a:xfrm>
            <a:off x="228600" y="2743200"/>
            <a:ext cx="1981200" cy="2438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 Box 5">
            <a:extLst>
              <a:ext uri="{FF2B5EF4-FFF2-40B4-BE49-F238E27FC236}">
                <a16:creationId xmlns:a16="http://schemas.microsoft.com/office/drawing/2014/main" id="{45F89820-57D3-45D6-9011-B53EEC161C74}"/>
              </a:ext>
            </a:extLst>
          </p:cNvPr>
          <p:cNvSpPr txBox="1">
            <a:spLocks noChangeArrowheads="1"/>
          </p:cNvSpPr>
          <p:nvPr/>
        </p:nvSpPr>
        <p:spPr bwMode="auto">
          <a:xfrm>
            <a:off x="76200" y="54260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a:solidFill>
                  <a:schemeClr val="bg1"/>
                </a:solidFill>
                <a:latin typeface="Comic Sans MS" panose="030F0702030302020204" pitchFamily="66" charset="0"/>
              </a:rPr>
              <a:t>Count Cavour</a:t>
            </a:r>
            <a:br>
              <a:rPr lang="en-US" altLang="en-US" sz="2400" b="1">
                <a:solidFill>
                  <a:schemeClr val="bg1"/>
                </a:solidFill>
                <a:latin typeface="Comic Sans MS" panose="030F0702030302020204" pitchFamily="66" charset="0"/>
              </a:rPr>
            </a:br>
            <a:r>
              <a:rPr lang="en-US" altLang="en-US" sz="2400" b="1">
                <a:solidFill>
                  <a:schemeClr val="bg1"/>
                </a:solidFill>
                <a:latin typeface="Comic Sans MS" panose="030F0702030302020204" pitchFamily="66" charset="0"/>
              </a:rPr>
              <a:t>[The “Head”]</a:t>
            </a:r>
          </a:p>
        </p:txBody>
      </p:sp>
      <p:pic>
        <p:nvPicPr>
          <p:cNvPr id="27654" name="Picture 6" descr="Italian Nationalist General Garibaldi">
            <a:extLst>
              <a:ext uri="{FF2B5EF4-FFF2-40B4-BE49-F238E27FC236}">
                <a16:creationId xmlns:a16="http://schemas.microsoft.com/office/drawing/2014/main" id="{6F0DBA36-625F-454B-9DB0-79A781A5B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1835150" cy="297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655" name="Text Box 7">
            <a:extLst>
              <a:ext uri="{FF2B5EF4-FFF2-40B4-BE49-F238E27FC236}">
                <a16:creationId xmlns:a16="http://schemas.microsoft.com/office/drawing/2014/main" id="{B67A8788-D39C-4CE2-8D3E-0323477D99BC}"/>
              </a:ext>
            </a:extLst>
          </p:cNvPr>
          <p:cNvSpPr txBox="1">
            <a:spLocks noChangeArrowheads="1"/>
          </p:cNvSpPr>
          <p:nvPr/>
        </p:nvSpPr>
        <p:spPr bwMode="auto">
          <a:xfrm>
            <a:off x="2286000" y="4343400"/>
            <a:ext cx="2286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a:solidFill>
                  <a:schemeClr val="bg1"/>
                </a:solidFill>
                <a:latin typeface="Comic Sans MS" panose="030F0702030302020204" pitchFamily="66" charset="0"/>
              </a:rPr>
              <a:t>Giuseppi Garibaldi</a:t>
            </a:r>
            <a:br>
              <a:rPr lang="en-US" altLang="en-US" sz="2400" b="1">
                <a:solidFill>
                  <a:schemeClr val="bg1"/>
                </a:solidFill>
                <a:latin typeface="Comic Sans MS" panose="030F0702030302020204" pitchFamily="66" charset="0"/>
              </a:rPr>
            </a:br>
            <a:r>
              <a:rPr lang="en-US" altLang="en-US" sz="2400" b="1">
                <a:solidFill>
                  <a:schemeClr val="bg1"/>
                </a:solidFill>
                <a:latin typeface="Comic Sans MS" panose="030F0702030302020204" pitchFamily="66" charset="0"/>
              </a:rPr>
              <a:t>[The “Sword”]</a:t>
            </a:r>
          </a:p>
        </p:txBody>
      </p:sp>
      <p:pic>
        <p:nvPicPr>
          <p:cNvPr id="27656" name="Picture 8" descr="Vittorio Emanuele II">
            <a:extLst>
              <a:ext uri="{FF2B5EF4-FFF2-40B4-BE49-F238E27FC236}">
                <a16:creationId xmlns:a16="http://schemas.microsoft.com/office/drawing/2014/main" id="{7A5BB9CC-0EF9-4566-9F56-9116EB136C5D}"/>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9338" t="3703" r="11284" b="3703"/>
          <a:stretch>
            <a:fillRect/>
          </a:stretch>
        </p:blipFill>
        <p:spPr bwMode="auto">
          <a:xfrm>
            <a:off x="7123113" y="1082675"/>
            <a:ext cx="1868487" cy="297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657" name="Text Box 9">
            <a:extLst>
              <a:ext uri="{FF2B5EF4-FFF2-40B4-BE49-F238E27FC236}">
                <a16:creationId xmlns:a16="http://schemas.microsoft.com/office/drawing/2014/main" id="{5316EF83-0180-496C-BEAD-F83D8DEA8A3B}"/>
              </a:ext>
            </a:extLst>
          </p:cNvPr>
          <p:cNvSpPr txBox="1">
            <a:spLocks noChangeArrowheads="1"/>
          </p:cNvSpPr>
          <p:nvPr/>
        </p:nvSpPr>
        <p:spPr bwMode="auto">
          <a:xfrm>
            <a:off x="6934200" y="41306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a:solidFill>
                  <a:schemeClr val="bg1"/>
                </a:solidFill>
                <a:latin typeface="Comic Sans MS" panose="030F0702030302020204" pitchFamily="66" charset="0"/>
              </a:rPr>
              <a:t>King Victor </a:t>
            </a:r>
            <a:br>
              <a:rPr lang="en-US" altLang="en-US" sz="2400" b="1">
                <a:solidFill>
                  <a:schemeClr val="bg1"/>
                </a:solidFill>
                <a:latin typeface="Comic Sans MS" panose="030F0702030302020204" pitchFamily="66" charset="0"/>
              </a:rPr>
            </a:br>
            <a:r>
              <a:rPr lang="en-US" altLang="en-US" sz="2400" b="1">
                <a:solidFill>
                  <a:schemeClr val="bg1"/>
                </a:solidFill>
                <a:latin typeface="Comic Sans MS" panose="030F0702030302020204" pitchFamily="66" charset="0"/>
              </a:rPr>
              <a:t>Emmanuel II</a:t>
            </a:r>
          </a:p>
        </p:txBody>
      </p:sp>
      <p:pic>
        <p:nvPicPr>
          <p:cNvPr id="27658" name="Picture 10" descr="mazzini">
            <a:extLst>
              <a:ext uri="{FF2B5EF4-FFF2-40B4-BE49-F238E27FC236}">
                <a16:creationId xmlns:a16="http://schemas.microsoft.com/office/drawing/2014/main" id="{F2DDBE7B-F668-494E-95A5-D950E65BF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89" t="8832" r="11206" b="17979"/>
          <a:stretch>
            <a:fillRect/>
          </a:stretch>
        </p:blipFill>
        <p:spPr bwMode="auto">
          <a:xfrm>
            <a:off x="4746625" y="2470150"/>
            <a:ext cx="2111375" cy="289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659" name="Text Box 11">
            <a:extLst>
              <a:ext uri="{FF2B5EF4-FFF2-40B4-BE49-F238E27FC236}">
                <a16:creationId xmlns:a16="http://schemas.microsoft.com/office/drawing/2014/main" id="{AF1AC3EE-F994-4BC8-B8D9-8B0CDC052567}"/>
              </a:ext>
            </a:extLst>
          </p:cNvPr>
          <p:cNvSpPr txBox="1">
            <a:spLocks noChangeArrowheads="1"/>
          </p:cNvSpPr>
          <p:nvPr/>
        </p:nvSpPr>
        <p:spPr bwMode="auto">
          <a:xfrm>
            <a:off x="4648200" y="5365750"/>
            <a:ext cx="2286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a:solidFill>
                  <a:schemeClr val="bg1"/>
                </a:solidFill>
                <a:latin typeface="Comic Sans MS" panose="030F0702030302020204" pitchFamily="66" charset="0"/>
              </a:rPr>
              <a:t>Giuseppi Mazzini</a:t>
            </a:r>
            <a:br>
              <a:rPr lang="en-US" altLang="en-US" sz="2400" b="1">
                <a:solidFill>
                  <a:schemeClr val="bg1"/>
                </a:solidFill>
                <a:latin typeface="Comic Sans MS" panose="030F0702030302020204" pitchFamily="66" charset="0"/>
              </a:rPr>
            </a:br>
            <a:r>
              <a:rPr lang="en-US" altLang="en-US" sz="2400" b="1">
                <a:solidFill>
                  <a:schemeClr val="bg1"/>
                </a:solidFill>
                <a:latin typeface="Comic Sans MS" panose="030F0702030302020204" pitchFamily="66" charset="0"/>
              </a:rPr>
              <a:t>[The “Heart”]</a:t>
            </a:r>
          </a:p>
        </p:txBody>
      </p:sp>
      <p:sp>
        <p:nvSpPr>
          <p:cNvPr id="29706" name="Text Box 12">
            <a:extLst>
              <a:ext uri="{FF2B5EF4-FFF2-40B4-BE49-F238E27FC236}">
                <a16:creationId xmlns:a16="http://schemas.microsoft.com/office/drawing/2014/main" id="{3918DE96-9496-4F23-9BAF-D38785C63E21}"/>
              </a:ext>
            </a:extLst>
          </p:cNvPr>
          <p:cNvSpPr txBox="1">
            <a:spLocks noChangeArrowheads="1"/>
          </p:cNvSpPr>
          <p:nvPr/>
        </p:nvSpPr>
        <p:spPr bwMode="auto">
          <a:xfrm>
            <a:off x="228600" y="228600"/>
            <a:ext cx="7086600" cy="823913"/>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800" b="1">
                <a:solidFill>
                  <a:srgbClr val="55C755"/>
                </a:solidFill>
                <a:latin typeface="UncialNarrow" pitchFamily="2" charset="0"/>
              </a:rPr>
              <a:t>Italian Nationalist Leaders</a:t>
            </a:r>
          </a:p>
        </p:txBody>
      </p:sp>
      <p:sp>
        <p:nvSpPr>
          <p:cNvPr id="2" name="Title 1">
            <a:extLst>
              <a:ext uri="{FF2B5EF4-FFF2-40B4-BE49-F238E27FC236}">
                <a16:creationId xmlns:a16="http://schemas.microsoft.com/office/drawing/2014/main" id="{E5BF003C-84FA-4065-8836-03B386C72E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2206A49-99B1-45B1-9151-DCDF4D3FD16C}"/>
              </a:ext>
            </a:extLst>
          </p:cNvPr>
          <p:cNvSpPr>
            <a:spLocks noGrp="1"/>
          </p:cNvSpPr>
          <p:nvPr>
            <p:ph type="subTitle"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lide(fromBottom)">
                                      <p:cBhvr>
                                        <p:cTn id="7" dur="1000"/>
                                        <p:tgtEl>
                                          <p:spTgt spid="2765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653"/>
                                        </p:tgtEl>
                                        <p:attrNameLst>
                                          <p:attrName>style.visibility</p:attrName>
                                        </p:attrNameLst>
                                      </p:cBhvr>
                                      <p:to>
                                        <p:strVal val="visible"/>
                                      </p:to>
                                    </p:set>
                                    <p:animEffect transition="in" filter="slide(fromBottom)">
                                      <p:cBhvr>
                                        <p:cTn id="10" dur="1000"/>
                                        <p:tgtEl>
                                          <p:spTgt spid="27653"/>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27654"/>
                                        </p:tgtEl>
                                        <p:attrNameLst>
                                          <p:attrName>style.visibility</p:attrName>
                                        </p:attrNameLst>
                                      </p:cBhvr>
                                      <p:to>
                                        <p:strVal val="visible"/>
                                      </p:to>
                                    </p:set>
                                    <p:animEffect transition="in" filter="fade">
                                      <p:cBhvr>
                                        <p:cTn id="14" dur="1000"/>
                                        <p:tgtEl>
                                          <p:spTgt spid="27654"/>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7655"/>
                                        </p:tgtEl>
                                        <p:attrNameLst>
                                          <p:attrName>style.visibility</p:attrName>
                                        </p:attrNameLst>
                                      </p:cBhvr>
                                      <p:to>
                                        <p:strVal val="visible"/>
                                      </p:to>
                                    </p:set>
                                    <p:animEffect transition="in" filter="fade">
                                      <p:cBhvr>
                                        <p:cTn id="18" dur="1000"/>
                                        <p:tgtEl>
                                          <p:spTgt spid="27655"/>
                                        </p:tgtEl>
                                      </p:cBhvr>
                                    </p:animEffect>
                                  </p:childTnLst>
                                </p:cTn>
                              </p:par>
                            </p:childTnLst>
                          </p:cTn>
                        </p:par>
                        <p:par>
                          <p:cTn id="19" fill="hold" nodeType="afterGroup">
                            <p:stCondLst>
                              <p:cond delay="3000"/>
                            </p:stCondLst>
                            <p:childTnLst>
                              <p:par>
                                <p:cTn id="20" presetID="18" presetClass="entr" presetSubtype="6" fill="hold" nodeType="afterEffect">
                                  <p:stCondLst>
                                    <p:cond delay="0"/>
                                  </p:stCondLst>
                                  <p:childTnLst>
                                    <p:set>
                                      <p:cBhvr>
                                        <p:cTn id="21" dur="1" fill="hold">
                                          <p:stCondLst>
                                            <p:cond delay="0"/>
                                          </p:stCondLst>
                                        </p:cTn>
                                        <p:tgtEl>
                                          <p:spTgt spid="27658"/>
                                        </p:tgtEl>
                                        <p:attrNameLst>
                                          <p:attrName>style.visibility</p:attrName>
                                        </p:attrNameLst>
                                      </p:cBhvr>
                                      <p:to>
                                        <p:strVal val="visible"/>
                                      </p:to>
                                    </p:set>
                                    <p:animEffect transition="in" filter="strips(downRight)">
                                      <p:cBhvr>
                                        <p:cTn id="22" dur="1000"/>
                                        <p:tgtEl>
                                          <p:spTgt spid="27658"/>
                                        </p:tgtEl>
                                      </p:cBhvr>
                                    </p:animEffect>
                                  </p:childTnLst>
                                </p:cTn>
                              </p:par>
                            </p:childTnLst>
                          </p:cTn>
                        </p:par>
                        <p:par>
                          <p:cTn id="23" fill="hold" nodeType="afterGroup">
                            <p:stCondLst>
                              <p:cond delay="4000"/>
                            </p:stCondLst>
                            <p:childTnLst>
                              <p:par>
                                <p:cTn id="24" presetID="18" presetClass="entr" presetSubtype="6" fill="hold" grpId="0" nodeType="afterEffect">
                                  <p:stCondLst>
                                    <p:cond delay="0"/>
                                  </p:stCondLst>
                                  <p:childTnLst>
                                    <p:set>
                                      <p:cBhvr>
                                        <p:cTn id="25" dur="1" fill="hold">
                                          <p:stCondLst>
                                            <p:cond delay="0"/>
                                          </p:stCondLst>
                                        </p:cTn>
                                        <p:tgtEl>
                                          <p:spTgt spid="27659"/>
                                        </p:tgtEl>
                                        <p:attrNameLst>
                                          <p:attrName>style.visibility</p:attrName>
                                        </p:attrNameLst>
                                      </p:cBhvr>
                                      <p:to>
                                        <p:strVal val="visible"/>
                                      </p:to>
                                    </p:set>
                                    <p:animEffect transition="in" filter="strips(downRight)">
                                      <p:cBhvr>
                                        <p:cTn id="26" dur="1000"/>
                                        <p:tgtEl>
                                          <p:spTgt spid="27659"/>
                                        </p:tgtEl>
                                      </p:cBhvr>
                                    </p:animEffect>
                                  </p:childTnLst>
                                </p:cTn>
                              </p:par>
                            </p:childTnLst>
                          </p:cTn>
                        </p:par>
                        <p:par>
                          <p:cTn id="27" fill="hold" nodeType="afterGroup">
                            <p:stCondLst>
                              <p:cond delay="5000"/>
                            </p:stCondLst>
                            <p:childTnLst>
                              <p:par>
                                <p:cTn id="28" presetID="3" presetClass="entr" presetSubtype="5" fill="hold" nodeType="afterEffect">
                                  <p:stCondLst>
                                    <p:cond delay="0"/>
                                  </p:stCondLst>
                                  <p:childTnLst>
                                    <p:set>
                                      <p:cBhvr>
                                        <p:cTn id="29" dur="1" fill="hold">
                                          <p:stCondLst>
                                            <p:cond delay="0"/>
                                          </p:stCondLst>
                                        </p:cTn>
                                        <p:tgtEl>
                                          <p:spTgt spid="27656"/>
                                        </p:tgtEl>
                                        <p:attrNameLst>
                                          <p:attrName>style.visibility</p:attrName>
                                        </p:attrNameLst>
                                      </p:cBhvr>
                                      <p:to>
                                        <p:strVal val="visible"/>
                                      </p:to>
                                    </p:set>
                                    <p:animEffect transition="in" filter="blinds(vertical)">
                                      <p:cBhvr>
                                        <p:cTn id="30" dur="1000"/>
                                        <p:tgtEl>
                                          <p:spTgt spid="27656"/>
                                        </p:tgtEl>
                                      </p:cBhvr>
                                    </p:animEffect>
                                  </p:childTnLst>
                                </p:cTn>
                              </p:par>
                            </p:childTnLst>
                          </p:cTn>
                        </p:par>
                        <p:par>
                          <p:cTn id="31" fill="hold" nodeType="afterGroup">
                            <p:stCondLst>
                              <p:cond delay="6000"/>
                            </p:stCondLst>
                            <p:childTnLst>
                              <p:par>
                                <p:cTn id="32" presetID="3" presetClass="entr" presetSubtype="5" fill="hold" grpId="0" nodeType="afterEffect">
                                  <p:stCondLst>
                                    <p:cond delay="0"/>
                                  </p:stCondLst>
                                  <p:childTnLst>
                                    <p:set>
                                      <p:cBhvr>
                                        <p:cTn id="33" dur="1" fill="hold">
                                          <p:stCondLst>
                                            <p:cond delay="0"/>
                                          </p:stCondLst>
                                        </p:cTn>
                                        <p:tgtEl>
                                          <p:spTgt spid="27657"/>
                                        </p:tgtEl>
                                        <p:attrNameLst>
                                          <p:attrName>style.visibility</p:attrName>
                                        </p:attrNameLst>
                                      </p:cBhvr>
                                      <p:to>
                                        <p:strVal val="visible"/>
                                      </p:to>
                                    </p:set>
                                    <p:animEffect transition="in" filter="blinds(vertical)">
                                      <p:cBhvr>
                                        <p:cTn id="34" dur="10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5" grpId="0"/>
      <p:bldP spid="27657" grpId="0"/>
      <p:bldP spid="276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32C192F6-76CD-4892-BD5C-B8B96638E971}"/>
              </a:ext>
            </a:extLst>
          </p:cNvPr>
          <p:cNvSpPr txBox="1">
            <a:spLocks noChangeArrowheads="1"/>
          </p:cNvSpPr>
          <p:nvPr/>
        </p:nvSpPr>
        <p:spPr bwMode="auto">
          <a:xfrm>
            <a:off x="381000" y="228600"/>
            <a:ext cx="8458200" cy="1555750"/>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800" b="1">
                <a:solidFill>
                  <a:srgbClr val="55C755"/>
                </a:solidFill>
                <a:latin typeface="UncialNarrow" pitchFamily="2" charset="0"/>
              </a:rPr>
              <a:t>Garibaldi Defends Rome Against the French, </a:t>
            </a:r>
            <a:r>
              <a:rPr lang="en-US" altLang="en-US" sz="3600" b="1">
                <a:solidFill>
                  <a:srgbClr val="55C755"/>
                </a:solidFill>
                <a:latin typeface="UncialNarrow" pitchFamily="2" charset="0"/>
              </a:rPr>
              <a:t>(April 30, 1849)</a:t>
            </a:r>
          </a:p>
        </p:txBody>
      </p:sp>
      <p:pic>
        <p:nvPicPr>
          <p:cNvPr id="30723" name="Picture 6" descr="Image:Attacco garibaldino contro i francesi 30 aprile 1849.jpg">
            <a:hlinkClick r:id="rId2"/>
            <a:extLst>
              <a:ext uri="{FF2B5EF4-FFF2-40B4-BE49-F238E27FC236}">
                <a16:creationId xmlns:a16="http://schemas.microsoft.com/office/drawing/2014/main" id="{B1AAD484-2F5A-4C62-8B48-B03A3C9BE9EF}"/>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828800" y="2084388"/>
            <a:ext cx="5800725" cy="4164012"/>
          </a:xfrm>
          <a:prstGeom prst="rect">
            <a:avLst/>
          </a:prstGeom>
          <a:noFill/>
          <a:ln w="9525">
            <a:solidFill>
              <a:srgbClr val="3FBF3F"/>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3F281E-206E-4ACA-8840-2539F3162C3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2472521-3C9E-4F28-936C-197C6B5D13B5}"/>
              </a:ext>
            </a:extLst>
          </p:cNvPr>
          <p:cNvSpPr>
            <a:spLocks noGrp="1"/>
          </p:cNvSpPr>
          <p:nvPr>
            <p:ph type="subTitle"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
            <a:extLst>
              <a:ext uri="{FF2B5EF4-FFF2-40B4-BE49-F238E27FC236}">
                <a16:creationId xmlns:a16="http://schemas.microsoft.com/office/drawing/2014/main" id="{FC70A4B4-3213-4428-85E9-4D45A6634D65}"/>
              </a:ext>
            </a:extLst>
          </p:cNvPr>
          <p:cNvSpPr txBox="1">
            <a:spLocks noChangeArrowheads="1"/>
          </p:cNvSpPr>
          <p:nvPr/>
        </p:nvSpPr>
        <p:spPr bwMode="auto">
          <a:xfrm>
            <a:off x="304800" y="76200"/>
            <a:ext cx="10058400" cy="646331"/>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3600" b="1" dirty="0">
                <a:solidFill>
                  <a:srgbClr val="55C755"/>
                </a:solidFill>
                <a:latin typeface="UncialNarrow" pitchFamily="2" charset="0"/>
              </a:rPr>
              <a:t>Sardinia-Piedmont:  The “Magnet”</a:t>
            </a:r>
          </a:p>
        </p:txBody>
      </p:sp>
      <p:pic>
        <p:nvPicPr>
          <p:cNvPr id="31747" name="Picture 12">
            <a:extLst>
              <a:ext uri="{FF2B5EF4-FFF2-40B4-BE49-F238E27FC236}">
                <a16:creationId xmlns:a16="http://schemas.microsoft.com/office/drawing/2014/main" id="{E0E5E69D-45B3-44B3-BACB-27AD6C4B5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22" r="2548" b="1738"/>
          <a:stretch>
            <a:fillRect/>
          </a:stretch>
        </p:blipFill>
        <p:spPr bwMode="auto">
          <a:xfrm>
            <a:off x="533400" y="1066800"/>
            <a:ext cx="4073525" cy="5486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13">
            <a:extLst>
              <a:ext uri="{FF2B5EF4-FFF2-40B4-BE49-F238E27FC236}">
                <a16:creationId xmlns:a16="http://schemas.microsoft.com/office/drawing/2014/main" id="{91B75BC1-5F32-4DA4-9FCD-82E7BE1F90F7}"/>
              </a:ext>
            </a:extLst>
          </p:cNvPr>
          <p:cNvSpPr txBox="1">
            <a:spLocks noChangeArrowheads="1"/>
          </p:cNvSpPr>
          <p:nvPr/>
        </p:nvSpPr>
        <p:spPr bwMode="auto">
          <a:xfrm>
            <a:off x="4876800" y="2652713"/>
            <a:ext cx="39624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023938" indent="-285750">
              <a:spcBef>
                <a:spcPct val="20000"/>
              </a:spcBef>
              <a:buChar char="–"/>
              <a:defRPr sz="2800">
                <a:solidFill>
                  <a:schemeClr val="tx1"/>
                </a:solidFill>
                <a:latin typeface="Times New Roman" panose="02020603050405020304" pitchFamily="18" charset="0"/>
              </a:defRPr>
            </a:lvl2pPr>
            <a:lvl3pPr marL="1366838" indent="-228600">
              <a:spcBef>
                <a:spcPct val="20000"/>
              </a:spcBef>
              <a:buChar char="•"/>
              <a:defRPr sz="2400">
                <a:solidFill>
                  <a:schemeClr val="tx1"/>
                </a:solidFill>
                <a:latin typeface="Times New Roman" panose="02020603050405020304" pitchFamily="18" charset="0"/>
              </a:defRPr>
            </a:lvl3pPr>
            <a:lvl4pPr marL="1709738"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rgbClr val="FF0000"/>
              </a:buClr>
              <a:buFont typeface="Wingdings" panose="05000000000000000000" pitchFamily="2" charset="2"/>
              <a:buNone/>
            </a:pPr>
            <a:r>
              <a:rPr lang="en-US" altLang="en-US" b="1">
                <a:solidFill>
                  <a:schemeClr val="bg1"/>
                </a:solidFill>
                <a:latin typeface="Comic Sans MS" panose="030F0702030302020204" pitchFamily="66" charset="0"/>
              </a:rPr>
              <a:t>Italian unification movement:</a:t>
            </a:r>
            <a:br>
              <a:rPr lang="en-US" altLang="en-US" b="1">
                <a:solidFill>
                  <a:schemeClr val="bg1"/>
                </a:solidFill>
                <a:latin typeface="Comic Sans MS" panose="030F0702030302020204" pitchFamily="66" charset="0"/>
              </a:rPr>
            </a:br>
            <a:br>
              <a:rPr lang="en-US" altLang="en-US" b="1">
                <a:solidFill>
                  <a:schemeClr val="bg1"/>
                </a:solidFill>
                <a:latin typeface="Comic Sans MS" panose="030F0702030302020204" pitchFamily="66" charset="0"/>
              </a:rPr>
            </a:br>
            <a:r>
              <a:rPr lang="en-US" altLang="en-US" sz="3600" b="1" i="1">
                <a:solidFill>
                  <a:srgbClr val="FFFF00"/>
                </a:solidFill>
                <a:latin typeface="Comic Sans MS" panose="030F0702030302020204" pitchFamily="66" charset="0"/>
                <a:sym typeface="Wingdings" panose="05000000000000000000" pitchFamily="2" charset="2"/>
              </a:rPr>
              <a:t>Risorgimento</a:t>
            </a:r>
            <a:r>
              <a:rPr lang="en-US" altLang="en-US" sz="3600" b="1" i="1">
                <a:solidFill>
                  <a:srgbClr val="FF0000"/>
                </a:solidFill>
                <a:latin typeface="Comic Sans MS" panose="030F0702030302020204" pitchFamily="66" charset="0"/>
                <a:sym typeface="Wingdings" panose="05000000000000000000" pitchFamily="2" charset="2"/>
              </a:rPr>
              <a:t> </a:t>
            </a:r>
            <a:r>
              <a:rPr lang="en-US" altLang="en-US" sz="3600" b="1">
                <a:solidFill>
                  <a:schemeClr val="bg1"/>
                </a:solidFill>
                <a:latin typeface="Comic Sans MS" panose="030F0702030302020204" pitchFamily="66" charset="0"/>
                <a:sym typeface="Wingdings" panose="05000000000000000000" pitchFamily="2" charset="2"/>
              </a:rPr>
              <a:t>[“Resurgence”]</a:t>
            </a:r>
            <a:endParaRPr lang="en-US" altLang="en-US" sz="3600" b="1">
              <a:solidFill>
                <a:schemeClr val="bg1"/>
              </a:solidFill>
              <a:latin typeface="Comic Sans MS" panose="030F0702030302020204" pitchFamily="66" charset="0"/>
            </a:endParaRPr>
          </a:p>
        </p:txBody>
      </p:sp>
      <p:sp>
        <p:nvSpPr>
          <p:cNvPr id="2" name="Title 1">
            <a:extLst>
              <a:ext uri="{FF2B5EF4-FFF2-40B4-BE49-F238E27FC236}">
                <a16:creationId xmlns:a16="http://schemas.microsoft.com/office/drawing/2014/main" id="{15DE1A4B-B3A5-49DF-86EB-39AAFA929DE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4068E20-C58A-417B-91DF-A205F4FB777A}"/>
              </a:ext>
            </a:extLst>
          </p:cNvPr>
          <p:cNvSpPr>
            <a:spLocks noGrp="1"/>
          </p:cNvSpPr>
          <p:nvPr>
            <p:ph type="subTitle" idx="1"/>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89A198D9-BBCA-479A-9363-96109BD45444}"/>
              </a:ext>
            </a:extLst>
          </p:cNvPr>
          <p:cNvSpPr txBox="1">
            <a:spLocks noChangeArrowheads="1"/>
          </p:cNvSpPr>
          <p:nvPr/>
        </p:nvSpPr>
        <p:spPr bwMode="auto">
          <a:xfrm>
            <a:off x="304800" y="152400"/>
            <a:ext cx="8610600" cy="800100"/>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600" b="1">
                <a:solidFill>
                  <a:srgbClr val="55C755"/>
                </a:solidFill>
                <a:latin typeface="UncialNarrow" pitchFamily="2" charset="0"/>
              </a:rPr>
              <a:t>Austro-Sardinian War 1859</a:t>
            </a:r>
            <a:endParaRPr lang="en-US" altLang="en-US" sz="3800" b="1">
              <a:solidFill>
                <a:srgbClr val="55C755"/>
              </a:solidFill>
              <a:latin typeface="UncialNarrow" pitchFamily="2" charset="0"/>
            </a:endParaRPr>
          </a:p>
        </p:txBody>
      </p:sp>
      <p:pic>
        <p:nvPicPr>
          <p:cNvPr id="32771" name="Picture 3">
            <a:extLst>
              <a:ext uri="{FF2B5EF4-FFF2-40B4-BE49-F238E27FC236}">
                <a16:creationId xmlns:a16="http://schemas.microsoft.com/office/drawing/2014/main" id="{4323F985-DD01-453A-9A30-0DF7857472ED}"/>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3859"/>
          <a:stretch>
            <a:fillRect/>
          </a:stretch>
        </p:blipFill>
        <p:spPr bwMode="auto">
          <a:xfrm>
            <a:off x="2471738" y="1066800"/>
            <a:ext cx="4081462" cy="5486400"/>
          </a:xfrm>
          <a:prstGeom prst="rect">
            <a:avLst/>
          </a:prstGeom>
          <a:noFill/>
          <a:ln w="9525">
            <a:solidFill>
              <a:srgbClr val="3FBF3F"/>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59BEEF-CE84-425F-A70B-148190F303F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79383D2-B718-4421-985A-98EDAAD45A1F}"/>
              </a:ext>
            </a:extLst>
          </p:cNvPr>
          <p:cNvSpPr>
            <a:spLocks noGrp="1"/>
          </p:cNvSpPr>
          <p:nvPr>
            <p:ph type="subTitle"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DEC743FC-E99C-4F15-BEBD-4F9A3EF94B4D}"/>
              </a:ext>
            </a:extLst>
          </p:cNvPr>
          <p:cNvSpPr txBox="1">
            <a:spLocks noChangeArrowheads="1"/>
          </p:cNvSpPr>
          <p:nvPr/>
        </p:nvSpPr>
        <p:spPr bwMode="auto">
          <a:xfrm>
            <a:off x="533400" y="152400"/>
            <a:ext cx="8382000" cy="800100"/>
          </a:xfrm>
          <a:prstGeom prst="rect">
            <a:avLst/>
          </a:prstGeom>
          <a:noFill/>
          <a:ln>
            <a:noFill/>
          </a:ln>
          <a:effectLst>
            <a:outerShdw dist="35921" dir="2700000"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600" b="1">
                <a:solidFill>
                  <a:srgbClr val="55C755"/>
                </a:solidFill>
                <a:latin typeface="UncialNarrow" pitchFamily="2" charset="0"/>
              </a:rPr>
              <a:t>Austro-Prussian War </a:t>
            </a:r>
            <a:r>
              <a:rPr lang="en-US" altLang="en-US" sz="4200" b="1">
                <a:solidFill>
                  <a:srgbClr val="55C755"/>
                </a:solidFill>
                <a:latin typeface="UncialNarrow" pitchFamily="2" charset="0"/>
              </a:rPr>
              <a:t>1866</a:t>
            </a:r>
          </a:p>
        </p:txBody>
      </p:sp>
      <p:pic>
        <p:nvPicPr>
          <p:cNvPr id="33795" name="Picture 3">
            <a:extLst>
              <a:ext uri="{FF2B5EF4-FFF2-40B4-BE49-F238E27FC236}">
                <a16:creationId xmlns:a16="http://schemas.microsoft.com/office/drawing/2014/main" id="{75BC7578-6DBF-4674-AB0C-8C22B3A1306E}"/>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883" b="1736"/>
          <a:stretch>
            <a:fillRect/>
          </a:stretch>
        </p:blipFill>
        <p:spPr bwMode="auto">
          <a:xfrm>
            <a:off x="4572000" y="1143000"/>
            <a:ext cx="4114800" cy="5486400"/>
          </a:xfrm>
          <a:prstGeom prst="rect">
            <a:avLst/>
          </a:prstGeom>
          <a:noFill/>
          <a:ln w="9525">
            <a:solidFill>
              <a:srgbClr val="3FBF3F"/>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 Box 4">
            <a:extLst>
              <a:ext uri="{FF2B5EF4-FFF2-40B4-BE49-F238E27FC236}">
                <a16:creationId xmlns:a16="http://schemas.microsoft.com/office/drawing/2014/main" id="{BB3E45FC-E0E0-4D26-80C1-12F5E7784BFC}"/>
              </a:ext>
            </a:extLst>
          </p:cNvPr>
          <p:cNvSpPr txBox="1">
            <a:spLocks noChangeArrowheads="1"/>
          </p:cNvSpPr>
          <p:nvPr/>
        </p:nvSpPr>
        <p:spPr bwMode="auto">
          <a:xfrm>
            <a:off x="457200" y="2286000"/>
            <a:ext cx="39624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693738" indent="-6937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
                <a:srgbClr val="FF0000"/>
              </a:buClr>
              <a:buFont typeface="Wingdings" panose="05000000000000000000" pitchFamily="2" charset="2"/>
              <a:buBlip>
                <a:blip r:embed="rId3"/>
              </a:buBlip>
            </a:pPr>
            <a:r>
              <a:rPr lang="en-US" altLang="en-US" b="1">
                <a:solidFill>
                  <a:schemeClr val="bg1"/>
                </a:solidFill>
                <a:latin typeface="Comic Sans MS" panose="030F0702030302020204" pitchFamily="66" charset="0"/>
              </a:rPr>
              <a:t>Austria loses control of Venetia.</a:t>
            </a:r>
          </a:p>
          <a:p>
            <a:pPr eaLnBrk="1" hangingPunct="1">
              <a:spcBef>
                <a:spcPct val="50000"/>
              </a:spcBef>
              <a:buClr>
                <a:srgbClr val="FF0000"/>
              </a:buClr>
              <a:buFont typeface="Wingdings" panose="05000000000000000000" pitchFamily="2" charset="2"/>
              <a:buBlip>
                <a:blip r:embed="rId3"/>
              </a:buBlip>
            </a:pPr>
            <a:r>
              <a:rPr lang="en-US" altLang="en-US" b="1">
                <a:solidFill>
                  <a:schemeClr val="bg1"/>
                </a:solidFill>
                <a:latin typeface="Comic Sans MS" panose="030F0702030302020204" pitchFamily="66" charset="0"/>
              </a:rPr>
              <a:t>Venetia is annexed to Italy.</a:t>
            </a:r>
          </a:p>
        </p:txBody>
      </p:sp>
      <p:sp>
        <p:nvSpPr>
          <p:cNvPr id="2" name="Title 1">
            <a:extLst>
              <a:ext uri="{FF2B5EF4-FFF2-40B4-BE49-F238E27FC236}">
                <a16:creationId xmlns:a16="http://schemas.microsoft.com/office/drawing/2014/main" id="{2280A7D2-9D55-4C65-82D5-0E83BDC9D4B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0CA26D-B5C7-4EC0-B1DA-2102A806F89D}"/>
              </a:ext>
            </a:extLst>
          </p:cNvPr>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85B315A-D26D-498F-BA57-0729269E6A37}"/>
              </a:ext>
            </a:extLst>
          </p:cNvPr>
          <p:cNvSpPr>
            <a:spLocks noGrp="1" noChangeArrowheads="1"/>
          </p:cNvSpPr>
          <p:nvPr>
            <p:ph type="title"/>
          </p:nvPr>
        </p:nvSpPr>
        <p:spPr/>
        <p:txBody>
          <a:bodyPr/>
          <a:lstStyle/>
          <a:p>
            <a:r>
              <a:rPr lang="en-US" altLang="en-US"/>
              <a:t>Review</a:t>
            </a:r>
          </a:p>
        </p:txBody>
      </p:sp>
      <p:sp>
        <p:nvSpPr>
          <p:cNvPr id="6147" name="TextBox 2">
            <a:extLst>
              <a:ext uri="{FF2B5EF4-FFF2-40B4-BE49-F238E27FC236}">
                <a16:creationId xmlns:a16="http://schemas.microsoft.com/office/drawing/2014/main" id="{FCDD4CFA-A720-491E-86E1-66059B17172A}"/>
              </a:ext>
            </a:extLst>
          </p:cNvPr>
          <p:cNvSpPr txBox="1">
            <a:spLocks noChangeArrowheads="1"/>
          </p:cNvSpPr>
          <p:nvPr/>
        </p:nvSpPr>
        <p:spPr bwMode="auto">
          <a:xfrm>
            <a:off x="457200" y="16002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After the French Revolution, Napoleon Bonaparte was given power in France, and quickly conquered most of Europe. Upon his defeat, the Congress of Vienna balanced power in Europe by redrawing the boundary lines</a:t>
            </a:r>
          </a:p>
          <a:p>
            <a:pPr>
              <a:spcBef>
                <a:spcPct val="0"/>
              </a:spcBef>
              <a:buFontTx/>
              <a:buNone/>
            </a:pPr>
            <a:endParaRPr lang="en-US" altLang="en-US" sz="2400"/>
          </a:p>
          <a:p>
            <a:pPr>
              <a:spcBef>
                <a:spcPct val="0"/>
              </a:spcBef>
              <a:buFontTx/>
              <a:buNone/>
            </a:pPr>
            <a:r>
              <a:rPr lang="en-US" altLang="en-US" sz="2400"/>
              <a:t>However, Napoleon’s invasions had sparked Nationalism throughout Europe, leading to a number of unification and independence movements.</a:t>
            </a:r>
          </a:p>
          <a:p>
            <a:pPr>
              <a:spcBef>
                <a:spcPct val="0"/>
              </a:spcBef>
              <a:buFontTx/>
              <a:buNone/>
            </a:pPr>
            <a:endParaRPr lang="en-US" altLang="en-US" sz="2400"/>
          </a:p>
          <a:p>
            <a:pPr>
              <a:spcBef>
                <a:spcPct val="0"/>
              </a:spcBef>
              <a:buFontTx/>
              <a:buNone/>
            </a:pPr>
            <a:r>
              <a:rPr lang="en-US" altLang="en-US" sz="2400"/>
              <a:t>-Italy</a:t>
            </a:r>
          </a:p>
          <a:p>
            <a:pPr>
              <a:spcBef>
                <a:spcPct val="0"/>
              </a:spcBef>
              <a:buFontTx/>
              <a:buNone/>
            </a:pPr>
            <a:r>
              <a:rPr lang="en-US" altLang="en-US" sz="2400"/>
              <a:t>-Greece</a:t>
            </a:r>
          </a:p>
          <a:p>
            <a:pPr>
              <a:spcBef>
                <a:spcPct val="0"/>
              </a:spcBef>
              <a:buFontTx/>
              <a:buNone/>
            </a:pPr>
            <a:r>
              <a:rPr lang="en-US" altLang="en-US" sz="2400"/>
              <a:t>-Germany</a:t>
            </a:r>
          </a:p>
        </p:txBody>
      </p:sp>
      <p:pic>
        <p:nvPicPr>
          <p:cNvPr id="6" name="Picture 3">
            <a:extLst>
              <a:ext uri="{FF2B5EF4-FFF2-40B4-BE49-F238E27FC236}">
                <a16:creationId xmlns:a16="http://schemas.microsoft.com/office/drawing/2014/main" id="{9DACAD32-4758-4C6C-BD43-3F5037DE3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0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FBBAD55C-D0EC-430E-883F-F31725637EC0}"/>
              </a:ext>
            </a:extLst>
          </p:cNvPr>
          <p:cNvSpPr txBox="1">
            <a:spLocks noChangeArrowheads="1"/>
          </p:cNvSpPr>
          <p:nvPr/>
        </p:nvSpPr>
        <p:spPr bwMode="auto">
          <a:xfrm>
            <a:off x="533400" y="152400"/>
            <a:ext cx="8382000" cy="1416050"/>
          </a:xfrm>
          <a:prstGeom prst="rect">
            <a:avLst/>
          </a:prstGeom>
          <a:noFill/>
          <a:ln>
            <a:noFill/>
          </a:ln>
          <a:effectLst>
            <a:outerShdw dist="35921" dir="2700000"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4300" b="1">
                <a:solidFill>
                  <a:srgbClr val="55C755"/>
                </a:solidFill>
                <a:latin typeface="UncialNarrow" pitchFamily="2" charset="0"/>
              </a:rPr>
              <a:t>Garibaldi &amp; His “Red Shirts” Unite </a:t>
            </a:r>
            <a:br>
              <a:rPr lang="en-US" altLang="en-US" sz="4300" b="1">
                <a:solidFill>
                  <a:srgbClr val="55C755"/>
                </a:solidFill>
                <a:latin typeface="UncialNarrow" pitchFamily="2" charset="0"/>
              </a:rPr>
            </a:br>
            <a:r>
              <a:rPr lang="en-US" altLang="en-US" sz="4300" b="1">
                <a:solidFill>
                  <a:srgbClr val="55C755"/>
                </a:solidFill>
                <a:latin typeface="UncialNarrow" pitchFamily="2" charset="0"/>
              </a:rPr>
              <a:t>with Cavour</a:t>
            </a:r>
          </a:p>
        </p:txBody>
      </p:sp>
      <p:pic>
        <p:nvPicPr>
          <p:cNvPr id="34819" name="Picture 4">
            <a:extLst>
              <a:ext uri="{FF2B5EF4-FFF2-40B4-BE49-F238E27FC236}">
                <a16:creationId xmlns:a16="http://schemas.microsoft.com/office/drawing/2014/main" id="{E71ADDC4-F62E-411B-931C-EA0159D767E9}"/>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883" b="1736"/>
          <a:stretch>
            <a:fillRect/>
          </a:stretch>
        </p:blipFill>
        <p:spPr bwMode="auto">
          <a:xfrm>
            <a:off x="4495800" y="1066800"/>
            <a:ext cx="4114800" cy="5486400"/>
          </a:xfrm>
          <a:prstGeom prst="rect">
            <a:avLst/>
          </a:prstGeom>
          <a:noFill/>
          <a:ln w="9525">
            <a:solidFill>
              <a:srgbClr val="3FBF3F"/>
            </a:solidFill>
            <a:miter lim="800000"/>
            <a:headEnd/>
            <a:tailEnd/>
          </a:ln>
          <a:extLst>
            <a:ext uri="{909E8E84-426E-40DD-AFC4-6F175D3DCCD1}">
              <a14:hiddenFill xmlns:a14="http://schemas.microsoft.com/office/drawing/2010/main">
                <a:solidFill>
                  <a:srgbClr val="FFFFFF"/>
                </a:solidFill>
              </a14:hiddenFill>
            </a:ext>
          </a:extLst>
        </p:spPr>
      </p:pic>
      <p:sp>
        <p:nvSpPr>
          <p:cNvPr id="46085" name="Freeform 5">
            <a:extLst>
              <a:ext uri="{FF2B5EF4-FFF2-40B4-BE49-F238E27FC236}">
                <a16:creationId xmlns:a16="http://schemas.microsoft.com/office/drawing/2014/main" id="{E5B28A6D-3DA1-4F76-BA0C-9E7A30D277AB}"/>
              </a:ext>
            </a:extLst>
          </p:cNvPr>
          <p:cNvSpPr>
            <a:spLocks/>
          </p:cNvSpPr>
          <p:nvPr/>
        </p:nvSpPr>
        <p:spPr bwMode="auto">
          <a:xfrm>
            <a:off x="6858000" y="4343400"/>
            <a:ext cx="609600" cy="1295400"/>
          </a:xfrm>
          <a:custGeom>
            <a:avLst/>
            <a:gdLst>
              <a:gd name="T0" fmla="*/ 117079643 w 552"/>
              <a:gd name="T1" fmla="*/ 2147483646 h 768"/>
              <a:gd name="T2" fmla="*/ 585400426 w 552"/>
              <a:gd name="T3" fmla="*/ 2048415345 h 768"/>
              <a:gd name="T4" fmla="*/ 643940800 w 552"/>
              <a:gd name="T5" fmla="*/ 1502171478 h 768"/>
              <a:gd name="T6" fmla="*/ 643940800 w 552"/>
              <a:gd name="T7" fmla="*/ 1229049545 h 768"/>
              <a:gd name="T8" fmla="*/ 526860052 w 552"/>
              <a:gd name="T9" fmla="*/ 682805677 h 768"/>
              <a:gd name="T10" fmla="*/ 351240035 w 552"/>
              <a:gd name="T11" fmla="*/ 273121934 h 768"/>
              <a:gd name="T12" fmla="*/ 234160391 w 552"/>
              <a:gd name="T13" fmla="*/ 273121934 h 768"/>
              <a:gd name="T14" fmla="*/ 0 w 552"/>
              <a:gd name="T15" fmla="*/ 0 h 768"/>
              <a:gd name="T16" fmla="*/ 0 60000 65536"/>
              <a:gd name="T17" fmla="*/ 0 60000 65536"/>
              <a:gd name="T18" fmla="*/ 0 60000 65536"/>
              <a:gd name="T19" fmla="*/ 0 60000 65536"/>
              <a:gd name="T20" fmla="*/ 0 60000 65536"/>
              <a:gd name="T21" fmla="*/ 0 60000 65536"/>
              <a:gd name="T22" fmla="*/ 0 60000 65536"/>
              <a:gd name="T23" fmla="*/ 0 60000 65536"/>
              <a:gd name="T24" fmla="*/ 0 w 552"/>
              <a:gd name="T25" fmla="*/ 0 h 768"/>
              <a:gd name="T26" fmla="*/ 552 w 552"/>
              <a:gd name="T27" fmla="*/ 768 h 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2" h="768">
                <a:moveTo>
                  <a:pt x="96" y="768"/>
                </a:moveTo>
                <a:cubicBezTo>
                  <a:pt x="252" y="764"/>
                  <a:pt x="408" y="760"/>
                  <a:pt x="480" y="720"/>
                </a:cubicBezTo>
                <a:cubicBezTo>
                  <a:pt x="552" y="680"/>
                  <a:pt x="520" y="576"/>
                  <a:pt x="528" y="528"/>
                </a:cubicBezTo>
                <a:cubicBezTo>
                  <a:pt x="536" y="480"/>
                  <a:pt x="544" y="480"/>
                  <a:pt x="528" y="432"/>
                </a:cubicBezTo>
                <a:cubicBezTo>
                  <a:pt x="512" y="384"/>
                  <a:pt x="472" y="296"/>
                  <a:pt x="432" y="240"/>
                </a:cubicBezTo>
                <a:cubicBezTo>
                  <a:pt x="392" y="184"/>
                  <a:pt x="328" y="120"/>
                  <a:pt x="288" y="96"/>
                </a:cubicBezTo>
                <a:cubicBezTo>
                  <a:pt x="248" y="72"/>
                  <a:pt x="240" y="112"/>
                  <a:pt x="192" y="96"/>
                </a:cubicBezTo>
                <a:cubicBezTo>
                  <a:pt x="144" y="80"/>
                  <a:pt x="32" y="16"/>
                  <a:pt x="0" y="0"/>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4821" name="Picture 6" descr="Garibaldi">
            <a:extLst>
              <a:ext uri="{FF2B5EF4-FFF2-40B4-BE49-F238E27FC236}">
                <a16:creationId xmlns:a16="http://schemas.microsoft.com/office/drawing/2014/main" id="{85DE5583-1E69-45A0-B9E6-D3113BBBF7D4}"/>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066800" y="2486025"/>
            <a:ext cx="2362200" cy="3914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06F49F-88CE-4140-AE37-3097960E2A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6E74AA-0A51-4789-B7F0-7D132A484B04}"/>
              </a:ext>
            </a:extLst>
          </p:cNvPr>
          <p:cNvSpPr>
            <a:spLocks noGrp="1"/>
          </p:cNvSpPr>
          <p:nvPr>
            <p:ph type="subTitle"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down)">
                                      <p:cBhvr>
                                        <p:cTn id="7" dur="1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25C7D83E-7A28-48E6-8C03-9CF25F6FEA1A}"/>
              </a:ext>
            </a:extLst>
          </p:cNvPr>
          <p:cNvSpPr txBox="1">
            <a:spLocks noChangeArrowheads="1"/>
          </p:cNvSpPr>
          <p:nvPr/>
        </p:nvSpPr>
        <p:spPr bwMode="auto">
          <a:xfrm>
            <a:off x="809625" y="0"/>
            <a:ext cx="8610600" cy="769938"/>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b="1" dirty="0">
                <a:solidFill>
                  <a:srgbClr val="55C755"/>
                </a:solidFill>
                <a:latin typeface="UncialNarrow" pitchFamily="2" charset="0"/>
              </a:rPr>
              <a:t>French Troops Leave Rome 1870</a:t>
            </a:r>
          </a:p>
        </p:txBody>
      </p:sp>
      <p:pic>
        <p:nvPicPr>
          <p:cNvPr id="35843" name="Picture 4">
            <a:extLst>
              <a:ext uri="{FF2B5EF4-FFF2-40B4-BE49-F238E27FC236}">
                <a16:creationId xmlns:a16="http://schemas.microsoft.com/office/drawing/2014/main" id="{89E41D8E-5772-4729-B242-5897F1177365}"/>
              </a:ext>
            </a:extLst>
          </p:cNvPr>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l="3859" b="1492"/>
          <a:stretch>
            <a:fillRect/>
          </a:stretch>
        </p:blipFill>
        <p:spPr bwMode="auto">
          <a:xfrm>
            <a:off x="228600" y="1972042"/>
            <a:ext cx="3581400" cy="4742716"/>
          </a:xfrm>
          <a:prstGeom prst="rect">
            <a:avLst/>
          </a:prstGeom>
          <a:noFill/>
          <a:ln w="9525">
            <a:solidFill>
              <a:srgbClr val="3FBF3F"/>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 Box 5">
            <a:extLst>
              <a:ext uri="{FF2B5EF4-FFF2-40B4-BE49-F238E27FC236}">
                <a16:creationId xmlns:a16="http://schemas.microsoft.com/office/drawing/2014/main" id="{0564F698-4149-436D-839B-13D4FF17D7D8}"/>
              </a:ext>
            </a:extLst>
          </p:cNvPr>
          <p:cNvSpPr txBox="1">
            <a:spLocks noChangeArrowheads="1"/>
          </p:cNvSpPr>
          <p:nvPr/>
        </p:nvSpPr>
        <p:spPr bwMode="auto">
          <a:xfrm>
            <a:off x="5638800" y="32766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693738" indent="-6937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
                <a:srgbClr val="FF0000"/>
              </a:buClr>
              <a:buFont typeface="Wingdings" panose="05000000000000000000" pitchFamily="2" charset="2"/>
              <a:buBlip>
                <a:blip r:embed="rId3"/>
              </a:buBlip>
            </a:pPr>
            <a:r>
              <a:rPr lang="en-US" altLang="en-US" b="1">
                <a:solidFill>
                  <a:schemeClr val="bg1"/>
                </a:solidFill>
                <a:latin typeface="Comic Sans MS" panose="030F0702030302020204" pitchFamily="66" charset="0"/>
              </a:rPr>
              <a:t>Italy is united!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C99ED7D9-5A1D-41F0-B84D-132554F4E55D}"/>
              </a:ext>
            </a:extLst>
          </p:cNvPr>
          <p:cNvSpPr txBox="1">
            <a:spLocks noChangeArrowheads="1"/>
          </p:cNvSpPr>
          <p:nvPr/>
        </p:nvSpPr>
        <p:spPr bwMode="auto">
          <a:xfrm>
            <a:off x="304800" y="228600"/>
            <a:ext cx="8610600" cy="854075"/>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5000" b="1">
                <a:solidFill>
                  <a:srgbClr val="55C755"/>
                </a:solidFill>
                <a:latin typeface="UncialNarrow" pitchFamily="2" charset="0"/>
              </a:rPr>
              <a:t>A Unified Peninsula!</a:t>
            </a:r>
          </a:p>
        </p:txBody>
      </p:sp>
      <p:pic>
        <p:nvPicPr>
          <p:cNvPr id="36867" name="Picture 4" descr="Garibaldi &amp; Victor Emmanuel">
            <a:extLst>
              <a:ext uri="{FF2B5EF4-FFF2-40B4-BE49-F238E27FC236}">
                <a16:creationId xmlns:a16="http://schemas.microsoft.com/office/drawing/2014/main" id="{53CD84DF-D7B8-4CD9-9921-A7D37656384E}"/>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419600" y="1371600"/>
            <a:ext cx="4340225" cy="5181600"/>
          </a:xfrm>
          <a:prstGeom prst="rect">
            <a:avLst/>
          </a:prstGeom>
          <a:noFill/>
          <a:ln w="9525">
            <a:solidFill>
              <a:srgbClr val="3FBF3F"/>
            </a:solidFill>
            <a:miter lim="800000"/>
            <a:headEnd/>
            <a:tailEnd/>
          </a:ln>
          <a:extLst>
            <a:ext uri="{909E8E84-426E-40DD-AFC4-6F175D3DCCD1}">
              <a14:hiddenFill xmlns:a14="http://schemas.microsoft.com/office/drawing/2010/main">
                <a:solidFill>
                  <a:srgbClr val="FFFFFF"/>
                </a:solidFill>
              </a14:hiddenFill>
            </a:ext>
          </a:extLst>
        </p:spPr>
      </p:pic>
      <p:sp>
        <p:nvSpPr>
          <p:cNvPr id="36868" name="Text Box 5">
            <a:extLst>
              <a:ext uri="{FF2B5EF4-FFF2-40B4-BE49-F238E27FC236}">
                <a16:creationId xmlns:a16="http://schemas.microsoft.com/office/drawing/2014/main" id="{98705BCD-AB94-47F6-9396-5FDB91022593}"/>
              </a:ext>
            </a:extLst>
          </p:cNvPr>
          <p:cNvSpPr txBox="1">
            <a:spLocks noChangeArrowheads="1"/>
          </p:cNvSpPr>
          <p:nvPr/>
        </p:nvSpPr>
        <p:spPr bwMode="auto">
          <a:xfrm>
            <a:off x="457200" y="1779588"/>
            <a:ext cx="35814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515938" indent="-5159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
                <a:srgbClr val="FF0000"/>
              </a:buClr>
              <a:buFont typeface="Wingdings" panose="05000000000000000000" pitchFamily="2" charset="2"/>
              <a:buBlip>
                <a:blip r:embed="rId3"/>
              </a:buBlip>
            </a:pPr>
            <a:r>
              <a:rPr lang="en-US" altLang="en-US" sz="2800" b="1">
                <a:solidFill>
                  <a:schemeClr val="bg1"/>
                </a:solidFill>
                <a:latin typeface="Comic Sans MS" panose="030F0702030302020204" pitchFamily="66" charset="0"/>
              </a:rPr>
              <a:t>A contemporary British cartoon, entitled "</a:t>
            </a:r>
            <a:r>
              <a:rPr lang="en-US" altLang="en-US" sz="2800" b="1" u="sng">
                <a:solidFill>
                  <a:schemeClr val="bg1"/>
                </a:solidFill>
                <a:latin typeface="Comic Sans MS" panose="030F0702030302020204" pitchFamily="66" charset="0"/>
              </a:rPr>
              <a:t>Right Leg in the Boot at Last</a:t>
            </a:r>
            <a:r>
              <a:rPr lang="en-US" altLang="en-US" sz="2800" b="1">
                <a:solidFill>
                  <a:schemeClr val="bg1"/>
                </a:solidFill>
                <a:latin typeface="Comic Sans MS" panose="030F0702030302020204" pitchFamily="66" charset="0"/>
              </a:rPr>
              <a:t>," shows Garibaldi helping Victor Emmanuel put on the Italian boot.</a:t>
            </a:r>
          </a:p>
        </p:txBody>
      </p:sp>
      <p:sp>
        <p:nvSpPr>
          <p:cNvPr id="2" name="Title 1">
            <a:extLst>
              <a:ext uri="{FF2B5EF4-FFF2-40B4-BE49-F238E27FC236}">
                <a16:creationId xmlns:a16="http://schemas.microsoft.com/office/drawing/2014/main" id="{427136EF-022C-444E-9C52-493CC3EF988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E7C765-1FF2-42D1-99C9-05EBEF420CAC}"/>
              </a:ext>
            </a:extLst>
          </p:cNvPr>
          <p:cNvSpPr>
            <a:spLocks noGrp="1"/>
          </p:cNvSpPr>
          <p:nvPr>
            <p:ph type="subTitle"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6BE9975D-898D-4595-BFC1-8B78E92FD1EB}"/>
              </a:ext>
            </a:extLst>
          </p:cNvPr>
          <p:cNvSpPr txBox="1">
            <a:spLocks noChangeArrowheads="1"/>
          </p:cNvSpPr>
          <p:nvPr/>
        </p:nvSpPr>
        <p:spPr bwMode="auto">
          <a:xfrm>
            <a:off x="1219200" y="228600"/>
            <a:ext cx="7010400" cy="1616075"/>
          </a:xfrm>
          <a:prstGeom prst="rect">
            <a:avLst/>
          </a:prstGeom>
          <a:noFill/>
          <a:ln>
            <a:noFill/>
          </a:ln>
          <a:effectLst>
            <a:outerShdw dist="28398" dir="3806097"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5000" b="1">
                <a:solidFill>
                  <a:srgbClr val="55C755"/>
                </a:solidFill>
                <a:latin typeface="UncialNarrow" pitchFamily="2" charset="0"/>
              </a:rPr>
              <a:t>The Kingdom of Italy: 1871</a:t>
            </a:r>
          </a:p>
        </p:txBody>
      </p:sp>
      <p:grpSp>
        <p:nvGrpSpPr>
          <p:cNvPr id="37891" name="Group 8">
            <a:extLst>
              <a:ext uri="{FF2B5EF4-FFF2-40B4-BE49-F238E27FC236}">
                <a16:creationId xmlns:a16="http://schemas.microsoft.com/office/drawing/2014/main" id="{A3BAAC97-0767-4DD4-8428-708EB24BAF87}"/>
              </a:ext>
            </a:extLst>
          </p:cNvPr>
          <p:cNvGrpSpPr>
            <a:grpSpLocks/>
          </p:cNvGrpSpPr>
          <p:nvPr/>
        </p:nvGrpSpPr>
        <p:grpSpPr bwMode="auto">
          <a:xfrm>
            <a:off x="2209800" y="2209800"/>
            <a:ext cx="4800600" cy="3276600"/>
            <a:chOff x="1392" y="1392"/>
            <a:chExt cx="3024" cy="2064"/>
          </a:xfrm>
        </p:grpSpPr>
        <p:sp>
          <p:nvSpPr>
            <p:cNvPr id="37892" name="Rectangle 5">
              <a:extLst>
                <a:ext uri="{FF2B5EF4-FFF2-40B4-BE49-F238E27FC236}">
                  <a16:creationId xmlns:a16="http://schemas.microsoft.com/office/drawing/2014/main" id="{3CB04DCC-B97F-4C1F-BBCA-4E941FDE570C}"/>
                </a:ext>
              </a:extLst>
            </p:cNvPr>
            <p:cNvSpPr>
              <a:spLocks noChangeArrowheads="1"/>
            </p:cNvSpPr>
            <p:nvPr/>
          </p:nvSpPr>
          <p:spPr bwMode="auto">
            <a:xfrm>
              <a:off x="3408" y="1392"/>
              <a:ext cx="1008" cy="2064"/>
            </a:xfrm>
            <a:prstGeom prst="rect">
              <a:avLst/>
            </a:prstGeom>
            <a:solidFill>
              <a:srgbClr val="FF0000"/>
            </a:solidFill>
            <a:ln w="9525">
              <a:solidFill>
                <a:srgbClr val="3FBF3F"/>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7893" name="Rectangle 6">
              <a:extLst>
                <a:ext uri="{FF2B5EF4-FFF2-40B4-BE49-F238E27FC236}">
                  <a16:creationId xmlns:a16="http://schemas.microsoft.com/office/drawing/2014/main" id="{3A336F7B-A7C5-4628-8654-E595132AB2B2}"/>
                </a:ext>
              </a:extLst>
            </p:cNvPr>
            <p:cNvSpPr>
              <a:spLocks noChangeArrowheads="1"/>
            </p:cNvSpPr>
            <p:nvPr/>
          </p:nvSpPr>
          <p:spPr bwMode="auto">
            <a:xfrm>
              <a:off x="2400" y="1392"/>
              <a:ext cx="1008" cy="2064"/>
            </a:xfrm>
            <a:prstGeom prst="rect">
              <a:avLst/>
            </a:prstGeom>
            <a:solidFill>
              <a:schemeClr val="bg1"/>
            </a:solidFill>
            <a:ln w="9525">
              <a:solidFill>
                <a:srgbClr val="3FBF3F"/>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7894" name="Rectangle 7">
              <a:extLst>
                <a:ext uri="{FF2B5EF4-FFF2-40B4-BE49-F238E27FC236}">
                  <a16:creationId xmlns:a16="http://schemas.microsoft.com/office/drawing/2014/main" id="{604FEB50-8B21-40B4-A87D-F84D9EDE074E}"/>
                </a:ext>
              </a:extLst>
            </p:cNvPr>
            <p:cNvSpPr>
              <a:spLocks noChangeArrowheads="1"/>
            </p:cNvSpPr>
            <p:nvPr/>
          </p:nvSpPr>
          <p:spPr bwMode="auto">
            <a:xfrm>
              <a:off x="1392" y="1392"/>
              <a:ext cx="1008" cy="2064"/>
            </a:xfrm>
            <a:prstGeom prst="rect">
              <a:avLst/>
            </a:prstGeom>
            <a:solidFill>
              <a:srgbClr val="009900"/>
            </a:solidFill>
            <a:ln w="9525">
              <a:solidFill>
                <a:srgbClr val="3FBF3F"/>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sp>
        <p:nvSpPr>
          <p:cNvPr id="2" name="Title 1">
            <a:extLst>
              <a:ext uri="{FF2B5EF4-FFF2-40B4-BE49-F238E27FC236}">
                <a16:creationId xmlns:a16="http://schemas.microsoft.com/office/drawing/2014/main" id="{D2D0CE0C-2A46-41F9-9AFA-F24E7C6E9E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278099C-EE24-49E4-827B-0358ED24AE1D}"/>
              </a:ext>
            </a:extLst>
          </p:cNvPr>
          <p:cNvSpPr>
            <a:spLocks noGrp="1"/>
          </p:cNvSpPr>
          <p:nvPr>
            <p:ph type="subTitle"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a:extLst>
              <a:ext uri="{FF2B5EF4-FFF2-40B4-BE49-F238E27FC236}">
                <a16:creationId xmlns:a16="http://schemas.microsoft.com/office/drawing/2014/main" id="{9ADE7747-D75D-41D1-86C2-0EACA9ADD674}"/>
              </a:ext>
            </a:extLst>
          </p:cNvPr>
          <p:cNvSpPr>
            <a:spLocks noChangeArrowheads="1" noChangeShapeType="1" noTextEdit="1"/>
          </p:cNvSpPr>
          <p:nvPr/>
        </p:nvSpPr>
        <p:spPr bwMode="auto">
          <a:xfrm>
            <a:off x="1600200" y="1447800"/>
            <a:ext cx="5943600" cy="3594100"/>
          </a:xfrm>
          <a:prstGeom prst="rect">
            <a:avLst/>
          </a:prstGeom>
        </p:spPr>
        <p:txBody>
          <a:bodyPr wrap="none" fromWordArt="1">
            <a:prstTxWarp prst="textPlain">
              <a:avLst>
                <a:gd name="adj" fmla="val 50000"/>
              </a:avLst>
            </a:prstTxWarp>
          </a:bodyPr>
          <a:lstStyle/>
          <a:p>
            <a:pPr algn="ctr"/>
            <a:r>
              <a:rPr lang="en-US" sz="4800" kern="10">
                <a:ln w="19050">
                  <a:solidFill>
                    <a:schemeClr val="tx2"/>
                  </a:solidFill>
                  <a:round/>
                  <a:headEnd/>
                  <a:tailEnd/>
                </a:ln>
                <a:solidFill>
                  <a:srgbClr val="FF3300"/>
                </a:solidFill>
                <a:effectLst>
                  <a:outerShdw dist="35921" dir="2700000" algn="ctr" rotWithShape="0">
                    <a:srgbClr val="FFE67D"/>
                  </a:outerShdw>
                </a:effectLst>
                <a:latin typeface="Jacques"/>
              </a:rPr>
              <a:t>German</a:t>
            </a:r>
          </a:p>
          <a:p>
            <a:pPr algn="ctr"/>
            <a:r>
              <a:rPr lang="en-US" sz="4800" kern="10">
                <a:ln w="19050">
                  <a:solidFill>
                    <a:schemeClr val="tx2"/>
                  </a:solidFill>
                  <a:round/>
                  <a:headEnd/>
                  <a:tailEnd/>
                </a:ln>
                <a:solidFill>
                  <a:srgbClr val="FF3300"/>
                </a:solidFill>
                <a:effectLst>
                  <a:outerShdw dist="35921" dir="2700000" algn="ctr" rotWithShape="0">
                    <a:srgbClr val="FFE67D"/>
                  </a:outerShdw>
                </a:effectLst>
                <a:latin typeface="Jacques"/>
              </a:rPr>
              <a:t>Unification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AFBFD1F9-848E-4CE9-94F4-0E52022E5E06}"/>
              </a:ext>
            </a:extLst>
          </p:cNvPr>
          <p:cNvSpPr txBox="1">
            <a:spLocks noChangeArrowheads="1"/>
          </p:cNvSpPr>
          <p:nvPr/>
        </p:nvSpPr>
        <p:spPr bwMode="auto">
          <a:xfrm>
            <a:off x="762000" y="273050"/>
            <a:ext cx="7772400" cy="823913"/>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Kaiser Wilhelm I</a:t>
            </a:r>
          </a:p>
        </p:txBody>
      </p:sp>
      <p:pic>
        <p:nvPicPr>
          <p:cNvPr id="40963" name="Picture 3" descr="wilhelm1">
            <a:extLst>
              <a:ext uri="{FF2B5EF4-FFF2-40B4-BE49-F238E27FC236}">
                <a16:creationId xmlns:a16="http://schemas.microsoft.com/office/drawing/2014/main" id="{AA6456A1-AFBB-472E-B7B4-189DF90B5A1B}"/>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982913" y="1371600"/>
            <a:ext cx="3341687" cy="50292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70A9B4E9-73BC-499F-BD53-2029FD62515B}"/>
              </a:ext>
            </a:extLst>
          </p:cNvPr>
          <p:cNvSpPr txBox="1">
            <a:spLocks noChangeArrowheads="1"/>
          </p:cNvSpPr>
          <p:nvPr/>
        </p:nvSpPr>
        <p:spPr bwMode="auto">
          <a:xfrm>
            <a:off x="381000" y="228600"/>
            <a:ext cx="8534400" cy="823913"/>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Chancellor Otto von Bismarck</a:t>
            </a:r>
          </a:p>
        </p:txBody>
      </p:sp>
      <p:pic>
        <p:nvPicPr>
          <p:cNvPr id="36867" name="Picture 3" descr="otto-bismarck">
            <a:extLst>
              <a:ext uri="{FF2B5EF4-FFF2-40B4-BE49-F238E27FC236}">
                <a16:creationId xmlns:a16="http://schemas.microsoft.com/office/drawing/2014/main" id="{B8700563-4AF5-474F-8AC8-55D0F469C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2795588" cy="308768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6868" name="Picture 4" descr="bism">
            <a:extLst>
              <a:ext uri="{FF2B5EF4-FFF2-40B4-BE49-F238E27FC236}">
                <a16:creationId xmlns:a16="http://schemas.microsoft.com/office/drawing/2014/main" id="{6E75FE3A-E99A-4830-9172-453562D00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0"/>
            <a:ext cx="2438400" cy="3429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6869" name="Rectangle 5">
            <a:extLst>
              <a:ext uri="{FF2B5EF4-FFF2-40B4-BE49-F238E27FC236}">
                <a16:creationId xmlns:a16="http://schemas.microsoft.com/office/drawing/2014/main" id="{6B95A0EA-5ED8-4786-8428-A75CBB757671}"/>
              </a:ext>
            </a:extLst>
          </p:cNvPr>
          <p:cNvSpPr>
            <a:spLocks noChangeArrowheads="1"/>
          </p:cNvSpPr>
          <p:nvPr/>
        </p:nvSpPr>
        <p:spPr bwMode="auto">
          <a:xfrm>
            <a:off x="3657600" y="4572000"/>
            <a:ext cx="2133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a:solidFill>
                  <a:schemeClr val="bg1"/>
                </a:solidFill>
                <a:latin typeface="Comic Sans MS" panose="030F0702030302020204" pitchFamily="66" charset="0"/>
              </a:rPr>
              <a:t>“Blood</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&amp;</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Iron”</a:t>
            </a:r>
          </a:p>
        </p:txBody>
      </p:sp>
      <p:pic>
        <p:nvPicPr>
          <p:cNvPr id="36870" name="Picture 6" descr="bismarck3">
            <a:extLst>
              <a:ext uri="{FF2B5EF4-FFF2-40B4-BE49-F238E27FC236}">
                <a16:creationId xmlns:a16="http://schemas.microsoft.com/office/drawing/2014/main" id="{22F46CD9-1503-4FF6-A1DB-85DF0919A1EB}"/>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81000" y="3094038"/>
            <a:ext cx="2592388" cy="323056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6871" name="Rectangle 7">
            <a:extLst>
              <a:ext uri="{FF2B5EF4-FFF2-40B4-BE49-F238E27FC236}">
                <a16:creationId xmlns:a16="http://schemas.microsoft.com/office/drawing/2014/main" id="{D3C38162-F6B1-4DA1-AD7A-BDEE31BDD1BA}"/>
              </a:ext>
            </a:extLst>
          </p:cNvPr>
          <p:cNvSpPr>
            <a:spLocks noChangeArrowheads="1"/>
          </p:cNvSpPr>
          <p:nvPr/>
        </p:nvSpPr>
        <p:spPr bwMode="auto">
          <a:xfrm>
            <a:off x="228600" y="2392363"/>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i="1">
                <a:solidFill>
                  <a:schemeClr val="bg1"/>
                </a:solidFill>
                <a:latin typeface="Comic Sans MS" panose="030F0702030302020204" pitchFamily="66" charset="0"/>
              </a:rPr>
              <a:t>Realpolitik</a:t>
            </a:r>
          </a:p>
        </p:txBody>
      </p:sp>
      <p:sp>
        <p:nvSpPr>
          <p:cNvPr id="36872" name="Rectangle 8">
            <a:extLst>
              <a:ext uri="{FF2B5EF4-FFF2-40B4-BE49-F238E27FC236}">
                <a16:creationId xmlns:a16="http://schemas.microsoft.com/office/drawing/2014/main" id="{2BF853F2-6EA1-452E-B7C9-7BB15D932D9E}"/>
              </a:ext>
            </a:extLst>
          </p:cNvPr>
          <p:cNvSpPr>
            <a:spLocks noChangeArrowheads="1"/>
          </p:cNvSpPr>
          <p:nvPr/>
        </p:nvSpPr>
        <p:spPr bwMode="auto">
          <a:xfrm>
            <a:off x="6477000" y="1905000"/>
            <a:ext cx="243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a:solidFill>
                  <a:schemeClr val="bg1"/>
                </a:solidFill>
                <a:latin typeface="Comic Sans MS" panose="030F0702030302020204" pitchFamily="66" charset="0"/>
              </a:rPr>
              <a:t>The “Iron</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Chancellor”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6871"/>
                                        </p:tgtEl>
                                        <p:attrNameLst>
                                          <p:attrName>style.visibility</p:attrName>
                                        </p:attrNameLst>
                                      </p:cBhvr>
                                      <p:to>
                                        <p:strVal val="visible"/>
                                      </p:to>
                                    </p:set>
                                    <p:animEffect transition="in" filter="fade">
                                      <p:cBhvr>
                                        <p:cTn id="9" dur="1000"/>
                                        <p:tgtEl>
                                          <p:spTgt spid="36871"/>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childTnLst>
                                </p:cTn>
                              </p:par>
                            </p:childTnLst>
                          </p:cTn>
                        </p:par>
                        <p:par>
                          <p:cTn id="14" fill="hold" nodeType="after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fade">
                                      <p:cBhvr>
                                        <p:cTn id="17" dur="1000"/>
                                        <p:tgtEl>
                                          <p:spTgt spid="36869"/>
                                        </p:tgtEl>
                                      </p:cBhvr>
                                    </p:animEffect>
                                  </p:childTnLst>
                                </p:cTn>
                              </p:par>
                            </p:childTnLst>
                          </p:cTn>
                        </p:par>
                        <p:par>
                          <p:cTn id="18" fill="hold" nodeType="afterGroup">
                            <p:stCondLst>
                              <p:cond delay="3000"/>
                            </p:stCondLst>
                            <p:childTnLst>
                              <p:par>
                                <p:cTn id="19" presetID="9" presetClass="entr" presetSubtype="0" fill="hold" nodeType="afterEffect">
                                  <p:stCondLst>
                                    <p:cond delay="0"/>
                                  </p:stCondLst>
                                  <p:childTnLst>
                                    <p:set>
                                      <p:cBhvr>
                                        <p:cTn id="20" dur="1" fill="hold">
                                          <p:stCondLst>
                                            <p:cond delay="0"/>
                                          </p:stCondLst>
                                        </p:cTn>
                                        <p:tgtEl>
                                          <p:spTgt spid="36868"/>
                                        </p:tgtEl>
                                        <p:attrNameLst>
                                          <p:attrName>style.visibility</p:attrName>
                                        </p:attrNameLst>
                                      </p:cBhvr>
                                      <p:to>
                                        <p:strVal val="visible"/>
                                      </p:to>
                                    </p:set>
                                    <p:animEffect transition="in" filter="dissolve">
                                      <p:cBhvr>
                                        <p:cTn id="21" dur="1000"/>
                                        <p:tgtEl>
                                          <p:spTgt spid="3686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872"/>
                                        </p:tgtEl>
                                        <p:attrNameLst>
                                          <p:attrName>style.visibility</p:attrName>
                                        </p:attrNameLst>
                                      </p:cBhvr>
                                      <p:to>
                                        <p:strVal val="visible"/>
                                      </p:to>
                                    </p:set>
                                    <p:animEffect transition="in" filter="fade">
                                      <p:cBhvr>
                                        <p:cTn id="24" dur="10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1" grpId="0"/>
      <p:bldP spid="368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3552DC55-F3D9-4528-8667-7188F4FA29CA}"/>
              </a:ext>
            </a:extLst>
          </p:cNvPr>
          <p:cNvSpPr txBox="1">
            <a:spLocks noChangeArrowheads="1"/>
          </p:cNvSpPr>
          <p:nvPr/>
        </p:nvSpPr>
        <p:spPr bwMode="auto">
          <a:xfrm>
            <a:off x="762000" y="228600"/>
            <a:ext cx="7772400" cy="823913"/>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Otto von Bismarck . . . .</a:t>
            </a:r>
          </a:p>
        </p:txBody>
      </p:sp>
      <p:sp>
        <p:nvSpPr>
          <p:cNvPr id="56328" name="Rectangle 8">
            <a:extLst>
              <a:ext uri="{FF2B5EF4-FFF2-40B4-BE49-F238E27FC236}">
                <a16:creationId xmlns:a16="http://schemas.microsoft.com/office/drawing/2014/main" id="{F4A5711E-2886-4767-87B7-E2F33BC8D7A8}"/>
              </a:ext>
            </a:extLst>
          </p:cNvPr>
          <p:cNvSpPr>
            <a:spLocks noChangeArrowheads="1"/>
          </p:cNvSpPr>
          <p:nvPr/>
        </p:nvSpPr>
        <p:spPr bwMode="auto">
          <a:xfrm>
            <a:off x="609600" y="1295400"/>
            <a:ext cx="80772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4675" indent="-5746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FFCC00"/>
              </a:buClr>
              <a:buFont typeface="Wingdings" panose="05000000000000000000" pitchFamily="2" charset="2"/>
              <a:buBlip>
                <a:blip r:embed="rId2"/>
              </a:buBlip>
            </a:pPr>
            <a:r>
              <a:rPr lang="en-US" altLang="en-US" sz="3000" b="1" i="1">
                <a:solidFill>
                  <a:schemeClr val="bg1"/>
                </a:solidFill>
                <a:latin typeface="Comic Sans MS" panose="030F0702030302020204" pitchFamily="66" charset="0"/>
              </a:rPr>
              <a:t>The less people know about how sausages and laws are made, the better they’ll sleep at night.</a:t>
            </a:r>
            <a:br>
              <a:rPr lang="en-US" altLang="en-US" sz="3000" b="1" i="1">
                <a:solidFill>
                  <a:schemeClr val="bg1"/>
                </a:solidFill>
                <a:latin typeface="Comic Sans MS" panose="030F0702030302020204" pitchFamily="66" charset="0"/>
              </a:rPr>
            </a:br>
            <a:endParaRPr lang="en-US" altLang="en-US" sz="3000" b="1" i="1">
              <a:solidFill>
                <a:schemeClr val="bg1"/>
              </a:solidFill>
              <a:latin typeface="Comic Sans MS" panose="030F0702030302020204" pitchFamily="66" charset="0"/>
            </a:endParaRPr>
          </a:p>
          <a:p>
            <a:pPr eaLnBrk="1" hangingPunct="1">
              <a:spcBef>
                <a:spcPct val="0"/>
              </a:spcBef>
              <a:buClr>
                <a:srgbClr val="FFCC00"/>
              </a:buClr>
              <a:buFont typeface="Wingdings" panose="05000000000000000000" pitchFamily="2" charset="2"/>
              <a:buBlip>
                <a:blip r:embed="rId2"/>
              </a:buBlip>
            </a:pPr>
            <a:r>
              <a:rPr lang="en-US" altLang="en-US" sz="3000" b="1" i="1">
                <a:solidFill>
                  <a:schemeClr val="bg1"/>
                </a:solidFill>
                <a:latin typeface="Comic Sans MS" panose="030F0702030302020204" pitchFamily="66" charset="0"/>
              </a:rPr>
              <a:t>Never believe in anything until it has been officially denied.</a:t>
            </a:r>
            <a:br>
              <a:rPr lang="en-US" altLang="en-US" sz="3000" b="1" i="1">
                <a:solidFill>
                  <a:schemeClr val="bg1"/>
                </a:solidFill>
                <a:latin typeface="Comic Sans MS" panose="030F0702030302020204" pitchFamily="66" charset="0"/>
              </a:rPr>
            </a:br>
            <a:endParaRPr lang="en-US" altLang="en-US" sz="3000" b="1" i="1">
              <a:solidFill>
                <a:schemeClr val="bg1"/>
              </a:solidFill>
              <a:latin typeface="Comic Sans MS" panose="030F0702030302020204" pitchFamily="66" charset="0"/>
            </a:endParaRPr>
          </a:p>
          <a:p>
            <a:pPr eaLnBrk="1" hangingPunct="1">
              <a:spcBef>
                <a:spcPct val="0"/>
              </a:spcBef>
              <a:buClr>
                <a:srgbClr val="FFCC00"/>
              </a:buClr>
              <a:buFont typeface="Wingdings" panose="05000000000000000000" pitchFamily="2" charset="2"/>
              <a:buBlip>
                <a:blip r:embed="rId2"/>
              </a:buBlip>
            </a:pPr>
            <a:r>
              <a:rPr lang="en-US" altLang="en-US" sz="3000" b="1" i="1">
                <a:solidFill>
                  <a:schemeClr val="bg1"/>
                </a:solidFill>
                <a:latin typeface="Comic Sans MS" panose="030F0702030302020204" pitchFamily="66" charset="0"/>
              </a:rPr>
              <a:t>The great questions of the day will not be settled by speeches and majority decisions—that was the mistake of 1848-1849—but by </a:t>
            </a:r>
            <a:r>
              <a:rPr lang="en-US" altLang="en-US" sz="3000" b="1" i="1">
                <a:solidFill>
                  <a:srgbClr val="FF0000"/>
                </a:solidFill>
                <a:latin typeface="Comic Sans MS" panose="030F0702030302020204" pitchFamily="66" charset="0"/>
              </a:rPr>
              <a:t>blood and iron.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9AF1D4F9-C498-407A-95F0-5877E345AD09}"/>
              </a:ext>
            </a:extLst>
          </p:cNvPr>
          <p:cNvSpPr txBox="1">
            <a:spLocks noChangeArrowheads="1"/>
          </p:cNvSpPr>
          <p:nvPr/>
        </p:nvSpPr>
        <p:spPr bwMode="auto">
          <a:xfrm>
            <a:off x="762000" y="228600"/>
            <a:ext cx="7772400" cy="823913"/>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Otto von Bismarck . . . .</a:t>
            </a:r>
          </a:p>
        </p:txBody>
      </p:sp>
      <p:sp>
        <p:nvSpPr>
          <p:cNvPr id="67587" name="Rectangle 3">
            <a:extLst>
              <a:ext uri="{FF2B5EF4-FFF2-40B4-BE49-F238E27FC236}">
                <a16:creationId xmlns:a16="http://schemas.microsoft.com/office/drawing/2014/main" id="{2046555F-9F76-4382-95D8-49D39BF16E06}"/>
              </a:ext>
            </a:extLst>
          </p:cNvPr>
          <p:cNvSpPr>
            <a:spLocks noChangeArrowheads="1"/>
          </p:cNvSpPr>
          <p:nvPr/>
        </p:nvSpPr>
        <p:spPr bwMode="auto">
          <a:xfrm>
            <a:off x="609600" y="1584325"/>
            <a:ext cx="8077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4675" indent="-5746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FFCC00"/>
              </a:buClr>
              <a:buFont typeface="Wingdings" panose="05000000000000000000" pitchFamily="2" charset="2"/>
              <a:buBlip>
                <a:blip r:embed="rId2"/>
              </a:buBlip>
            </a:pPr>
            <a:r>
              <a:rPr lang="en-US" altLang="en-US" sz="3000" b="1" i="1">
                <a:solidFill>
                  <a:schemeClr val="bg1"/>
                </a:solidFill>
                <a:latin typeface="Comic Sans MS" panose="030F0702030302020204" pitchFamily="66" charset="0"/>
              </a:rPr>
              <a:t>I am bored.  The great things are done.  The German Reich is made.</a:t>
            </a:r>
            <a:br>
              <a:rPr lang="en-US" altLang="en-US" sz="3000" b="1" i="1">
                <a:solidFill>
                  <a:schemeClr val="bg1"/>
                </a:solidFill>
                <a:latin typeface="Comic Sans MS" panose="030F0702030302020204" pitchFamily="66" charset="0"/>
              </a:rPr>
            </a:br>
            <a:endParaRPr lang="en-US" altLang="en-US" sz="3000" b="1" i="1">
              <a:solidFill>
                <a:schemeClr val="bg1"/>
              </a:solidFill>
              <a:latin typeface="Comic Sans MS" panose="030F0702030302020204" pitchFamily="66" charset="0"/>
            </a:endParaRPr>
          </a:p>
          <a:p>
            <a:pPr eaLnBrk="1" hangingPunct="1">
              <a:spcBef>
                <a:spcPct val="0"/>
              </a:spcBef>
              <a:buClr>
                <a:srgbClr val="FFCC00"/>
              </a:buClr>
              <a:buFont typeface="Wingdings" panose="05000000000000000000" pitchFamily="2" charset="2"/>
              <a:buBlip>
                <a:blip r:embed="rId2"/>
              </a:buBlip>
            </a:pPr>
            <a:r>
              <a:rPr lang="en-US" altLang="en-US" sz="3000" b="1" i="1">
                <a:solidFill>
                  <a:schemeClr val="bg1"/>
                </a:solidFill>
                <a:latin typeface="Comic Sans MS" panose="030F0702030302020204" pitchFamily="66" charset="0"/>
              </a:rPr>
              <a:t>A generation that has taken a beating is always followed by a generation that deals one.</a:t>
            </a:r>
            <a:br>
              <a:rPr lang="en-US" altLang="en-US" sz="3000" b="1" i="1">
                <a:solidFill>
                  <a:schemeClr val="bg1"/>
                </a:solidFill>
                <a:latin typeface="Comic Sans MS" panose="030F0702030302020204" pitchFamily="66" charset="0"/>
              </a:rPr>
            </a:br>
            <a:endParaRPr lang="en-US" altLang="en-US" sz="3000" b="1" i="1">
              <a:solidFill>
                <a:schemeClr val="bg1"/>
              </a:solidFill>
              <a:latin typeface="Comic Sans MS" panose="030F0702030302020204" pitchFamily="66" charset="0"/>
            </a:endParaRPr>
          </a:p>
          <a:p>
            <a:pPr eaLnBrk="1" hangingPunct="1">
              <a:spcBef>
                <a:spcPct val="0"/>
              </a:spcBef>
              <a:buClr>
                <a:srgbClr val="FFCC00"/>
              </a:buClr>
              <a:buFont typeface="Wingdings" panose="05000000000000000000" pitchFamily="2" charset="2"/>
              <a:buBlip>
                <a:blip r:embed="rId2"/>
              </a:buBlip>
            </a:pPr>
            <a:r>
              <a:rPr lang="en-US" altLang="en-US" sz="3000" b="1" i="1">
                <a:solidFill>
                  <a:schemeClr val="bg1"/>
                </a:solidFill>
                <a:latin typeface="Comic Sans MS" panose="030F0702030302020204" pitchFamily="66" charset="0"/>
              </a:rPr>
              <a:t>Some damned foolish thing in the Balkans will provoke the next war.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4E645E69-7B07-41FF-8A47-EE2044E2E916}"/>
              </a:ext>
            </a:extLst>
          </p:cNvPr>
          <p:cNvSpPr txBox="1">
            <a:spLocks noChangeArrowheads="1"/>
          </p:cNvSpPr>
          <p:nvPr/>
        </p:nvSpPr>
        <p:spPr bwMode="auto">
          <a:xfrm>
            <a:off x="6019800" y="2514600"/>
            <a:ext cx="3124200" cy="1644650"/>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3400" b="1">
                <a:solidFill>
                  <a:srgbClr val="EC6704"/>
                </a:solidFill>
                <a:latin typeface="UncialNarrow" pitchFamily="2" charset="0"/>
              </a:rPr>
              <a:t>The</a:t>
            </a:r>
            <a:br>
              <a:rPr lang="en-US" altLang="en-US" sz="3400" b="1">
                <a:solidFill>
                  <a:srgbClr val="EC6704"/>
                </a:solidFill>
                <a:latin typeface="UncialNarrow" pitchFamily="2" charset="0"/>
              </a:rPr>
            </a:br>
            <a:r>
              <a:rPr lang="en-US" altLang="en-US" sz="3400" b="1">
                <a:solidFill>
                  <a:srgbClr val="EC6704"/>
                </a:solidFill>
                <a:latin typeface="UncialNarrow" pitchFamily="2" charset="0"/>
              </a:rPr>
              <a:t>German</a:t>
            </a:r>
            <a:br>
              <a:rPr lang="en-US" altLang="en-US" sz="3400" b="1">
                <a:solidFill>
                  <a:srgbClr val="EC6704"/>
                </a:solidFill>
                <a:latin typeface="UncialNarrow" pitchFamily="2" charset="0"/>
              </a:rPr>
            </a:br>
            <a:r>
              <a:rPr lang="en-US" altLang="en-US" sz="3400" b="1">
                <a:solidFill>
                  <a:srgbClr val="EC6704"/>
                </a:solidFill>
                <a:latin typeface="UncialNarrow" pitchFamily="2" charset="0"/>
              </a:rPr>
              <a:t>Confederation</a:t>
            </a:r>
          </a:p>
        </p:txBody>
      </p:sp>
      <p:pic>
        <p:nvPicPr>
          <p:cNvPr id="45059" name="Picture 3" descr="map-UnificationOfGermany-1">
            <a:extLst>
              <a:ext uri="{FF2B5EF4-FFF2-40B4-BE49-F238E27FC236}">
                <a16:creationId xmlns:a16="http://schemas.microsoft.com/office/drawing/2014/main" id="{A3B78FF4-6EB4-4109-BF83-C5883DD33024}"/>
              </a:ext>
            </a:extLst>
          </p:cNvPr>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266700" y="533400"/>
            <a:ext cx="5676900" cy="59436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8483D350-9C9E-47E9-9922-4E3C5A793E0F}"/>
              </a:ext>
            </a:extLst>
          </p:cNvPr>
          <p:cNvSpPr txBox="1">
            <a:spLocks noChangeArrowheads="1"/>
          </p:cNvSpPr>
          <p:nvPr/>
        </p:nvSpPr>
        <p:spPr bwMode="auto">
          <a:xfrm>
            <a:off x="974725" y="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solidFill>
                  <a:srgbClr val="C00000"/>
                </a:solidFill>
              </a:rPr>
              <a:t>Liberalism and Nationalism Spur Revolts</a:t>
            </a:r>
          </a:p>
        </p:txBody>
      </p:sp>
      <p:pic>
        <p:nvPicPr>
          <p:cNvPr id="7171" name="Picture 2" descr="HSWH_SC_LSN_T00041_FUL.png">
            <a:extLst>
              <a:ext uri="{FF2B5EF4-FFF2-40B4-BE49-F238E27FC236}">
                <a16:creationId xmlns:a16="http://schemas.microsoft.com/office/drawing/2014/main" id="{E047D00B-AA66-49ED-9D55-F7BA282BB01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127125"/>
            <a:ext cx="9737726"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5E9CA2A-A9DB-4BB9-8AFB-644E8C4425BB}"/>
              </a:ext>
            </a:extLst>
          </p:cNvPr>
          <p:cNvSpPr txBox="1">
            <a:spLocks noChangeArrowheads="1"/>
          </p:cNvSpPr>
          <p:nvPr/>
        </p:nvSpPr>
        <p:spPr bwMode="auto">
          <a:xfrm>
            <a:off x="1219200" y="45085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Today we call this Classic Liberalism, unlike today’s liberalism which is associated with progressivism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94FFB0F8-297A-40B7-A01E-93E64CF8F77C}"/>
              </a:ext>
            </a:extLst>
          </p:cNvPr>
          <p:cNvSpPr txBox="1">
            <a:spLocks noChangeArrowheads="1"/>
          </p:cNvSpPr>
          <p:nvPr/>
        </p:nvSpPr>
        <p:spPr bwMode="auto">
          <a:xfrm>
            <a:off x="304800" y="152400"/>
            <a:ext cx="8534400" cy="1433513"/>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Franco-Prussian War</a:t>
            </a:r>
            <a:br>
              <a:rPr lang="en-US" altLang="en-US" sz="4800" b="1">
                <a:solidFill>
                  <a:srgbClr val="EC6704"/>
                </a:solidFill>
                <a:latin typeface="UncialNarrow" pitchFamily="2" charset="0"/>
              </a:rPr>
            </a:br>
            <a:r>
              <a:rPr lang="en-US" altLang="en-US" sz="4000" b="1">
                <a:solidFill>
                  <a:srgbClr val="EC6704"/>
                </a:solidFill>
                <a:latin typeface="UncialNarrow" pitchFamily="2" charset="0"/>
              </a:rPr>
              <a:t>[1870-1871]</a:t>
            </a:r>
          </a:p>
        </p:txBody>
      </p:sp>
      <p:pic>
        <p:nvPicPr>
          <p:cNvPr id="46083" name="Picture 5" descr="francoprussianwarmap">
            <a:extLst>
              <a:ext uri="{FF2B5EF4-FFF2-40B4-BE49-F238E27FC236}">
                <a16:creationId xmlns:a16="http://schemas.microsoft.com/office/drawing/2014/main" id="{4884675E-6481-425A-929F-4D1EAAD029D6}"/>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609600" y="1943100"/>
            <a:ext cx="4191000" cy="30099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1446" name="Oval 6">
            <a:extLst>
              <a:ext uri="{FF2B5EF4-FFF2-40B4-BE49-F238E27FC236}">
                <a16:creationId xmlns:a16="http://schemas.microsoft.com/office/drawing/2014/main" id="{8D481760-04F0-45C8-9D43-F82BA301A814}"/>
              </a:ext>
            </a:extLst>
          </p:cNvPr>
          <p:cNvSpPr>
            <a:spLocks noChangeArrowheads="1"/>
          </p:cNvSpPr>
          <p:nvPr/>
        </p:nvSpPr>
        <p:spPr bwMode="auto">
          <a:xfrm>
            <a:off x="914400" y="2971800"/>
            <a:ext cx="7620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pic>
        <p:nvPicPr>
          <p:cNvPr id="61447" name="Picture 7" descr="germans abusing french">
            <a:extLst>
              <a:ext uri="{FF2B5EF4-FFF2-40B4-BE49-F238E27FC236}">
                <a16:creationId xmlns:a16="http://schemas.microsoft.com/office/drawing/2014/main" id="{E35710AA-A3B6-4C2C-A76B-AF6138F95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26" t="30167" r="53079" b="4643"/>
          <a:stretch>
            <a:fillRect/>
          </a:stretch>
        </p:blipFill>
        <p:spPr bwMode="auto">
          <a:xfrm>
            <a:off x="5715000" y="1905000"/>
            <a:ext cx="2971800" cy="44196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1448" name="Text Box 8">
            <a:extLst>
              <a:ext uri="{FF2B5EF4-FFF2-40B4-BE49-F238E27FC236}">
                <a16:creationId xmlns:a16="http://schemas.microsoft.com/office/drawing/2014/main" id="{644202D0-D6E6-4EF3-89A6-F952EDC8C382}"/>
              </a:ext>
            </a:extLst>
          </p:cNvPr>
          <p:cNvSpPr txBox="1">
            <a:spLocks noChangeArrowheads="1"/>
          </p:cNvSpPr>
          <p:nvPr/>
        </p:nvSpPr>
        <p:spPr bwMode="auto">
          <a:xfrm>
            <a:off x="533400" y="5562600"/>
            <a:ext cx="502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chemeClr val="bg1"/>
                </a:solidFill>
                <a:latin typeface="Comic Sans MS" panose="030F0702030302020204" pitchFamily="66" charset="0"/>
              </a:rPr>
              <a:t>German soldiers “abusing”</a:t>
            </a:r>
            <a:br>
              <a:rPr lang="en-US" altLang="en-US" sz="2400" b="1">
                <a:solidFill>
                  <a:schemeClr val="bg1"/>
                </a:solidFill>
                <a:latin typeface="Comic Sans MS" panose="030F0702030302020204" pitchFamily="66" charset="0"/>
              </a:rPr>
            </a:br>
            <a:r>
              <a:rPr lang="en-US" altLang="en-US" sz="2400" b="1">
                <a:solidFill>
                  <a:schemeClr val="bg1"/>
                </a:solidFill>
                <a:latin typeface="Comic Sans MS" panose="030F0702030302020204" pitchFamily="66" charset="0"/>
              </a:rPr>
              <a:t> the French.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fade">
                                      <p:cBhvr>
                                        <p:cTn id="7" dur="1000"/>
                                        <p:tgtEl>
                                          <p:spTgt spid="61446"/>
                                        </p:tgtEl>
                                      </p:cBhvr>
                                    </p:animEffect>
                                  </p:childTnLst>
                                </p:cTn>
                              </p:par>
                              <p:par>
                                <p:cTn id="8" presetID="10" presetClass="entr" presetSubtype="0" fill="hold" nodeType="withEffect">
                                  <p:stCondLst>
                                    <p:cond delay="0"/>
                                  </p:stCondLst>
                                  <p:childTnLst>
                                    <p:set>
                                      <p:cBhvr>
                                        <p:cTn id="9" dur="1" fill="hold">
                                          <p:stCondLst>
                                            <p:cond delay="0"/>
                                          </p:stCondLst>
                                        </p:cTn>
                                        <p:tgtEl>
                                          <p:spTgt spid="61447"/>
                                        </p:tgtEl>
                                        <p:attrNameLst>
                                          <p:attrName>style.visibility</p:attrName>
                                        </p:attrNameLst>
                                      </p:cBhvr>
                                      <p:to>
                                        <p:strVal val="visible"/>
                                      </p:to>
                                    </p:set>
                                    <p:animEffect transition="in" filter="fade">
                                      <p:cBhvr>
                                        <p:cTn id="10" dur="1000"/>
                                        <p:tgtEl>
                                          <p:spTgt spid="614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48"/>
                                        </p:tgtEl>
                                        <p:attrNameLst>
                                          <p:attrName>style.visibility</p:attrName>
                                        </p:attrNameLst>
                                      </p:cBhvr>
                                      <p:to>
                                        <p:strVal val="visible"/>
                                      </p:to>
                                    </p:set>
                                    <p:animEffect transition="in" filter="fade">
                                      <p:cBhvr>
                                        <p:cTn id="13" dur="1000"/>
                                        <p:tgtEl>
                                          <p:spTgt spid="6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p:bldP spid="614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descr="Franco-Prussian War Cartoon">
            <a:extLst>
              <a:ext uri="{FF2B5EF4-FFF2-40B4-BE49-F238E27FC236}">
                <a16:creationId xmlns:a16="http://schemas.microsoft.com/office/drawing/2014/main" id="{9C07ADCA-0E43-4510-BF6B-C6F61F27A4AB}"/>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735263" y="1676400"/>
            <a:ext cx="3817937" cy="50292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47107" name="Text Box 9">
            <a:extLst>
              <a:ext uri="{FF2B5EF4-FFF2-40B4-BE49-F238E27FC236}">
                <a16:creationId xmlns:a16="http://schemas.microsoft.com/office/drawing/2014/main" id="{D8E8D190-A13E-4DB5-AA95-D2C2F51AB30F}"/>
              </a:ext>
            </a:extLst>
          </p:cNvPr>
          <p:cNvSpPr txBox="1">
            <a:spLocks noChangeArrowheads="1"/>
          </p:cNvSpPr>
          <p:nvPr/>
        </p:nvSpPr>
        <p:spPr bwMode="auto">
          <a:xfrm>
            <a:off x="381000" y="76200"/>
            <a:ext cx="8534400" cy="1433513"/>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Franco-Prussian War</a:t>
            </a:r>
            <a:br>
              <a:rPr lang="en-US" altLang="en-US" sz="4800" b="1">
                <a:solidFill>
                  <a:srgbClr val="EC6704"/>
                </a:solidFill>
                <a:latin typeface="UncialNarrow" pitchFamily="2" charset="0"/>
              </a:rPr>
            </a:br>
            <a:r>
              <a:rPr lang="en-US" altLang="en-US" sz="4000" b="1">
                <a:solidFill>
                  <a:srgbClr val="EC6704"/>
                </a:solidFill>
                <a:latin typeface="UncialNarrow" pitchFamily="2" charset="0"/>
              </a:rPr>
              <a:t>[1870-1871]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9022C228-5D50-4E84-9D57-A679348CDBCC}"/>
              </a:ext>
            </a:extLst>
          </p:cNvPr>
          <p:cNvSpPr txBox="1">
            <a:spLocks noChangeArrowheads="1"/>
          </p:cNvSpPr>
          <p:nvPr/>
        </p:nvSpPr>
        <p:spPr bwMode="auto">
          <a:xfrm>
            <a:off x="152400" y="76200"/>
            <a:ext cx="8915400" cy="762000"/>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400" b="1">
                <a:solidFill>
                  <a:srgbClr val="EC6704"/>
                </a:solidFill>
                <a:latin typeface="UncialNarrow" pitchFamily="2" charset="0"/>
              </a:rPr>
              <a:t>Bismarck &amp; Napoleon III After Sedan</a:t>
            </a:r>
          </a:p>
        </p:txBody>
      </p:sp>
      <p:pic>
        <p:nvPicPr>
          <p:cNvPr id="48131" name="Picture 8" descr="Bismarck &amp; Nap III in defeat">
            <a:extLst>
              <a:ext uri="{FF2B5EF4-FFF2-40B4-BE49-F238E27FC236}">
                <a16:creationId xmlns:a16="http://schemas.microsoft.com/office/drawing/2014/main" id="{80321107-C637-40FE-9530-AFAB21E33D14}"/>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914400" y="990600"/>
            <a:ext cx="7472363" cy="5691188"/>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8A14C945-D04E-469C-B2F2-E3B0F179E494}"/>
              </a:ext>
            </a:extLst>
          </p:cNvPr>
          <p:cNvSpPr txBox="1">
            <a:spLocks noChangeArrowheads="1"/>
          </p:cNvSpPr>
          <p:nvPr/>
        </p:nvSpPr>
        <p:spPr bwMode="auto">
          <a:xfrm>
            <a:off x="152400" y="152400"/>
            <a:ext cx="8991600" cy="823913"/>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Treaty of Frankfurt </a:t>
            </a:r>
            <a:r>
              <a:rPr lang="en-US" altLang="en-US" sz="4000" b="1">
                <a:solidFill>
                  <a:srgbClr val="EC6704"/>
                </a:solidFill>
                <a:latin typeface="UncialNarrow" pitchFamily="2" charset="0"/>
              </a:rPr>
              <a:t>[1871]</a:t>
            </a:r>
            <a:endParaRPr lang="en-US" altLang="en-US" sz="3400" b="1">
              <a:solidFill>
                <a:srgbClr val="EC6704"/>
              </a:solidFill>
              <a:latin typeface="UncialNarrow" pitchFamily="2" charset="0"/>
            </a:endParaRPr>
          </a:p>
        </p:txBody>
      </p:sp>
      <p:sp>
        <p:nvSpPr>
          <p:cNvPr id="68613" name="Rectangle 5">
            <a:extLst>
              <a:ext uri="{FF2B5EF4-FFF2-40B4-BE49-F238E27FC236}">
                <a16:creationId xmlns:a16="http://schemas.microsoft.com/office/drawing/2014/main" id="{B44902D4-0E7E-4D33-884C-53EF0F50769B}"/>
              </a:ext>
            </a:extLst>
          </p:cNvPr>
          <p:cNvSpPr>
            <a:spLocks noChangeArrowheads="1"/>
          </p:cNvSpPr>
          <p:nvPr/>
        </p:nvSpPr>
        <p:spPr bwMode="auto">
          <a:xfrm>
            <a:off x="609600" y="1219200"/>
            <a:ext cx="80010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5938" indent="-5159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FFCC00"/>
              </a:buClr>
              <a:buFont typeface="Wingdings" panose="05000000000000000000" pitchFamily="2" charset="2"/>
              <a:buBlip>
                <a:blip r:embed="rId2"/>
              </a:buBlip>
            </a:pPr>
            <a:r>
              <a:rPr lang="en-US" altLang="en-US" sz="2600" b="1">
                <a:solidFill>
                  <a:schemeClr val="bg1"/>
                </a:solidFill>
                <a:latin typeface="Comic Sans MS" panose="030F0702030302020204" pitchFamily="66" charset="0"/>
              </a:rPr>
              <a:t>The Second French Empire collapsed and was replaced by the Third French Empire.</a:t>
            </a:r>
          </a:p>
          <a:p>
            <a:pPr eaLnBrk="1" hangingPunct="1">
              <a:spcBef>
                <a:spcPct val="0"/>
              </a:spcBef>
              <a:buClr>
                <a:srgbClr val="FFCC00"/>
              </a:buClr>
              <a:buFont typeface="Wingdings" panose="05000000000000000000" pitchFamily="2" charset="2"/>
              <a:buBlip>
                <a:blip r:embed="rId2"/>
              </a:buBlip>
            </a:pPr>
            <a:r>
              <a:rPr lang="en-US" altLang="en-US" sz="2600" b="1">
                <a:solidFill>
                  <a:schemeClr val="bg1"/>
                </a:solidFill>
                <a:latin typeface="Comic Sans MS" panose="030F0702030302020204" pitchFamily="66" charset="0"/>
              </a:rPr>
              <a:t>The Italians took Rome and made it their capital.</a:t>
            </a:r>
          </a:p>
          <a:p>
            <a:pPr eaLnBrk="1" hangingPunct="1">
              <a:spcBef>
                <a:spcPct val="0"/>
              </a:spcBef>
              <a:buClr>
                <a:srgbClr val="FFCC00"/>
              </a:buClr>
              <a:buFont typeface="Wingdings" panose="05000000000000000000" pitchFamily="2" charset="2"/>
              <a:buBlip>
                <a:blip r:embed="rId2"/>
              </a:buBlip>
            </a:pPr>
            <a:r>
              <a:rPr lang="en-US" altLang="en-US" sz="2600" b="1">
                <a:solidFill>
                  <a:schemeClr val="bg1"/>
                </a:solidFill>
                <a:latin typeface="Comic Sans MS" panose="030F0702030302020204" pitchFamily="66" charset="0"/>
              </a:rPr>
              <a:t>Russia put warships in the Black Sea [in defiance of the 1856 Treaty of Paris that ended the Crimean War].</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a:t>
            </a:r>
          </a:p>
          <a:p>
            <a:pPr eaLnBrk="1" hangingPunct="1">
              <a:spcBef>
                <a:spcPct val="0"/>
              </a:spcBef>
              <a:buClr>
                <a:srgbClr val="FFCC00"/>
              </a:buClr>
              <a:buFont typeface="Wingdings" panose="05000000000000000000" pitchFamily="2" charset="2"/>
              <a:buBlip>
                <a:blip r:embed="rId2"/>
              </a:buBlip>
            </a:pPr>
            <a:r>
              <a:rPr lang="en-US" altLang="en-US" sz="2600" b="1">
                <a:solidFill>
                  <a:schemeClr val="bg1"/>
                </a:solidFill>
                <a:latin typeface="Comic Sans MS" panose="030F0702030302020204" pitchFamily="66" charset="0"/>
              </a:rPr>
              <a:t>France paid huge reparations and was occupied by German troops until it was paid.</a:t>
            </a:r>
          </a:p>
          <a:p>
            <a:pPr eaLnBrk="1" hangingPunct="1">
              <a:spcBef>
                <a:spcPct val="0"/>
              </a:spcBef>
              <a:buClr>
                <a:srgbClr val="FFCC00"/>
              </a:buClr>
              <a:buFont typeface="Wingdings" panose="05000000000000000000" pitchFamily="2" charset="2"/>
              <a:buBlip>
                <a:blip r:embed="rId2"/>
              </a:buBlip>
            </a:pPr>
            <a:r>
              <a:rPr lang="en-US" altLang="en-US" sz="2600" b="1">
                <a:solidFill>
                  <a:schemeClr val="bg1"/>
                </a:solidFill>
                <a:latin typeface="Comic Sans MS" panose="030F0702030302020204" pitchFamily="66" charset="0"/>
              </a:rPr>
              <a:t>France ceded Alsace-Lorraine to Germany [a region rich in iron deposits with a flourishing textile industry].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C28B6D2D-66C8-4B1C-9837-E503C2C791BE}"/>
              </a:ext>
            </a:extLst>
          </p:cNvPr>
          <p:cNvSpPr txBox="1">
            <a:spLocks noChangeArrowheads="1"/>
          </p:cNvSpPr>
          <p:nvPr/>
        </p:nvSpPr>
        <p:spPr bwMode="auto">
          <a:xfrm>
            <a:off x="152400" y="76200"/>
            <a:ext cx="8915400" cy="1373188"/>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Coronation of Kaiser Wilhelm I</a:t>
            </a:r>
            <a:br>
              <a:rPr lang="en-US" altLang="en-US" sz="4800" b="1">
                <a:solidFill>
                  <a:srgbClr val="EC6704"/>
                </a:solidFill>
                <a:latin typeface="UncialNarrow" pitchFamily="2" charset="0"/>
              </a:rPr>
            </a:br>
            <a:r>
              <a:rPr lang="en-US" altLang="en-US" sz="3600" b="1">
                <a:solidFill>
                  <a:srgbClr val="EC6704"/>
                </a:solidFill>
                <a:latin typeface="UncialNarrow" pitchFamily="2" charset="0"/>
              </a:rPr>
              <a:t>[r. 1871–1888]</a:t>
            </a:r>
          </a:p>
        </p:txBody>
      </p:sp>
      <p:pic>
        <p:nvPicPr>
          <p:cNvPr id="50179" name="Picture 3" descr="coronation of wilhelm ii">
            <a:extLst>
              <a:ext uri="{FF2B5EF4-FFF2-40B4-BE49-F238E27FC236}">
                <a16:creationId xmlns:a16="http://schemas.microsoft.com/office/drawing/2014/main" id="{72612895-D9E8-45B8-981A-8A1E413C2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7" t="1379" r="1668" b="2069"/>
          <a:stretch>
            <a:fillRect/>
          </a:stretch>
        </p:blipFill>
        <p:spPr bwMode="auto">
          <a:xfrm>
            <a:off x="1752600" y="1600200"/>
            <a:ext cx="5943600" cy="49530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a:extLst>
              <a:ext uri="{FF2B5EF4-FFF2-40B4-BE49-F238E27FC236}">
                <a16:creationId xmlns:a16="http://schemas.microsoft.com/office/drawing/2014/main" id="{5461FC91-4A3D-494D-A5FF-42C8E725ED24}"/>
              </a:ext>
            </a:extLst>
          </p:cNvPr>
          <p:cNvSpPr txBox="1">
            <a:spLocks noChangeArrowheads="1"/>
          </p:cNvSpPr>
          <p:nvPr/>
        </p:nvSpPr>
        <p:spPr bwMode="auto">
          <a:xfrm>
            <a:off x="304800" y="304800"/>
            <a:ext cx="4267200" cy="1736725"/>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5400" b="1">
                <a:solidFill>
                  <a:srgbClr val="EC6704"/>
                </a:solidFill>
                <a:latin typeface="UncialNarrow" pitchFamily="2" charset="0"/>
              </a:rPr>
              <a:t>German </a:t>
            </a:r>
            <a:br>
              <a:rPr lang="en-US" altLang="en-US" sz="5400" b="1">
                <a:solidFill>
                  <a:srgbClr val="EC6704"/>
                </a:solidFill>
                <a:latin typeface="UncialNarrow" pitchFamily="2" charset="0"/>
              </a:rPr>
            </a:br>
            <a:r>
              <a:rPr lang="en-US" altLang="en-US" sz="5400" b="1">
                <a:solidFill>
                  <a:srgbClr val="EC6704"/>
                </a:solidFill>
                <a:latin typeface="UncialNarrow" pitchFamily="2" charset="0"/>
              </a:rPr>
              <a:t>Imperial Flag</a:t>
            </a:r>
          </a:p>
        </p:txBody>
      </p:sp>
      <p:sp>
        <p:nvSpPr>
          <p:cNvPr id="51203" name="Rectangle 4">
            <a:extLst>
              <a:ext uri="{FF2B5EF4-FFF2-40B4-BE49-F238E27FC236}">
                <a16:creationId xmlns:a16="http://schemas.microsoft.com/office/drawing/2014/main" id="{3E1E0143-290B-41A4-81D4-EC1BC0905828}"/>
              </a:ext>
            </a:extLst>
          </p:cNvPr>
          <p:cNvSpPr>
            <a:spLocks noChangeArrowheads="1"/>
          </p:cNvSpPr>
          <p:nvPr/>
        </p:nvSpPr>
        <p:spPr bwMode="auto">
          <a:xfrm>
            <a:off x="762000" y="3657600"/>
            <a:ext cx="3429000" cy="609600"/>
          </a:xfrm>
          <a:prstGeom prst="rect">
            <a:avLst/>
          </a:prstGeom>
          <a:solidFill>
            <a:srgbClr val="FF6600"/>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51204" name="Rectangle 5">
            <a:extLst>
              <a:ext uri="{FF2B5EF4-FFF2-40B4-BE49-F238E27FC236}">
                <a16:creationId xmlns:a16="http://schemas.microsoft.com/office/drawing/2014/main" id="{B246A4C9-2547-49EC-A7C4-0CAB5406ED7F}"/>
              </a:ext>
            </a:extLst>
          </p:cNvPr>
          <p:cNvSpPr>
            <a:spLocks noChangeArrowheads="1"/>
          </p:cNvSpPr>
          <p:nvPr/>
        </p:nvSpPr>
        <p:spPr bwMode="auto">
          <a:xfrm>
            <a:off x="762000" y="4267200"/>
            <a:ext cx="3429000" cy="609600"/>
          </a:xfrm>
          <a:prstGeom prst="rect">
            <a:avLst/>
          </a:prstGeom>
          <a:solidFill>
            <a:srgbClr val="FFFF00"/>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51205" name="Rectangle 6">
            <a:extLst>
              <a:ext uri="{FF2B5EF4-FFF2-40B4-BE49-F238E27FC236}">
                <a16:creationId xmlns:a16="http://schemas.microsoft.com/office/drawing/2014/main" id="{7F8DC4D4-6E45-445B-B94D-FC7C23DC2B41}"/>
              </a:ext>
            </a:extLst>
          </p:cNvPr>
          <p:cNvSpPr>
            <a:spLocks noChangeArrowheads="1"/>
          </p:cNvSpPr>
          <p:nvPr/>
        </p:nvSpPr>
        <p:spPr bwMode="auto">
          <a:xfrm>
            <a:off x="762000" y="3048000"/>
            <a:ext cx="3429000" cy="609600"/>
          </a:xfrm>
          <a:prstGeom prst="rect">
            <a:avLst/>
          </a:prstGeom>
          <a:solidFill>
            <a:schemeClr val="tx1"/>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pic>
        <p:nvPicPr>
          <p:cNvPr id="51206" name="Picture 7" descr="prussflag">
            <a:extLst>
              <a:ext uri="{FF2B5EF4-FFF2-40B4-BE49-F238E27FC236}">
                <a16:creationId xmlns:a16="http://schemas.microsoft.com/office/drawing/2014/main" id="{A2035748-0F3E-4476-B2E1-A1CEE6E1DD1D}"/>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l="1715"/>
          <a:stretch>
            <a:fillRect/>
          </a:stretch>
        </p:blipFill>
        <p:spPr bwMode="auto">
          <a:xfrm>
            <a:off x="4876800" y="1447800"/>
            <a:ext cx="3810000" cy="41878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51207" name="Text Box 5">
            <a:extLst>
              <a:ext uri="{FF2B5EF4-FFF2-40B4-BE49-F238E27FC236}">
                <a16:creationId xmlns:a16="http://schemas.microsoft.com/office/drawing/2014/main" id="{A2E39E37-3736-4D94-82A5-E90985F2E320}"/>
              </a:ext>
            </a:extLst>
          </p:cNvPr>
          <p:cNvSpPr txBox="1">
            <a:spLocks noChangeArrowheads="1"/>
          </p:cNvSpPr>
          <p:nvPr/>
        </p:nvSpPr>
        <p:spPr bwMode="auto">
          <a:xfrm>
            <a:off x="4800600" y="60340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023938" indent="-285750">
              <a:spcBef>
                <a:spcPct val="20000"/>
              </a:spcBef>
              <a:buChar char="–"/>
              <a:defRPr sz="2800">
                <a:solidFill>
                  <a:schemeClr val="tx1"/>
                </a:solidFill>
                <a:latin typeface="Times New Roman" panose="02020603050405020304" pitchFamily="18" charset="0"/>
              </a:defRPr>
            </a:lvl2pPr>
            <a:lvl3pPr marL="1366838" indent="-228600">
              <a:spcBef>
                <a:spcPct val="20000"/>
              </a:spcBef>
              <a:buChar char="•"/>
              <a:defRPr sz="2400">
                <a:solidFill>
                  <a:schemeClr val="tx1"/>
                </a:solidFill>
                <a:latin typeface="Times New Roman" panose="02020603050405020304" pitchFamily="18" charset="0"/>
              </a:defRPr>
            </a:lvl3pPr>
            <a:lvl4pPr marL="1709738"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rgbClr val="FF0000"/>
              </a:buClr>
              <a:buFont typeface="Wingdings" panose="05000000000000000000" pitchFamily="2" charset="2"/>
              <a:buNone/>
            </a:pPr>
            <a:r>
              <a:rPr lang="en-US" altLang="en-US" sz="2800" b="1">
                <a:solidFill>
                  <a:schemeClr val="bg1"/>
                </a:solidFill>
                <a:latin typeface="Comic Sans MS" panose="030F0702030302020204" pitchFamily="66" charset="0"/>
              </a:rPr>
              <a:t>German for “Empire.”</a:t>
            </a:r>
          </a:p>
        </p:txBody>
      </p:sp>
      <p:sp>
        <p:nvSpPr>
          <p:cNvPr id="51208" name="Line 9">
            <a:extLst>
              <a:ext uri="{FF2B5EF4-FFF2-40B4-BE49-F238E27FC236}">
                <a16:creationId xmlns:a16="http://schemas.microsoft.com/office/drawing/2014/main" id="{67CCFD82-D573-41F4-99B2-4F86B9C397A1}"/>
              </a:ext>
            </a:extLst>
          </p:cNvPr>
          <p:cNvSpPr>
            <a:spLocks noChangeShapeType="1"/>
          </p:cNvSpPr>
          <p:nvPr/>
        </p:nvSpPr>
        <p:spPr bwMode="auto">
          <a:xfrm flipV="1">
            <a:off x="6858000" y="5562600"/>
            <a:ext cx="0" cy="457200"/>
          </a:xfrm>
          <a:prstGeom prst="line">
            <a:avLst/>
          </a:prstGeom>
          <a:noFill/>
          <a:ln w="38100">
            <a:solidFill>
              <a:srgbClr val="FF9900"/>
            </a:solidFill>
            <a:round/>
            <a:headEnd/>
            <a:tailEnd type="triangle" w="med" len="med"/>
          </a:ln>
          <a:effectLst>
            <a:prstShdw prst="shdw17" dist="17961" dir="2700000">
              <a:srgbClr val="995C00"/>
            </a:prst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4D938E45-9078-4018-8E15-E12FCD0C9FA8}"/>
              </a:ext>
            </a:extLst>
          </p:cNvPr>
          <p:cNvSpPr txBox="1">
            <a:spLocks noChangeArrowheads="1"/>
          </p:cNvSpPr>
          <p:nvPr/>
        </p:nvSpPr>
        <p:spPr bwMode="auto">
          <a:xfrm>
            <a:off x="76200" y="76200"/>
            <a:ext cx="8991600" cy="823913"/>
          </a:xfrm>
          <a:prstGeom prst="rect">
            <a:avLst/>
          </a:prstGeom>
          <a:noFill/>
          <a:ln>
            <a:noFill/>
          </a:ln>
          <a:effectLst>
            <a:outerShdw dist="35921" dir="2700000"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Kaiser Wilhelm II [r. 1888-1918]</a:t>
            </a:r>
          </a:p>
        </p:txBody>
      </p:sp>
      <p:pic>
        <p:nvPicPr>
          <p:cNvPr id="39940" name="Picture 4" descr="Wilhelm II - 1">
            <a:extLst>
              <a:ext uri="{FF2B5EF4-FFF2-40B4-BE49-F238E27FC236}">
                <a16:creationId xmlns:a16="http://schemas.microsoft.com/office/drawing/2014/main" id="{666D7D9C-0DB6-47D9-8EFB-BFEAC1DAA402}"/>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257800" y="1143000"/>
            <a:ext cx="3533775" cy="54102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52228" name="Picture 5" descr="Wilhelm II - 3">
            <a:extLst>
              <a:ext uri="{FF2B5EF4-FFF2-40B4-BE49-F238E27FC236}">
                <a16:creationId xmlns:a16="http://schemas.microsoft.com/office/drawing/2014/main" id="{00CB811B-0EAF-4F92-8E0C-DC2D0C8B1816}"/>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57200" y="1143000"/>
            <a:ext cx="4416425" cy="5424488"/>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ssolve">
                                      <p:cBhvr>
                                        <p:cTn id="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3CF3BC5A-4012-441C-A386-7739C3633D4F}"/>
              </a:ext>
            </a:extLst>
          </p:cNvPr>
          <p:cNvSpPr txBox="1">
            <a:spLocks noChangeArrowheads="1"/>
          </p:cNvSpPr>
          <p:nvPr/>
        </p:nvSpPr>
        <p:spPr bwMode="auto">
          <a:xfrm>
            <a:off x="762000" y="228600"/>
            <a:ext cx="7772400" cy="823913"/>
          </a:xfrm>
          <a:prstGeom prst="rect">
            <a:avLst/>
          </a:prstGeom>
          <a:noFill/>
          <a:ln>
            <a:noFill/>
          </a:ln>
          <a:effectLst>
            <a:outerShdw dist="28398" dir="3806097"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800" b="1">
                <a:solidFill>
                  <a:srgbClr val="EC6704"/>
                </a:solidFill>
                <a:latin typeface="UncialNarrow" pitchFamily="2" charset="0"/>
              </a:rPr>
              <a:t>Kaiser Wilhelm II</a:t>
            </a:r>
          </a:p>
        </p:txBody>
      </p:sp>
      <p:pic>
        <p:nvPicPr>
          <p:cNvPr id="53251" name="Picture 3" descr="Wilhelm II-during WW1">
            <a:extLst>
              <a:ext uri="{FF2B5EF4-FFF2-40B4-BE49-F238E27FC236}">
                <a16:creationId xmlns:a16="http://schemas.microsoft.com/office/drawing/2014/main" id="{DB5EFDBE-1A6F-42CA-BC0E-8F88038AEE9F}"/>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895600" y="1295400"/>
            <a:ext cx="3597275" cy="51816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C17C2BB-CEC7-48EA-A9F5-57E0A02DF960}"/>
              </a:ext>
            </a:extLst>
          </p:cNvPr>
          <p:cNvSpPr>
            <a:spLocks noGrp="1" noChangeArrowheads="1"/>
          </p:cNvSpPr>
          <p:nvPr>
            <p:ph type="title"/>
          </p:nvPr>
        </p:nvSpPr>
        <p:spPr/>
        <p:txBody>
          <a:bodyPr/>
          <a:lstStyle/>
          <a:p>
            <a:pPr eaLnBrk="1" hangingPunct="1"/>
            <a:r>
              <a:rPr lang="en-US" altLang="en-US" b="1">
                <a:solidFill>
                  <a:srgbClr val="FF3300"/>
                </a:solidFill>
              </a:rPr>
              <a:t>Science and Technology</a:t>
            </a:r>
          </a:p>
        </p:txBody>
      </p:sp>
      <p:sp>
        <p:nvSpPr>
          <p:cNvPr id="54275" name="Rectangle 3">
            <a:extLst>
              <a:ext uri="{FF2B5EF4-FFF2-40B4-BE49-F238E27FC236}">
                <a16:creationId xmlns:a16="http://schemas.microsoft.com/office/drawing/2014/main" id="{2E5A43BD-7E56-4B3C-BE87-7CAF97AF0B5B}"/>
              </a:ext>
            </a:extLst>
          </p:cNvPr>
          <p:cNvSpPr>
            <a:spLocks noGrp="1" noChangeArrowheads="1"/>
          </p:cNvSpPr>
          <p:nvPr>
            <p:ph type="body" sz="half" idx="1"/>
          </p:nvPr>
        </p:nvSpPr>
        <p:spPr>
          <a:xfrm>
            <a:off x="228600" y="1828800"/>
            <a:ext cx="4495800" cy="4648200"/>
          </a:xfrm>
        </p:spPr>
        <p:txBody>
          <a:bodyPr/>
          <a:lstStyle/>
          <a:p>
            <a:pPr eaLnBrk="1" hangingPunct="1">
              <a:lnSpc>
                <a:spcPct val="80000"/>
              </a:lnSpc>
              <a:buFontTx/>
              <a:buNone/>
            </a:pPr>
            <a:r>
              <a:rPr lang="en-US" altLang="en-US" sz="2200">
                <a:solidFill>
                  <a:schemeClr val="bg1"/>
                </a:solidFill>
              </a:rPr>
              <a:t>Scientific revolutions</a:t>
            </a:r>
          </a:p>
          <a:p>
            <a:pPr lvl="1" eaLnBrk="1" hangingPunct="1">
              <a:lnSpc>
                <a:spcPct val="80000"/>
              </a:lnSpc>
            </a:pPr>
            <a:r>
              <a:rPr lang="en-US" altLang="en-US" sz="2200">
                <a:solidFill>
                  <a:schemeClr val="bg1"/>
                </a:solidFill>
              </a:rPr>
              <a:t>Darwin: Evolution</a:t>
            </a:r>
          </a:p>
          <a:p>
            <a:pPr lvl="1" eaLnBrk="1" hangingPunct="1">
              <a:lnSpc>
                <a:spcPct val="80000"/>
              </a:lnSpc>
            </a:pPr>
            <a:r>
              <a:rPr lang="en-US" altLang="en-US" sz="2200">
                <a:solidFill>
                  <a:schemeClr val="bg1"/>
                </a:solidFill>
              </a:rPr>
              <a:t>Lister: Antiseptics</a:t>
            </a:r>
          </a:p>
          <a:p>
            <a:pPr lvl="1" eaLnBrk="1" hangingPunct="1">
              <a:lnSpc>
                <a:spcPct val="80000"/>
              </a:lnSpc>
            </a:pPr>
            <a:r>
              <a:rPr lang="en-US" altLang="en-US" sz="2200">
                <a:solidFill>
                  <a:schemeClr val="bg1"/>
                </a:solidFill>
              </a:rPr>
              <a:t>Pasteur: Pasteurization</a:t>
            </a:r>
          </a:p>
          <a:p>
            <a:pPr lvl="1" eaLnBrk="1" hangingPunct="1">
              <a:lnSpc>
                <a:spcPct val="80000"/>
              </a:lnSpc>
            </a:pPr>
            <a:r>
              <a:rPr lang="en-US" altLang="en-US" sz="2200">
                <a:solidFill>
                  <a:schemeClr val="bg1"/>
                </a:solidFill>
              </a:rPr>
              <a:t>Maxwell: electromagnetic theory of light</a:t>
            </a:r>
          </a:p>
          <a:p>
            <a:pPr lvl="1" eaLnBrk="1" hangingPunct="1">
              <a:lnSpc>
                <a:spcPct val="80000"/>
              </a:lnSpc>
            </a:pPr>
            <a:r>
              <a:rPr lang="en-US" altLang="en-US" sz="2200">
                <a:solidFill>
                  <a:schemeClr val="bg1"/>
                </a:solidFill>
              </a:rPr>
              <a:t>Mendeleyev: periodic table of elements</a:t>
            </a:r>
          </a:p>
          <a:p>
            <a:pPr eaLnBrk="1" hangingPunct="1">
              <a:lnSpc>
                <a:spcPct val="80000"/>
              </a:lnSpc>
              <a:buFontTx/>
              <a:buNone/>
            </a:pPr>
            <a:r>
              <a:rPr lang="en-US" altLang="en-US" sz="2200">
                <a:solidFill>
                  <a:schemeClr val="bg1"/>
                </a:solidFill>
              </a:rPr>
              <a:t>Scientific discoveries were gradually improving the daily lives of the people: health, transportation, communication</a:t>
            </a:r>
          </a:p>
          <a:p>
            <a:pPr eaLnBrk="1" hangingPunct="1">
              <a:lnSpc>
                <a:spcPct val="80000"/>
              </a:lnSpc>
              <a:buFontTx/>
              <a:buNone/>
            </a:pPr>
            <a:endParaRPr lang="en-US" altLang="en-US" sz="2200">
              <a:solidFill>
                <a:schemeClr val="bg1"/>
              </a:solidFill>
            </a:endParaRPr>
          </a:p>
          <a:p>
            <a:pPr eaLnBrk="1" hangingPunct="1">
              <a:lnSpc>
                <a:spcPct val="80000"/>
              </a:lnSpc>
              <a:buFontTx/>
              <a:buNone/>
            </a:pPr>
            <a:r>
              <a:rPr lang="en-US" altLang="en-US" sz="2200">
                <a:solidFill>
                  <a:schemeClr val="bg1"/>
                </a:solidFill>
              </a:rPr>
              <a:t>Science also source of dangerous abuses</a:t>
            </a:r>
          </a:p>
          <a:p>
            <a:pPr lvl="1" eaLnBrk="1" hangingPunct="1">
              <a:lnSpc>
                <a:spcPct val="80000"/>
              </a:lnSpc>
            </a:pPr>
            <a:r>
              <a:rPr lang="en-US" altLang="en-US" sz="2200">
                <a:solidFill>
                  <a:schemeClr val="bg1"/>
                </a:solidFill>
              </a:rPr>
              <a:t>Social Darwinism </a:t>
            </a:r>
          </a:p>
        </p:txBody>
      </p:sp>
      <p:pic>
        <p:nvPicPr>
          <p:cNvPr id="54276" name="Picture 10" descr="3b00370t">
            <a:extLst>
              <a:ext uri="{FF2B5EF4-FFF2-40B4-BE49-F238E27FC236}">
                <a16:creationId xmlns:a16="http://schemas.microsoft.com/office/drawing/2014/main" id="{2C659E57-81AF-4281-9E73-3E556B77BC9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94350" y="1752600"/>
            <a:ext cx="2757488"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7" name="Text Box 12">
            <a:extLst>
              <a:ext uri="{FF2B5EF4-FFF2-40B4-BE49-F238E27FC236}">
                <a16:creationId xmlns:a16="http://schemas.microsoft.com/office/drawing/2014/main" id="{9DD5C5B1-371B-41D2-9E28-3E337AAB1F49}"/>
              </a:ext>
            </a:extLst>
          </p:cNvPr>
          <p:cNvSpPr txBox="1">
            <a:spLocks noChangeArrowheads="1"/>
          </p:cNvSpPr>
          <p:nvPr/>
        </p:nvSpPr>
        <p:spPr bwMode="auto">
          <a:xfrm>
            <a:off x="5638800" y="5638800"/>
            <a:ext cx="350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200">
                <a:solidFill>
                  <a:schemeClr val="bg1"/>
                </a:solidFill>
              </a:rPr>
              <a:t>Portrait of Charles Darwin.  Library of Congress.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7D786A1-8652-480B-A6EF-BC26B634FF5D}"/>
              </a:ext>
            </a:extLst>
          </p:cNvPr>
          <p:cNvSpPr>
            <a:spLocks noGrp="1" noChangeArrowheads="1"/>
          </p:cNvSpPr>
          <p:nvPr>
            <p:ph type="title"/>
          </p:nvPr>
        </p:nvSpPr>
        <p:spPr>
          <a:xfrm>
            <a:off x="762000" y="228600"/>
            <a:ext cx="7772400" cy="1143000"/>
          </a:xfrm>
        </p:spPr>
        <p:txBody>
          <a:bodyPr/>
          <a:lstStyle/>
          <a:p>
            <a:pPr eaLnBrk="1" hangingPunct="1"/>
            <a:r>
              <a:rPr lang="en-US" altLang="en-US" b="1">
                <a:solidFill>
                  <a:srgbClr val="FF3300"/>
                </a:solidFill>
              </a:rPr>
              <a:t>An Age of Empire</a:t>
            </a:r>
          </a:p>
        </p:txBody>
      </p:sp>
      <p:sp>
        <p:nvSpPr>
          <p:cNvPr id="55299" name="Rectangle 3">
            <a:extLst>
              <a:ext uri="{FF2B5EF4-FFF2-40B4-BE49-F238E27FC236}">
                <a16:creationId xmlns:a16="http://schemas.microsoft.com/office/drawing/2014/main" id="{9E6F7AA4-D248-47EC-85AF-F40DBAC1D491}"/>
              </a:ext>
            </a:extLst>
          </p:cNvPr>
          <p:cNvSpPr>
            <a:spLocks noGrp="1" noChangeArrowheads="1"/>
          </p:cNvSpPr>
          <p:nvPr>
            <p:ph type="body" sz="half" idx="1"/>
          </p:nvPr>
        </p:nvSpPr>
        <p:spPr>
          <a:xfrm>
            <a:off x="0" y="1371600"/>
            <a:ext cx="4800600" cy="5029200"/>
          </a:xfrm>
        </p:spPr>
        <p:txBody>
          <a:bodyPr/>
          <a:lstStyle/>
          <a:p>
            <a:pPr eaLnBrk="1" hangingPunct="1"/>
            <a:r>
              <a:rPr lang="en-US" altLang="en-US" sz="2400">
                <a:solidFill>
                  <a:schemeClr val="bg1"/>
                </a:solidFill>
              </a:rPr>
              <a:t>After the revolutions of 1848, European nations returned their attention to colonization</a:t>
            </a:r>
          </a:p>
          <a:p>
            <a:pPr lvl="1" eaLnBrk="1" hangingPunct="1"/>
            <a:r>
              <a:rPr lang="en-US" altLang="en-US" sz="2000">
                <a:solidFill>
                  <a:schemeClr val="bg1"/>
                </a:solidFill>
              </a:rPr>
              <a:t>Africa: Ethiopia left as only African nation unconquered</a:t>
            </a:r>
          </a:p>
          <a:p>
            <a:pPr lvl="1" eaLnBrk="1" hangingPunct="1"/>
            <a:r>
              <a:rPr lang="en-US" altLang="en-US" sz="2000">
                <a:solidFill>
                  <a:schemeClr val="bg1"/>
                </a:solidFill>
              </a:rPr>
              <a:t>Asia: China forced to cede Hong Kong to British after the Opium War of 1840-1842</a:t>
            </a:r>
          </a:p>
          <a:p>
            <a:pPr lvl="1" eaLnBrk="1" hangingPunct="1"/>
            <a:r>
              <a:rPr lang="en-US" altLang="en-US" sz="2000">
                <a:solidFill>
                  <a:schemeClr val="bg1"/>
                </a:solidFill>
              </a:rPr>
              <a:t>India: British took control after the so-called Mutiny of 1857-1859</a:t>
            </a:r>
          </a:p>
          <a:p>
            <a:pPr lvl="1" eaLnBrk="1" hangingPunct="1"/>
            <a:r>
              <a:rPr lang="en-US" altLang="en-US" sz="2000">
                <a:solidFill>
                  <a:schemeClr val="bg1"/>
                </a:solidFill>
              </a:rPr>
              <a:t>Iran, Georgia, Azerbaijan: Seized by Russia</a:t>
            </a:r>
          </a:p>
          <a:p>
            <a:pPr lvl="1" eaLnBrk="1" hangingPunct="1"/>
            <a:endParaRPr lang="en-US" altLang="en-US" sz="2000">
              <a:solidFill>
                <a:schemeClr val="bg1"/>
              </a:solidFill>
            </a:endParaRPr>
          </a:p>
        </p:txBody>
      </p:sp>
      <p:pic>
        <p:nvPicPr>
          <p:cNvPr id="55300" name="Picture 10" descr="Image, Source: b&amp;w film copy neg.">
            <a:extLst>
              <a:ext uri="{FF2B5EF4-FFF2-40B4-BE49-F238E27FC236}">
                <a16:creationId xmlns:a16="http://schemas.microsoft.com/office/drawing/2014/main" id="{FAD0646D-E03C-43F4-A535-ABC978F109E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3223" t="15146" r="50000" b="12656"/>
          <a:stretch>
            <a:fillRect/>
          </a:stretch>
        </p:blipFill>
        <p:spPr>
          <a:xfrm>
            <a:off x="5486400" y="1447800"/>
            <a:ext cx="33178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1" name="Text Box 12">
            <a:extLst>
              <a:ext uri="{FF2B5EF4-FFF2-40B4-BE49-F238E27FC236}">
                <a16:creationId xmlns:a16="http://schemas.microsoft.com/office/drawing/2014/main" id="{13DEE27A-1529-47C5-AE3A-852918102C9D}"/>
              </a:ext>
            </a:extLst>
          </p:cNvPr>
          <p:cNvSpPr txBox="1">
            <a:spLocks noChangeArrowheads="1"/>
          </p:cNvSpPr>
          <p:nvPr/>
        </p:nvSpPr>
        <p:spPr bwMode="auto">
          <a:xfrm>
            <a:off x="5410200" y="5943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200">
                <a:solidFill>
                  <a:schemeClr val="bg1"/>
                </a:solidFill>
              </a:rPr>
              <a:t>Two </a:t>
            </a:r>
            <a:r>
              <a:rPr lang="en-US" altLang="en-US" sz="1200" b="1">
                <a:solidFill>
                  <a:schemeClr val="bg1"/>
                </a:solidFill>
              </a:rPr>
              <a:t>Chinese</a:t>
            </a:r>
            <a:r>
              <a:rPr lang="en-US" altLang="en-US" sz="1200">
                <a:solidFill>
                  <a:schemeClr val="bg1"/>
                </a:solidFill>
              </a:rPr>
              <a:t> men, on narcotics in </a:t>
            </a:r>
            <a:r>
              <a:rPr lang="en-US" altLang="en-US" sz="1200" b="1">
                <a:solidFill>
                  <a:schemeClr val="bg1"/>
                </a:solidFill>
              </a:rPr>
              <a:t>opium</a:t>
            </a:r>
            <a:r>
              <a:rPr lang="en-US" altLang="en-US" sz="1200">
                <a:solidFill>
                  <a:schemeClr val="bg1"/>
                </a:solidFill>
              </a:rPr>
              <a:t> den .  Library of Congress.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633A343-811A-4353-B1AA-D4DC4836286B}"/>
              </a:ext>
            </a:extLst>
          </p:cNvPr>
          <p:cNvSpPr>
            <a:spLocks noGrp="1" noChangeArrowheads="1"/>
          </p:cNvSpPr>
          <p:nvPr>
            <p:ph type="title"/>
          </p:nvPr>
        </p:nvSpPr>
        <p:spPr>
          <a:xfrm>
            <a:off x="685800" y="190500"/>
            <a:ext cx="7772400" cy="1143000"/>
          </a:xfrm>
        </p:spPr>
        <p:txBody>
          <a:bodyPr/>
          <a:lstStyle/>
          <a:p>
            <a:pPr eaLnBrk="1" hangingPunct="1"/>
            <a:r>
              <a:rPr lang="en-US" altLang="en-US" b="1">
                <a:solidFill>
                  <a:srgbClr val="FFFF00"/>
                </a:solidFill>
              </a:rPr>
              <a:t>A World within the World</a:t>
            </a:r>
          </a:p>
        </p:txBody>
      </p:sp>
      <p:sp>
        <p:nvSpPr>
          <p:cNvPr id="8195" name="Rectangle 3">
            <a:extLst>
              <a:ext uri="{FF2B5EF4-FFF2-40B4-BE49-F238E27FC236}">
                <a16:creationId xmlns:a16="http://schemas.microsoft.com/office/drawing/2014/main" id="{1C552431-2DCF-4CF8-9A45-EE6DC6193CA8}"/>
              </a:ext>
            </a:extLst>
          </p:cNvPr>
          <p:cNvSpPr>
            <a:spLocks noGrp="1" noChangeArrowheads="1"/>
          </p:cNvSpPr>
          <p:nvPr>
            <p:ph type="body" idx="1"/>
          </p:nvPr>
        </p:nvSpPr>
        <p:spPr>
          <a:xfrm>
            <a:off x="381000" y="1312863"/>
            <a:ext cx="8610600" cy="5164137"/>
          </a:xfrm>
        </p:spPr>
        <p:txBody>
          <a:bodyPr/>
          <a:lstStyle/>
          <a:p>
            <a:pPr eaLnBrk="1" hangingPunct="1"/>
            <a:r>
              <a:rPr lang="en-US" altLang="en-US">
                <a:solidFill>
                  <a:schemeClr val="bg1"/>
                </a:solidFill>
              </a:rPr>
              <a:t>The globe opened to its full scale</a:t>
            </a:r>
          </a:p>
          <a:p>
            <a:pPr lvl="1" eaLnBrk="1" hangingPunct="1"/>
            <a:r>
              <a:rPr lang="en-US" altLang="en-US">
                <a:solidFill>
                  <a:schemeClr val="bg1"/>
                </a:solidFill>
              </a:rPr>
              <a:t>No longer possible to comprehend the </a:t>
            </a:r>
            <a:r>
              <a:rPr lang="en-US" altLang="en-US">
                <a:solidFill>
                  <a:srgbClr val="FFFF00"/>
                </a:solidFill>
              </a:rPr>
              <a:t>commonality of all humankind</a:t>
            </a:r>
            <a:r>
              <a:rPr lang="en-US" altLang="en-US">
                <a:solidFill>
                  <a:schemeClr val="bg1"/>
                </a:solidFill>
              </a:rPr>
              <a:t>, but to </a:t>
            </a:r>
            <a:r>
              <a:rPr lang="en-US" altLang="en-US">
                <a:solidFill>
                  <a:srgbClr val="FFFF00"/>
                </a:solidFill>
              </a:rPr>
              <a:t>understand the differences among cultures</a:t>
            </a:r>
          </a:p>
          <a:p>
            <a:pPr lvl="2" eaLnBrk="1" hangingPunct="1"/>
            <a:r>
              <a:rPr lang="en-US" altLang="en-US">
                <a:solidFill>
                  <a:schemeClr val="bg1"/>
                </a:solidFill>
              </a:rPr>
              <a:t>Humboldt </a:t>
            </a:r>
          </a:p>
          <a:p>
            <a:pPr eaLnBrk="1" hangingPunct="1"/>
            <a:r>
              <a:rPr lang="en-US" altLang="en-US">
                <a:solidFill>
                  <a:schemeClr val="bg1"/>
                </a:solidFill>
              </a:rPr>
              <a:t>A </a:t>
            </a:r>
            <a:r>
              <a:rPr lang="en-US" altLang="en-US" sz="3600" i="1">
                <a:solidFill>
                  <a:srgbClr val="FFFF00"/>
                </a:solidFill>
              </a:rPr>
              <a:t>new</a:t>
            </a:r>
            <a:r>
              <a:rPr lang="en-US" altLang="en-US">
                <a:solidFill>
                  <a:srgbClr val="FFFF00"/>
                </a:solidFill>
              </a:rPr>
              <a:t> nationalism </a:t>
            </a:r>
            <a:r>
              <a:rPr lang="en-US" altLang="en-US">
                <a:solidFill>
                  <a:schemeClr val="bg1"/>
                </a:solidFill>
              </a:rPr>
              <a:t>post-French Revolution</a:t>
            </a:r>
          </a:p>
          <a:p>
            <a:pPr lvl="1" eaLnBrk="1" hangingPunct="1"/>
            <a:r>
              <a:rPr lang="en-US" altLang="en-US">
                <a:solidFill>
                  <a:srgbClr val="FFFF00"/>
                </a:solidFill>
              </a:rPr>
              <a:t>A country is more than where you live, it is a </a:t>
            </a:r>
            <a:br>
              <a:rPr lang="en-US" altLang="en-US">
                <a:solidFill>
                  <a:srgbClr val="FFFF00"/>
                </a:solidFill>
              </a:rPr>
            </a:br>
            <a:r>
              <a:rPr lang="en-US" altLang="en-US">
                <a:solidFill>
                  <a:srgbClr val="FFFF00"/>
                </a:solidFill>
              </a:rPr>
              <a:t>spiritual essence that grounds your whole being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a:extLst>
              <a:ext uri="{FF2B5EF4-FFF2-40B4-BE49-F238E27FC236}">
                <a16:creationId xmlns:a16="http://schemas.microsoft.com/office/drawing/2014/main" id="{13FDB59E-0293-4808-8BBC-DEE5EB63BA43}"/>
              </a:ext>
            </a:extLst>
          </p:cNvPr>
          <p:cNvSpPr>
            <a:spLocks noGrp="1" noChangeArrowheads="1"/>
          </p:cNvSpPr>
          <p:nvPr>
            <p:ph type="title"/>
          </p:nvPr>
        </p:nvSpPr>
        <p:spPr/>
        <p:txBody>
          <a:bodyPr/>
          <a:lstStyle/>
          <a:p>
            <a:pPr eaLnBrk="1" hangingPunct="1"/>
            <a:endParaRPr lang="en-US" altLang="en-US"/>
          </a:p>
        </p:txBody>
      </p:sp>
      <p:pic>
        <p:nvPicPr>
          <p:cNvPr id="56323" name="Picture 4">
            <a:extLst>
              <a:ext uri="{FF2B5EF4-FFF2-40B4-BE49-F238E27FC236}">
                <a16:creationId xmlns:a16="http://schemas.microsoft.com/office/drawing/2014/main" id="{C035E21F-429F-4273-A264-FB2AC314F777}"/>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0"/>
            <a:ext cx="7772400" cy="6942138"/>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E37ACF18-2FB2-4F06-8545-B72448D0E75E}"/>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48200" y="0"/>
            <a:ext cx="4495800" cy="6858000"/>
          </a:xfrm>
          <a:noFill/>
        </p:spPr>
      </p:pic>
      <p:sp>
        <p:nvSpPr>
          <p:cNvPr id="57347" name="Text Box 7">
            <a:extLst>
              <a:ext uri="{FF2B5EF4-FFF2-40B4-BE49-F238E27FC236}">
                <a16:creationId xmlns:a16="http://schemas.microsoft.com/office/drawing/2014/main" id="{F889D72B-6882-4358-97D7-0165E8C47D7B}"/>
              </a:ext>
            </a:extLst>
          </p:cNvPr>
          <p:cNvSpPr txBox="1">
            <a:spLocks noChangeArrowheads="1"/>
          </p:cNvSpPr>
          <p:nvPr/>
        </p:nvSpPr>
        <p:spPr bwMode="auto">
          <a:xfrm>
            <a:off x="533400" y="1219200"/>
            <a:ext cx="3429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olidFill>
                  <a:schemeClr val="bg1"/>
                </a:solidFill>
              </a:rPr>
              <a:t>The Western hemisphere was engaged in revolutions of its own.</a:t>
            </a:r>
          </a:p>
          <a:p>
            <a:pPr eaLnBrk="1" hangingPunct="1">
              <a:spcBef>
                <a:spcPct val="50000"/>
              </a:spcBef>
              <a:buFontTx/>
              <a:buNone/>
            </a:pPr>
            <a:endParaRPr lang="en-US" altLang="en-US" sz="2400">
              <a:solidFill>
                <a:schemeClr val="bg1"/>
              </a:solidFill>
            </a:endParaRPr>
          </a:p>
          <a:p>
            <a:pPr eaLnBrk="1" hangingPunct="1">
              <a:spcBef>
                <a:spcPct val="50000"/>
              </a:spcBef>
              <a:buFontTx/>
              <a:buChar char="-"/>
            </a:pPr>
            <a:r>
              <a:rPr lang="en-US" altLang="en-US" sz="2400">
                <a:solidFill>
                  <a:schemeClr val="bg1"/>
                </a:solidFill>
              </a:rPr>
              <a:t>South American independence movements</a:t>
            </a:r>
          </a:p>
          <a:p>
            <a:pPr eaLnBrk="1" hangingPunct="1">
              <a:spcBef>
                <a:spcPct val="50000"/>
              </a:spcBef>
              <a:buFontTx/>
              <a:buNone/>
            </a:pPr>
            <a:endParaRPr lang="en-US" altLang="en-US" sz="2400">
              <a:solidFill>
                <a:schemeClr val="bg1"/>
              </a:solidFill>
            </a:endParaRPr>
          </a:p>
          <a:p>
            <a:pPr eaLnBrk="1" hangingPunct="1">
              <a:spcBef>
                <a:spcPct val="50000"/>
              </a:spcBef>
              <a:buFontTx/>
              <a:buChar char="-"/>
            </a:pPr>
            <a:r>
              <a:rPr lang="en-US" altLang="en-US" sz="2400">
                <a:solidFill>
                  <a:schemeClr val="bg1"/>
                </a:solidFill>
              </a:rPr>
              <a:t>The American Civil War</a:t>
            </a:r>
          </a:p>
          <a:p>
            <a:pPr eaLnBrk="1" hangingPunct="1">
              <a:spcBef>
                <a:spcPct val="50000"/>
              </a:spcBef>
              <a:buFontTx/>
              <a:buNone/>
            </a:pPr>
            <a:endParaRPr lang="en-US" altLang="en-US" sz="2400">
              <a:solidFill>
                <a:schemeClr val="bg1"/>
              </a:solidFill>
            </a:endParaRPr>
          </a:p>
          <a:p>
            <a:pPr eaLnBrk="1" hangingPunct="1">
              <a:spcBef>
                <a:spcPct val="50000"/>
              </a:spcBef>
              <a:buFontTx/>
              <a:buNone/>
            </a:pPr>
            <a:endParaRPr lang="en-US" altLang="en-US"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a:extLst>
              <a:ext uri="{FF2B5EF4-FFF2-40B4-BE49-F238E27FC236}">
                <a16:creationId xmlns:a16="http://schemas.microsoft.com/office/drawing/2014/main" id="{340A2A93-CEFE-4E5B-9764-B17FCF69251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685800"/>
            <a:ext cx="7096125" cy="5783263"/>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7CE79E0-8EF0-45FC-A574-10153C60E912}"/>
              </a:ext>
            </a:extLst>
          </p:cNvPr>
          <p:cNvSpPr>
            <a:spLocks noGrp="1" noChangeArrowheads="1"/>
          </p:cNvSpPr>
          <p:nvPr>
            <p:ph type="title"/>
          </p:nvPr>
        </p:nvSpPr>
        <p:spPr/>
        <p:txBody>
          <a:bodyPr/>
          <a:lstStyle/>
          <a:p>
            <a:pPr eaLnBrk="1" hangingPunct="1"/>
            <a:r>
              <a:rPr lang="en-US" altLang="en-US" b="1">
                <a:solidFill>
                  <a:srgbClr val="FF3300"/>
                </a:solidFill>
              </a:rPr>
              <a:t>An Age of Empire </a:t>
            </a:r>
          </a:p>
        </p:txBody>
      </p:sp>
      <p:sp>
        <p:nvSpPr>
          <p:cNvPr id="59395" name="Rectangle 3">
            <a:extLst>
              <a:ext uri="{FF2B5EF4-FFF2-40B4-BE49-F238E27FC236}">
                <a16:creationId xmlns:a16="http://schemas.microsoft.com/office/drawing/2014/main" id="{EF4C30FC-023E-4304-BED2-C9420025922D}"/>
              </a:ext>
            </a:extLst>
          </p:cNvPr>
          <p:cNvSpPr>
            <a:spLocks noGrp="1" noChangeArrowheads="1"/>
          </p:cNvSpPr>
          <p:nvPr>
            <p:ph type="body" sz="half" idx="1"/>
          </p:nvPr>
        </p:nvSpPr>
        <p:spPr>
          <a:xfrm>
            <a:off x="228600" y="1676400"/>
            <a:ext cx="3810000" cy="4114800"/>
          </a:xfrm>
        </p:spPr>
        <p:txBody>
          <a:bodyPr/>
          <a:lstStyle/>
          <a:p>
            <a:pPr eaLnBrk="1" hangingPunct="1">
              <a:buFontTx/>
              <a:buNone/>
            </a:pPr>
            <a:r>
              <a:rPr lang="en-US" altLang="en-US" sz="2800">
                <a:solidFill>
                  <a:schemeClr val="bg1"/>
                </a:solidFill>
              </a:rPr>
              <a:t>By the end of the century, railroads were forging connections across large areas </a:t>
            </a:r>
          </a:p>
          <a:p>
            <a:pPr lvl="1" eaLnBrk="1" hangingPunct="1"/>
            <a:r>
              <a:rPr lang="en-US" altLang="en-US" sz="2400">
                <a:solidFill>
                  <a:schemeClr val="bg1"/>
                </a:solidFill>
              </a:rPr>
              <a:t>Growing sense of interconnectedness</a:t>
            </a:r>
          </a:p>
          <a:p>
            <a:pPr lvl="1" eaLnBrk="1" hangingPunct="1"/>
            <a:r>
              <a:rPr lang="en-US" altLang="en-US" sz="2400">
                <a:solidFill>
                  <a:schemeClr val="bg1"/>
                </a:solidFill>
              </a:rPr>
              <a:t>Imperialist enjoyment of the exotic permeated European lifestyle</a:t>
            </a:r>
          </a:p>
          <a:p>
            <a:pPr lvl="2" eaLnBrk="1" hangingPunct="1"/>
            <a:r>
              <a:rPr lang="en-US" altLang="en-US" sz="2000">
                <a:solidFill>
                  <a:schemeClr val="bg1"/>
                </a:solidFill>
              </a:rPr>
              <a:t>Yet, possible to ignore Potato Famine in nearest colony - Ireland</a:t>
            </a:r>
          </a:p>
        </p:txBody>
      </p:sp>
      <p:pic>
        <p:nvPicPr>
          <p:cNvPr id="59396" name="Picture 5" descr="1827_402_card">
            <a:extLst>
              <a:ext uri="{FF2B5EF4-FFF2-40B4-BE49-F238E27FC236}">
                <a16:creationId xmlns:a16="http://schemas.microsoft.com/office/drawing/2014/main" id="{4E0330A9-2B81-4A7A-B03E-D37C57AE8C5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209800"/>
            <a:ext cx="4495800" cy="297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7" name="Text Box 7">
            <a:extLst>
              <a:ext uri="{FF2B5EF4-FFF2-40B4-BE49-F238E27FC236}">
                <a16:creationId xmlns:a16="http://schemas.microsoft.com/office/drawing/2014/main" id="{50BE539A-9B51-4AC5-B462-581C9F2D73BD}"/>
              </a:ext>
            </a:extLst>
          </p:cNvPr>
          <p:cNvSpPr txBox="1">
            <a:spLocks noChangeArrowheads="1"/>
          </p:cNvSpPr>
          <p:nvPr/>
        </p:nvSpPr>
        <p:spPr bwMode="auto">
          <a:xfrm>
            <a:off x="5105400" y="5715000"/>
            <a:ext cx="3200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200">
                <a:solidFill>
                  <a:schemeClr val="bg1"/>
                </a:solidFill>
              </a:rPr>
              <a:t>Early B&amp;O Railroad Locomotive of the 1830s-1840s. Prints and Photographs Division.  Library of Congress.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04DEBA1-CE1A-4899-8325-B8C6E613097B}"/>
              </a:ext>
            </a:extLst>
          </p:cNvPr>
          <p:cNvSpPr>
            <a:spLocks noGrp="1" noChangeArrowheads="1"/>
          </p:cNvSpPr>
          <p:nvPr>
            <p:ph type="title"/>
          </p:nvPr>
        </p:nvSpPr>
        <p:spPr/>
        <p:txBody>
          <a:bodyPr/>
          <a:lstStyle/>
          <a:p>
            <a:pPr eaLnBrk="1" hangingPunct="1"/>
            <a:r>
              <a:rPr lang="en-US" altLang="en-US" b="1">
                <a:solidFill>
                  <a:srgbClr val="FF3300"/>
                </a:solidFill>
              </a:rPr>
              <a:t>An Age of Empire</a:t>
            </a:r>
          </a:p>
        </p:txBody>
      </p:sp>
      <p:sp>
        <p:nvSpPr>
          <p:cNvPr id="60419" name="Rectangle 3">
            <a:extLst>
              <a:ext uri="{FF2B5EF4-FFF2-40B4-BE49-F238E27FC236}">
                <a16:creationId xmlns:a16="http://schemas.microsoft.com/office/drawing/2014/main" id="{2052F02C-4446-4A19-8AD1-2EBD33CC22AF}"/>
              </a:ext>
            </a:extLst>
          </p:cNvPr>
          <p:cNvSpPr>
            <a:spLocks noGrp="1" noChangeArrowheads="1"/>
          </p:cNvSpPr>
          <p:nvPr>
            <p:ph type="body" idx="1"/>
          </p:nvPr>
        </p:nvSpPr>
        <p:spPr/>
        <p:txBody>
          <a:bodyPr/>
          <a:lstStyle/>
          <a:p>
            <a:pPr eaLnBrk="1" hangingPunct="1">
              <a:buFontTx/>
              <a:buNone/>
            </a:pPr>
            <a:r>
              <a:rPr lang="en-US" altLang="en-US">
                <a:solidFill>
                  <a:schemeClr val="bg1"/>
                </a:solidFill>
              </a:rPr>
              <a:t>The global triumph of European culture was not a cause of celebration, even in Europe</a:t>
            </a:r>
          </a:p>
          <a:p>
            <a:pPr lvl="1" eaLnBrk="1" hangingPunct="1"/>
            <a:r>
              <a:rPr lang="en-US" altLang="en-US">
                <a:solidFill>
                  <a:schemeClr val="bg1"/>
                </a:solidFill>
              </a:rPr>
              <a:t>British writers identified with independence movements even at Britain’s expense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D8CC0EA-12A5-4309-92E3-F0A4665B6A93}"/>
              </a:ext>
            </a:extLst>
          </p:cNvPr>
          <p:cNvSpPr>
            <a:spLocks noGrp="1" noChangeArrowheads="1"/>
          </p:cNvSpPr>
          <p:nvPr>
            <p:ph type="title"/>
          </p:nvPr>
        </p:nvSpPr>
        <p:spPr/>
        <p:txBody>
          <a:bodyPr/>
          <a:lstStyle/>
          <a:p>
            <a:pPr eaLnBrk="1" hangingPunct="1"/>
            <a:r>
              <a:rPr lang="en-US" altLang="en-US" b="1">
                <a:solidFill>
                  <a:srgbClr val="FF3300"/>
                </a:solidFill>
              </a:rPr>
              <a:t>An Age of Empire</a:t>
            </a:r>
          </a:p>
        </p:txBody>
      </p:sp>
      <p:sp>
        <p:nvSpPr>
          <p:cNvPr id="61443" name="Rectangle 3">
            <a:extLst>
              <a:ext uri="{FF2B5EF4-FFF2-40B4-BE49-F238E27FC236}">
                <a16:creationId xmlns:a16="http://schemas.microsoft.com/office/drawing/2014/main" id="{D25B6F30-8058-43AE-8867-E16F4C0B195B}"/>
              </a:ext>
            </a:extLst>
          </p:cNvPr>
          <p:cNvSpPr>
            <a:spLocks noGrp="1" noChangeArrowheads="1"/>
          </p:cNvSpPr>
          <p:nvPr>
            <p:ph type="body" idx="1"/>
          </p:nvPr>
        </p:nvSpPr>
        <p:spPr/>
        <p:txBody>
          <a:bodyPr/>
          <a:lstStyle/>
          <a:p>
            <a:pPr eaLnBrk="1" hangingPunct="1"/>
            <a:r>
              <a:rPr lang="en-US" altLang="en-US">
                <a:solidFill>
                  <a:schemeClr val="bg1"/>
                </a:solidFill>
              </a:rPr>
              <a:t>Literary cultures became more varied</a:t>
            </a:r>
          </a:p>
          <a:p>
            <a:pPr lvl="1" eaLnBrk="1" hangingPunct="1"/>
            <a:r>
              <a:rPr lang="en-US" altLang="en-US">
                <a:solidFill>
                  <a:schemeClr val="bg1"/>
                </a:solidFill>
              </a:rPr>
              <a:t>Writers inspired by contact with new cultures</a:t>
            </a:r>
          </a:p>
          <a:p>
            <a:pPr lvl="1" eaLnBrk="1" hangingPunct="1">
              <a:buFontTx/>
              <a:buNone/>
            </a:pPr>
            <a:endParaRPr lang="en-US" altLang="en-US">
              <a:solidFill>
                <a:schemeClr val="bg1"/>
              </a:solidFill>
            </a:endParaRPr>
          </a:p>
          <a:p>
            <a:pPr eaLnBrk="1" hangingPunct="1"/>
            <a:r>
              <a:rPr lang="en-US" altLang="en-US">
                <a:solidFill>
                  <a:schemeClr val="bg1"/>
                </a:solidFill>
              </a:rPr>
              <a:t>Romanticism and Nationalism moved in waves; arriving earlier in some places and later in others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FC9708D1-231D-40AF-B530-D0694BF6A1AB}"/>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48200" y="0"/>
            <a:ext cx="4495800" cy="6858000"/>
          </a:xfrm>
          <a:noFill/>
        </p:spPr>
      </p:pic>
      <p:sp>
        <p:nvSpPr>
          <p:cNvPr id="62467" name="Text Box 7">
            <a:extLst>
              <a:ext uri="{FF2B5EF4-FFF2-40B4-BE49-F238E27FC236}">
                <a16:creationId xmlns:a16="http://schemas.microsoft.com/office/drawing/2014/main" id="{731F6150-3457-465D-A2EF-FEDE67240F83}"/>
              </a:ext>
            </a:extLst>
          </p:cNvPr>
          <p:cNvSpPr txBox="1">
            <a:spLocks noChangeArrowheads="1"/>
          </p:cNvSpPr>
          <p:nvPr/>
        </p:nvSpPr>
        <p:spPr bwMode="auto">
          <a:xfrm>
            <a:off x="304800" y="1981200"/>
            <a:ext cx="39624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One common theme in literature of 19th century is the tension between city and country</a:t>
            </a:r>
          </a:p>
          <a:p>
            <a:pPr lvl="1" eaLnBrk="1" hangingPunct="1">
              <a:spcBef>
                <a:spcPct val="0"/>
              </a:spcBef>
              <a:buFontTx/>
              <a:buNone/>
            </a:pPr>
            <a:r>
              <a:rPr lang="en-US" altLang="en-US" sz="2400">
                <a:solidFill>
                  <a:schemeClr val="bg1"/>
                </a:solidFill>
              </a:rPr>
              <a:t>Modernizing tendencies of city</a:t>
            </a:r>
          </a:p>
          <a:p>
            <a:pPr lvl="1" eaLnBrk="1" hangingPunct="1">
              <a:spcBef>
                <a:spcPct val="0"/>
              </a:spcBef>
              <a:buFontTx/>
              <a:buNone/>
            </a:pPr>
            <a:r>
              <a:rPr lang="en-US" altLang="en-US" sz="2400">
                <a:solidFill>
                  <a:schemeClr val="bg1"/>
                </a:solidFill>
              </a:rPr>
              <a:t>Traditional culture of country</a:t>
            </a:r>
          </a:p>
          <a:p>
            <a:pPr lvl="1" eaLnBrk="1" hangingPunct="1">
              <a:spcBef>
                <a:spcPct val="0"/>
              </a:spcBef>
              <a:buFontTx/>
              <a:buNone/>
            </a:pPr>
            <a:endParaRPr lang="en-US" altLang="en-US" sz="2400">
              <a:solidFill>
                <a:schemeClr val="bg1"/>
              </a:solidFill>
            </a:endParaRPr>
          </a:p>
          <a:p>
            <a:pPr eaLnBrk="1" hangingPunct="1">
              <a:spcBef>
                <a:spcPct val="0"/>
              </a:spcBef>
              <a:buFontTx/>
              <a:buNone/>
            </a:pPr>
            <a:r>
              <a:rPr lang="en-US" altLang="en-US" sz="2400">
                <a:solidFill>
                  <a:schemeClr val="bg1"/>
                </a:solidFill>
              </a:rPr>
              <a:t>Writers in the second half of the century explored the urban</a:t>
            </a:r>
          </a:p>
          <a:p>
            <a:pPr eaLnBrk="1" hangingPunct="1">
              <a:spcBef>
                <a:spcPct val="50000"/>
              </a:spcBef>
              <a:buFontTx/>
              <a:buNone/>
            </a:pPr>
            <a:endParaRPr lang="en-US" altLang="en-US" sz="2400"/>
          </a:p>
        </p:txBody>
      </p:sp>
      <p:sp>
        <p:nvSpPr>
          <p:cNvPr id="62468" name="Rectangle 8">
            <a:extLst>
              <a:ext uri="{FF2B5EF4-FFF2-40B4-BE49-F238E27FC236}">
                <a16:creationId xmlns:a16="http://schemas.microsoft.com/office/drawing/2014/main" id="{2004FD65-2A44-4221-A337-D185D9CCE73B}"/>
              </a:ext>
            </a:extLst>
          </p:cNvPr>
          <p:cNvSpPr>
            <a:spLocks noGrp="1" noChangeArrowheads="1"/>
          </p:cNvSpPr>
          <p:nvPr>
            <p:ph type="title"/>
          </p:nvPr>
        </p:nvSpPr>
        <p:spPr>
          <a:xfrm>
            <a:off x="0" y="228600"/>
            <a:ext cx="4495800" cy="1524000"/>
          </a:xfrm>
          <a:noFill/>
        </p:spPr>
        <p:txBody>
          <a:bodyPr/>
          <a:lstStyle/>
          <a:p>
            <a:pPr eaLnBrk="1" hangingPunct="1"/>
            <a:r>
              <a:rPr lang="en-US" altLang="en-US" b="1">
                <a:solidFill>
                  <a:srgbClr val="FF3300"/>
                </a:solidFill>
              </a:rPr>
              <a:t>Cities, Women, Artists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05086FA-AC6D-46B8-9BD4-5C4445151ECB}"/>
              </a:ext>
            </a:extLst>
          </p:cNvPr>
          <p:cNvSpPr>
            <a:spLocks noGrp="1" noChangeArrowheads="1"/>
          </p:cNvSpPr>
          <p:nvPr>
            <p:ph type="title"/>
          </p:nvPr>
        </p:nvSpPr>
        <p:spPr/>
        <p:txBody>
          <a:bodyPr/>
          <a:lstStyle/>
          <a:p>
            <a:pPr eaLnBrk="1" hangingPunct="1"/>
            <a:r>
              <a:rPr lang="en-US" altLang="en-US" b="1">
                <a:solidFill>
                  <a:srgbClr val="FF3300"/>
                </a:solidFill>
              </a:rPr>
              <a:t>Cities, Women, Artists</a:t>
            </a:r>
          </a:p>
        </p:txBody>
      </p:sp>
      <p:sp>
        <p:nvSpPr>
          <p:cNvPr id="63491" name="Rectangle 3">
            <a:extLst>
              <a:ext uri="{FF2B5EF4-FFF2-40B4-BE49-F238E27FC236}">
                <a16:creationId xmlns:a16="http://schemas.microsoft.com/office/drawing/2014/main" id="{5C7BF31E-582A-4DBC-B5F0-A1A38852AD72}"/>
              </a:ext>
            </a:extLst>
          </p:cNvPr>
          <p:cNvSpPr>
            <a:spLocks noGrp="1" noChangeArrowheads="1"/>
          </p:cNvSpPr>
          <p:nvPr>
            <p:ph type="body" idx="1"/>
          </p:nvPr>
        </p:nvSpPr>
        <p:spPr/>
        <p:txBody>
          <a:bodyPr/>
          <a:lstStyle/>
          <a:p>
            <a:pPr eaLnBrk="1" hangingPunct="1">
              <a:lnSpc>
                <a:spcPct val="90000"/>
              </a:lnSpc>
            </a:pPr>
            <a:r>
              <a:rPr lang="en-US" altLang="en-US">
                <a:solidFill>
                  <a:schemeClr val="bg1"/>
                </a:solidFill>
              </a:rPr>
              <a:t>Cities helped to free women from some childcare responsibilities</a:t>
            </a:r>
          </a:p>
          <a:p>
            <a:pPr lvl="1" eaLnBrk="1" hangingPunct="1">
              <a:lnSpc>
                <a:spcPct val="90000"/>
              </a:lnSpc>
            </a:pPr>
            <a:r>
              <a:rPr lang="en-US" altLang="en-US">
                <a:solidFill>
                  <a:schemeClr val="bg1"/>
                </a:solidFill>
              </a:rPr>
              <a:t>Compulsory education</a:t>
            </a:r>
          </a:p>
          <a:p>
            <a:pPr lvl="1" eaLnBrk="1" hangingPunct="1">
              <a:lnSpc>
                <a:spcPct val="90000"/>
              </a:lnSpc>
            </a:pPr>
            <a:r>
              <a:rPr lang="en-US" altLang="en-US">
                <a:solidFill>
                  <a:schemeClr val="bg1"/>
                </a:solidFill>
              </a:rPr>
              <a:t>Children less of a financial asset</a:t>
            </a:r>
          </a:p>
          <a:p>
            <a:pPr lvl="1" eaLnBrk="1" hangingPunct="1">
              <a:lnSpc>
                <a:spcPct val="90000"/>
              </a:lnSpc>
            </a:pPr>
            <a:r>
              <a:rPr lang="en-US" altLang="en-US">
                <a:solidFill>
                  <a:schemeClr val="bg1"/>
                </a:solidFill>
              </a:rPr>
              <a:t>Lowers birthrate</a:t>
            </a:r>
          </a:p>
          <a:p>
            <a:pPr lvl="1" eaLnBrk="1" hangingPunct="1">
              <a:lnSpc>
                <a:spcPct val="90000"/>
              </a:lnSpc>
            </a:pPr>
            <a:endParaRPr lang="en-US" altLang="en-US">
              <a:solidFill>
                <a:schemeClr val="bg1"/>
              </a:solidFill>
            </a:endParaRPr>
          </a:p>
          <a:p>
            <a:pPr eaLnBrk="1" hangingPunct="1">
              <a:lnSpc>
                <a:spcPct val="90000"/>
              </a:lnSpc>
            </a:pPr>
            <a:r>
              <a:rPr lang="en-US" altLang="en-US">
                <a:solidFill>
                  <a:schemeClr val="bg1"/>
                </a:solidFill>
              </a:rPr>
              <a:t>Suffrage, the emancipation of women, was imagined and acted on with new energy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6CC3B94-227D-4F92-9F9F-EDDBC86C771D}"/>
              </a:ext>
            </a:extLst>
          </p:cNvPr>
          <p:cNvSpPr>
            <a:spLocks noGrp="1" noChangeArrowheads="1"/>
          </p:cNvSpPr>
          <p:nvPr>
            <p:ph type="title"/>
          </p:nvPr>
        </p:nvSpPr>
        <p:spPr/>
        <p:txBody>
          <a:bodyPr/>
          <a:lstStyle/>
          <a:p>
            <a:pPr eaLnBrk="1" hangingPunct="1"/>
            <a:r>
              <a:rPr lang="en-US" altLang="en-US" b="1">
                <a:solidFill>
                  <a:srgbClr val="FF3300"/>
                </a:solidFill>
              </a:rPr>
              <a:t>Cities, Women, Artists</a:t>
            </a:r>
          </a:p>
        </p:txBody>
      </p:sp>
      <p:sp>
        <p:nvSpPr>
          <p:cNvPr id="64515" name="Rectangle 3">
            <a:extLst>
              <a:ext uri="{FF2B5EF4-FFF2-40B4-BE49-F238E27FC236}">
                <a16:creationId xmlns:a16="http://schemas.microsoft.com/office/drawing/2014/main" id="{45FD76AE-A35C-4BEE-A616-4325ECF75536}"/>
              </a:ext>
            </a:extLst>
          </p:cNvPr>
          <p:cNvSpPr>
            <a:spLocks noGrp="1" noChangeArrowheads="1"/>
          </p:cNvSpPr>
          <p:nvPr>
            <p:ph type="body" idx="1"/>
          </p:nvPr>
        </p:nvSpPr>
        <p:spPr/>
        <p:txBody>
          <a:bodyPr/>
          <a:lstStyle/>
          <a:p>
            <a:pPr eaLnBrk="1" hangingPunct="1"/>
            <a:r>
              <a:rPr lang="en-US" altLang="en-US">
                <a:solidFill>
                  <a:schemeClr val="bg1"/>
                </a:solidFill>
              </a:rPr>
              <a:t>Artists reluctantly submitted to market forces</a:t>
            </a:r>
          </a:p>
          <a:p>
            <a:pPr lvl="1" eaLnBrk="1" hangingPunct="1"/>
            <a:r>
              <a:rPr lang="en-US" altLang="en-US">
                <a:solidFill>
                  <a:schemeClr val="bg1"/>
                </a:solidFill>
              </a:rPr>
              <a:t>Mass production led artists to the feeling that their was a cheapening of the arts</a:t>
            </a:r>
          </a:p>
          <a:p>
            <a:pPr lvl="1" eaLnBrk="1" hangingPunct="1"/>
            <a:r>
              <a:rPr lang="en-US" altLang="en-US">
                <a:solidFill>
                  <a:schemeClr val="bg1"/>
                </a:solidFill>
              </a:rPr>
              <a:t>Art turned to “art for art’s sake” and artists boasted about their lack of success </a:t>
            </a:r>
          </a:p>
          <a:p>
            <a:pPr lvl="1" eaLnBrk="1" hangingPunct="1"/>
            <a:r>
              <a:rPr lang="en-US" altLang="en-US">
                <a:solidFill>
                  <a:schemeClr val="bg1"/>
                </a:solidFill>
              </a:rPr>
              <a:t>Artists became interested in “primitive” art of Africa and Oceania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30BC117-B723-47FC-AF18-212A725970DC}"/>
              </a:ext>
            </a:extLst>
          </p:cNvPr>
          <p:cNvSpPr>
            <a:spLocks noGrp="1" noChangeArrowheads="1"/>
          </p:cNvSpPr>
          <p:nvPr>
            <p:ph type="title"/>
          </p:nvPr>
        </p:nvSpPr>
        <p:spPr>
          <a:xfrm>
            <a:off x="685800" y="0"/>
            <a:ext cx="7772400" cy="1143000"/>
          </a:xfrm>
        </p:spPr>
        <p:txBody>
          <a:bodyPr/>
          <a:lstStyle/>
          <a:p>
            <a:pPr eaLnBrk="1" hangingPunct="1"/>
            <a:r>
              <a:rPr lang="en-US" altLang="en-US" b="1">
                <a:solidFill>
                  <a:srgbClr val="FFFF00"/>
                </a:solidFill>
              </a:rPr>
              <a:t>A World within a World</a:t>
            </a:r>
          </a:p>
        </p:txBody>
      </p:sp>
      <p:sp>
        <p:nvSpPr>
          <p:cNvPr id="9219" name="Rectangle 3">
            <a:extLst>
              <a:ext uri="{FF2B5EF4-FFF2-40B4-BE49-F238E27FC236}">
                <a16:creationId xmlns:a16="http://schemas.microsoft.com/office/drawing/2014/main" id="{B52A1D9C-35AA-4983-B2B0-233555A5C32E}"/>
              </a:ext>
            </a:extLst>
          </p:cNvPr>
          <p:cNvSpPr>
            <a:spLocks noGrp="1" noChangeArrowheads="1"/>
          </p:cNvSpPr>
          <p:nvPr>
            <p:ph type="body" sz="half" idx="1"/>
          </p:nvPr>
        </p:nvSpPr>
        <p:spPr>
          <a:xfrm>
            <a:off x="28575" y="960438"/>
            <a:ext cx="4191000" cy="5135562"/>
          </a:xfrm>
        </p:spPr>
        <p:txBody>
          <a:bodyPr/>
          <a:lstStyle/>
          <a:p>
            <a:pPr eaLnBrk="1" hangingPunct="1"/>
            <a:r>
              <a:rPr lang="en-US" altLang="en-US" sz="4800">
                <a:solidFill>
                  <a:schemeClr val="bg1"/>
                </a:solidFill>
              </a:rPr>
              <a:t>Rapid Progress</a:t>
            </a:r>
          </a:p>
          <a:p>
            <a:pPr lvl="1" eaLnBrk="1" hangingPunct="1"/>
            <a:r>
              <a:rPr lang="en-US" altLang="en-US" sz="4400">
                <a:solidFill>
                  <a:schemeClr val="bg1"/>
                </a:solidFill>
              </a:rPr>
              <a:t>19</a:t>
            </a:r>
            <a:r>
              <a:rPr lang="en-US" altLang="en-US" sz="4400" baseline="30000">
                <a:solidFill>
                  <a:schemeClr val="bg1"/>
                </a:solidFill>
              </a:rPr>
              <a:t>th</a:t>
            </a:r>
            <a:r>
              <a:rPr lang="en-US" altLang="en-US" sz="4400">
                <a:solidFill>
                  <a:schemeClr val="bg1"/>
                </a:solidFill>
              </a:rPr>
              <a:t> century began with coaches and ended with automobiles</a:t>
            </a:r>
          </a:p>
          <a:p>
            <a:pPr lvl="1" eaLnBrk="1" hangingPunct="1"/>
            <a:endParaRPr lang="en-US" altLang="en-US" sz="2400">
              <a:solidFill>
                <a:schemeClr val="bg1"/>
              </a:solidFill>
            </a:endParaRPr>
          </a:p>
          <a:p>
            <a:pPr eaLnBrk="1" hangingPunct="1">
              <a:buFontTx/>
              <a:buNone/>
            </a:pPr>
            <a:endParaRPr lang="en-US" altLang="en-US" sz="2800">
              <a:solidFill>
                <a:schemeClr val="bg1"/>
              </a:solidFill>
            </a:endParaRPr>
          </a:p>
        </p:txBody>
      </p:sp>
      <p:pic>
        <p:nvPicPr>
          <p:cNvPr id="9220" name="Picture 5" descr="1885Benz">
            <a:extLst>
              <a:ext uri="{FF2B5EF4-FFF2-40B4-BE49-F238E27FC236}">
                <a16:creationId xmlns:a16="http://schemas.microsoft.com/office/drawing/2014/main" id="{E1C99F55-FADA-48C6-AE9B-BDF7B60776F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7975" y="1143000"/>
            <a:ext cx="4838700" cy="3565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7">
            <a:extLst>
              <a:ext uri="{FF2B5EF4-FFF2-40B4-BE49-F238E27FC236}">
                <a16:creationId xmlns:a16="http://schemas.microsoft.com/office/drawing/2014/main" id="{1780E0F4-A7C9-46D6-B777-201769702E34}"/>
              </a:ext>
            </a:extLst>
          </p:cNvPr>
          <p:cNvSpPr txBox="1">
            <a:spLocks noChangeArrowheads="1"/>
          </p:cNvSpPr>
          <p:nvPr/>
        </p:nvSpPr>
        <p:spPr bwMode="auto">
          <a:xfrm>
            <a:off x="6553200" y="5715000"/>
            <a:ext cx="26193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200">
                <a:solidFill>
                  <a:schemeClr val="bg1"/>
                </a:solidFill>
              </a:rPr>
              <a:t>A photograph of the original </a:t>
            </a:r>
            <a:r>
              <a:rPr lang="en-US" altLang="en-US" sz="1200" i="1">
                <a:solidFill>
                  <a:schemeClr val="bg1"/>
                </a:solidFill>
              </a:rPr>
              <a:t>Benz Patent Motorwagen</a:t>
            </a:r>
            <a:r>
              <a:rPr lang="en-US" altLang="en-US" sz="1200">
                <a:solidFill>
                  <a:schemeClr val="bg1"/>
                </a:solidFill>
              </a:rPr>
              <a:t>, first built in 1885 and awarded the patent for the concept</a:t>
            </a:r>
            <a:r>
              <a:rPr lang="en-US" altLang="en-US" sz="2400">
                <a:solidFill>
                  <a:schemeClr val="bg1"/>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AF99A3D-B70D-4CA0-8C56-41433D9384C5}"/>
              </a:ext>
            </a:extLst>
          </p:cNvPr>
          <p:cNvSpPr>
            <a:spLocks noGrp="1" noChangeArrowheads="1"/>
          </p:cNvSpPr>
          <p:nvPr>
            <p:ph type="title"/>
          </p:nvPr>
        </p:nvSpPr>
        <p:spPr>
          <a:xfrm>
            <a:off x="742950" y="0"/>
            <a:ext cx="7772400" cy="895350"/>
          </a:xfrm>
        </p:spPr>
        <p:txBody>
          <a:bodyPr/>
          <a:lstStyle/>
          <a:p>
            <a:pPr eaLnBrk="1" hangingPunct="1"/>
            <a:r>
              <a:rPr lang="en-US" altLang="en-US" b="1">
                <a:solidFill>
                  <a:srgbClr val="FFFF00"/>
                </a:solidFill>
              </a:rPr>
              <a:t>The Nineteenth Century</a:t>
            </a:r>
          </a:p>
        </p:txBody>
      </p:sp>
      <p:pic>
        <p:nvPicPr>
          <p:cNvPr id="10243" name="Picture 5" descr="File:Battle-Mars-Le-Tour-large.jpg">
            <a:hlinkClick r:id="rId2"/>
            <a:extLst>
              <a:ext uri="{FF2B5EF4-FFF2-40B4-BE49-F238E27FC236}">
                <a16:creationId xmlns:a16="http://schemas.microsoft.com/office/drawing/2014/main" id="{15FE4480-A562-4F0C-BA3B-BBEE50795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2514600"/>
            <a:ext cx="8793162"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a:extLst>
              <a:ext uri="{FF2B5EF4-FFF2-40B4-BE49-F238E27FC236}">
                <a16:creationId xmlns:a16="http://schemas.microsoft.com/office/drawing/2014/main" id="{C3176755-3451-4986-8C88-1FB5D060CA10}"/>
              </a:ext>
            </a:extLst>
          </p:cNvPr>
          <p:cNvSpPr txBox="1">
            <a:spLocks noChangeArrowheads="1"/>
          </p:cNvSpPr>
          <p:nvPr/>
        </p:nvSpPr>
        <p:spPr bwMode="auto">
          <a:xfrm>
            <a:off x="201613" y="2598738"/>
            <a:ext cx="2971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200"/>
              <a:t>Battle of Mars-la-tour [The War], From "Canadian Illustrated News" Date: 19 November, 1870 , Pagination: vol.II , no. 21 , 336, Franco-Prussian War, 1870-71 </a:t>
            </a:r>
          </a:p>
        </p:txBody>
      </p:sp>
      <p:graphicFrame>
        <p:nvGraphicFramePr>
          <p:cNvPr id="2" name="Table 1">
            <a:extLst>
              <a:ext uri="{FF2B5EF4-FFF2-40B4-BE49-F238E27FC236}">
                <a16:creationId xmlns:a16="http://schemas.microsoft.com/office/drawing/2014/main" id="{779319F9-3EB9-4F70-B273-FB7523C04033}"/>
              </a:ext>
            </a:extLst>
          </p:cNvPr>
          <p:cNvGraphicFramePr>
            <a:graphicFrameLocks noGrp="1"/>
          </p:cNvGraphicFramePr>
          <p:nvPr/>
        </p:nvGraphicFramePr>
        <p:xfrm>
          <a:off x="198438" y="838200"/>
          <a:ext cx="8793162" cy="1951038"/>
        </p:xfrm>
        <a:graphic>
          <a:graphicData uri="http://schemas.openxmlformats.org/drawingml/2006/table">
            <a:tbl>
              <a:tblPr firstRow="1" bandRow="1">
                <a:tableStyleId>{5C22544A-7EE6-4342-B048-85BDC9FD1C3A}</a:tableStyleId>
              </a:tblPr>
              <a:tblGrid>
                <a:gridCol w="4830787">
                  <a:extLst>
                    <a:ext uri="{9D8B030D-6E8A-4147-A177-3AD203B41FA5}">
                      <a16:colId xmlns:a16="http://schemas.microsoft.com/office/drawing/2014/main" val="3552640545"/>
                    </a:ext>
                  </a:extLst>
                </a:gridCol>
                <a:gridCol w="3962375">
                  <a:extLst>
                    <a:ext uri="{9D8B030D-6E8A-4147-A177-3AD203B41FA5}">
                      <a16:colId xmlns:a16="http://schemas.microsoft.com/office/drawing/2014/main" val="3583697621"/>
                    </a:ext>
                  </a:extLst>
                </a:gridCol>
              </a:tblGrid>
              <a:tr h="57921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dirty="0">
                          <a:solidFill>
                            <a:schemeClr val="tx1"/>
                          </a:solidFill>
                        </a:rPr>
                        <a:t> Century of Warfare</a:t>
                      </a:r>
                    </a:p>
                  </a:txBody>
                  <a:tcPr marL="91439" marR="91439" marT="45727" marB="45727"/>
                </a:tc>
                <a:tc hMerge="1">
                  <a:txBody>
                    <a:bodyPr/>
                    <a:lstStyle/>
                    <a:p>
                      <a:endParaRPr lang="en-US" dirty="0"/>
                    </a:p>
                  </a:txBody>
                  <a:tcPr/>
                </a:tc>
                <a:extLst>
                  <a:ext uri="{0D108BD9-81ED-4DB2-BD59-A6C34878D82A}">
                    <a16:rowId xmlns:a16="http://schemas.microsoft.com/office/drawing/2014/main" val="2479973414"/>
                  </a:ext>
                </a:extLst>
              </a:tr>
              <a:tr h="457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tx1"/>
                          </a:solidFill>
                        </a:rPr>
                        <a:t>Greek War of Independence</a:t>
                      </a:r>
                    </a:p>
                  </a:txBody>
                  <a:tcPr marL="91439" marR="91439"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tx1"/>
                          </a:solidFill>
                        </a:rPr>
                        <a:t>French Revolution of 1830</a:t>
                      </a:r>
                      <a:endParaRPr lang="en-US" sz="2400" b="1" dirty="0">
                        <a:solidFill>
                          <a:schemeClr val="tx1"/>
                        </a:solidFill>
                      </a:endParaRPr>
                    </a:p>
                  </a:txBody>
                  <a:tcPr marL="91439" marR="91439" marT="45727" marB="45727"/>
                </a:tc>
                <a:extLst>
                  <a:ext uri="{0D108BD9-81ED-4DB2-BD59-A6C34878D82A}">
                    <a16:rowId xmlns:a16="http://schemas.microsoft.com/office/drawing/2014/main" val="2404967834"/>
                  </a:ext>
                </a:extLst>
              </a:tr>
              <a:tr h="457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tx1"/>
                          </a:solidFill>
                        </a:rPr>
                        <a:t>Continent-wide revolutions of 1848</a:t>
                      </a:r>
                    </a:p>
                  </a:txBody>
                  <a:tcPr marL="91439" marR="91439"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tx1"/>
                          </a:solidFill>
                        </a:rPr>
                        <a:t>Franco-Prussian War</a:t>
                      </a:r>
                    </a:p>
                  </a:txBody>
                  <a:tcPr marL="91439" marR="91439" marT="45727" marB="45727"/>
                </a:tc>
                <a:extLst>
                  <a:ext uri="{0D108BD9-81ED-4DB2-BD59-A6C34878D82A}">
                    <a16:rowId xmlns:a16="http://schemas.microsoft.com/office/drawing/2014/main" val="498183908"/>
                  </a:ext>
                </a:extLst>
              </a:tr>
              <a:tr h="457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tx1"/>
                          </a:solidFill>
                        </a:rPr>
                        <a:t>Crimean War</a:t>
                      </a:r>
                    </a:p>
                  </a:txBody>
                  <a:tcPr marL="91439" marR="91439"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b="1" dirty="0">
                        <a:solidFill>
                          <a:schemeClr val="tx1"/>
                        </a:solidFill>
                      </a:endParaRPr>
                    </a:p>
                  </a:txBody>
                  <a:tcPr marL="91439" marR="91439" marT="45727" marB="45727"/>
                </a:tc>
                <a:extLst>
                  <a:ext uri="{0D108BD9-81ED-4DB2-BD59-A6C34878D82A}">
                    <a16:rowId xmlns:a16="http://schemas.microsoft.com/office/drawing/2014/main" val="104180633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879D87A-C9C0-4BB4-BE31-33CBE4FBE2B9}"/>
              </a:ext>
            </a:extLst>
          </p:cNvPr>
          <p:cNvSpPr>
            <a:spLocks noGrp="1" noChangeArrowheads="1"/>
          </p:cNvSpPr>
          <p:nvPr>
            <p:ph type="title"/>
          </p:nvPr>
        </p:nvSpPr>
        <p:spPr>
          <a:xfrm>
            <a:off x="565150" y="163513"/>
            <a:ext cx="7772400" cy="1143000"/>
          </a:xfrm>
        </p:spPr>
        <p:txBody>
          <a:bodyPr/>
          <a:lstStyle/>
          <a:p>
            <a:r>
              <a:rPr lang="en-US" altLang="en-US" b="1"/>
              <a:t>French Revolution of 1830</a:t>
            </a:r>
            <a:r>
              <a:rPr lang="en-US" altLang="en-US"/>
              <a:t> </a:t>
            </a:r>
          </a:p>
        </p:txBody>
      </p:sp>
      <p:sp>
        <p:nvSpPr>
          <p:cNvPr id="23555" name="Rectangle 3">
            <a:extLst>
              <a:ext uri="{FF2B5EF4-FFF2-40B4-BE49-F238E27FC236}">
                <a16:creationId xmlns:a16="http://schemas.microsoft.com/office/drawing/2014/main" id="{AA256912-33F3-4399-9235-C0578D4C5925}"/>
              </a:ext>
            </a:extLst>
          </p:cNvPr>
          <p:cNvSpPr>
            <a:spLocks noGrp="1" noChangeArrowheads="1"/>
          </p:cNvSpPr>
          <p:nvPr>
            <p:ph type="body" idx="1"/>
          </p:nvPr>
        </p:nvSpPr>
        <p:spPr>
          <a:xfrm>
            <a:off x="228600" y="1282700"/>
            <a:ext cx="7772400" cy="4291013"/>
          </a:xfrm>
        </p:spPr>
        <p:txBody>
          <a:bodyPr/>
          <a:lstStyle/>
          <a:p>
            <a:r>
              <a:rPr lang="en-US" altLang="en-US"/>
              <a:t>Congress of Vienna restored Louis XVIII to the French throne (Younger brother of Louis XVI)</a:t>
            </a:r>
          </a:p>
          <a:p>
            <a:r>
              <a:rPr lang="en-US" altLang="en-US"/>
              <a:t>Issued a constitution</a:t>
            </a:r>
          </a:p>
          <a:p>
            <a:r>
              <a:rPr lang="en-US" altLang="en-US"/>
              <a:t>Two house legislature</a:t>
            </a:r>
          </a:p>
          <a:p>
            <a:r>
              <a:rPr lang="en-US" altLang="en-US"/>
              <a:t>Limited freedom of the press</a:t>
            </a:r>
          </a:p>
          <a:p>
            <a:r>
              <a:rPr lang="en-US" altLang="en-US"/>
              <a:t>King retained much power</a:t>
            </a:r>
          </a:p>
          <a:p>
            <a:pPr lvl="1"/>
            <a:endParaRPr lang="en-US" altLang="en-US"/>
          </a:p>
        </p:txBody>
      </p:sp>
      <p:pic>
        <p:nvPicPr>
          <p:cNvPr id="11268" name="Picture 4" descr="Louis XVIII">
            <a:extLst>
              <a:ext uri="{FF2B5EF4-FFF2-40B4-BE49-F238E27FC236}">
                <a16:creationId xmlns:a16="http://schemas.microsoft.com/office/drawing/2014/main" id="{B8B13925-182C-40A0-BA2E-01CC62A80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667000"/>
            <a:ext cx="27305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fade">
                                      <p:cBhvr>
                                        <p:cTn id="27" dur="2000"/>
                                        <p:tgtEl>
                                          <p:spTgt spid="235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fade">
                                      <p:cBhvr>
                                        <p:cTn id="3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2D54CAA-12E7-4082-9A6A-07E8A4911815}"/>
              </a:ext>
            </a:extLst>
          </p:cNvPr>
          <p:cNvSpPr>
            <a:spLocks noGrp="1" noChangeArrowheads="1"/>
          </p:cNvSpPr>
          <p:nvPr>
            <p:ph type="title"/>
          </p:nvPr>
        </p:nvSpPr>
        <p:spPr>
          <a:xfrm>
            <a:off x="685800" y="0"/>
            <a:ext cx="7772400" cy="1143000"/>
          </a:xfrm>
        </p:spPr>
        <p:txBody>
          <a:bodyPr/>
          <a:lstStyle/>
          <a:p>
            <a:r>
              <a:rPr lang="en-US" altLang="en-US"/>
              <a:t>Charles X </a:t>
            </a:r>
          </a:p>
        </p:txBody>
      </p:sp>
      <p:sp>
        <p:nvSpPr>
          <p:cNvPr id="27651" name="Rectangle 3">
            <a:extLst>
              <a:ext uri="{FF2B5EF4-FFF2-40B4-BE49-F238E27FC236}">
                <a16:creationId xmlns:a16="http://schemas.microsoft.com/office/drawing/2014/main" id="{1605C682-EDE4-4FC5-AA2E-2D0237C38D3A}"/>
              </a:ext>
            </a:extLst>
          </p:cNvPr>
          <p:cNvSpPr>
            <a:spLocks noGrp="1" noChangeArrowheads="1"/>
          </p:cNvSpPr>
          <p:nvPr>
            <p:ph type="body" idx="1"/>
          </p:nvPr>
        </p:nvSpPr>
        <p:spPr>
          <a:xfrm>
            <a:off x="84138" y="1371600"/>
            <a:ext cx="6240462" cy="4114800"/>
          </a:xfrm>
        </p:spPr>
        <p:txBody>
          <a:bodyPr/>
          <a:lstStyle/>
          <a:p>
            <a:r>
              <a:rPr lang="en-US" altLang="en-US"/>
              <a:t>When Louis XVIII dies in 1824 he’s succeeded by his younger brother Charles X</a:t>
            </a:r>
          </a:p>
          <a:p>
            <a:r>
              <a:rPr lang="en-US" altLang="en-US"/>
              <a:t>An absolute monarch</a:t>
            </a:r>
          </a:p>
          <a:p>
            <a:r>
              <a:rPr lang="en-US" altLang="en-US"/>
              <a:t>Ignored and rejected constitution</a:t>
            </a:r>
          </a:p>
          <a:p>
            <a:r>
              <a:rPr lang="en-US" altLang="en-US"/>
              <a:t>July 1830, he suspends the legislature, limits the right to vote, and restricts the press</a:t>
            </a:r>
          </a:p>
          <a:p>
            <a:endParaRPr lang="en-US" altLang="en-US"/>
          </a:p>
        </p:txBody>
      </p:sp>
      <p:pic>
        <p:nvPicPr>
          <p:cNvPr id="12292" name="Picture 4" descr="Charles X">
            <a:extLst>
              <a:ext uri="{FF2B5EF4-FFF2-40B4-BE49-F238E27FC236}">
                <a16:creationId xmlns:a16="http://schemas.microsoft.com/office/drawing/2014/main" id="{24400D25-CC36-471C-8479-342E1BA0D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413" y="1600200"/>
            <a:ext cx="2552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20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20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fade">
                                      <p:cBhvr>
                                        <p:cTn id="22" dur="2000"/>
                                        <p:tgtEl>
                                          <p:spTgt spid="276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fade">
                                      <p:cBhvr>
                                        <p:cTn id="27" dur="2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3316</TotalTime>
  <Words>1585</Words>
  <Application>Microsoft Office PowerPoint</Application>
  <PresentationFormat>On-screen Show (4:3)</PresentationFormat>
  <Paragraphs>211</Paragraphs>
  <Slides>58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Times New Roman</vt:lpstr>
      <vt:lpstr>Arial</vt:lpstr>
      <vt:lpstr>Calibri</vt:lpstr>
      <vt:lpstr>UncialNarrow</vt:lpstr>
      <vt:lpstr>Comic Sans MS</vt:lpstr>
      <vt:lpstr>Wingdings</vt:lpstr>
      <vt:lpstr>Tahoma</vt:lpstr>
      <vt:lpstr>Default Design</vt:lpstr>
      <vt:lpstr>19th-Century Nationalism &amp; Revolutions</vt:lpstr>
      <vt:lpstr>The Nineteenth Century</vt:lpstr>
      <vt:lpstr>Review</vt:lpstr>
      <vt:lpstr>PowerPoint Presentation</vt:lpstr>
      <vt:lpstr>A World within the World</vt:lpstr>
      <vt:lpstr>A World within a World</vt:lpstr>
      <vt:lpstr>The Nineteenth Century</vt:lpstr>
      <vt:lpstr>French Revolution of 1830 </vt:lpstr>
      <vt:lpstr>Charles X </vt:lpstr>
      <vt:lpstr>Independence  of Greece</vt:lpstr>
      <vt:lpstr>GREECE</vt:lpstr>
      <vt:lpstr>PowerPoint Presentation</vt:lpstr>
      <vt:lpstr>PowerPoint Presentation</vt:lpstr>
      <vt:lpstr>PowerPoint Presentation</vt:lpstr>
      <vt:lpstr>PowerPoint Presentation</vt:lpstr>
      <vt:lpstr>PowerPoint Presentation</vt:lpstr>
      <vt:lpstr>The Revolutions of 1848</vt:lpstr>
      <vt:lpstr>The spread of popular uprisings in 1848: Bad harvests &amp; unemployment created fuel for an explosion</vt:lpstr>
      <vt:lpstr>THE AUSTRIAN EMPIRE</vt:lpstr>
      <vt:lpstr>THE AUSTRIAN EMPIRE</vt:lpstr>
      <vt:lpstr>THE AUSTRIAN EMPIRE</vt:lpstr>
      <vt:lpstr>THE AUSTRIAN EMPIRE</vt:lpstr>
      <vt:lpstr>THE AUSTRIAN EMPIRE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and Technology</vt:lpstr>
      <vt:lpstr>An Age of Empire</vt:lpstr>
      <vt:lpstr>PowerPoint Presentation</vt:lpstr>
      <vt:lpstr>PowerPoint Presentation</vt:lpstr>
      <vt:lpstr>PowerPoint Presentation</vt:lpstr>
      <vt:lpstr>An Age of Empire </vt:lpstr>
      <vt:lpstr>An Age of Empire</vt:lpstr>
      <vt:lpstr>An Age of Empire</vt:lpstr>
      <vt:lpstr>Cities, Women, Artists</vt:lpstr>
      <vt:lpstr>Cities, Women, Artists</vt:lpstr>
      <vt:lpstr>Cities, Women, Artists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alexn</dc:creator>
  <cp:lastModifiedBy>Tokio Marine Management</cp:lastModifiedBy>
  <cp:revision>43</cp:revision>
  <cp:lastPrinted>2019-01-02T12:48:44Z</cp:lastPrinted>
  <dcterms:created xsi:type="dcterms:W3CDTF">1601-01-01T00:00:00Z</dcterms:created>
  <dcterms:modified xsi:type="dcterms:W3CDTF">2019-01-02T13:40:14Z</dcterms:modified>
</cp:coreProperties>
</file>