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
  </p:notesMasterIdLst>
  <p:sldIdLst>
    <p:sldId id="256" r:id="rId2"/>
    <p:sldId id="257" r:id="rId3"/>
    <p:sldId id="259" r:id="rId4"/>
    <p:sldId id="260" r:id="rId5"/>
    <p:sldId id="261" r:id="rId6"/>
    <p:sldId id="258" r:id="rId7"/>
    <p:sldId id="262" r:id="rId8"/>
    <p:sldId id="263" r:id="rId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330"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ECD20E-8B09-4BC8-9869-5037B83A09B4}" type="datetimeFigureOut">
              <a:rPr lang="en-US" smtClean="0"/>
              <a:pPr/>
              <a:t>1/16/2012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C13DE7-0785-4732-AA6C-21802F1B61B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C13DE7-0785-4732-AA6C-21802F1B61B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C13DE7-0785-4732-AA6C-21802F1B61B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C13DE7-0785-4732-AA6C-21802F1B61B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C13DE7-0785-4732-AA6C-21802F1B61B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C13DE7-0785-4732-AA6C-21802F1B61B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C13DE7-0785-4732-AA6C-21802F1B61B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C13DE7-0785-4732-AA6C-21802F1B61B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C13DE7-0785-4732-AA6C-21802F1B61BB}"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602" name="Group 2"/>
          <p:cNvGrpSpPr>
            <a:grpSpLocks/>
          </p:cNvGrpSpPr>
          <p:nvPr/>
        </p:nvGrpSpPr>
        <p:grpSpPr bwMode="auto">
          <a:xfrm>
            <a:off x="3800475" y="1789113"/>
            <a:ext cx="5340350" cy="5056187"/>
            <a:chOff x="2394" y="1127"/>
            <a:chExt cx="3364" cy="3185"/>
          </a:xfrm>
        </p:grpSpPr>
        <p:sp>
          <p:nvSpPr>
            <p:cNvPr id="25603"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25604"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25605"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25606"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5607"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25608"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25609"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25610"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25611"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25612"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5613"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5614"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endParaRPr lang="en-US"/>
            </a:p>
          </p:txBody>
        </p:sp>
        <p:sp>
          <p:nvSpPr>
            <p:cNvPr id="25615"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sp>
          <p:nvSpPr>
            <p:cNvPr id="25616"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5617"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5618"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5619"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5620"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5621"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5622"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5623"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sp>
          <p:nvSpPr>
            <p:cNvPr id="25624"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5625"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5626"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5627"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endParaRPr lang="en-US"/>
            </a:p>
          </p:txBody>
        </p:sp>
        <p:sp>
          <p:nvSpPr>
            <p:cNvPr id="25628"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25629"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endParaRPr lang="en-US"/>
            </a:p>
          </p:txBody>
        </p:sp>
        <p:sp>
          <p:nvSpPr>
            <p:cNvPr id="25630"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5631"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5632"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endParaRPr lang="en-US"/>
            </a:p>
          </p:txBody>
        </p:sp>
        <p:sp>
          <p:nvSpPr>
            <p:cNvPr id="25633"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25634"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25635"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a:p>
          </p:txBody>
        </p:sp>
        <p:sp>
          <p:nvSpPr>
            <p:cNvPr id="25636"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grpSp>
      <p:sp>
        <p:nvSpPr>
          <p:cNvPr id="25637" name="Rectangle 37"/>
          <p:cNvSpPr>
            <a:spLocks noGrp="1" noChangeArrowheads="1"/>
          </p:cNvSpPr>
          <p:nvPr>
            <p:ph type="dt" sz="half" idx="2"/>
          </p:nvPr>
        </p:nvSpPr>
        <p:spPr/>
        <p:txBody>
          <a:bodyPr/>
          <a:lstStyle>
            <a:lvl1pPr>
              <a:defRPr/>
            </a:lvl1pPr>
          </a:lstStyle>
          <a:p>
            <a:endParaRPr lang="en-US"/>
          </a:p>
        </p:txBody>
      </p:sp>
      <p:sp>
        <p:nvSpPr>
          <p:cNvPr id="25638" name="Rectangle 38"/>
          <p:cNvSpPr>
            <a:spLocks noGrp="1" noChangeArrowheads="1"/>
          </p:cNvSpPr>
          <p:nvPr>
            <p:ph type="ftr" sz="quarter" idx="3"/>
          </p:nvPr>
        </p:nvSpPr>
        <p:spPr/>
        <p:txBody>
          <a:bodyPr/>
          <a:lstStyle>
            <a:lvl1pPr>
              <a:defRPr/>
            </a:lvl1pPr>
          </a:lstStyle>
          <a:p>
            <a:endParaRPr lang="en-US"/>
          </a:p>
        </p:txBody>
      </p:sp>
      <p:sp>
        <p:nvSpPr>
          <p:cNvPr id="25639"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25640"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smtClean="0"/>
              <a:t>Click to edit Master title style</a:t>
            </a:r>
            <a:endParaRPr lang="en-US"/>
          </a:p>
        </p:txBody>
      </p:sp>
      <p:sp>
        <p:nvSpPr>
          <p:cNvPr id="25641" name="Rectangle 41"/>
          <p:cNvSpPr>
            <a:spLocks noGrp="1" noChangeArrowheads="1"/>
          </p:cNvSpPr>
          <p:nvPr>
            <p:ph type="sldNum" sz="quarter" idx="4"/>
          </p:nvPr>
        </p:nvSpPr>
        <p:spPr/>
        <p:txBody>
          <a:bodyPr/>
          <a:lstStyle>
            <a:lvl1pPr>
              <a:defRPr/>
            </a:lvl1pPr>
          </a:lstStyle>
          <a:p>
            <a:fld id="{67FE7704-8FB4-48DB-8B4D-F1A43902A707}" type="slidenum">
              <a:rPr lang="en-US"/>
              <a:pPr/>
              <a:t>‹#›</a:t>
            </a:fld>
            <a:endParaRPr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44240EB-0FF2-4DA7-BABC-9269C0669A40}" type="slidenum">
              <a:rPr lang="en-US"/>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899A586-78CA-49A9-BBF6-501F73D5F8F3}" type="slidenum">
              <a:rPr lang="en-US"/>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AB354C1-DC32-405F-A817-C17D1815F3B7}" type="slidenum">
              <a:rPr lang="en-US"/>
              <a:pPr/>
              <a:t>‹#›</a:t>
            </a:fld>
            <a:endParaRPr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3F45208-E379-485C-ACAF-C308DC5DB9E8}" type="slidenum">
              <a:rPr lang="en-US"/>
              <a:pPr/>
              <a:t>‹#›</a:t>
            </a:fld>
            <a:endParaRPr 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DA926F5-772C-4B62-A5A4-FDA2007F6938}" type="slidenum">
              <a:rPr lang="en-US"/>
              <a:pPr/>
              <a:t>‹#›</a:t>
            </a:fld>
            <a:endParaRPr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02C1EB7-35ED-4C2D-92DB-67D03BDCE3C9}" type="slidenum">
              <a:rPr lang="en-US"/>
              <a:pPr/>
              <a:t>‹#›</a:t>
            </a:fld>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AA99318-9BF1-41A7-B3F7-F4243A6CE4E6}" type="slidenum">
              <a:rPr lang="en-US"/>
              <a:pPr/>
              <a:t>‹#›</a:t>
            </a:fld>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BE6D859-DB69-4E32-A14E-B2A9AB756BF9}" type="slidenum">
              <a:rPr lang="en-US"/>
              <a:pPr/>
              <a:t>‹#›</a:t>
            </a:fld>
            <a:endParaRPr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338EEBF-A861-4B91-898C-55038CF5A098}" type="slidenum">
              <a:rPr lang="en-US"/>
              <a:pPr/>
              <a:t>‹#›</a:t>
            </a:fld>
            <a:endParaRPr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F1887B9-D575-4237-8D77-C5A5F9433ABD}" type="slidenum">
              <a:rPr lang="en-US"/>
              <a:pPr/>
              <a:t>‹#›</a:t>
            </a:fld>
            <a:endParaRPr 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10000"/>
          </a:schemeClr>
        </a:solidFill>
        <a:effectLst/>
      </p:bgPr>
    </p:bg>
    <p:spTree>
      <p:nvGrpSpPr>
        <p:cNvPr id="1" name=""/>
        <p:cNvGrpSpPr/>
        <p:nvPr/>
      </p:nvGrpSpPr>
      <p:grpSpPr>
        <a:xfrm>
          <a:off x="0" y="0"/>
          <a:ext cx="0" cy="0"/>
          <a:chOff x="0" y="0"/>
          <a:chExt cx="0" cy="0"/>
        </a:xfrm>
      </p:grpSpPr>
      <p:grpSp>
        <p:nvGrpSpPr>
          <p:cNvPr id="24578" name="Group 2"/>
          <p:cNvGrpSpPr>
            <a:grpSpLocks/>
          </p:cNvGrpSpPr>
          <p:nvPr/>
        </p:nvGrpSpPr>
        <p:grpSpPr bwMode="auto">
          <a:xfrm>
            <a:off x="3800475" y="1789113"/>
            <a:ext cx="5340350" cy="5056187"/>
            <a:chOff x="2394" y="1127"/>
            <a:chExt cx="3364" cy="3185"/>
          </a:xfrm>
        </p:grpSpPr>
        <p:sp>
          <p:nvSpPr>
            <p:cNvPr id="2457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2458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2458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24582"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458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2458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2458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2458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2458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24588"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4589"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4590"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endParaRPr lang="en-US"/>
            </a:p>
          </p:txBody>
        </p:sp>
        <p:sp>
          <p:nvSpPr>
            <p:cNvPr id="24591"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sp>
          <p:nvSpPr>
            <p:cNvPr id="24592"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4593"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4594"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4595"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4596"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4597"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4598"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4599"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sp>
          <p:nvSpPr>
            <p:cNvPr id="24600"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4601"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4602"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460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endParaRPr lang="en-US"/>
            </a:p>
          </p:txBody>
        </p:sp>
        <p:sp>
          <p:nvSpPr>
            <p:cNvPr id="2460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2460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endParaRPr lang="en-US"/>
            </a:p>
          </p:txBody>
        </p:sp>
        <p:sp>
          <p:nvSpPr>
            <p:cNvPr id="24606"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4607"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460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endParaRPr lang="en-US"/>
            </a:p>
          </p:txBody>
        </p:sp>
        <p:sp>
          <p:nvSpPr>
            <p:cNvPr id="2460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2461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24611"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a:p>
          </p:txBody>
        </p:sp>
        <p:sp>
          <p:nvSpPr>
            <p:cNvPr id="24612"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grpSp>
      <p:sp>
        <p:nvSpPr>
          <p:cNvPr id="24613"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614"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615"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24616"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24617"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7947AEE6-9907-4539-8E83-655A79204E72}"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random/>
  </p:transition>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0" y="0"/>
            <a:ext cx="4648200" cy="6858000"/>
          </a:xfrm>
          <a:prstGeom prst="rect">
            <a:avLst/>
          </a:prstGeom>
          <a:noFill/>
          <a:ln w="9525">
            <a:noFill/>
            <a:miter lim="800000"/>
            <a:headEnd/>
            <a:tailEnd/>
          </a:ln>
        </p:spPr>
      </p:pic>
      <p:sp>
        <p:nvSpPr>
          <p:cNvPr id="5" name="TextBox 4"/>
          <p:cNvSpPr txBox="1"/>
          <p:nvPr/>
        </p:nvSpPr>
        <p:spPr>
          <a:xfrm>
            <a:off x="4572000" y="0"/>
            <a:ext cx="4572000" cy="68580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t> </a:t>
            </a:r>
            <a:endParaRPr lang="en-US" dirty="0"/>
          </a:p>
          <a:p>
            <a:r>
              <a:rPr lang="en-US" b="1" dirty="0"/>
              <a:t>1. What region/section of the </a:t>
            </a:r>
            <a:r>
              <a:rPr lang="en-US" b="1" dirty="0" smtClean="0"/>
              <a:t/>
            </a:r>
            <a:br>
              <a:rPr lang="en-US" b="1" dirty="0" smtClean="0"/>
            </a:br>
            <a:r>
              <a:rPr lang="en-US" b="1" dirty="0" smtClean="0"/>
              <a:t>country </a:t>
            </a:r>
            <a:r>
              <a:rPr lang="en-US" b="1" dirty="0"/>
              <a:t>is the event taking place?</a:t>
            </a:r>
            <a:endParaRPr lang="en-US" dirty="0"/>
          </a:p>
          <a:p>
            <a:r>
              <a:rPr lang="en-US" dirty="0"/>
              <a:t> </a:t>
            </a:r>
          </a:p>
          <a:p>
            <a:r>
              <a:rPr lang="en-US" dirty="0"/>
              <a:t> </a:t>
            </a:r>
            <a:endParaRPr lang="en-US" dirty="0" smtClean="0"/>
          </a:p>
          <a:p>
            <a:endParaRPr lang="en-US" dirty="0"/>
          </a:p>
          <a:p>
            <a:r>
              <a:rPr lang="en-US" dirty="0"/>
              <a:t> </a:t>
            </a:r>
          </a:p>
          <a:p>
            <a:r>
              <a:rPr lang="en-US" b="1" dirty="0"/>
              <a:t>2. Describe what is happening in this picture?</a:t>
            </a:r>
            <a:endParaRPr lang="en-US" dirty="0"/>
          </a:p>
          <a:p>
            <a:r>
              <a:rPr lang="en-US" dirty="0"/>
              <a:t> </a:t>
            </a:r>
          </a:p>
          <a:p>
            <a:r>
              <a:rPr lang="en-US" dirty="0"/>
              <a:t> </a:t>
            </a:r>
          </a:p>
          <a:p>
            <a:r>
              <a:rPr lang="en-US" dirty="0"/>
              <a:t> </a:t>
            </a:r>
          </a:p>
          <a:p>
            <a:r>
              <a:rPr lang="en-US" dirty="0"/>
              <a:t> </a:t>
            </a:r>
          </a:p>
          <a:p>
            <a:r>
              <a:rPr lang="en-US" b="1" dirty="0"/>
              <a:t>3. Why is this occurring?</a:t>
            </a:r>
            <a:endParaRPr lang="en-US" dirty="0"/>
          </a:p>
          <a:p>
            <a:r>
              <a:rPr lang="en-US" dirty="0"/>
              <a:t> </a:t>
            </a:r>
          </a:p>
          <a:p>
            <a:r>
              <a:rPr lang="en-US" dirty="0"/>
              <a:t> </a:t>
            </a:r>
          </a:p>
          <a:p>
            <a:r>
              <a:rPr lang="en-US" dirty="0"/>
              <a:t> </a:t>
            </a:r>
          </a:p>
          <a:p>
            <a:r>
              <a:rPr lang="en-US" b="1" dirty="0"/>
              <a:t> </a:t>
            </a:r>
            <a:endParaRPr lang="en-US" dirty="0"/>
          </a:p>
          <a:p>
            <a:r>
              <a:rPr lang="en-US" b="1" dirty="0"/>
              <a:t>  </a:t>
            </a:r>
            <a:endParaRPr lang="en-US" dirty="0"/>
          </a:p>
          <a:p>
            <a:r>
              <a:rPr lang="en-US" b="1" dirty="0"/>
              <a:t>4. How is this a reaction to Reconstruction and the 13</a:t>
            </a:r>
            <a:r>
              <a:rPr lang="en-US" b="1" baseline="30000" dirty="0"/>
              <a:t>th</a:t>
            </a:r>
            <a:r>
              <a:rPr lang="en-US" b="1" dirty="0"/>
              <a:t>, 14</a:t>
            </a:r>
            <a:r>
              <a:rPr lang="en-US" b="1" baseline="30000" dirty="0"/>
              <a:t>th</a:t>
            </a:r>
            <a:r>
              <a:rPr lang="en-US" b="1" dirty="0"/>
              <a:t>, and 15</a:t>
            </a:r>
            <a:r>
              <a:rPr lang="en-US" b="1" baseline="30000" dirty="0"/>
              <a:t>th</a:t>
            </a:r>
            <a:r>
              <a:rPr lang="en-US" b="1" dirty="0"/>
              <a:t> amendments?</a:t>
            </a:r>
            <a:endParaRPr lang="en-US" dirty="0"/>
          </a:p>
          <a:p>
            <a:endParaRPr lang="en-US" dirty="0" smtClean="0"/>
          </a:p>
          <a:p>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fade">
                                      <p:cBhvr>
                                        <p:cTn id="7" dur="1000"/>
                                        <p:tgtEl>
                                          <p:spTgt spid="5">
                                            <p:txEl>
                                              <p:pRg st="6" end="6"/>
                                            </p:txEl>
                                          </p:spTgt>
                                        </p:tgtEl>
                                      </p:cBhvr>
                                    </p:animEffect>
                                    <p:anim calcmode="lin" valueType="num">
                                      <p:cBhvr>
                                        <p:cTn id="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6" end="6"/>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xEl>
                                              <p:pRg st="7" end="7"/>
                                            </p:txEl>
                                          </p:spTgt>
                                        </p:tgtEl>
                                        <p:attrNameLst>
                                          <p:attrName>style.visibility</p:attrName>
                                        </p:attrNameLst>
                                      </p:cBhvr>
                                      <p:to>
                                        <p:strVal val="visible"/>
                                      </p:to>
                                    </p:set>
                                    <p:animEffect transition="in" filter="fade">
                                      <p:cBhvr>
                                        <p:cTn id="12" dur="1000"/>
                                        <p:tgtEl>
                                          <p:spTgt spid="5">
                                            <p:txEl>
                                              <p:pRg st="7" end="7"/>
                                            </p:txEl>
                                          </p:spTgt>
                                        </p:tgtEl>
                                      </p:cBhvr>
                                    </p:animEffect>
                                    <p:anim calcmode="lin" valueType="num">
                                      <p:cBhvr>
                                        <p:cTn id="13"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7" end="7"/>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animEffect transition="in" filter="fade">
                                      <p:cBhvr>
                                        <p:cTn id="17" dur="1000"/>
                                        <p:tgtEl>
                                          <p:spTgt spid="5">
                                            <p:txEl>
                                              <p:pRg st="8" end="8"/>
                                            </p:txEl>
                                          </p:spTgt>
                                        </p:tgtEl>
                                      </p:cBhvr>
                                    </p:animEffect>
                                    <p:anim calcmode="lin" valueType="num">
                                      <p:cBhvr>
                                        <p:cTn id="18"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8" end="8"/>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5">
                                            <p:txEl>
                                              <p:pRg st="9" end="9"/>
                                            </p:txEl>
                                          </p:spTgt>
                                        </p:tgtEl>
                                        <p:attrNameLst>
                                          <p:attrName>style.visibility</p:attrName>
                                        </p:attrNameLst>
                                      </p:cBhvr>
                                      <p:to>
                                        <p:strVal val="visible"/>
                                      </p:to>
                                    </p:set>
                                    <p:animEffect transition="in" filter="fade">
                                      <p:cBhvr>
                                        <p:cTn id="22" dur="1000"/>
                                        <p:tgtEl>
                                          <p:spTgt spid="5">
                                            <p:txEl>
                                              <p:pRg st="9" end="9"/>
                                            </p:txEl>
                                          </p:spTgt>
                                        </p:tgtEl>
                                      </p:cBhvr>
                                    </p:animEffect>
                                    <p:anim calcmode="lin" valueType="num">
                                      <p:cBhvr>
                                        <p:cTn id="23"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9" end="9"/>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animEffect transition="in" filter="fade">
                                      <p:cBhvr>
                                        <p:cTn id="27" dur="1000"/>
                                        <p:tgtEl>
                                          <p:spTgt spid="5">
                                            <p:txEl>
                                              <p:pRg st="10" end="10"/>
                                            </p:txEl>
                                          </p:spTgt>
                                        </p:tgtEl>
                                      </p:cBhvr>
                                    </p:animEffect>
                                    <p:anim calcmode="lin" valueType="num">
                                      <p:cBhvr>
                                        <p:cTn id="28"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5">
                                            <p:txEl>
                                              <p:pRg st="11" end="11"/>
                                            </p:txEl>
                                          </p:spTgt>
                                        </p:tgtEl>
                                        <p:attrNameLst>
                                          <p:attrName>style.visibility</p:attrName>
                                        </p:attrNameLst>
                                      </p:cBhvr>
                                      <p:to>
                                        <p:strVal val="visible"/>
                                      </p:to>
                                    </p:set>
                                    <p:animEffect transition="in" filter="fade">
                                      <p:cBhvr>
                                        <p:cTn id="34" dur="1000"/>
                                        <p:tgtEl>
                                          <p:spTgt spid="5">
                                            <p:txEl>
                                              <p:pRg st="11" end="11"/>
                                            </p:txEl>
                                          </p:spTgt>
                                        </p:tgtEl>
                                      </p:cBhvr>
                                    </p:animEffect>
                                    <p:anim calcmode="lin" valueType="num">
                                      <p:cBhvr>
                                        <p:cTn id="35"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11" end="11"/>
                                            </p:txEl>
                                          </p:spTgt>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5">
                                            <p:txEl>
                                              <p:pRg st="12" end="12"/>
                                            </p:txEl>
                                          </p:spTgt>
                                        </p:tgtEl>
                                        <p:attrNameLst>
                                          <p:attrName>style.visibility</p:attrName>
                                        </p:attrNameLst>
                                      </p:cBhvr>
                                      <p:to>
                                        <p:strVal val="visible"/>
                                      </p:to>
                                    </p:set>
                                    <p:animEffect transition="in" filter="fade">
                                      <p:cBhvr>
                                        <p:cTn id="39" dur="1000"/>
                                        <p:tgtEl>
                                          <p:spTgt spid="5">
                                            <p:txEl>
                                              <p:pRg st="12" end="12"/>
                                            </p:txEl>
                                          </p:spTgt>
                                        </p:tgtEl>
                                      </p:cBhvr>
                                    </p:animEffect>
                                    <p:anim calcmode="lin" valueType="num">
                                      <p:cBhvr>
                                        <p:cTn id="40"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12" end="12"/>
                                            </p:txEl>
                                          </p:spTgt>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5">
                                            <p:txEl>
                                              <p:pRg st="13" end="13"/>
                                            </p:txEl>
                                          </p:spTgt>
                                        </p:tgtEl>
                                        <p:attrNameLst>
                                          <p:attrName>style.visibility</p:attrName>
                                        </p:attrNameLst>
                                      </p:cBhvr>
                                      <p:to>
                                        <p:strVal val="visible"/>
                                      </p:to>
                                    </p:set>
                                    <p:animEffect transition="in" filter="fade">
                                      <p:cBhvr>
                                        <p:cTn id="44" dur="1000"/>
                                        <p:tgtEl>
                                          <p:spTgt spid="5">
                                            <p:txEl>
                                              <p:pRg st="13" end="13"/>
                                            </p:txEl>
                                          </p:spTgt>
                                        </p:tgtEl>
                                      </p:cBhvr>
                                    </p:animEffect>
                                    <p:anim calcmode="lin" valueType="num">
                                      <p:cBhvr>
                                        <p:cTn id="45" dur="1000" fill="hold"/>
                                        <p:tgtEl>
                                          <p:spTgt spid="5">
                                            <p:txEl>
                                              <p:pRg st="13" end="13"/>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13" end="13"/>
                                            </p:txEl>
                                          </p:spTgt>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5">
                                            <p:txEl>
                                              <p:pRg st="14" end="14"/>
                                            </p:txEl>
                                          </p:spTgt>
                                        </p:tgtEl>
                                        <p:attrNameLst>
                                          <p:attrName>style.visibility</p:attrName>
                                        </p:attrNameLst>
                                      </p:cBhvr>
                                      <p:to>
                                        <p:strVal val="visible"/>
                                      </p:to>
                                    </p:set>
                                    <p:animEffect transition="in" filter="fade">
                                      <p:cBhvr>
                                        <p:cTn id="49" dur="1000"/>
                                        <p:tgtEl>
                                          <p:spTgt spid="5">
                                            <p:txEl>
                                              <p:pRg st="14" end="14"/>
                                            </p:txEl>
                                          </p:spTgt>
                                        </p:tgtEl>
                                      </p:cBhvr>
                                    </p:animEffect>
                                    <p:anim calcmode="lin" valueType="num">
                                      <p:cBhvr>
                                        <p:cTn id="50" dur="1000" fill="hold"/>
                                        <p:tgtEl>
                                          <p:spTgt spid="5">
                                            <p:txEl>
                                              <p:pRg st="14" end="14"/>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14" end="14"/>
                                            </p:txEl>
                                          </p:spTgt>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0"/>
                                  </p:stCondLst>
                                  <p:childTnLst>
                                    <p:set>
                                      <p:cBhvr>
                                        <p:cTn id="53" dur="1" fill="hold">
                                          <p:stCondLst>
                                            <p:cond delay="0"/>
                                          </p:stCondLst>
                                        </p:cTn>
                                        <p:tgtEl>
                                          <p:spTgt spid="5">
                                            <p:txEl>
                                              <p:pRg st="15" end="15"/>
                                            </p:txEl>
                                          </p:spTgt>
                                        </p:tgtEl>
                                        <p:attrNameLst>
                                          <p:attrName>style.visibility</p:attrName>
                                        </p:attrNameLst>
                                      </p:cBhvr>
                                      <p:to>
                                        <p:strVal val="visible"/>
                                      </p:to>
                                    </p:set>
                                    <p:animEffect transition="in" filter="fade">
                                      <p:cBhvr>
                                        <p:cTn id="54" dur="1000"/>
                                        <p:tgtEl>
                                          <p:spTgt spid="5">
                                            <p:txEl>
                                              <p:pRg st="15" end="15"/>
                                            </p:txEl>
                                          </p:spTgt>
                                        </p:tgtEl>
                                      </p:cBhvr>
                                    </p:animEffect>
                                    <p:anim calcmode="lin" valueType="num">
                                      <p:cBhvr>
                                        <p:cTn id="55" dur="1000" fill="hold"/>
                                        <p:tgtEl>
                                          <p:spTgt spid="5">
                                            <p:txEl>
                                              <p:pRg st="15" end="15"/>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15" end="15"/>
                                            </p:txEl>
                                          </p:spTgt>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5">
                                            <p:txEl>
                                              <p:pRg st="16" end="16"/>
                                            </p:txEl>
                                          </p:spTgt>
                                        </p:tgtEl>
                                        <p:attrNameLst>
                                          <p:attrName>style.visibility</p:attrName>
                                        </p:attrNameLst>
                                      </p:cBhvr>
                                      <p:to>
                                        <p:strVal val="visible"/>
                                      </p:to>
                                    </p:set>
                                    <p:animEffect transition="in" filter="fade">
                                      <p:cBhvr>
                                        <p:cTn id="59" dur="1000"/>
                                        <p:tgtEl>
                                          <p:spTgt spid="5">
                                            <p:txEl>
                                              <p:pRg st="16" end="16"/>
                                            </p:txEl>
                                          </p:spTgt>
                                        </p:tgtEl>
                                      </p:cBhvr>
                                    </p:animEffect>
                                    <p:anim calcmode="lin" valueType="num">
                                      <p:cBhvr>
                                        <p:cTn id="60" dur="1000" fill="hold"/>
                                        <p:tgtEl>
                                          <p:spTgt spid="5">
                                            <p:txEl>
                                              <p:pRg st="16" end="16"/>
                                            </p:txEl>
                                          </p:spTgt>
                                        </p:tgtEl>
                                        <p:attrNameLst>
                                          <p:attrName>ppt_x</p:attrName>
                                        </p:attrNameLst>
                                      </p:cBhvr>
                                      <p:tavLst>
                                        <p:tav tm="0">
                                          <p:val>
                                            <p:strVal val="#ppt_x"/>
                                          </p:val>
                                        </p:tav>
                                        <p:tav tm="100000">
                                          <p:val>
                                            <p:strVal val="#ppt_x"/>
                                          </p:val>
                                        </p:tav>
                                      </p:tavLst>
                                    </p:anim>
                                    <p:anim calcmode="lin" valueType="num">
                                      <p:cBhvr>
                                        <p:cTn id="61" dur="1000" fill="hold"/>
                                        <p:tgtEl>
                                          <p:spTgt spid="5">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nodeType="clickEffect">
                                  <p:stCondLst>
                                    <p:cond delay="0"/>
                                  </p:stCondLst>
                                  <p:childTnLst>
                                    <p:set>
                                      <p:cBhvr>
                                        <p:cTn id="65" dur="1" fill="hold">
                                          <p:stCondLst>
                                            <p:cond delay="0"/>
                                          </p:stCondLst>
                                        </p:cTn>
                                        <p:tgtEl>
                                          <p:spTgt spid="5">
                                            <p:txEl>
                                              <p:pRg st="17" end="17"/>
                                            </p:txEl>
                                          </p:spTgt>
                                        </p:tgtEl>
                                        <p:attrNameLst>
                                          <p:attrName>style.visibility</p:attrName>
                                        </p:attrNameLst>
                                      </p:cBhvr>
                                      <p:to>
                                        <p:strVal val="visible"/>
                                      </p:to>
                                    </p:set>
                                    <p:animEffect transition="in" filter="fade">
                                      <p:cBhvr>
                                        <p:cTn id="66" dur="1000"/>
                                        <p:tgtEl>
                                          <p:spTgt spid="5">
                                            <p:txEl>
                                              <p:pRg st="17" end="17"/>
                                            </p:txEl>
                                          </p:spTgt>
                                        </p:tgtEl>
                                      </p:cBhvr>
                                    </p:animEffect>
                                    <p:anim calcmode="lin" valueType="num">
                                      <p:cBhvr>
                                        <p:cTn id="67" dur="1000" fill="hold"/>
                                        <p:tgtEl>
                                          <p:spTgt spid="5">
                                            <p:txEl>
                                              <p:pRg st="17" end="17"/>
                                            </p:txEl>
                                          </p:spTgt>
                                        </p:tgtEl>
                                        <p:attrNameLst>
                                          <p:attrName>ppt_x</p:attrName>
                                        </p:attrNameLst>
                                      </p:cBhvr>
                                      <p:tavLst>
                                        <p:tav tm="0">
                                          <p:val>
                                            <p:strVal val="#ppt_x"/>
                                          </p:val>
                                        </p:tav>
                                        <p:tav tm="100000">
                                          <p:val>
                                            <p:strVal val="#ppt_x"/>
                                          </p:val>
                                        </p:tav>
                                      </p:tavLst>
                                    </p:anim>
                                    <p:anim calcmode="lin" valueType="num">
                                      <p:cBhvr>
                                        <p:cTn id="68" dur="1000" fill="hold"/>
                                        <p:tgtEl>
                                          <p:spTgt spid="5">
                                            <p:txEl>
                                              <p:pRg st="17" end="1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0" y="117693"/>
            <a:ext cx="54864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Strange Fruit (1937)</a:t>
            </a:r>
            <a:b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b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by Lewis Allen</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pitchFamily="34" charset="0"/>
                <a:ea typeface="Times New Roman" pitchFamily="18" charset="0"/>
              </a:rPr>
              <a:t>Southern trees bear a strange fruit,</a:t>
            </a:r>
            <a:br>
              <a:rPr kumimoji="0" lang="en-US" sz="2000" b="0" i="1" u="none" strike="noStrike" cap="none" normalizeH="0" baseline="0" dirty="0" smtClean="0">
                <a:ln>
                  <a:noFill/>
                </a:ln>
                <a:solidFill>
                  <a:schemeClr val="tx1"/>
                </a:solidFill>
                <a:effectLst/>
                <a:latin typeface="Arial" pitchFamily="34" charset="0"/>
                <a:ea typeface="Times New Roman" pitchFamily="18" charset="0"/>
              </a:rPr>
            </a:br>
            <a:r>
              <a:rPr kumimoji="0" lang="en-US" sz="2000" b="0" i="1" u="none" strike="noStrike" cap="none" normalizeH="0" baseline="0" dirty="0" smtClean="0">
                <a:ln>
                  <a:noFill/>
                </a:ln>
                <a:solidFill>
                  <a:schemeClr val="tx1"/>
                </a:solidFill>
                <a:effectLst/>
                <a:latin typeface="Arial" pitchFamily="34" charset="0"/>
                <a:ea typeface="Times New Roman" pitchFamily="18" charset="0"/>
              </a:rPr>
              <a:t>Blood on the leaves and blood at the root,</a:t>
            </a:r>
            <a:br>
              <a:rPr kumimoji="0" lang="en-US" sz="2000" b="0" i="1" u="none" strike="noStrike" cap="none" normalizeH="0" baseline="0" dirty="0" smtClean="0">
                <a:ln>
                  <a:noFill/>
                </a:ln>
                <a:solidFill>
                  <a:schemeClr val="tx1"/>
                </a:solidFill>
                <a:effectLst/>
                <a:latin typeface="Arial" pitchFamily="34" charset="0"/>
                <a:ea typeface="Times New Roman" pitchFamily="18" charset="0"/>
              </a:rPr>
            </a:br>
            <a:r>
              <a:rPr kumimoji="0" lang="en-US" sz="2000" b="0" i="1" u="none" strike="noStrike" cap="none" normalizeH="0" baseline="0" dirty="0" smtClean="0">
                <a:ln>
                  <a:noFill/>
                </a:ln>
                <a:solidFill>
                  <a:schemeClr val="tx1"/>
                </a:solidFill>
                <a:effectLst/>
                <a:latin typeface="Arial" pitchFamily="34" charset="0"/>
                <a:ea typeface="Times New Roman" pitchFamily="18" charset="0"/>
              </a:rPr>
              <a:t>Black body swinging in the Southern breeze,</a:t>
            </a:r>
            <a:br>
              <a:rPr kumimoji="0" lang="en-US" sz="2000" b="0" i="1" u="none" strike="noStrike" cap="none" normalizeH="0" baseline="0" dirty="0" smtClean="0">
                <a:ln>
                  <a:noFill/>
                </a:ln>
                <a:solidFill>
                  <a:schemeClr val="tx1"/>
                </a:solidFill>
                <a:effectLst/>
                <a:latin typeface="Arial" pitchFamily="34" charset="0"/>
                <a:ea typeface="Times New Roman" pitchFamily="18" charset="0"/>
              </a:rPr>
            </a:br>
            <a:r>
              <a:rPr kumimoji="0" lang="en-US" sz="2000" b="0" i="1" u="none" strike="noStrike" cap="none" normalizeH="0" baseline="0" dirty="0" smtClean="0">
                <a:ln>
                  <a:noFill/>
                </a:ln>
                <a:solidFill>
                  <a:schemeClr val="tx1"/>
                </a:solidFill>
                <a:effectLst/>
                <a:latin typeface="Arial" pitchFamily="34" charset="0"/>
                <a:ea typeface="Times New Roman" pitchFamily="18" charset="0"/>
              </a:rPr>
              <a:t>Strange fruit hanging from the poplar trees.</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pitchFamily="34" charset="0"/>
                <a:ea typeface="Times New Roman" pitchFamily="18" charset="0"/>
              </a:rPr>
              <a:t>Pastoral scene of the gallant South,</a:t>
            </a:r>
            <a:br>
              <a:rPr kumimoji="0" lang="en-US" sz="2000" b="0" i="1" u="none" strike="noStrike" cap="none" normalizeH="0" baseline="0" dirty="0" smtClean="0">
                <a:ln>
                  <a:noFill/>
                </a:ln>
                <a:solidFill>
                  <a:schemeClr val="tx1"/>
                </a:solidFill>
                <a:effectLst/>
                <a:latin typeface="Arial" pitchFamily="34" charset="0"/>
                <a:ea typeface="Times New Roman" pitchFamily="18" charset="0"/>
              </a:rPr>
            </a:br>
            <a:r>
              <a:rPr kumimoji="0" lang="en-US" sz="2000" b="0" i="1" u="none" strike="noStrike" cap="none" normalizeH="0" baseline="0" dirty="0" smtClean="0">
                <a:ln>
                  <a:noFill/>
                </a:ln>
                <a:solidFill>
                  <a:schemeClr val="tx1"/>
                </a:solidFill>
                <a:effectLst/>
                <a:latin typeface="Arial" pitchFamily="34" charset="0"/>
                <a:ea typeface="Times New Roman" pitchFamily="18" charset="0"/>
              </a:rPr>
              <a:t>The bulging eyes and the twisted mouth,</a:t>
            </a:r>
            <a:br>
              <a:rPr kumimoji="0" lang="en-US" sz="2000" b="0" i="1" u="none" strike="noStrike" cap="none" normalizeH="0" baseline="0" dirty="0" smtClean="0">
                <a:ln>
                  <a:noFill/>
                </a:ln>
                <a:solidFill>
                  <a:schemeClr val="tx1"/>
                </a:solidFill>
                <a:effectLst/>
                <a:latin typeface="Arial" pitchFamily="34" charset="0"/>
                <a:ea typeface="Times New Roman" pitchFamily="18" charset="0"/>
              </a:rPr>
            </a:br>
            <a:r>
              <a:rPr kumimoji="0" lang="en-US" sz="2000" b="0" i="1" u="none" strike="noStrike" cap="none" normalizeH="0" baseline="0" dirty="0" smtClean="0">
                <a:ln>
                  <a:noFill/>
                </a:ln>
                <a:solidFill>
                  <a:schemeClr val="tx1"/>
                </a:solidFill>
                <a:effectLst/>
                <a:latin typeface="Arial" pitchFamily="34" charset="0"/>
                <a:ea typeface="Times New Roman" pitchFamily="18" charset="0"/>
              </a:rPr>
              <a:t>Scent of magnolia sweet and fresh,</a:t>
            </a:r>
            <a:br>
              <a:rPr kumimoji="0" lang="en-US" sz="2000" b="0" i="1" u="none" strike="noStrike" cap="none" normalizeH="0" baseline="0" dirty="0" smtClean="0">
                <a:ln>
                  <a:noFill/>
                </a:ln>
                <a:solidFill>
                  <a:schemeClr val="tx1"/>
                </a:solidFill>
                <a:effectLst/>
                <a:latin typeface="Arial" pitchFamily="34" charset="0"/>
                <a:ea typeface="Times New Roman" pitchFamily="18" charset="0"/>
              </a:rPr>
            </a:br>
            <a:r>
              <a:rPr kumimoji="0" lang="en-US" sz="2000" b="0" i="1" u="none" strike="noStrike" cap="none" normalizeH="0" baseline="0" dirty="0" smtClean="0">
                <a:ln>
                  <a:noFill/>
                </a:ln>
                <a:solidFill>
                  <a:schemeClr val="tx1"/>
                </a:solidFill>
                <a:effectLst/>
                <a:latin typeface="Arial" pitchFamily="34" charset="0"/>
                <a:ea typeface="Times New Roman" pitchFamily="18" charset="0"/>
              </a:rPr>
              <a:t>And the sudden smell of burning flesh!</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pitchFamily="34" charset="0"/>
                <a:ea typeface="Times New Roman" pitchFamily="18" charset="0"/>
              </a:rPr>
              <a:t>Here is a fruit for the crows to pluck,</a:t>
            </a:r>
            <a:br>
              <a:rPr kumimoji="0" lang="en-US" sz="2000" b="0" i="1" u="none" strike="noStrike" cap="none" normalizeH="0" baseline="0" dirty="0" smtClean="0">
                <a:ln>
                  <a:noFill/>
                </a:ln>
                <a:solidFill>
                  <a:schemeClr val="tx1"/>
                </a:solidFill>
                <a:effectLst/>
                <a:latin typeface="Arial" pitchFamily="34" charset="0"/>
                <a:ea typeface="Times New Roman" pitchFamily="18" charset="0"/>
              </a:rPr>
            </a:br>
            <a:r>
              <a:rPr kumimoji="0" lang="en-US" sz="2000" b="0" i="1" u="none" strike="noStrike" cap="none" normalizeH="0" baseline="0" dirty="0" smtClean="0">
                <a:ln>
                  <a:noFill/>
                </a:ln>
                <a:solidFill>
                  <a:schemeClr val="tx1"/>
                </a:solidFill>
                <a:effectLst/>
                <a:latin typeface="Arial" pitchFamily="34" charset="0"/>
                <a:ea typeface="Times New Roman" pitchFamily="18" charset="0"/>
              </a:rPr>
              <a:t>For the rain to gather, for the wind to suck,</a:t>
            </a:r>
            <a:br>
              <a:rPr kumimoji="0" lang="en-US" sz="2000" b="0" i="1" u="none" strike="noStrike" cap="none" normalizeH="0" baseline="0" dirty="0" smtClean="0">
                <a:ln>
                  <a:noFill/>
                </a:ln>
                <a:solidFill>
                  <a:schemeClr val="tx1"/>
                </a:solidFill>
                <a:effectLst/>
                <a:latin typeface="Arial" pitchFamily="34" charset="0"/>
                <a:ea typeface="Times New Roman" pitchFamily="18" charset="0"/>
              </a:rPr>
            </a:br>
            <a:r>
              <a:rPr kumimoji="0" lang="en-US" sz="2000" b="0" i="1" u="none" strike="noStrike" cap="none" normalizeH="0" baseline="0" dirty="0" smtClean="0">
                <a:ln>
                  <a:noFill/>
                </a:ln>
                <a:solidFill>
                  <a:schemeClr val="tx1"/>
                </a:solidFill>
                <a:effectLst/>
                <a:latin typeface="Arial" pitchFamily="34" charset="0"/>
                <a:ea typeface="Times New Roman" pitchFamily="18" charset="0"/>
              </a:rPr>
              <a:t>For the sun to rot, for a tree to drop,</a:t>
            </a:r>
            <a:br>
              <a:rPr kumimoji="0" lang="en-US" sz="2000" b="0" i="1" u="none" strike="noStrike" cap="none" normalizeH="0" baseline="0" dirty="0" smtClean="0">
                <a:ln>
                  <a:noFill/>
                </a:ln>
                <a:solidFill>
                  <a:schemeClr val="tx1"/>
                </a:solidFill>
                <a:effectLst/>
                <a:latin typeface="Arial" pitchFamily="34" charset="0"/>
                <a:ea typeface="Times New Roman" pitchFamily="18" charset="0"/>
              </a:rPr>
            </a:br>
            <a:r>
              <a:rPr kumimoji="0" lang="en-US" sz="2000" b="0" i="1" u="none" strike="noStrike" cap="none" normalizeH="0" baseline="0" dirty="0" smtClean="0">
                <a:ln>
                  <a:noFill/>
                </a:ln>
                <a:solidFill>
                  <a:schemeClr val="tx1"/>
                </a:solidFill>
                <a:effectLst/>
                <a:latin typeface="Arial" pitchFamily="34" charset="0"/>
                <a:ea typeface="Times New Roman" pitchFamily="18" charset="0"/>
              </a:rPr>
              <a:t>Here is a strange and bitter crop.</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endParaRPr>
          </a:p>
        </p:txBody>
      </p:sp>
      <p:sp>
        <p:nvSpPr>
          <p:cNvPr id="65538" name="Rectangle 2"/>
          <p:cNvSpPr>
            <a:spLocks noChangeArrowheads="1"/>
          </p:cNvSpPr>
          <p:nvPr/>
        </p:nvSpPr>
        <p:spPr bwMode="auto">
          <a:xfrm>
            <a:off x="304800" y="4724400"/>
            <a:ext cx="84582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buFontTx/>
              <a:buAutoNum type="arabicPeriod"/>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Where is the action of this poem taking  place?</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pPr>
            <a:r>
              <a:rPr lang="en-US" sz="2400" dirty="0">
                <a:latin typeface="Arial" pitchFamily="34" charset="0"/>
                <a:ea typeface="Calibri" pitchFamily="34" charset="0"/>
                <a:cs typeface="Times New Roman" pitchFamily="18" charset="0"/>
              </a:rPr>
              <a:t>W</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hat is the practice being described in this poem?</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3.   What group(s) could be responsible for these actions? </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*4. What Reconstruction events could have been the catalyst for these reactions?</a:t>
            </a:r>
            <a:endParaRPr kumimoji="0" lang="en-US" sz="3600" b="0" i="0" u="none" strike="noStrike" cap="none" normalizeH="0" baseline="0" dirty="0" smtClean="0">
              <a:ln>
                <a:noFill/>
              </a:ln>
              <a:solidFill>
                <a:schemeClr val="tx1"/>
              </a:solidFill>
              <a:effectLst/>
              <a:latin typeface="Arial" pitchFamily="34" charset="0"/>
            </a:endParaRPr>
          </a:p>
        </p:txBody>
      </p:sp>
      <p:pic>
        <p:nvPicPr>
          <p:cNvPr id="65539" name="Picture 3"/>
          <p:cNvPicPr>
            <a:picLocks noChangeAspect="1" noChangeArrowheads="1"/>
          </p:cNvPicPr>
          <p:nvPr/>
        </p:nvPicPr>
        <p:blipFill>
          <a:blip r:embed="rId3" cstate="print"/>
          <a:srcRect/>
          <a:stretch>
            <a:fillRect/>
          </a:stretch>
        </p:blipFill>
        <p:spPr bwMode="auto">
          <a:xfrm>
            <a:off x="5486400" y="304800"/>
            <a:ext cx="3213253" cy="4267200"/>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Effect transition="in" filter="fade">
                                      <p:cBhvr>
                                        <p:cTn id="7" dur="1000"/>
                                        <p:tgtEl>
                                          <p:spTgt spid="65538">
                                            <p:txEl>
                                              <p:pRg st="0" end="0"/>
                                            </p:txEl>
                                          </p:spTgt>
                                        </p:tgtEl>
                                      </p:cBhvr>
                                    </p:animEffect>
                                    <p:anim calcmode="lin" valueType="num">
                                      <p:cBhvr>
                                        <p:cTn id="8" dur="1000" fill="hold"/>
                                        <p:tgtEl>
                                          <p:spTgt spid="655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55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65538">
                                            <p:txEl>
                                              <p:pRg st="1" end="1"/>
                                            </p:txEl>
                                          </p:spTgt>
                                        </p:tgtEl>
                                        <p:attrNameLst>
                                          <p:attrName>style.visibility</p:attrName>
                                        </p:attrNameLst>
                                      </p:cBhvr>
                                      <p:to>
                                        <p:strVal val="visible"/>
                                      </p:to>
                                    </p:set>
                                    <p:animEffect transition="in" filter="fade">
                                      <p:cBhvr>
                                        <p:cTn id="14" dur="1000"/>
                                        <p:tgtEl>
                                          <p:spTgt spid="65538">
                                            <p:txEl>
                                              <p:pRg st="1" end="1"/>
                                            </p:txEl>
                                          </p:spTgt>
                                        </p:tgtEl>
                                      </p:cBhvr>
                                    </p:animEffect>
                                    <p:anim calcmode="lin" valueType="num">
                                      <p:cBhvr>
                                        <p:cTn id="15" dur="1000" fill="hold"/>
                                        <p:tgtEl>
                                          <p:spTgt spid="6553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55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65538">
                                            <p:txEl>
                                              <p:pRg st="2" end="2"/>
                                            </p:txEl>
                                          </p:spTgt>
                                        </p:tgtEl>
                                        <p:attrNameLst>
                                          <p:attrName>style.visibility</p:attrName>
                                        </p:attrNameLst>
                                      </p:cBhvr>
                                      <p:to>
                                        <p:strVal val="visible"/>
                                      </p:to>
                                    </p:set>
                                    <p:animEffect transition="in" filter="fade">
                                      <p:cBhvr>
                                        <p:cTn id="21" dur="1000"/>
                                        <p:tgtEl>
                                          <p:spTgt spid="65538">
                                            <p:txEl>
                                              <p:pRg st="2" end="2"/>
                                            </p:txEl>
                                          </p:spTgt>
                                        </p:tgtEl>
                                      </p:cBhvr>
                                    </p:animEffect>
                                    <p:anim calcmode="lin" valueType="num">
                                      <p:cBhvr>
                                        <p:cTn id="22" dur="1000" fill="hold"/>
                                        <p:tgtEl>
                                          <p:spTgt spid="6553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55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65538">
                                            <p:txEl>
                                              <p:pRg st="3" end="3"/>
                                            </p:txEl>
                                          </p:spTgt>
                                        </p:tgtEl>
                                        <p:attrNameLst>
                                          <p:attrName>style.visibility</p:attrName>
                                        </p:attrNameLst>
                                      </p:cBhvr>
                                      <p:to>
                                        <p:strVal val="visible"/>
                                      </p:to>
                                    </p:set>
                                    <p:animEffect transition="in" filter="fade">
                                      <p:cBhvr>
                                        <p:cTn id="28" dur="1000"/>
                                        <p:tgtEl>
                                          <p:spTgt spid="65538">
                                            <p:txEl>
                                              <p:pRg st="3" end="3"/>
                                            </p:txEl>
                                          </p:spTgt>
                                        </p:tgtEl>
                                      </p:cBhvr>
                                    </p:animEffect>
                                    <p:anim calcmode="lin" valueType="num">
                                      <p:cBhvr>
                                        <p:cTn id="29" dur="1000" fill="hold"/>
                                        <p:tgtEl>
                                          <p:spTgt spid="6553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553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0" y="0"/>
            <a:ext cx="777240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The Long Road To Equality</a:t>
            </a:r>
            <a:br>
              <a:rPr kumimoji="0" lang="en-US" sz="3600" b="1"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br>
            <a:endParaRPr kumimoji="0" lang="en-US" sz="1600" b="0" i="0" u="none" strike="noStrike" cap="none" normalizeH="0" baseline="0" dirty="0" smtClean="0">
              <a:ln>
                <a:noFill/>
              </a:ln>
              <a:solidFill>
                <a:schemeClr val="tx1"/>
              </a:solidFill>
              <a:effectLst/>
              <a:latin typeface="Tahoma" pitchFamily="34" charset="0"/>
            </a:endParaRP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r>
              <a:rPr kumimoji="0" lang="en-US" sz="28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In the late 1800s, the federal and state governments played major roles in determining how easily freed slaves would be assimilated into American culture. Name at least two significant events that would hinder (hold back) African American assimilation? </a:t>
            </a:r>
            <a:br>
              <a:rPr kumimoji="0" lang="en-US" sz="28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br>
            <a:r>
              <a:rPr kumimoji="0" lang="en-US" sz="28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And</a:t>
            </a:r>
            <a:r>
              <a:rPr kumimoji="0" lang="en-US" sz="2800" b="0" i="0" u="none" strike="noStrike" cap="none" normalizeH="0" dirty="0" smtClean="0">
                <a:ln>
                  <a:noFill/>
                </a:ln>
                <a:solidFill>
                  <a:schemeClr val="tx1"/>
                </a:solidFill>
                <a:effectLst/>
                <a:latin typeface="Verdana" pitchFamily="34" charset="0"/>
                <a:ea typeface="Calibri" pitchFamily="34" charset="0"/>
                <a:cs typeface="Times New Roman" pitchFamily="18" charset="0"/>
              </a:rPr>
              <a:t> Why?</a:t>
            </a:r>
            <a:endParaRPr kumimoji="0" lang="en-US" sz="28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endParaRP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endParaRPr lang="en-US" sz="2800" dirty="0">
              <a:latin typeface="Verdana" pitchFamily="34" charset="0"/>
              <a:ea typeface="Calibri" pitchFamily="34" charset="0"/>
              <a:cs typeface="Times New Roman" pitchFamily="18" charset="0"/>
            </a:endParaRPr>
          </a:p>
          <a:p>
            <a:pPr marL="971550" lvl="1" indent="-514350"/>
            <a:r>
              <a:rPr kumimoji="0" lang="en-US" sz="28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a.</a:t>
            </a:r>
          </a:p>
          <a:p>
            <a:pPr marL="971550" lvl="1" indent="-514350"/>
            <a:endParaRPr lang="en-US" sz="2800" dirty="0" smtClean="0">
              <a:latin typeface="Verdana" pitchFamily="34" charset="0"/>
              <a:ea typeface="Calibri" pitchFamily="34" charset="0"/>
              <a:cs typeface="Times New Roman" pitchFamily="18" charset="0"/>
            </a:endParaRPr>
          </a:p>
          <a:p>
            <a:pPr marL="971550" lvl="1" indent="-514350"/>
            <a:endParaRPr lang="en-US" sz="2800" dirty="0" smtClean="0">
              <a:latin typeface="Verdana" pitchFamily="34" charset="0"/>
              <a:ea typeface="Calibri" pitchFamily="34" charset="0"/>
              <a:cs typeface="Times New Roman" pitchFamily="18" charset="0"/>
            </a:endParaRPr>
          </a:p>
          <a:p>
            <a:pPr marL="971550" lvl="1" indent="-514350"/>
            <a:r>
              <a:rPr lang="en-US" sz="2800" dirty="0" smtClean="0">
                <a:latin typeface="Verdana" pitchFamily="34" charset="0"/>
                <a:ea typeface="Calibri" pitchFamily="34" charset="0"/>
                <a:cs typeface="Times New Roman" pitchFamily="18" charset="0"/>
              </a:rPr>
              <a:t>b. </a:t>
            </a:r>
          </a:p>
        </p:txBody>
      </p:sp>
      <p:pic>
        <p:nvPicPr>
          <p:cNvPr id="61442" name="Picture 2"/>
          <p:cNvPicPr>
            <a:picLocks noChangeAspect="1" noChangeArrowheads="1"/>
          </p:cNvPicPr>
          <p:nvPr/>
        </p:nvPicPr>
        <p:blipFill>
          <a:blip r:embed="rId3" cstate="print"/>
          <a:srcRect/>
          <a:stretch>
            <a:fillRect/>
          </a:stretch>
        </p:blipFill>
        <p:spPr bwMode="auto">
          <a:xfrm>
            <a:off x="6172200" y="3657600"/>
            <a:ext cx="2809748" cy="282860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393" name="Picture 1"/>
          <p:cNvPicPr>
            <a:picLocks noChangeAspect="1" noChangeArrowheads="1"/>
          </p:cNvPicPr>
          <p:nvPr/>
        </p:nvPicPr>
        <p:blipFill>
          <a:blip r:embed="rId3" cstate="print"/>
          <a:srcRect/>
          <a:stretch>
            <a:fillRect/>
          </a:stretch>
        </p:blipFill>
        <p:spPr bwMode="auto">
          <a:xfrm>
            <a:off x="4724400" y="228600"/>
            <a:ext cx="4229100" cy="2999322"/>
          </a:xfrm>
          <a:prstGeom prst="rect">
            <a:avLst/>
          </a:prstGeom>
          <a:ln>
            <a:noFill/>
          </a:ln>
          <a:effectLst>
            <a:softEdge rad="112500"/>
          </a:effectLst>
        </p:spPr>
      </p:pic>
      <p:sp>
        <p:nvSpPr>
          <p:cNvPr id="59394" name="Rectangle 2"/>
          <p:cNvSpPr>
            <a:spLocks noChangeArrowheads="1"/>
          </p:cNvSpPr>
          <p:nvPr/>
        </p:nvSpPr>
        <p:spPr bwMode="auto">
          <a:xfrm>
            <a:off x="152400" y="304800"/>
            <a:ext cx="44196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742950" marR="0" lvl="0" indent="-742950" algn="l" defTabSz="914400" rtl="0" eaLnBrk="1" fontAlgn="base" latinLnBrk="0" hangingPunct="1">
              <a:lnSpc>
                <a:spcPct val="100000"/>
              </a:lnSpc>
              <a:spcBef>
                <a:spcPct val="0"/>
              </a:spcBef>
              <a:spcAft>
                <a:spcPct val="0"/>
              </a:spcAft>
              <a:buClrTx/>
              <a:buSzTx/>
              <a:buFontTx/>
              <a:buAutoNum type="arabicPeriod"/>
              <a:tabLst/>
            </a:pPr>
            <a:r>
              <a:rPr kumimoji="0" lang="en-US" sz="4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What was the topic of the speech?</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pP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2. What were they calling for?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3. What events contributed to the reason why this speech was give?</a:t>
            </a:r>
            <a:endParaRPr kumimoji="0" lang="en-US" sz="54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9394">
                                            <p:txEl>
                                              <p:pRg st="0" end="0"/>
                                            </p:txEl>
                                          </p:spTgt>
                                        </p:tgtEl>
                                        <p:attrNameLst>
                                          <p:attrName>style.visibility</p:attrName>
                                        </p:attrNameLst>
                                      </p:cBhvr>
                                      <p:to>
                                        <p:strVal val="visible"/>
                                      </p:to>
                                    </p:set>
                                    <p:animEffect transition="in" filter="fade">
                                      <p:cBhvr>
                                        <p:cTn id="7" dur="1000"/>
                                        <p:tgtEl>
                                          <p:spTgt spid="59394">
                                            <p:txEl>
                                              <p:pRg st="0" end="0"/>
                                            </p:txEl>
                                          </p:spTgt>
                                        </p:tgtEl>
                                      </p:cBhvr>
                                    </p:animEffect>
                                    <p:anim calcmode="lin" valueType="num">
                                      <p:cBhvr>
                                        <p:cTn id="8" dur="1000" fill="hold"/>
                                        <p:tgtEl>
                                          <p:spTgt spid="5939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939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9394">
                                            <p:txEl>
                                              <p:pRg st="2" end="2"/>
                                            </p:txEl>
                                          </p:spTgt>
                                        </p:tgtEl>
                                        <p:attrNameLst>
                                          <p:attrName>style.visibility</p:attrName>
                                        </p:attrNameLst>
                                      </p:cBhvr>
                                      <p:to>
                                        <p:strVal val="visible"/>
                                      </p:to>
                                    </p:set>
                                    <p:animEffect transition="in" filter="fade">
                                      <p:cBhvr>
                                        <p:cTn id="14" dur="1000"/>
                                        <p:tgtEl>
                                          <p:spTgt spid="59394">
                                            <p:txEl>
                                              <p:pRg st="2" end="2"/>
                                            </p:txEl>
                                          </p:spTgt>
                                        </p:tgtEl>
                                      </p:cBhvr>
                                    </p:animEffect>
                                    <p:anim calcmode="lin" valueType="num">
                                      <p:cBhvr>
                                        <p:cTn id="15" dur="1000" fill="hold"/>
                                        <p:tgtEl>
                                          <p:spTgt spid="5939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939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59394">
                                            <p:txEl>
                                              <p:pRg st="4" end="4"/>
                                            </p:txEl>
                                          </p:spTgt>
                                        </p:tgtEl>
                                        <p:attrNameLst>
                                          <p:attrName>style.visibility</p:attrName>
                                        </p:attrNameLst>
                                      </p:cBhvr>
                                      <p:to>
                                        <p:strVal val="visible"/>
                                      </p:to>
                                    </p:set>
                                    <p:animEffect transition="in" filter="fade">
                                      <p:cBhvr>
                                        <p:cTn id="21" dur="1000"/>
                                        <p:tgtEl>
                                          <p:spTgt spid="59394">
                                            <p:txEl>
                                              <p:pRg st="4" end="4"/>
                                            </p:txEl>
                                          </p:spTgt>
                                        </p:tgtEl>
                                      </p:cBhvr>
                                    </p:animEffect>
                                    <p:anim calcmode="lin" valueType="num">
                                      <p:cBhvr>
                                        <p:cTn id="22" dur="1000" fill="hold"/>
                                        <p:tgtEl>
                                          <p:spTgt spid="5939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939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a:blip r:embed="rId3" cstate="print"/>
          <a:srcRect/>
          <a:stretch>
            <a:fillRect/>
          </a:stretch>
        </p:blipFill>
        <p:spPr bwMode="auto">
          <a:xfrm>
            <a:off x="381000" y="533400"/>
            <a:ext cx="4191000" cy="5791200"/>
          </a:xfrm>
          <a:prstGeom prst="rect">
            <a:avLst/>
          </a:prstGeom>
          <a:noFill/>
          <a:ln w="9525">
            <a:noFill/>
            <a:miter lim="800000"/>
            <a:headEnd/>
            <a:tailEnd/>
          </a:ln>
        </p:spPr>
      </p:pic>
      <p:sp>
        <p:nvSpPr>
          <p:cNvPr id="573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7347" name="Rectangle 3"/>
          <p:cNvSpPr>
            <a:spLocks noChangeArrowheads="1"/>
          </p:cNvSpPr>
          <p:nvPr/>
        </p:nvSpPr>
        <p:spPr bwMode="auto">
          <a:xfrm>
            <a:off x="4648200" y="152400"/>
            <a:ext cx="4267200" cy="63401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1" fontAlgn="base" latinLnBrk="0" hangingPunct="1">
              <a:lnSpc>
                <a:spcPct val="100000"/>
              </a:lnSpc>
              <a:spcBef>
                <a:spcPct val="0"/>
              </a:spcBef>
              <a:spcAft>
                <a:spcPct val="0"/>
              </a:spcAft>
              <a:buClrTx/>
              <a:buSzTx/>
              <a:tabLst/>
            </a:pPr>
            <a:r>
              <a:rPr kumimoji="0" lang="en-US" sz="3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1. What is the main theme of this NYC Department of Parks Pool poster?</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endParaRPr kumimoji="0" 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2. Who can participate?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3. Can they participate equally?</a:t>
            </a:r>
          </a:p>
          <a:p>
            <a:pPr marL="0" marR="0" lvl="0" indent="0" algn="l" defTabSz="914400" rtl="0" eaLnBrk="0" fontAlgn="base" latinLnBrk="0" hangingPunct="0">
              <a:lnSpc>
                <a:spcPct val="100000"/>
              </a:lnSpc>
              <a:spcBef>
                <a:spcPct val="0"/>
              </a:spcBef>
              <a:spcAft>
                <a:spcPct val="0"/>
              </a:spcAft>
              <a:buClrTx/>
              <a:buSzTx/>
              <a:buFontTx/>
              <a:buNone/>
              <a:tabLst/>
            </a:pPr>
            <a:endParaRPr lang="en-US" sz="3200" b="1" dirty="0">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4. How can they?</a:t>
            </a:r>
            <a:endParaRPr kumimoji="0" lang="en-US" sz="44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fade">
                                      <p:cBhvr>
                                        <p:cTn id="7" dur="1000"/>
                                        <p:tgtEl>
                                          <p:spTgt spid="57347">
                                            <p:txEl>
                                              <p:pRg st="0" end="0"/>
                                            </p:txEl>
                                          </p:spTgt>
                                        </p:tgtEl>
                                      </p:cBhvr>
                                    </p:animEffect>
                                    <p:anim calcmode="lin" valueType="num">
                                      <p:cBhvr>
                                        <p:cTn id="8" dur="10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73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7347">
                                            <p:txEl>
                                              <p:pRg st="2" end="2"/>
                                            </p:txEl>
                                          </p:spTgt>
                                        </p:tgtEl>
                                        <p:attrNameLst>
                                          <p:attrName>style.visibility</p:attrName>
                                        </p:attrNameLst>
                                      </p:cBhvr>
                                      <p:to>
                                        <p:strVal val="visible"/>
                                      </p:to>
                                    </p:set>
                                    <p:animEffect transition="in" filter="fade">
                                      <p:cBhvr>
                                        <p:cTn id="14" dur="1000"/>
                                        <p:tgtEl>
                                          <p:spTgt spid="57347">
                                            <p:txEl>
                                              <p:pRg st="2" end="2"/>
                                            </p:txEl>
                                          </p:spTgt>
                                        </p:tgtEl>
                                      </p:cBhvr>
                                    </p:animEffect>
                                    <p:anim calcmode="lin" valueType="num">
                                      <p:cBhvr>
                                        <p:cTn id="15" dur="10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73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57347">
                                            <p:txEl>
                                              <p:pRg st="4" end="4"/>
                                            </p:txEl>
                                          </p:spTgt>
                                        </p:tgtEl>
                                        <p:attrNameLst>
                                          <p:attrName>style.visibility</p:attrName>
                                        </p:attrNameLst>
                                      </p:cBhvr>
                                      <p:to>
                                        <p:strVal val="visible"/>
                                      </p:to>
                                    </p:set>
                                    <p:animEffect transition="in" filter="fade">
                                      <p:cBhvr>
                                        <p:cTn id="21" dur="1000"/>
                                        <p:tgtEl>
                                          <p:spTgt spid="57347">
                                            <p:txEl>
                                              <p:pRg st="4" end="4"/>
                                            </p:txEl>
                                          </p:spTgt>
                                        </p:tgtEl>
                                      </p:cBhvr>
                                    </p:animEffect>
                                    <p:anim calcmode="lin" valueType="num">
                                      <p:cBhvr>
                                        <p:cTn id="22" dur="1000" fill="hold"/>
                                        <p:tgtEl>
                                          <p:spTgt spid="5734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734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57347">
                                            <p:txEl>
                                              <p:pRg st="7" end="7"/>
                                            </p:txEl>
                                          </p:spTgt>
                                        </p:tgtEl>
                                        <p:attrNameLst>
                                          <p:attrName>style.visibility</p:attrName>
                                        </p:attrNameLst>
                                      </p:cBhvr>
                                      <p:to>
                                        <p:strVal val="visible"/>
                                      </p:to>
                                    </p:set>
                                    <p:animEffect transition="in" filter="fade">
                                      <p:cBhvr>
                                        <p:cTn id="28" dur="1000"/>
                                        <p:tgtEl>
                                          <p:spTgt spid="57347">
                                            <p:txEl>
                                              <p:pRg st="7" end="7"/>
                                            </p:txEl>
                                          </p:spTgt>
                                        </p:tgtEl>
                                      </p:cBhvr>
                                    </p:animEffect>
                                    <p:anim calcmode="lin" valueType="num">
                                      <p:cBhvr>
                                        <p:cTn id="29" dur="1000" fill="hold"/>
                                        <p:tgtEl>
                                          <p:spTgt spid="57347">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5734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81000" y="457200"/>
            <a:ext cx="8001000" cy="861774"/>
          </a:xfrm>
          <a:prstGeom prst="rect">
            <a:avLst/>
          </a:prstGeom>
          <a:noFill/>
        </p:spPr>
        <p:txBody>
          <a:bodyPr wrap="square" rtlCol="0">
            <a:spAutoFit/>
          </a:bodyPr>
          <a:lstStyle/>
          <a:p>
            <a:r>
              <a:rPr lang="en-US" sz="3200" dirty="0" smtClean="0"/>
              <a:t>What is the over all theme of this DBQ?</a:t>
            </a:r>
          </a:p>
          <a:p>
            <a:endParaRPr lang="en-US" dirty="0"/>
          </a:p>
        </p:txBody>
      </p:sp>
      <p:sp>
        <p:nvSpPr>
          <p:cNvPr id="3" name="TextBox 2"/>
          <p:cNvSpPr txBox="1"/>
          <p:nvPr/>
        </p:nvSpPr>
        <p:spPr>
          <a:xfrm>
            <a:off x="4495800" y="1676400"/>
            <a:ext cx="4419600" cy="366254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4800" b="1" dirty="0" smtClean="0">
                <a:solidFill>
                  <a:schemeClr val="bg2">
                    <a:lumMod val="50000"/>
                  </a:schemeClr>
                </a:solidFill>
              </a:rPr>
              <a:t>SEPARATE BUT EQUAL or  </a:t>
            </a:r>
            <a:br>
              <a:rPr lang="en-US" sz="4800" b="1" dirty="0" smtClean="0">
                <a:solidFill>
                  <a:schemeClr val="bg2">
                    <a:lumMod val="50000"/>
                  </a:schemeClr>
                </a:solidFill>
              </a:rPr>
            </a:br>
            <a:r>
              <a:rPr lang="en-US" sz="4400" b="1" dirty="0" smtClean="0">
                <a:solidFill>
                  <a:schemeClr val="bg2">
                    <a:lumMod val="50000"/>
                  </a:schemeClr>
                </a:solidFill>
              </a:rPr>
              <a:t>LEGAL SEGREGATION</a:t>
            </a:r>
            <a:endParaRPr lang="en-US" sz="4800" b="1" dirty="0">
              <a:solidFill>
                <a:schemeClr val="bg2">
                  <a:lumMod val="50000"/>
                </a:schemeClr>
              </a:solidFill>
            </a:endParaRPr>
          </a:p>
        </p:txBody>
      </p:sp>
      <p:pic>
        <p:nvPicPr>
          <p:cNvPr id="63489" name="Picture 1"/>
          <p:cNvPicPr>
            <a:picLocks noChangeAspect="1" noChangeArrowheads="1"/>
          </p:cNvPicPr>
          <p:nvPr/>
        </p:nvPicPr>
        <p:blipFill>
          <a:blip r:embed="rId3" cstate="print"/>
          <a:srcRect/>
          <a:stretch>
            <a:fillRect/>
          </a:stretch>
        </p:blipFill>
        <p:spPr bwMode="auto">
          <a:xfrm>
            <a:off x="381000" y="1219200"/>
            <a:ext cx="3876675" cy="4876800"/>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p:cNvSpPr>
            <a:spLocks noChangeArrowheads="1"/>
          </p:cNvSpPr>
          <p:nvPr/>
        </p:nvSpPr>
        <p:spPr bwMode="auto">
          <a:xfrm>
            <a:off x="228600" y="304800"/>
            <a:ext cx="8382000" cy="64017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2. _____________________________________________  Year: ___________</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Homer </a:t>
            </a:r>
            <a:r>
              <a:rPr kumimoji="0" lang="en-US" sz="24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Plessy</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boarded a car on a train that was designated for whites only.</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He was an African-American (1/8</a:t>
            </a:r>
            <a:r>
              <a:rPr kumimoji="0" lang="en-US" sz="2400" b="0" i="0" u="none" strike="noStrike" cap="none" normalizeH="0" baseline="30000" dirty="0" smtClean="0">
                <a:ln>
                  <a:noFill/>
                </a:ln>
                <a:solidFill>
                  <a:schemeClr val="tx1"/>
                </a:solidFill>
                <a:effectLst/>
                <a:latin typeface="Arial" pitchFamily="34" charset="0"/>
                <a:ea typeface="Calibri" pitchFamily="34" charset="0"/>
                <a:cs typeface="Times New Roman" pitchFamily="18" charset="0"/>
              </a:rPr>
              <a:t>th</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He refused to leave the white only car and was arrested.</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Sued saying Railroad Company denied him his rights under 13</a:t>
            </a:r>
            <a:r>
              <a:rPr kumimoji="0" lang="en-US" sz="2400" b="0" i="0" u="none" strike="noStrike" cap="none" normalizeH="0" baseline="30000" dirty="0" smtClean="0">
                <a:ln>
                  <a:noFill/>
                </a:ln>
                <a:solidFill>
                  <a:schemeClr val="tx1"/>
                </a:solidFill>
                <a:effectLst/>
                <a:latin typeface="Arial" pitchFamily="34" charset="0"/>
                <a:ea typeface="Calibri" pitchFamily="34" charset="0"/>
                <a:cs typeface="Times New Roman" pitchFamily="18" charset="0"/>
              </a:rPr>
              <a:t>th</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&amp; 14</a:t>
            </a:r>
            <a:r>
              <a:rPr kumimoji="0" lang="en-US" sz="2400" b="0" i="0" u="none" strike="noStrike" cap="none" normalizeH="0" baseline="30000" dirty="0" smtClean="0">
                <a:ln>
                  <a:noFill/>
                </a:ln>
                <a:solidFill>
                  <a:schemeClr val="tx1"/>
                </a:solidFill>
                <a:effectLst/>
                <a:latin typeface="Arial" pitchFamily="34" charset="0"/>
                <a:ea typeface="Calibri" pitchFamily="34" charset="0"/>
                <a:cs typeface="Times New Roman" pitchFamily="18" charset="0"/>
              </a:rPr>
              <a:t>th</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amendments.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Judge was John Ferguson who ruled the State of Louisiana had the right to regulate railroad companies.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Appealed to the Supreme Court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Court decides: ________________________________________________</a:t>
            </a:r>
            <a:endParaRPr kumimoji="0" lang="en-US" sz="1400" b="0" i="0" u="none" strike="noStrike" cap="none" normalizeH="0" baseline="0" dirty="0" smtClean="0">
              <a:ln>
                <a:noFill/>
              </a:ln>
              <a:solidFill>
                <a:schemeClr val="tx1"/>
              </a:solidFill>
              <a:effectLst/>
              <a:latin typeface="Arial" pitchFamily="34" charset="0"/>
            </a:endParaRPr>
          </a:p>
        </p:txBody>
      </p:sp>
      <p:sp>
        <p:nvSpPr>
          <p:cNvPr id="3" name="TextBox 2"/>
          <p:cNvSpPr txBox="1"/>
          <p:nvPr/>
        </p:nvSpPr>
        <p:spPr>
          <a:xfrm>
            <a:off x="1143000" y="762000"/>
            <a:ext cx="1447800" cy="381000"/>
          </a:xfrm>
          <a:prstGeom prst="rect">
            <a:avLst/>
          </a:prstGeom>
          <a:noFill/>
        </p:spPr>
        <p:txBody>
          <a:bodyPr wrap="square" rtlCol="0">
            <a:spAutoFit/>
          </a:bodyPr>
          <a:lstStyle/>
          <a:p>
            <a:r>
              <a:rPr lang="en-US" dirty="0" smtClean="0">
                <a:solidFill>
                  <a:srgbClr val="FFC000"/>
                </a:solidFill>
              </a:rPr>
              <a:t>1896</a:t>
            </a:r>
            <a:endParaRPr lang="en-US" dirty="0">
              <a:solidFill>
                <a:srgbClr val="FFC000"/>
              </a:solidFill>
            </a:endParaRPr>
          </a:p>
        </p:txBody>
      </p:sp>
      <p:sp>
        <p:nvSpPr>
          <p:cNvPr id="4" name="TextBox 3"/>
          <p:cNvSpPr txBox="1"/>
          <p:nvPr/>
        </p:nvSpPr>
        <p:spPr>
          <a:xfrm>
            <a:off x="685800" y="304800"/>
            <a:ext cx="3810000" cy="461665"/>
          </a:xfrm>
          <a:prstGeom prst="rect">
            <a:avLst/>
          </a:prstGeom>
          <a:noFill/>
        </p:spPr>
        <p:txBody>
          <a:bodyPr wrap="square" rtlCol="0">
            <a:spAutoFit/>
          </a:bodyPr>
          <a:lstStyle/>
          <a:p>
            <a:r>
              <a:rPr lang="en-US" sz="2400" dirty="0" err="1" smtClean="0">
                <a:solidFill>
                  <a:srgbClr val="FFC000"/>
                </a:solidFill>
              </a:rPr>
              <a:t>Plessy</a:t>
            </a:r>
            <a:r>
              <a:rPr lang="en-US" sz="2400" dirty="0" smtClean="0">
                <a:solidFill>
                  <a:srgbClr val="FFC000"/>
                </a:solidFill>
              </a:rPr>
              <a:t> v. Ferguson</a:t>
            </a:r>
            <a:endParaRPr lang="en-US" sz="2400" dirty="0">
              <a:solidFill>
                <a:srgbClr val="FFC000"/>
              </a:solidFill>
            </a:endParaRPr>
          </a:p>
        </p:txBody>
      </p:sp>
      <p:sp>
        <p:nvSpPr>
          <p:cNvPr id="5" name="TextBox 4"/>
          <p:cNvSpPr txBox="1"/>
          <p:nvPr/>
        </p:nvSpPr>
        <p:spPr>
          <a:xfrm>
            <a:off x="2514600" y="5943600"/>
            <a:ext cx="6019800" cy="646331"/>
          </a:xfrm>
          <a:prstGeom prst="rect">
            <a:avLst/>
          </a:prstGeom>
          <a:noFill/>
        </p:spPr>
        <p:txBody>
          <a:bodyPr wrap="square" rtlCol="0">
            <a:spAutoFit/>
          </a:bodyPr>
          <a:lstStyle/>
          <a:p>
            <a:r>
              <a:rPr lang="en-US" dirty="0" smtClean="0">
                <a:solidFill>
                  <a:srgbClr val="FFC000"/>
                </a:solidFill>
              </a:rPr>
              <a:t>You can legally have separate but equal places for </a:t>
            </a:r>
            <a:br>
              <a:rPr lang="en-US" dirty="0" smtClean="0">
                <a:solidFill>
                  <a:srgbClr val="FFC000"/>
                </a:solidFill>
              </a:rPr>
            </a:br>
            <a:r>
              <a:rPr lang="en-US" dirty="0" smtClean="0">
                <a:solidFill>
                  <a:srgbClr val="FFC000"/>
                </a:solidFill>
              </a:rPr>
              <a:t>African Americans and Whites</a:t>
            </a:r>
            <a:endParaRPr lang="en-US" dirty="0">
              <a:solidFill>
                <a:srgbClr val="FFC0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0897">
                                            <p:txEl>
                                              <p:pRg st="2" end="2"/>
                                            </p:txEl>
                                          </p:spTgt>
                                        </p:tgtEl>
                                        <p:attrNameLst>
                                          <p:attrName>style.visibility</p:attrName>
                                        </p:attrNameLst>
                                      </p:cBhvr>
                                      <p:to>
                                        <p:strVal val="visible"/>
                                      </p:to>
                                    </p:set>
                                    <p:animEffect transition="in" filter="fade">
                                      <p:cBhvr>
                                        <p:cTn id="7" dur="1000"/>
                                        <p:tgtEl>
                                          <p:spTgt spid="80897">
                                            <p:txEl>
                                              <p:pRg st="2" end="2"/>
                                            </p:txEl>
                                          </p:spTgt>
                                        </p:tgtEl>
                                      </p:cBhvr>
                                    </p:animEffect>
                                    <p:anim calcmode="lin" valueType="num">
                                      <p:cBhvr>
                                        <p:cTn id="8" dur="1000" fill="hold"/>
                                        <p:tgtEl>
                                          <p:spTgt spid="8089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089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80897">
                                            <p:txEl>
                                              <p:pRg st="4" end="4"/>
                                            </p:txEl>
                                          </p:spTgt>
                                        </p:tgtEl>
                                        <p:attrNameLst>
                                          <p:attrName>style.visibility</p:attrName>
                                        </p:attrNameLst>
                                      </p:cBhvr>
                                      <p:to>
                                        <p:strVal val="visible"/>
                                      </p:to>
                                    </p:set>
                                    <p:animEffect transition="in" filter="fade">
                                      <p:cBhvr>
                                        <p:cTn id="14" dur="1000"/>
                                        <p:tgtEl>
                                          <p:spTgt spid="80897">
                                            <p:txEl>
                                              <p:pRg st="4" end="4"/>
                                            </p:txEl>
                                          </p:spTgt>
                                        </p:tgtEl>
                                      </p:cBhvr>
                                    </p:animEffect>
                                    <p:anim calcmode="lin" valueType="num">
                                      <p:cBhvr>
                                        <p:cTn id="15" dur="1000" fill="hold"/>
                                        <p:tgtEl>
                                          <p:spTgt spid="80897">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8089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80897">
                                            <p:txEl>
                                              <p:pRg st="6" end="6"/>
                                            </p:txEl>
                                          </p:spTgt>
                                        </p:tgtEl>
                                        <p:attrNameLst>
                                          <p:attrName>style.visibility</p:attrName>
                                        </p:attrNameLst>
                                      </p:cBhvr>
                                      <p:to>
                                        <p:strVal val="visible"/>
                                      </p:to>
                                    </p:set>
                                    <p:animEffect transition="in" filter="fade">
                                      <p:cBhvr>
                                        <p:cTn id="21" dur="1000"/>
                                        <p:tgtEl>
                                          <p:spTgt spid="80897">
                                            <p:txEl>
                                              <p:pRg st="6" end="6"/>
                                            </p:txEl>
                                          </p:spTgt>
                                        </p:tgtEl>
                                      </p:cBhvr>
                                    </p:animEffect>
                                    <p:anim calcmode="lin" valueType="num">
                                      <p:cBhvr>
                                        <p:cTn id="22" dur="1000" fill="hold"/>
                                        <p:tgtEl>
                                          <p:spTgt spid="80897">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8089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80897">
                                            <p:txEl>
                                              <p:pRg st="8" end="8"/>
                                            </p:txEl>
                                          </p:spTgt>
                                        </p:tgtEl>
                                        <p:attrNameLst>
                                          <p:attrName>style.visibility</p:attrName>
                                        </p:attrNameLst>
                                      </p:cBhvr>
                                      <p:to>
                                        <p:strVal val="visible"/>
                                      </p:to>
                                    </p:set>
                                    <p:animEffect transition="in" filter="fade">
                                      <p:cBhvr>
                                        <p:cTn id="28" dur="1000"/>
                                        <p:tgtEl>
                                          <p:spTgt spid="80897">
                                            <p:txEl>
                                              <p:pRg st="8" end="8"/>
                                            </p:txEl>
                                          </p:spTgt>
                                        </p:tgtEl>
                                      </p:cBhvr>
                                    </p:animEffect>
                                    <p:anim calcmode="lin" valueType="num">
                                      <p:cBhvr>
                                        <p:cTn id="29" dur="1000" fill="hold"/>
                                        <p:tgtEl>
                                          <p:spTgt spid="80897">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8089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80897">
                                            <p:txEl>
                                              <p:pRg st="10" end="10"/>
                                            </p:txEl>
                                          </p:spTgt>
                                        </p:tgtEl>
                                        <p:attrNameLst>
                                          <p:attrName>style.visibility</p:attrName>
                                        </p:attrNameLst>
                                      </p:cBhvr>
                                      <p:to>
                                        <p:strVal val="visible"/>
                                      </p:to>
                                    </p:set>
                                    <p:animEffect transition="in" filter="fade">
                                      <p:cBhvr>
                                        <p:cTn id="35" dur="1000"/>
                                        <p:tgtEl>
                                          <p:spTgt spid="80897">
                                            <p:txEl>
                                              <p:pRg st="10" end="10"/>
                                            </p:txEl>
                                          </p:spTgt>
                                        </p:tgtEl>
                                      </p:cBhvr>
                                    </p:animEffect>
                                    <p:anim calcmode="lin" valueType="num">
                                      <p:cBhvr>
                                        <p:cTn id="36" dur="1000" fill="hold"/>
                                        <p:tgtEl>
                                          <p:spTgt spid="80897">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80897">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80897">
                                            <p:txEl>
                                              <p:pRg st="12" end="12"/>
                                            </p:txEl>
                                          </p:spTgt>
                                        </p:tgtEl>
                                        <p:attrNameLst>
                                          <p:attrName>style.visibility</p:attrName>
                                        </p:attrNameLst>
                                      </p:cBhvr>
                                      <p:to>
                                        <p:strVal val="visible"/>
                                      </p:to>
                                    </p:set>
                                    <p:animEffect transition="in" filter="fade">
                                      <p:cBhvr>
                                        <p:cTn id="42" dur="1000"/>
                                        <p:tgtEl>
                                          <p:spTgt spid="80897">
                                            <p:txEl>
                                              <p:pRg st="12" end="12"/>
                                            </p:txEl>
                                          </p:spTgt>
                                        </p:tgtEl>
                                      </p:cBhvr>
                                    </p:animEffect>
                                    <p:anim calcmode="lin" valueType="num">
                                      <p:cBhvr>
                                        <p:cTn id="43" dur="1000" fill="hold"/>
                                        <p:tgtEl>
                                          <p:spTgt spid="80897">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80897">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dissolve">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1"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dissolve">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dissolve">
                                      <p:cBhvr>
                                        <p:cTn id="59" dur="500"/>
                                        <p:tgtEl>
                                          <p:spTgt spid="4"/>
                                        </p:tgtEl>
                                      </p:cBhvr>
                                    </p:animEffect>
                                  </p:childTnLst>
                                </p:cTn>
                              </p:par>
                            </p:childTnLst>
                          </p:cTn>
                        </p:par>
                      </p:childTnLst>
                    </p:cTn>
                  </p:par>
                  <p:par>
                    <p:cTn id="60" fill="hold">
                      <p:stCondLst>
                        <p:cond delay="indefinite"/>
                      </p:stCondLst>
                      <p:childTnLst>
                        <p:par>
                          <p:cTn id="61" fill="hold">
                            <p:stCondLst>
                              <p:cond delay="0"/>
                            </p:stCondLst>
                            <p:childTnLst>
                              <p:par>
                                <p:cTn id="62" presetID="47" presetClass="entr" presetSubtype="0" fill="hold" nodeType="clickEffect">
                                  <p:stCondLst>
                                    <p:cond delay="0"/>
                                  </p:stCondLst>
                                  <p:childTnLst>
                                    <p:set>
                                      <p:cBhvr>
                                        <p:cTn id="63" dur="1" fill="hold">
                                          <p:stCondLst>
                                            <p:cond delay="0"/>
                                          </p:stCondLst>
                                        </p:cTn>
                                        <p:tgtEl>
                                          <p:spTgt spid="80897">
                                            <p:txEl>
                                              <p:pRg st="14" end="14"/>
                                            </p:txEl>
                                          </p:spTgt>
                                        </p:tgtEl>
                                        <p:attrNameLst>
                                          <p:attrName>style.visibility</p:attrName>
                                        </p:attrNameLst>
                                      </p:cBhvr>
                                      <p:to>
                                        <p:strVal val="visible"/>
                                      </p:to>
                                    </p:set>
                                    <p:animEffect transition="in" filter="fade">
                                      <p:cBhvr>
                                        <p:cTn id="64" dur="1000"/>
                                        <p:tgtEl>
                                          <p:spTgt spid="80897">
                                            <p:txEl>
                                              <p:pRg st="14" end="14"/>
                                            </p:txEl>
                                          </p:spTgt>
                                        </p:tgtEl>
                                      </p:cBhvr>
                                    </p:animEffect>
                                    <p:anim calcmode="lin" valueType="num">
                                      <p:cBhvr>
                                        <p:cTn id="65" dur="1000" fill="hold"/>
                                        <p:tgtEl>
                                          <p:spTgt spid="80897">
                                            <p:txEl>
                                              <p:pRg st="14" end="14"/>
                                            </p:txEl>
                                          </p:spTgt>
                                        </p:tgtEl>
                                        <p:attrNameLst>
                                          <p:attrName>ppt_x</p:attrName>
                                        </p:attrNameLst>
                                      </p:cBhvr>
                                      <p:tavLst>
                                        <p:tav tm="0">
                                          <p:val>
                                            <p:strVal val="#ppt_x"/>
                                          </p:val>
                                        </p:tav>
                                        <p:tav tm="100000">
                                          <p:val>
                                            <p:strVal val="#ppt_x"/>
                                          </p:val>
                                        </p:tav>
                                      </p:tavLst>
                                    </p:anim>
                                    <p:anim calcmode="lin" valueType="num">
                                      <p:cBhvr>
                                        <p:cTn id="66" dur="1000" fill="hold"/>
                                        <p:tgtEl>
                                          <p:spTgt spid="80897">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dissolve">
                                      <p:cBhvr>
                                        <p:cTn id="71" dur="500"/>
                                        <p:tgtEl>
                                          <p:spTgt spid="5"/>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1" nodeType="click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dissolve">
                                      <p:cBhvr>
                                        <p:cTn id="7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5" grpId="0"/>
      <p:bldP spid="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8600"/>
            <a:ext cx="4572000" cy="5078313"/>
          </a:xfrm>
          <a:prstGeom prst="rect">
            <a:avLst/>
          </a:prstGeom>
        </p:spPr>
        <p:txBody>
          <a:bodyPr>
            <a:spAutoFit/>
          </a:bodyPr>
          <a:lstStyle/>
          <a:p>
            <a:pPr lvl="0"/>
            <a:r>
              <a:rPr kumimoji="0" lang="en-US" sz="3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One Supreme Court Justice Disagreed:</a:t>
            </a:r>
            <a:endParaRPr kumimoji="0" lang="en-US" sz="2000" b="0" i="0" u="none" strike="noStrike" cap="none" normalizeH="0" baseline="0" dirty="0" smtClean="0">
              <a:ln>
                <a:noFill/>
              </a:ln>
              <a:solidFill>
                <a:schemeClr val="tx1"/>
              </a:solidFill>
              <a:effectLst/>
              <a:latin typeface="Arial" pitchFamily="34" charset="0"/>
            </a:endParaRPr>
          </a:p>
          <a:p>
            <a:pPr lvl="0"/>
            <a:r>
              <a:rPr kumimoji="0" lang="en-US" sz="3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Justice John Marshall Harlan said, "Our Constitution is colorblind, and neither knows nor tolerates classes among citizens."  </a:t>
            </a:r>
            <a:endParaRPr kumimoji="0" lang="en-US" sz="4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10203756">
  <a:themeElements>
    <a:clrScheme name="Office Them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Office Them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Office Them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Office Them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Office Them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Office Them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Office Them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Office Them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Office Them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10203756</Template>
  <TotalTime>73</TotalTime>
  <Words>266</Words>
  <Application>Microsoft Office PowerPoint</Application>
  <PresentationFormat>On-screen Show (4:3)</PresentationFormat>
  <Paragraphs>76</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10203756</vt:lpstr>
      <vt:lpstr>Slide 1</vt:lpstr>
      <vt:lpstr>Slide 2</vt:lpstr>
      <vt:lpstr>Slide 3</vt:lpstr>
      <vt:lpstr>Slide 4</vt:lpstr>
      <vt:lpstr>Slide 5</vt:lpstr>
      <vt:lpstr>Slide 6</vt:lpstr>
      <vt:lpstr>Slide 7</vt:lpstr>
      <vt:lpstr>Slide 8</vt:lpstr>
    </vt:vector>
  </TitlesOfParts>
  <Manager/>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 </dc:creator>
  <cp:keywords/>
  <dc:description/>
  <cp:lastModifiedBy>Alex</cp:lastModifiedBy>
  <cp:revision>6</cp:revision>
  <cp:lastPrinted>1601-01-01T00:00:00Z</cp:lastPrinted>
  <dcterms:created xsi:type="dcterms:W3CDTF">2008-12-11T03:20:10Z</dcterms:created>
  <dcterms:modified xsi:type="dcterms:W3CDTF">2012-01-16T16:34:20Z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TC102037561033</vt:lpwstr>
  </property>
</Properties>
</file>