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87" r:id="rId3"/>
    <p:sldId id="324" r:id="rId4"/>
    <p:sldId id="328" r:id="rId5"/>
    <p:sldId id="288" r:id="rId6"/>
    <p:sldId id="291" r:id="rId7"/>
    <p:sldId id="289" r:id="rId8"/>
    <p:sldId id="325" r:id="rId9"/>
    <p:sldId id="326" r:id="rId10"/>
    <p:sldId id="323" r:id="rId11"/>
    <p:sldId id="310" r:id="rId12"/>
    <p:sldId id="327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8" autoAdjust="0"/>
    <p:restoredTop sz="98487" autoAdjust="0"/>
  </p:normalViewPr>
  <p:slideViewPr>
    <p:cSldViewPr>
      <p:cViewPr varScale="1">
        <p:scale>
          <a:sx n="73" d="100"/>
          <a:sy n="73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B977EF-38B0-4A16-85D4-0C12547149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E5A92-5D69-4C03-919B-4B3334EDE3DE}" type="slidenum">
              <a:rPr lang="en-US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977EF-38B0-4A16-85D4-0C12547149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836F9-C544-4257-A140-60F0C619D4F1}" type="slidenum">
              <a:rPr lang="en-US"/>
              <a:pPr/>
              <a:t>11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977EF-38B0-4A16-85D4-0C12547149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97FFE-7552-4C27-A05E-BE511FF1902E}" type="slidenum">
              <a:rPr lang="en-US"/>
              <a:pPr/>
              <a:t>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977EF-38B0-4A16-85D4-0C12547149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977EF-38B0-4A16-85D4-0C12547149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FAEE4-2B47-48D2-B1FC-F17C5E1E43F0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1A491-1008-42E7-8971-FD4ED1FC7D42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ACDA8-8192-4AF7-9AE5-FC6666007EBA}" type="slidenum">
              <a:rPr lang="en-US"/>
              <a:pPr/>
              <a:t>7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 anchorCtr="0"/>
          <a:lstStyle>
            <a:lvl1pPr>
              <a:defRPr/>
            </a:lvl1pPr>
          </a:lstStyle>
          <a:p>
            <a:fld id="{4E5F68F7-980D-41F2-954C-AD5C46AEC9E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8200" name="Picture 8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820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  <p:pic>
        <p:nvPicPr>
          <p:cNvPr id="8202" name="Picture 10" descr="EXPHOR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1338-4505-4CC3-8B39-F9FA76287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DE3BC-4D20-4666-8E91-4221131D1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F1172F-7F51-42A7-AC67-D599338296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964796-83FA-4706-95CC-CE0625D1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BD947-226F-4D91-8343-30BA7134B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E714E-B486-49DF-860D-8F26D5A18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E2BAD-B30B-4485-8F93-027C32006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D07C-9CE5-4CB1-822E-E2E4B6BE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754DE-5872-4B04-9D30-AAE7F942AA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25AC-B0E9-4C36-9BAB-88E83DD17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76471-F021-4F41-942A-D958FB3D2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CE767-0D98-4A93-96D7-C86448254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CB7C3-3110-4248-9B87-31A0DC822C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xpbann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12C0B1CF-C945-4DAF-B918-6B7FE892A78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5" name="Picture 7" descr="EXPHORS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9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Blip>
          <a:blip r:embed="rId20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Middle%20Ages%20-%20BETA%202010-11\The_Crusades_Crescent_and_the_Cross_Ep._1_Part_1_of_10.wmv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ex\Desktop\Middle%20Ages%20-%20BETA%202010-11\Monty_Python_and_the_Holy_Grail_3_Questions.wmv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72" y="357166"/>
            <a:ext cx="4714876" cy="3143272"/>
          </a:xfrm>
        </p:spPr>
        <p:txBody>
          <a:bodyPr anchor="t"/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Crusades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142976" y="4000504"/>
            <a:ext cx="7358114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Aim: </a:t>
            </a:r>
            <a:r>
              <a:rPr lang="en-US" dirty="0"/>
              <a:t>What </a:t>
            </a:r>
            <a:r>
              <a:rPr lang="en-US" dirty="0" smtClean="0"/>
              <a:t>was the goal of the crusades? </a:t>
            </a:r>
            <a:br>
              <a:rPr lang="en-US" dirty="0" smtClean="0"/>
            </a:br>
            <a:r>
              <a:rPr lang="en-US" dirty="0" smtClean="0"/>
              <a:t>Did the </a:t>
            </a:r>
            <a:r>
              <a:rPr lang="en-US" dirty="0" smtClean="0"/>
              <a:t>Crusaders </a:t>
            </a:r>
            <a:r>
              <a:rPr lang="en-US" dirty="0" smtClean="0"/>
              <a:t>achieve their goal?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Do Now</a:t>
            </a:r>
            <a:r>
              <a:rPr lang="en-US" b="1" dirty="0" smtClean="0"/>
              <a:t>:  </a:t>
            </a:r>
            <a:r>
              <a:rPr lang="en-US" dirty="0" smtClean="0"/>
              <a:t>Goal of Crusades Worksheet</a:t>
            </a:r>
            <a:endParaRPr lang="en-US" dirty="0"/>
          </a:p>
        </p:txBody>
      </p:sp>
      <p:pic>
        <p:nvPicPr>
          <p:cNvPr id="8" name="Picture 3" descr="Fight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2786058"/>
            <a:ext cx="2590800" cy="2590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290"/>
            <a:ext cx="383437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35716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Crusades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78592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Crusades were a series of eight (8) military campaigns to the Holy Land and Jerusalem.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28638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Christians (Crusaders) were fighting the Muslims for control of Jerusalem, the Christians most holy city. The Christians took control of Jerusalem, but then lost it again.</a:t>
            </a:r>
            <a:endParaRPr lang="en-US" sz="2000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7715304" cy="257836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772400" cy="714356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the Crusades</a:t>
            </a:r>
          </a:p>
        </p:txBody>
      </p:sp>
      <p:sp useBgFill="1"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00" y="928670"/>
            <a:ext cx="3808412" cy="4113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of Jews and Muslims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development via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(Italian City-States) Genoa &amp; Venice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 and popes, gained power as a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&amp;  beginning of the breakdown of Feudalism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Improvements in Technology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9814" name="Picture 6" descr="Peter%20the%20Hermi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2066" y="1857364"/>
            <a:ext cx="3808413" cy="3694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_Crusades_Crescent_and_the_Cross_Ep._1_Part_1_of_1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500042"/>
            <a:ext cx="8341761" cy="471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Crusades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Crusades</a:t>
            </a:r>
            <a:r>
              <a:rPr lang="en-US" sz="2800" dirty="0">
                <a:solidFill>
                  <a:schemeClr val="hlink"/>
                </a:solidFill>
              </a:rPr>
              <a:t> </a:t>
            </a:r>
            <a:r>
              <a:rPr lang="en-US" sz="2800" dirty="0"/>
              <a:t>were a series of battles between Christians and Muslims in the Middle East.</a:t>
            </a:r>
          </a:p>
          <a:p>
            <a:r>
              <a:rPr lang="en-US" sz="2800" dirty="0"/>
              <a:t>Christian knights wanted to take the Holy Land and give it back to </a:t>
            </a:r>
            <a:r>
              <a:rPr lang="en-US" sz="2800" dirty="0" smtClean="0"/>
              <a:t>Christians. 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74758" name="Picture 6" descr="crusad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785926"/>
            <a:ext cx="4527605" cy="449740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nty_Python_and_the_Holy_Grail_3_Question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71736" y="285728"/>
            <a:ext cx="5819450" cy="3289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785794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Crusaders were also looking for the relics (holy artifacts) of Christianity.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571876"/>
            <a:ext cx="8929718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Can you name any?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The Holy Grail (cup that held some of  Christ’s blood from cross)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Spear of Destiny (spear which Roman Soldier poked Christ on cross)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Ark of the Covenant (held the 10 Commandments)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Christ Burial Shroud (cloth that covered Christ in tomb)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Cross (Christ’s) Pieces scattered all throughout the world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many others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0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43998" cy="461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6072206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Rockwell Extra Bold" pitchFamily="18" charset="0"/>
              </a:rPr>
              <a:t>The Shroud of Turin </a:t>
            </a:r>
            <a:endParaRPr lang="en-US" sz="3200" b="1" dirty="0">
              <a:solidFill>
                <a:schemeClr val="tx2">
                  <a:lumMod val="10000"/>
                  <a:lumOff val="90000"/>
                </a:schemeClr>
              </a:solidFill>
              <a:latin typeface="Rockwell Extra Bol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52575" y="-1695475"/>
            <a:ext cx="603885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14339"/>
            <a:ext cx="9144000" cy="61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was Constantinople so important geographically?</a:t>
            </a:r>
          </a:p>
        </p:txBody>
      </p:sp>
      <p:pic>
        <p:nvPicPr>
          <p:cNvPr id="75779" name="Picture 3" descr="crusades-pa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79563"/>
            <a:ext cx="8153400" cy="497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857224" y="1785926"/>
            <a:ext cx="442915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en-US" sz="2800" dirty="0" smtClean="0">
                <a:latin typeface="Verdana" pitchFamily="34" charset="0"/>
              </a:rPr>
              <a:t>Jerusalem </a:t>
            </a:r>
            <a:r>
              <a:rPr lang="en-US" sz="2800" dirty="0">
                <a:latin typeface="Verdana" pitchFamily="34" charset="0"/>
              </a:rPr>
              <a:t>itself was a multicultural city. Jews, Moslems and Christians all lived together harmoniously. </a:t>
            </a:r>
            <a:endParaRPr lang="en-US" sz="2800" dirty="0" smtClean="0">
              <a:latin typeface="Verdana" pitchFamily="34" charset="0"/>
            </a:endParaRPr>
          </a:p>
          <a:p>
            <a:pPr algn="l">
              <a:spcBef>
                <a:spcPct val="0"/>
              </a:spcBef>
            </a:pPr>
            <a:endParaRPr lang="en-US" sz="2800" dirty="0">
              <a:latin typeface="Verdana" pitchFamily="34" charset="0"/>
            </a:endParaRPr>
          </a:p>
          <a:p>
            <a:pPr algn="l">
              <a:spcBef>
                <a:spcPct val="0"/>
              </a:spcBef>
            </a:pPr>
            <a:r>
              <a:rPr lang="en-US" sz="2800" dirty="0" smtClean="0">
                <a:latin typeface="Verdana" pitchFamily="34" charset="0"/>
              </a:rPr>
              <a:t>Christians </a:t>
            </a:r>
            <a:r>
              <a:rPr lang="en-US" sz="2800" dirty="0">
                <a:latin typeface="Verdana" pitchFamily="34" charset="0"/>
              </a:rPr>
              <a:t>on pilgrimages to Jerusalem were freely allowed across to the Holy Places</a:t>
            </a:r>
          </a:p>
          <a:p>
            <a:pPr algn="l" eaLnBrk="0" hangingPunct="0">
              <a:spcBef>
                <a:spcPct val="0"/>
              </a:spcBef>
            </a:pPr>
            <a:endParaRPr lang="en-US" sz="2000" dirty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0"/>
            <a:ext cx="367665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42860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Crusades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90546"/>
          </a:xfrm>
        </p:spPr>
        <p:txBody>
          <a:bodyPr/>
          <a:lstStyle/>
          <a:p>
            <a:pPr algn="ctr"/>
            <a:r>
              <a:rPr lang="en-US" dirty="0"/>
              <a:t>Crusades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 dirty="0"/>
              <a:t>Thousands of knights and “barbarian” soldiers united under Christianity attacked Muslims and Jews in Turkey and Jerusalem to gain the land for Christians.</a:t>
            </a:r>
          </a:p>
        </p:txBody>
      </p:sp>
      <p:pic>
        <p:nvPicPr>
          <p:cNvPr id="76806" name="Picture 6" descr="Christ%20lead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2850" y="2174875"/>
            <a:ext cx="3808413" cy="3295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seljuk1100"/>
          <p:cNvPicPr>
            <a:picLocks noChangeAspect="1" noChangeArrowheads="1"/>
          </p:cNvPicPr>
          <p:nvPr/>
        </p:nvPicPr>
        <p:blipFill>
          <a:blip r:embed="rId3" cstate="print"/>
          <a:srcRect t="1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alexi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441575" cy="6172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4451" name="Picture 3" descr="157"/>
          <p:cNvPicPr>
            <a:picLocks noChangeAspect="1" noChangeArrowheads="1"/>
          </p:cNvPicPr>
          <p:nvPr/>
        </p:nvPicPr>
        <p:blipFill>
          <a:blip r:embed="rId4" cstate="print"/>
          <a:srcRect t="10811"/>
          <a:stretch>
            <a:fillRect/>
          </a:stretch>
        </p:blipFill>
        <p:spPr bwMode="auto">
          <a:xfrm>
            <a:off x="6286512" y="285728"/>
            <a:ext cx="2514600" cy="3733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2" name="Picture 4" descr="urbanii"/>
          <p:cNvPicPr>
            <a:picLocks noChangeAspect="1" noChangeArrowheads="1"/>
          </p:cNvPicPr>
          <p:nvPr/>
        </p:nvPicPr>
        <p:blipFill>
          <a:blip r:embed="rId5" cstate="print"/>
          <a:srcRect r="7794" b="8070"/>
          <a:stretch>
            <a:fillRect/>
          </a:stretch>
        </p:blipFill>
        <p:spPr bwMode="auto">
          <a:xfrm>
            <a:off x="6072198" y="4214818"/>
            <a:ext cx="2900362" cy="2438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4453" name="Picture 5" descr="clermo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643182"/>
            <a:ext cx="2971800" cy="3505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454" name="Text Box 6" descr="5%"/>
          <p:cNvSpPr txBox="1">
            <a:spLocks noChangeArrowheads="1"/>
          </p:cNvSpPr>
          <p:nvPr/>
        </p:nvSpPr>
        <p:spPr bwMode="auto">
          <a:xfrm>
            <a:off x="3071802" y="428604"/>
            <a:ext cx="3000364" cy="2086725"/>
          </a:xfrm>
          <a:prstGeom prst="rect">
            <a:avLst/>
          </a:prstGeom>
          <a:pattFill prst="pct5">
            <a:fgClr>
              <a:srgbClr val="EFE47F"/>
            </a:fgClr>
            <a:bgClr>
              <a:srgbClr val="9DFBE0"/>
            </a:bgClr>
          </a:pattFill>
          <a:ln w="571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Alexius I </a:t>
            </a:r>
            <a:r>
              <a:rPr lang="en-US" b="1" dirty="0" smtClean="0">
                <a:solidFill>
                  <a:schemeClr val="tx2"/>
                </a:solidFill>
              </a:rPr>
              <a:t> of Byzantine Empire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Asked For </a:t>
            </a:r>
            <a:r>
              <a:rPr lang="en-US" b="1" dirty="0">
                <a:solidFill>
                  <a:schemeClr val="tx2"/>
                </a:solidFill>
              </a:rPr>
              <a:t>Help and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Pope Urban </a:t>
            </a:r>
            <a:r>
              <a:rPr lang="en-US" b="1" dirty="0">
                <a:solidFill>
                  <a:schemeClr val="tx2"/>
                </a:solidFill>
              </a:rPr>
              <a:t>II Called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For </a:t>
            </a:r>
            <a:r>
              <a:rPr lang="en-US" b="1" dirty="0" smtClean="0">
                <a:solidFill>
                  <a:schemeClr val="tx2"/>
                </a:solidFill>
              </a:rPr>
              <a:t>the 1st </a:t>
            </a:r>
            <a:r>
              <a:rPr lang="en-US" b="1" dirty="0">
                <a:solidFill>
                  <a:schemeClr val="tx2"/>
                </a:solidFill>
              </a:rPr>
              <a:t>Crusade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cs typeface="Times New Roman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6232</TotalTime>
  <Words>311</Words>
  <Application>Microsoft Office PowerPoint</Application>
  <PresentationFormat>On-screen Show (4:3)</PresentationFormat>
  <Paragraphs>46</Paragraphs>
  <Slides>12</Slides>
  <Notes>12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Expedition</vt:lpstr>
      <vt:lpstr>The  Crusades</vt:lpstr>
      <vt:lpstr>Crusades</vt:lpstr>
      <vt:lpstr>Slide 3</vt:lpstr>
      <vt:lpstr>Slide 4</vt:lpstr>
      <vt:lpstr>Why was Constantinople so important geographically?</vt:lpstr>
      <vt:lpstr>Slide 6</vt:lpstr>
      <vt:lpstr>Crusades</vt:lpstr>
      <vt:lpstr>Slide 8</vt:lpstr>
      <vt:lpstr>Slide 9</vt:lpstr>
      <vt:lpstr>Slide 10</vt:lpstr>
      <vt:lpstr>Impact of the Crusades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45</cp:revision>
  <dcterms:created xsi:type="dcterms:W3CDTF">1601-01-01T00:00:00Z</dcterms:created>
  <dcterms:modified xsi:type="dcterms:W3CDTF">2011-01-01T20:43:43Z</dcterms:modified>
</cp:coreProperties>
</file>