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9" r:id="rId3"/>
    <p:sldId id="258" r:id="rId4"/>
    <p:sldId id="257" r:id="rId5"/>
    <p:sldId id="286" r:id="rId6"/>
    <p:sldId id="282" r:id="rId7"/>
    <p:sldId id="270" r:id="rId8"/>
    <p:sldId id="269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3" r:id="rId21"/>
    <p:sldId id="262" r:id="rId22"/>
    <p:sldId id="263" r:id="rId23"/>
    <p:sldId id="264" r:id="rId24"/>
    <p:sldId id="265" r:id="rId25"/>
    <p:sldId id="266" r:id="rId26"/>
    <p:sldId id="26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6D927-30E4-414A-8226-39D1C4BE5864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E542A-D41F-4B6E-BA71-037C7166D8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3C74DB-ED09-4D90-88E9-5285DC3A3C2C}" type="slidenum">
              <a:rPr lang="en-US"/>
              <a:pPr/>
              <a:t>18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052580-57AA-4121-954C-B77F8E43E6FE}" type="slidenum">
              <a:rPr lang="en-US"/>
              <a:pPr/>
              <a:t>21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6A9845-8750-4CF4-A55F-A1D54458B9CB}" type="slidenum">
              <a:rPr lang="en-US"/>
              <a:pPr/>
              <a:t>22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9B28E-609E-4B46-BDCA-012068B06A2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59A6B9-80A7-4731-82D2-BAF6FA41ED76}" type="slidenum">
              <a:rPr lang="en-US"/>
              <a:pPr/>
              <a:t>24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E9333-8683-4A19-B304-89C833448EBF}" type="slidenum">
              <a:rPr lang="en-US"/>
              <a:pPr/>
              <a:t>4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59A6B9-80A7-4731-82D2-BAF6FA41ED76}" type="slidenum">
              <a:rPr lang="en-US"/>
              <a:pPr/>
              <a:t>25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A6060A-2C42-44B6-89BF-62C332396CEE}" type="slidenum">
              <a:rPr lang="en-US"/>
              <a:pPr/>
              <a:t>26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9B28E-609E-4B46-BDCA-012068B06A2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9B28E-609E-4B46-BDCA-012068B06A2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E5800D-C1AA-4B16-9376-55B9390B9DF0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422CFB-D83D-4279-BF6E-DBA63A1F92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E5800D-C1AA-4B16-9376-55B9390B9DF0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422CFB-D83D-4279-BF6E-DBA63A1F9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E5800D-C1AA-4B16-9376-55B9390B9DF0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422CFB-D83D-4279-BF6E-DBA63A1F9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8964796-83FA-4706-95CC-CE0625D1AE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63A1652-FFC1-4F4F-90E2-06E9A125AD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7ED1539-657A-4594-B248-7280BEECE1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FBC94AE-2537-49B8-B875-5DC1C65E16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E5800D-C1AA-4B16-9376-55B9390B9DF0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422CFB-D83D-4279-BF6E-DBA63A1F9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E5800D-C1AA-4B16-9376-55B9390B9DF0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422CFB-D83D-4279-BF6E-DBA63A1F92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E5800D-C1AA-4B16-9376-55B9390B9DF0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422CFB-D83D-4279-BF6E-DBA63A1F9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E5800D-C1AA-4B16-9376-55B9390B9DF0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422CFB-D83D-4279-BF6E-DBA63A1F9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E5800D-C1AA-4B16-9376-55B9390B9DF0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422CFB-D83D-4279-BF6E-DBA63A1F9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E5800D-C1AA-4B16-9376-55B9390B9DF0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422CFB-D83D-4279-BF6E-DBA63A1F92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E5800D-C1AA-4B16-9376-55B9390B9DF0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422CFB-D83D-4279-BF6E-DBA63A1F9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E5800D-C1AA-4B16-9376-55B9390B9DF0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422CFB-D83D-4279-BF6E-DBA63A1F92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8E5800D-C1AA-4B16-9376-55B9390B9DF0}" type="datetimeFigureOut">
              <a:rPr lang="en-US" smtClean="0"/>
              <a:pPr/>
              <a:t>7/15/2012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F422CFB-D83D-4279-BF6E-DBA63A1F92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0"/>
            <a:ext cx="8153400" cy="762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Kredit" pitchFamily="2" charset="0"/>
              </a:rPr>
              <a:t>Fall of Roman Empire</a:t>
            </a:r>
            <a:endParaRPr lang="en-US" b="1" dirty="0">
              <a:latin typeface="Kredi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762000"/>
            <a:ext cx="7406640" cy="10668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AIM: What were the causes &amp; results of the Fall of the Roman Empire?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505200"/>
            <a:ext cx="8077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Horizontal Scroll 5"/>
          <p:cNvSpPr/>
          <p:nvPr/>
        </p:nvSpPr>
        <p:spPr>
          <a:xfrm>
            <a:off x="6400800" y="1219200"/>
            <a:ext cx="2438400" cy="762000"/>
          </a:xfrm>
          <a:prstGeom prst="horizontalScroll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476 AD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1828800"/>
            <a:ext cx="8077200" cy="176971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7432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sz="2600" b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 Now: What is a barbarian? </a:t>
            </a:r>
          </a:p>
          <a:p>
            <a:pPr marL="27432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sz="2600" b="1" dirty="0" smtClean="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barbarian is member of a people considered by those of another nation or group to have a primitive civilization.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524000" y="6172200"/>
            <a:ext cx="6264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Hagia</a:t>
            </a:r>
            <a:r>
              <a:rPr lang="en-US" sz="2400" dirty="0">
                <a:solidFill>
                  <a:schemeClr val="bg1"/>
                </a:solidFill>
              </a:rPr>
              <a:t> Sophia, Church of the Holy Wisdom, 6th c.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33400"/>
            <a:ext cx="800900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 descr="sophia2.jpg                                                    00386D39Macintosh HD                   BC87893D:"/>
          <p:cNvPicPr>
            <a:picLocks noGrp="1" noChangeAspect="1" noChangeArrowheads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3400" y="381000"/>
            <a:ext cx="8382000" cy="5486400"/>
          </a:xfrm>
        </p:spPr>
      </p:pic>
      <p:pic>
        <p:nvPicPr>
          <p:cNvPr id="6" name="Picture 7" descr="Hagia_Sophia-l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81000"/>
            <a:ext cx="86868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b2223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3886200" cy="5121275"/>
          </a:xfrm>
          <a:prstGeom prst="rect">
            <a:avLst/>
          </a:prstGeom>
          <a:noFill/>
          <a:ln w="762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4" cstate="print"/>
          <a:srcRect l="2367" t="4839" r="2959" b="14516"/>
          <a:stretch>
            <a:fillRect/>
          </a:stretch>
        </p:blipFill>
        <p:spPr bwMode="auto">
          <a:xfrm>
            <a:off x="4724400" y="1447800"/>
            <a:ext cx="3962400" cy="5105400"/>
          </a:xfrm>
          <a:prstGeom prst="rect">
            <a:avLst/>
          </a:prstGeom>
          <a:noFill/>
          <a:ln w="76200">
            <a:solidFill>
              <a:srgbClr val="000066"/>
            </a:solidFill>
            <a:miter lim="800000"/>
            <a:headEnd/>
            <a:tailEnd/>
          </a:ln>
          <a:effectLst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912938" y="171450"/>
            <a:ext cx="5319712" cy="1123950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000066"/>
                </a:solidFill>
              </a:rPr>
              <a:t>Byzantine Art: Mosaics</a:t>
            </a:r>
          </a:p>
          <a:p>
            <a:pPr algn="ctr"/>
            <a:r>
              <a:rPr lang="en-US" sz="3200" b="1">
                <a:solidFill>
                  <a:srgbClr val="000066"/>
                </a:solidFill>
              </a:rPr>
              <a:t>and Illuminated Manuscripts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04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04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04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304800"/>
            <a:ext cx="358140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Justinian’s </a:t>
            </a:r>
            <a:r>
              <a:rPr lang="en-US" dirty="0" smtClean="0"/>
              <a:t>Legacy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5867400" cy="5486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Built </a:t>
            </a:r>
            <a:r>
              <a:rPr lang="en-US" sz="2800" dirty="0" err="1" smtClean="0"/>
              <a:t>Hagia</a:t>
            </a:r>
            <a:r>
              <a:rPr lang="en-US" sz="2800" dirty="0" smtClean="0"/>
              <a:t> </a:t>
            </a:r>
            <a:r>
              <a:rPr lang="en-US" sz="2800" dirty="0"/>
              <a:t>Sophia </a:t>
            </a:r>
            <a:r>
              <a:rPr lang="en-US" sz="2800" dirty="0" smtClean="0"/>
              <a:t>Church which remained </a:t>
            </a:r>
            <a:r>
              <a:rPr lang="en-US" sz="2800" dirty="0"/>
              <a:t>the seat of Eastern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Christianity </a:t>
            </a:r>
            <a:r>
              <a:rPr lang="en-US" sz="2800" dirty="0"/>
              <a:t>until the Fall of Constantinople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Rebuilt the Hippodrome  </a:t>
            </a:r>
            <a:br>
              <a:rPr lang="en-US" sz="2800" dirty="0" smtClean="0"/>
            </a:br>
            <a:r>
              <a:rPr lang="en-US" sz="2800" dirty="0" smtClean="0"/>
              <a:t>(chariot race track)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552</a:t>
            </a:r>
            <a:r>
              <a:rPr lang="en-US" sz="2800" dirty="0"/>
              <a:t>: Byzantine monks sneak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silkworms </a:t>
            </a:r>
            <a:r>
              <a:rPr lang="en-US" sz="2800" dirty="0"/>
              <a:t>and </a:t>
            </a:r>
            <a:r>
              <a:rPr lang="en-US" sz="2800" dirty="0" smtClean="0"/>
              <a:t>mulberry </a:t>
            </a:r>
            <a:r>
              <a:rPr lang="en-US" sz="2800" dirty="0"/>
              <a:t>out of China. 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Justinian orders the </a:t>
            </a:r>
            <a:r>
              <a:rPr lang="en-US" sz="2800" dirty="0" smtClean="0">
                <a:solidFill>
                  <a:srgbClr val="FF0000"/>
                </a:solidFill>
              </a:rPr>
              <a:t>codification of Roman Christian law </a:t>
            </a:r>
            <a:r>
              <a:rPr lang="en-US" sz="2800" dirty="0" smtClean="0"/>
              <a:t>known </a:t>
            </a:r>
            <a:br>
              <a:rPr lang="en-US" sz="2800" dirty="0" smtClean="0"/>
            </a:br>
            <a:r>
              <a:rPr lang="en-US" sz="2800" dirty="0" smtClean="0"/>
              <a:t>as the</a:t>
            </a:r>
            <a:r>
              <a:rPr lang="en-US" sz="2800" dirty="0" smtClean="0">
                <a:solidFill>
                  <a:srgbClr val="FF0000"/>
                </a:solidFill>
              </a:rPr>
              <a:t> Justinian Code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smtClean="0"/>
              <a:t>Destroyed </a:t>
            </a:r>
            <a:r>
              <a:rPr lang="en-US" sz="2800" dirty="0"/>
              <a:t>the last stronghold of </a:t>
            </a:r>
            <a:r>
              <a:rPr lang="en-US" sz="2800" dirty="0" smtClean="0"/>
              <a:t>paganism (non-believers in Christianity)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Ruled as an </a:t>
            </a:r>
            <a:r>
              <a:rPr lang="en-US" sz="2800" dirty="0" smtClean="0">
                <a:solidFill>
                  <a:srgbClr val="FF0000"/>
                </a:solidFill>
              </a:rPr>
              <a:t>Autocrat</a:t>
            </a:r>
            <a:r>
              <a:rPr lang="en-US" sz="2800" dirty="0" smtClean="0"/>
              <a:t> with help from wife Theodora.</a:t>
            </a:r>
            <a:endParaRPr lang="en-US" sz="2800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524000"/>
            <a:ext cx="2895600" cy="3657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172200" y="5334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Empress Theodora </a:t>
            </a:r>
            <a:br>
              <a:rPr lang="en-US" dirty="0" smtClean="0"/>
            </a:br>
            <a:r>
              <a:rPr lang="en-US" dirty="0" smtClean="0"/>
              <a:t>wife of Justinian I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2438400" y="5486400"/>
            <a:ext cx="3733800" cy="1066800"/>
          </a:xfrm>
          <a:prstGeom prst="wedgeRoundRectCallout">
            <a:avLst>
              <a:gd name="adj1" fmla="val -36099"/>
              <a:gd name="adj2" fmla="val -699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person (as a monarch) ruling with unlimited authority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map565_base.gif                                                00386D39Macintosh HD                   BC87893D: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685800"/>
            <a:ext cx="7772400" cy="4830763"/>
          </a:xfrm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295400" y="5638800"/>
            <a:ext cx="73885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The Byzantine empire in 565, at its largest expansion ever.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"/>
            <a:ext cx="8077200" cy="838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 of the Byzantine Empire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066800"/>
            <a:ext cx="4495800" cy="5257800"/>
          </a:xfrm>
        </p:spPr>
        <p:txBody>
          <a:bodyPr/>
          <a:lstStyle/>
          <a:p>
            <a:r>
              <a:rPr lang="en-US" sz="2400" b="1" dirty="0">
                <a:latin typeface="Arial" charset="0"/>
              </a:rPr>
              <a:t>The 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Byzantine empire </a:t>
            </a:r>
            <a:r>
              <a:rPr lang="en-US" sz="2400" b="1" dirty="0">
                <a:latin typeface="Arial" charset="0"/>
              </a:rPr>
              <a:t>drew to a close in 1453 when forces from the 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Muslim Ottoman Empire </a:t>
            </a:r>
            <a:r>
              <a:rPr lang="en-US" sz="2400" b="1" dirty="0" smtClean="0">
                <a:latin typeface="Arial" charset="0"/>
              </a:rPr>
              <a:t>which surrounded </a:t>
            </a:r>
            <a:r>
              <a:rPr lang="en-US" sz="2400" b="1" dirty="0">
                <a:latin typeface="Arial" charset="0"/>
              </a:rPr>
              <a:t>and conquered 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Constantinople.</a:t>
            </a:r>
          </a:p>
          <a:p>
            <a:r>
              <a:rPr lang="en-US" sz="2400" b="1" dirty="0">
                <a:latin typeface="Arial" charset="0"/>
              </a:rPr>
              <a:t>The ancient Christian city was 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renamed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charset="0"/>
              </a:rPr>
              <a:t>Istanbul</a:t>
            </a:r>
            <a:r>
              <a:rPr lang="en-US" sz="2400" b="1" dirty="0">
                <a:latin typeface="Arial" charset="0"/>
              </a:rPr>
              <a:t> and became the capital of the Ottoman Empire.</a:t>
            </a:r>
          </a:p>
        </p:txBody>
      </p:sp>
      <p:pic>
        <p:nvPicPr>
          <p:cNvPr id="5" name="Picture 6" descr="ConstantineXIIannisNikou.jpg                                   00386D39Macintosh HD                   BC87893D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0600"/>
            <a:ext cx="3886200" cy="5486400"/>
          </a:xfrm>
          <a:prstGeom prst="flowChartPunchedTape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yzantine_Empire_animated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905000"/>
            <a:ext cx="8402595" cy="388620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1000" y="152400"/>
            <a:ext cx="8229600" cy="1600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 Timeline of the </a:t>
            </a:r>
            <a:b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Byzantine Empire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762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066800"/>
            <a:ext cx="3810000" cy="4953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292: </a:t>
            </a:r>
            <a:r>
              <a:rPr lang="en-US" sz="2800" dirty="0">
                <a:solidFill>
                  <a:srgbClr val="FF0000"/>
                </a:solidFill>
              </a:rPr>
              <a:t>Diocletian divides </a:t>
            </a:r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Roman empire into two</a:t>
            </a:r>
            <a:r>
              <a:rPr lang="en-US" sz="28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324: Constantine reunites the two parts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330: </a:t>
            </a:r>
            <a:r>
              <a:rPr lang="en-US" sz="2800" b="1" dirty="0">
                <a:solidFill>
                  <a:srgbClr val="FF0000"/>
                </a:solidFill>
              </a:rPr>
              <a:t>Constantine builds a new capital </a:t>
            </a:r>
            <a:r>
              <a:rPr lang="en-US" sz="2800" b="1" dirty="0"/>
              <a:t>in the location of ancient Byzantium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337: The death of Constantine results in division between east and west.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3078" name="Picture 6" descr="emperor-diocletian.jpg                                         00386D39Macintosh HD                   BC87893D: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10200" y="1524000"/>
            <a:ext cx="30988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ninCand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4191000"/>
            <a:ext cx="2209800" cy="2209800"/>
          </a:xfrm>
          <a:prstGeom prst="rect">
            <a:avLst/>
          </a:prstGeom>
        </p:spPr>
      </p:pic>
      <p:pic>
        <p:nvPicPr>
          <p:cNvPr id="8" name="Picture 7" descr="eyes-in-the-dar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810000"/>
            <a:ext cx="3048000" cy="30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7406640" cy="1472184"/>
          </a:xfrm>
        </p:spPr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The Dark Ages/Middle Ages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76400"/>
            <a:ext cx="5562600" cy="914400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What was the cause of the Dark Ages? Why do we call them dark?</a:t>
            </a:r>
          </a:p>
          <a:p>
            <a:endParaRPr lang="en-US" dirty="0"/>
          </a:p>
        </p:txBody>
      </p:sp>
      <p:sp>
        <p:nvSpPr>
          <p:cNvPr id="4" name="Horizontal Scroll 3"/>
          <p:cNvSpPr/>
          <p:nvPr/>
        </p:nvSpPr>
        <p:spPr>
          <a:xfrm>
            <a:off x="6400800" y="152400"/>
            <a:ext cx="2514600" cy="838200"/>
          </a:xfrm>
          <a:prstGeom prst="horizontalScroll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476 – 1350 AD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71800"/>
            <a:ext cx="9144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more large cities,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66888"/>
            <a:ext cx="7764463" cy="394811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With all the disease, riots, outside attacks and starvation people fled the cities of the once strong Roman </a:t>
            </a:r>
            <a:r>
              <a:rPr lang="en-US" sz="3600" dirty="0" smtClean="0"/>
              <a:t>empire.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In </a:t>
            </a:r>
            <a:r>
              <a:rPr lang="en-US" sz="3600" dirty="0"/>
              <a:t>Europe, people now lived on </a:t>
            </a:r>
            <a:r>
              <a:rPr lang="en-US" sz="3600" b="1" dirty="0" smtClean="0">
                <a:solidFill>
                  <a:srgbClr val="FF0000"/>
                </a:solidFill>
              </a:rPr>
              <a:t>manors</a:t>
            </a:r>
            <a:r>
              <a:rPr lang="en-US" sz="3600" dirty="0" smtClean="0"/>
              <a:t> (</a:t>
            </a:r>
            <a:r>
              <a:rPr lang="en-US" sz="3600" dirty="0" smtClean="0">
                <a:solidFill>
                  <a:srgbClr val="FF0000"/>
                </a:solidFill>
              </a:rPr>
              <a:t>self-sufficient communities</a:t>
            </a:r>
            <a:r>
              <a:rPr lang="en-US" sz="3600" dirty="0" smtClean="0"/>
              <a:t>) </a:t>
            </a:r>
            <a:r>
              <a:rPr lang="en-US" sz="3600" dirty="0"/>
              <a:t>consisting of a </a:t>
            </a:r>
            <a:r>
              <a:rPr lang="en-US" sz="3600" dirty="0">
                <a:solidFill>
                  <a:srgbClr val="FF0000"/>
                </a:solidFill>
              </a:rPr>
              <a:t>castle, church, village and surrounding farmlands</a:t>
            </a:r>
            <a:r>
              <a:rPr lang="en-US" sz="3600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36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04773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Manoralism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(Medieval Economi</a:t>
            </a:r>
            <a:r>
              <a:rPr lang="en-US" dirty="0"/>
              <a:t>c</a:t>
            </a:r>
            <a:r>
              <a:rPr lang="en-US" dirty="0" smtClean="0"/>
              <a:t> System</a:t>
            </a:r>
            <a:r>
              <a:rPr lang="en-US" dirty="0"/>
              <a:t>)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588" y="2927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29400" y="1524000"/>
            <a:ext cx="2286000" cy="34001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For safety and for defense, people in the Middle Ages formed small communities around a central lord or master. </a:t>
            </a:r>
            <a:endParaRPr lang="en-US" sz="2400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357686" y="1500174"/>
            <a:ext cx="2286000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Most people lived on a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manor</a:t>
            </a:r>
            <a:r>
              <a:rPr lang="en-US" sz="2400" dirty="0">
                <a:solidFill>
                  <a:srgbClr val="000000"/>
                </a:solidFill>
              </a:rPr>
              <a:t>, which consisted of the castle, the church, the village, and the surrounding farm land. 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4357686" y="4919008"/>
            <a:ext cx="4786314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These manors were isolated, </a:t>
            </a:r>
            <a:br>
              <a:rPr lang="en-US" sz="2400" dirty="0" smtClean="0"/>
            </a:br>
            <a:r>
              <a:rPr lang="en-US" sz="2400" dirty="0" smtClean="0"/>
              <a:t>with occasional visits from peddlers, pilgrims on their way to the Crusades, or soldiers </a:t>
            </a:r>
            <a:br>
              <a:rPr lang="en-US" sz="2400" dirty="0" smtClean="0"/>
            </a:br>
            <a:r>
              <a:rPr lang="en-US" sz="2400" dirty="0" smtClean="0"/>
              <a:t>from other fiefdoms. </a:t>
            </a:r>
            <a:endParaRPr lang="en-US" sz="2400" dirty="0"/>
          </a:p>
        </p:txBody>
      </p:sp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447800"/>
            <a:ext cx="3256533" cy="54102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eudal_system_dia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28600"/>
            <a:ext cx="3886200" cy="3352800"/>
          </a:xfrm>
          <a:prstGeom prst="rect">
            <a:avLst/>
          </a:prstGeom>
          <a:noFill/>
          <a:ln w="57150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37891" name="Picture 3" descr="tower_with_pendant_md_wh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04800"/>
            <a:ext cx="1676400" cy="1981200"/>
          </a:xfrm>
          <a:prstGeom prst="rect">
            <a:avLst/>
          </a:prstGeom>
          <a:noFill/>
        </p:spPr>
      </p:pic>
      <p:pic>
        <p:nvPicPr>
          <p:cNvPr id="37892" name="Picture 4" descr="knight_shield_and_sword_md_wht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304800"/>
            <a:ext cx="1905000" cy="1905000"/>
          </a:xfrm>
          <a:prstGeom prst="rect">
            <a:avLst/>
          </a:prstGeom>
          <a:noFill/>
        </p:spPr>
      </p:pic>
      <p:pic>
        <p:nvPicPr>
          <p:cNvPr id="37893" name="Picture 5" descr="mounted_knight_looking_majestic_md_wht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886200"/>
            <a:ext cx="2209800" cy="2667000"/>
          </a:xfrm>
          <a:prstGeom prst="rect">
            <a:avLst/>
          </a:prstGeom>
          <a:noFill/>
        </p:spPr>
      </p:pic>
      <p:pic>
        <p:nvPicPr>
          <p:cNvPr id="37894" name="Picture 6" descr="Knigh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3962400"/>
            <a:ext cx="3211513" cy="2590800"/>
          </a:xfrm>
          <a:prstGeom prst="rect">
            <a:avLst/>
          </a:prstGeom>
          <a:noFill/>
          <a:ln w="57150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37895" name="Picture 7" descr="image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3886200"/>
            <a:ext cx="2209800" cy="2667000"/>
          </a:xfrm>
          <a:prstGeom prst="rect">
            <a:avLst/>
          </a:prstGeom>
          <a:noFill/>
          <a:ln w="57150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496624" y="2438400"/>
            <a:ext cx="3902607" cy="1077218"/>
          </a:xfrm>
          <a:prstGeom prst="rect">
            <a:avLst/>
          </a:prstGeom>
          <a:gradFill rotWithShape="0">
            <a:gsLst>
              <a:gs pos="0">
                <a:srgbClr val="993300"/>
              </a:gs>
              <a:gs pos="50000">
                <a:schemeClr val="bg1"/>
              </a:gs>
              <a:gs pos="100000">
                <a:srgbClr val="993300"/>
              </a:gs>
            </a:gsLst>
            <a:lin ang="5400000" scaled="1"/>
          </a:gradFill>
          <a:ln w="5715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3366"/>
                </a:solidFill>
              </a:rPr>
              <a:t>Feudalism: Land for </a:t>
            </a:r>
            <a:br>
              <a:rPr lang="en-US" sz="3200" b="1" dirty="0" smtClean="0">
                <a:solidFill>
                  <a:srgbClr val="003366"/>
                </a:solidFill>
              </a:rPr>
            </a:br>
            <a:r>
              <a:rPr lang="en-US" sz="3200" b="1" dirty="0" smtClean="0">
                <a:solidFill>
                  <a:srgbClr val="003366"/>
                </a:solidFill>
              </a:rPr>
              <a:t>Military Service</a:t>
            </a:r>
            <a:endParaRPr lang="en-US" sz="3200" b="1" dirty="0">
              <a:solidFill>
                <a:srgbClr val="003366"/>
              </a:solidFill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365125" y="269875"/>
            <a:ext cx="1692275" cy="1974850"/>
          </a:xfrm>
          <a:prstGeom prst="rect">
            <a:avLst/>
          </a:prstGeom>
          <a:noFill/>
          <a:ln w="5715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2498725" y="269875"/>
            <a:ext cx="1920875" cy="1974850"/>
          </a:xfrm>
          <a:prstGeom prst="rect">
            <a:avLst/>
          </a:prstGeom>
          <a:noFill/>
          <a:ln w="5715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228600" y="3886200"/>
            <a:ext cx="2225675" cy="2705100"/>
          </a:xfrm>
          <a:prstGeom prst="rect">
            <a:avLst/>
          </a:prstGeom>
          <a:noFill/>
          <a:ln w="5715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  <a:p>
            <a:endParaRPr lang="en-US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Feudalism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(Medieval Political System)</a:t>
            </a:r>
            <a:endParaRPr lang="en-US" dirty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990600" y="1371600"/>
            <a:ext cx="5486400" cy="5486400"/>
          </a:xfrm>
        </p:spPr>
        <p:txBody>
          <a:bodyPr>
            <a:normAutofit fontScale="55000" lnSpcReduction="20000"/>
          </a:bodyPr>
          <a:lstStyle/>
          <a:p>
            <a:r>
              <a:rPr lang="en-US" sz="3800" dirty="0"/>
              <a:t>The </a:t>
            </a:r>
            <a:r>
              <a:rPr lang="en-US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kings</a:t>
            </a:r>
            <a:r>
              <a:rPr lang="en-US" sz="3800" dirty="0"/>
              <a:t> had lots of land; he gave land to lords in exchange for protection and </a:t>
            </a:r>
            <a:r>
              <a:rPr lang="en-US" sz="3800" dirty="0" smtClean="0"/>
              <a:t>money.</a:t>
            </a:r>
            <a:endParaRPr lang="en-US" sz="3800" dirty="0"/>
          </a:p>
          <a:p>
            <a:r>
              <a:rPr lang="en-US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Lords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800" dirty="0"/>
              <a:t>gave their land to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knights</a:t>
            </a:r>
            <a:r>
              <a:rPr lang="en-US" sz="3600" dirty="0"/>
              <a:t> </a:t>
            </a:r>
            <a:r>
              <a:rPr lang="en-US" sz="3800" dirty="0"/>
              <a:t>in exchange for </a:t>
            </a:r>
            <a:r>
              <a:rPr lang="en-US" sz="3800" dirty="0" smtClean="0"/>
              <a:t>protection &amp; money.</a:t>
            </a:r>
          </a:p>
          <a:p>
            <a:r>
              <a:rPr lang="en-US" sz="3800" dirty="0" smtClean="0"/>
              <a:t>Land </a:t>
            </a:r>
            <a:r>
              <a:rPr lang="en-US" sz="3800" dirty="0"/>
              <a:t>given to knight for service was called a </a:t>
            </a:r>
            <a:r>
              <a:rPr lang="en-US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fief</a:t>
            </a:r>
            <a:r>
              <a:rPr lang="en-US" sz="3800" dirty="0"/>
              <a:t> </a:t>
            </a:r>
          </a:p>
          <a:p>
            <a:pPr marL="798513" lvl="1" indent="-333375">
              <a:spcBef>
                <a:spcPct val="0"/>
              </a:spcBef>
              <a:spcAft>
                <a:spcPct val="50000"/>
              </a:spcAft>
              <a:defRPr/>
            </a:pPr>
            <a:r>
              <a:rPr lang="en-US" sz="3800" dirty="0"/>
              <a:t>Anyone accepting fief was called a </a:t>
            </a:r>
            <a:r>
              <a:rPr lang="en-US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vassal</a:t>
            </a:r>
          </a:p>
          <a:p>
            <a:pPr marL="798513" lvl="1" indent="-333375">
              <a:spcBef>
                <a:spcPct val="0"/>
              </a:spcBef>
              <a:spcAft>
                <a:spcPct val="50000"/>
              </a:spcAft>
              <a:defRPr/>
            </a:pPr>
            <a:r>
              <a:rPr lang="en-US" sz="3800" dirty="0"/>
              <a:t>Person from whom he accepted fief was his </a:t>
            </a:r>
            <a:r>
              <a:rPr lang="en-US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endParaRPr lang="en-US" sz="3800" dirty="0"/>
          </a:p>
          <a:p>
            <a:r>
              <a:rPr lang="en-US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Knights</a:t>
            </a:r>
            <a:r>
              <a:rPr lang="en-US" sz="3800" dirty="0"/>
              <a:t> let </a:t>
            </a:r>
            <a:r>
              <a:rPr lang="en-US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serfs</a:t>
            </a:r>
            <a:r>
              <a:rPr lang="en-US" sz="3800" dirty="0"/>
              <a:t> work the land and he would protect them. </a:t>
            </a:r>
          </a:p>
          <a:p>
            <a:r>
              <a:rPr lang="en-US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Serfs</a:t>
            </a:r>
            <a:r>
              <a:rPr lang="en-US" sz="3800" dirty="0"/>
              <a:t> got food and shelter</a:t>
            </a:r>
            <a:r>
              <a:rPr lang="en-US" sz="3800" dirty="0" smtClean="0"/>
              <a:t>.</a:t>
            </a:r>
          </a:p>
          <a:p>
            <a:pPr>
              <a:buNone/>
            </a:pPr>
            <a:endParaRPr lang="en-US" sz="3800" dirty="0"/>
          </a:p>
          <a:p>
            <a:pPr>
              <a:buNone/>
            </a:pPr>
            <a:r>
              <a:rPr lang="en-US" sz="5100" dirty="0" smtClean="0">
                <a:solidFill>
                  <a:srgbClr val="C00000"/>
                </a:solidFill>
              </a:rPr>
              <a:t>Result: each </a:t>
            </a:r>
            <a:r>
              <a:rPr lang="en-US" sz="5100" dirty="0">
                <a:solidFill>
                  <a:srgbClr val="C00000"/>
                </a:solidFill>
              </a:rPr>
              <a:t>person had rights and responsibilities</a:t>
            </a:r>
          </a:p>
          <a:p>
            <a:pPr>
              <a:buFontTx/>
              <a:buNone/>
            </a:pP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629400" y="1676400"/>
            <a:ext cx="2286000" cy="440120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231775" lvl="0" algn="l">
              <a:spcBef>
                <a:spcPct val="0"/>
              </a:spcBef>
              <a:spcAft>
                <a:spcPct val="50000"/>
              </a:spcAft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Historians 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cs typeface="Times New Roman"/>
              </a:rPr>
              <a:t>call system of exchanging </a:t>
            </a:r>
            <a:r>
              <a:rPr lang="en-US" sz="2800" b="1" kern="0" dirty="0">
                <a:solidFill>
                  <a:srgbClr val="C00000"/>
                </a:solidFill>
                <a:latin typeface="Times New Roman"/>
                <a:cs typeface="Times New Roman"/>
              </a:rPr>
              <a:t>land for </a:t>
            </a:r>
            <a:r>
              <a:rPr lang="en-US" sz="2800" b="1" kern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military service 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lang="en-US" sz="2800" b="1" kern="0" dirty="0">
                <a:solidFill>
                  <a:srgbClr val="000000"/>
                </a:solidFill>
                <a:latin typeface="Times New Roman"/>
                <a:cs typeface="Times New Roman"/>
              </a:rPr>
              <a:t>feudal system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cs typeface="Times New Roman"/>
              </a:rPr>
              <a:t>, or </a:t>
            </a:r>
            <a:r>
              <a:rPr lang="en-US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feudalism </a:t>
            </a:r>
            <a:r>
              <a:rPr lang="en-US" sz="2800" kern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5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5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5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5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Feudalism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(Medieval Political System)</a:t>
            </a:r>
            <a:endParaRPr lang="en-US" dirty="0"/>
          </a:p>
        </p:txBody>
      </p:sp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498286"/>
            <a:ext cx="8215370" cy="5359714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17" name="Trapezoid 16"/>
          <p:cNvSpPr/>
          <p:nvPr/>
        </p:nvSpPr>
        <p:spPr bwMode="auto">
          <a:xfrm>
            <a:off x="2214546" y="5214950"/>
            <a:ext cx="5357850" cy="714380"/>
          </a:xfrm>
          <a:prstGeom prst="trapezoid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cs typeface="Times New Roman" charset="0"/>
            </a:endParaRPr>
          </a:p>
        </p:txBody>
      </p:sp>
      <p:sp>
        <p:nvSpPr>
          <p:cNvPr id="18" name="Trapezoid 17"/>
          <p:cNvSpPr/>
          <p:nvPr/>
        </p:nvSpPr>
        <p:spPr bwMode="auto">
          <a:xfrm>
            <a:off x="3786182" y="3500438"/>
            <a:ext cx="2143140" cy="714380"/>
          </a:xfrm>
          <a:prstGeom prst="trapezoid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cs typeface="Times New Roman" charset="0"/>
            </a:endParaRPr>
          </a:p>
        </p:txBody>
      </p:sp>
      <p:sp>
        <p:nvSpPr>
          <p:cNvPr id="19" name="Trapezoid 18"/>
          <p:cNvSpPr/>
          <p:nvPr/>
        </p:nvSpPr>
        <p:spPr bwMode="auto">
          <a:xfrm>
            <a:off x="2928926" y="4357694"/>
            <a:ext cx="3786214" cy="714380"/>
          </a:xfrm>
          <a:prstGeom prst="trapezoid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cs typeface="Times New Roman" charset="0"/>
            </a:endParaRPr>
          </a:p>
        </p:txBody>
      </p:sp>
      <p:sp>
        <p:nvSpPr>
          <p:cNvPr id="20" name="Trapezoid 19"/>
          <p:cNvSpPr/>
          <p:nvPr/>
        </p:nvSpPr>
        <p:spPr bwMode="auto">
          <a:xfrm>
            <a:off x="4214810" y="3000372"/>
            <a:ext cx="1285884" cy="357190"/>
          </a:xfrm>
          <a:prstGeom prst="trapezoid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cs typeface="Times New Roman" charset="0"/>
            </a:endParaRPr>
          </a:p>
        </p:txBody>
      </p:sp>
      <p:sp>
        <p:nvSpPr>
          <p:cNvPr id="21" name="Trapezoid 20"/>
          <p:cNvSpPr/>
          <p:nvPr/>
        </p:nvSpPr>
        <p:spPr bwMode="auto">
          <a:xfrm>
            <a:off x="3643306" y="1643050"/>
            <a:ext cx="2286016" cy="428628"/>
          </a:xfrm>
          <a:prstGeom prst="trapezoid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cs typeface="Times New Roman" charset="0"/>
            </a:endParaRPr>
          </a:p>
        </p:txBody>
      </p:sp>
      <p:sp>
        <p:nvSpPr>
          <p:cNvPr id="23" name="Trapezoid 22"/>
          <p:cNvSpPr/>
          <p:nvPr/>
        </p:nvSpPr>
        <p:spPr bwMode="auto">
          <a:xfrm>
            <a:off x="2071670" y="6000768"/>
            <a:ext cx="5643602" cy="714380"/>
          </a:xfrm>
          <a:prstGeom prst="trapezoid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786314" y="285728"/>
            <a:ext cx="405762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Chivalry?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6314" y="1785926"/>
            <a:ext cx="40005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kumimoji="0" lang="en-US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482400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A code of honor </a:t>
            </a:r>
            <a:endParaRPr kumimoji="0" lang="en-US" sz="4400" b="1" i="1" u="none" strike="noStrike" kern="0" cap="none" spc="0" normalizeH="0" baseline="0" noProof="0" dirty="0">
              <a:ln>
                <a:noFill/>
              </a:ln>
              <a:solidFill>
                <a:srgbClr val="482400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0"/>
            <a:ext cx="3916680" cy="685800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208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928934"/>
            <a:ext cx="4047014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386" y="990600"/>
            <a:ext cx="7941829" cy="572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66800" y="2286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Roman Empire Divides into Eastern &amp; Western Empire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 of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Rome (Western Empire)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295400"/>
            <a:ext cx="3573463" cy="5029200"/>
          </a:xfrm>
        </p:spPr>
        <p:txBody>
          <a:bodyPr>
            <a:normAutofit/>
          </a:bodyPr>
          <a:lstStyle/>
          <a:p>
            <a:r>
              <a:rPr lang="en-US" sz="2800" dirty="0"/>
              <a:t>Rome was besieged 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FF0000"/>
                </a:solidFill>
              </a:rPr>
              <a:t>invaded)</a:t>
            </a:r>
            <a:r>
              <a:rPr lang="en-US" sz="2800" dirty="0" smtClean="0"/>
              <a:t> by </a:t>
            </a:r>
            <a:r>
              <a:rPr lang="en-US" sz="2800" dirty="0">
                <a:solidFill>
                  <a:srgbClr val="FF0000"/>
                </a:solidFill>
              </a:rPr>
              <a:t>various tribes</a:t>
            </a:r>
            <a:r>
              <a:rPr lang="en-US" sz="2800" dirty="0"/>
              <a:t> from modern day Germany and France</a:t>
            </a:r>
            <a:r>
              <a:rPr lang="en-US" sz="2800" dirty="0" smtClean="0"/>
              <a:t>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Disease – Plague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No Strong Central Authority – Empire Split – East Strong – West Weak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sz="2800" dirty="0"/>
          </a:p>
        </p:txBody>
      </p:sp>
      <p:pic>
        <p:nvPicPr>
          <p:cNvPr id="34822" name="Picture 6" descr="barbarianinvasion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93850" y="1766888"/>
            <a:ext cx="2744788" cy="4113212"/>
          </a:xfrm>
          <a:noFill/>
          <a:ln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295400"/>
            <a:ext cx="4000717" cy="4953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66800" y="152400"/>
            <a:ext cx="7772400" cy="6858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Fall of Rome (Western Empire)</a:t>
            </a:r>
            <a:endParaRPr kumimoji="0" lang="en-US" sz="43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143000"/>
            <a:ext cx="4648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Decline in Morals and Values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Political Corruption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Unemployment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 Inflation – Rise of 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Price of Goods &amp; 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Service with little rise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in income.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Urban decay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Inferior Technology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Military Spending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1336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133600"/>
            <a:ext cx="324424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057400"/>
            <a:ext cx="3454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2057400"/>
            <a:ext cx="3581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1066800"/>
            <a:ext cx="38862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1981200"/>
            <a:ext cx="3657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1981200"/>
            <a:ext cx="3810000" cy="327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0"/>
            <a:ext cx="74066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Byzantine Empire</a:t>
            </a:r>
            <a:br>
              <a:rPr lang="en-US" sz="3600" b="1" dirty="0" smtClean="0"/>
            </a:br>
            <a:r>
              <a:rPr lang="en-US" sz="3600" b="1" dirty="0" smtClean="0"/>
              <a:t>(Eastern Empire) </a:t>
            </a:r>
            <a:endParaRPr lang="en-US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1" y="1981200"/>
            <a:ext cx="8153400" cy="487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Horizontal Scroll 4"/>
          <p:cNvSpPr/>
          <p:nvPr/>
        </p:nvSpPr>
        <p:spPr>
          <a:xfrm>
            <a:off x="6096000" y="1143000"/>
            <a:ext cx="2895600" cy="762000"/>
          </a:xfrm>
          <a:prstGeom prst="horizontalScroll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476 – 1453 CE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/>
          <a:srcRect l="1584" t="4839" r="198" b="14516"/>
          <a:stretch>
            <a:fillRect/>
          </a:stretch>
        </p:blipFill>
        <p:spPr bwMode="auto">
          <a:xfrm>
            <a:off x="3657600" y="1752600"/>
            <a:ext cx="5029200" cy="46482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4995" name="Picture 3" descr="justini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429000"/>
            <a:ext cx="2590800" cy="31242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3657600" y="609600"/>
            <a:ext cx="5029200" cy="646331"/>
          </a:xfrm>
          <a:prstGeom prst="rect">
            <a:avLst/>
          </a:prstGeom>
          <a:gradFill rotWithShape="0">
            <a:gsLst>
              <a:gs pos="0">
                <a:srgbClr val="993300">
                  <a:gamma/>
                  <a:shade val="46275"/>
                  <a:invGamma/>
                </a:srgbClr>
              </a:gs>
              <a:gs pos="50000">
                <a:srgbClr val="993300"/>
              </a:gs>
              <a:gs pos="100000">
                <a:srgbClr val="993300">
                  <a:gamma/>
                  <a:shade val="46275"/>
                  <a:invGamma/>
                </a:srgbClr>
              </a:gs>
            </a:gsLst>
            <a:lin ang="5400000" scaled="1"/>
          </a:gra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dirty="0"/>
              <a:t>Emperor Justinian</a:t>
            </a:r>
          </a:p>
        </p:txBody>
      </p:sp>
      <p:pic>
        <p:nvPicPr>
          <p:cNvPr id="84997" name="Picture 5" descr="justinian"/>
          <p:cNvPicPr>
            <a:picLocks noChangeAspect="1" noChangeArrowheads="1"/>
          </p:cNvPicPr>
          <p:nvPr/>
        </p:nvPicPr>
        <p:blipFill>
          <a:blip r:embed="rId5" cstate="print"/>
          <a:srcRect l="2519" t="2777" r="1732" b="2777"/>
          <a:stretch>
            <a:fillRect/>
          </a:stretch>
        </p:blipFill>
        <p:spPr bwMode="auto">
          <a:xfrm>
            <a:off x="381000" y="304800"/>
            <a:ext cx="2971800" cy="2895600"/>
          </a:xfrm>
          <a:prstGeom prst="rect">
            <a:avLst/>
          </a:prstGeom>
          <a:noFill/>
          <a:ln w="57150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 Age of Justinian (</a:t>
            </a:r>
            <a:r>
              <a:rPr lang="en-US" dirty="0" smtClean="0">
                <a:solidFill>
                  <a:srgbClr val="FFFF00"/>
                </a:solidFill>
              </a:rPr>
              <a:t>527-575</a:t>
            </a:r>
            <a:r>
              <a:rPr lang="en-US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536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dirty="0" smtClean="0">
                <a:solidFill>
                  <a:schemeClr val="bg1"/>
                </a:solidFill>
              </a:rPr>
              <a:t>Re-conquest </a:t>
            </a:r>
            <a:r>
              <a:rPr lang="en-US" sz="2400" dirty="0">
                <a:solidFill>
                  <a:schemeClr val="bg1"/>
                </a:solidFill>
              </a:rPr>
              <a:t>of Rome and much of Italy took many years.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North Africa and the Spanish coast were easily conquered.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Victories over </a:t>
            </a:r>
            <a:r>
              <a:rPr lang="en-US" sz="2400" dirty="0" smtClean="0">
                <a:solidFill>
                  <a:schemeClr val="bg1"/>
                </a:solidFill>
              </a:rPr>
              <a:t>Persia </a:t>
            </a:r>
            <a:r>
              <a:rPr lang="en-US" sz="2400" dirty="0">
                <a:solidFill>
                  <a:schemeClr val="bg1"/>
                </a:solidFill>
              </a:rPr>
              <a:t>in the east consolidate the borders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2294" name="Picture 6" descr="180px-Justinian.jpg                                            00386D39Macintosh HD                   BC87893D: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5538" y="1981200"/>
            <a:ext cx="3233737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402</TotalTime>
  <Words>579</Words>
  <Application>Microsoft Office PowerPoint</Application>
  <PresentationFormat>On-screen Show (4:3)</PresentationFormat>
  <Paragraphs>104</Paragraphs>
  <Slides>26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Solstice</vt:lpstr>
      <vt:lpstr>Fall of Roman Empire</vt:lpstr>
      <vt:lpstr>The Origins</vt:lpstr>
      <vt:lpstr>Slide 3</vt:lpstr>
      <vt:lpstr>Fall of Rome (Western Empire)</vt:lpstr>
      <vt:lpstr>Slide 5</vt:lpstr>
      <vt:lpstr>Byzantine Empire (Eastern Empire) </vt:lpstr>
      <vt:lpstr>Slide 7</vt:lpstr>
      <vt:lpstr>Slide 8</vt:lpstr>
      <vt:lpstr>The Age of Justinian (527-575)</vt:lpstr>
      <vt:lpstr>Slide 10</vt:lpstr>
      <vt:lpstr>Slide 11</vt:lpstr>
      <vt:lpstr>Slide 12</vt:lpstr>
      <vt:lpstr>Slide 13</vt:lpstr>
      <vt:lpstr>Slide 14</vt:lpstr>
      <vt:lpstr>Slide 15</vt:lpstr>
      <vt:lpstr>Justinian’s Legacy</vt:lpstr>
      <vt:lpstr>Slide 17</vt:lpstr>
      <vt:lpstr>The End of the Byzantine Empire</vt:lpstr>
      <vt:lpstr>Slide 19</vt:lpstr>
      <vt:lpstr>The Dark Ages/Middle Ages</vt:lpstr>
      <vt:lpstr>No more large cities,  trade, education</vt:lpstr>
      <vt:lpstr>Manoralism  (Medieval Economic System)</vt:lpstr>
      <vt:lpstr>Slide 23</vt:lpstr>
      <vt:lpstr>Feudalism  (Medieval Political System)</vt:lpstr>
      <vt:lpstr>Feudalism  (Medieval Political System)</vt:lpstr>
      <vt:lpstr>What is Chivalry?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of Roman Empire</dc:title>
  <dc:creator>Alex</dc:creator>
  <cp:lastModifiedBy>Alex</cp:lastModifiedBy>
  <cp:revision>16</cp:revision>
  <dcterms:created xsi:type="dcterms:W3CDTF">2011-11-24T18:36:29Z</dcterms:created>
  <dcterms:modified xsi:type="dcterms:W3CDTF">2012-07-15T20:50:22Z</dcterms:modified>
</cp:coreProperties>
</file>