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341" r:id="rId2"/>
    <p:sldId id="345" r:id="rId3"/>
    <p:sldId id="346" r:id="rId4"/>
    <p:sldId id="342" r:id="rId5"/>
    <p:sldId id="343" r:id="rId6"/>
    <p:sldId id="344" r:id="rId7"/>
    <p:sldId id="348" r:id="rId8"/>
    <p:sldId id="349" r:id="rId9"/>
    <p:sldId id="350" r:id="rId10"/>
    <p:sldId id="347" r:id="rId11"/>
    <p:sldId id="271" r:id="rId12"/>
    <p:sldId id="273" r:id="rId13"/>
    <p:sldId id="308" r:id="rId14"/>
    <p:sldId id="309" r:id="rId15"/>
    <p:sldId id="311" r:id="rId16"/>
    <p:sldId id="312" r:id="rId17"/>
    <p:sldId id="313" r:id="rId18"/>
    <p:sldId id="314" r:id="rId19"/>
    <p:sldId id="315" r:id="rId20"/>
    <p:sldId id="316" r:id="rId21"/>
    <p:sldId id="310" r:id="rId22"/>
    <p:sldId id="292" r:id="rId23"/>
    <p:sldId id="333" r:id="rId24"/>
    <p:sldId id="334" r:id="rId25"/>
    <p:sldId id="335" r:id="rId26"/>
    <p:sldId id="336" r:id="rId27"/>
    <p:sldId id="337" r:id="rId28"/>
    <p:sldId id="338" r:id="rId29"/>
    <p:sldId id="282" r:id="rId30"/>
    <p:sldId id="328" r:id="rId31"/>
    <p:sldId id="317" r:id="rId32"/>
    <p:sldId id="318" r:id="rId33"/>
    <p:sldId id="319" r:id="rId34"/>
    <p:sldId id="320" r:id="rId35"/>
    <p:sldId id="330" r:id="rId36"/>
    <p:sldId id="331" r:id="rId37"/>
    <p:sldId id="332" r:id="rId38"/>
    <p:sldId id="327" r:id="rId39"/>
    <p:sldId id="351" r:id="rId40"/>
    <p:sldId id="352" r:id="rId41"/>
    <p:sldId id="339" r:id="rId42"/>
    <p:sldId id="340" r:id="rId4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FF99"/>
    <a:srgbClr val="9966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71" autoAdjust="0"/>
    <p:restoredTop sz="94660"/>
  </p:normalViewPr>
  <p:slideViewPr>
    <p:cSldViewPr>
      <p:cViewPr varScale="1">
        <p:scale>
          <a:sx n="68" d="100"/>
          <a:sy n="68" d="100"/>
        </p:scale>
        <p:origin x="-14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3F09AB3-8029-4ECE-9C78-4BBF9B1AC44D}"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2B0BB9D-270F-4160-A165-67B70A88DF7A}"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65C45F-45D5-4231-8E40-40DF198898BC}"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F7B82AC-84EC-42A4-817A-D3B7E70EF1B6}"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22C7AB5-B66D-4736-A596-6C42960487B0}"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0FE7962-3D32-4D15-8642-182E140C325A}"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486194E-990F-4FDD-9E5F-6B5A58674D21}"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F025D269-706E-4C27-8295-0A45728A7665}"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4C4D49C-12BA-424A-B965-CABCDFE7D3F0}"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91E2C38D-0EF0-46CE-AAC8-C7247584B1B2}"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9A934FC-B2F1-4B4F-9FD7-B70F295482F3}"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9D2594A0-E41A-4278-80CF-FB9FD9AFF8E0}"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E68FAC-FE02-40E5-8A4B-BD5C786CCAE8}"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95238" name="WordArt 6"/>
          <p:cNvSpPr>
            <a:spLocks noChangeArrowheads="1" noChangeShapeType="1" noTextEdit="1"/>
          </p:cNvSpPr>
          <p:nvPr/>
        </p:nvSpPr>
        <p:spPr bwMode="auto">
          <a:xfrm>
            <a:off x="755650" y="4437063"/>
            <a:ext cx="7488238" cy="1152525"/>
          </a:xfrm>
          <a:prstGeom prst="rect">
            <a:avLst/>
          </a:prstGeom>
        </p:spPr>
        <p:txBody>
          <a:bodyPr wrap="none" fromWordArt="1">
            <a:prstTxWarp prst="textPlain">
              <a:avLst>
                <a:gd name="adj" fmla="val 50000"/>
              </a:avLst>
            </a:prstTxWarp>
          </a:bodyPr>
          <a:lstStyle/>
          <a:p>
            <a:pPr algn="ctr"/>
            <a:r>
              <a:rPr lang="en-US" sz="3600" i="1" kern="10">
                <a:ln w="28575">
                  <a:solidFill>
                    <a:schemeClr val="tx1"/>
                  </a:solidFill>
                  <a:round/>
                  <a:headEnd/>
                  <a:tailEnd/>
                </a:ln>
                <a:gradFill rotWithShape="1">
                  <a:gsLst>
                    <a:gs pos="0">
                      <a:srgbClr val="FFFFFF"/>
                    </a:gs>
                    <a:gs pos="100000">
                      <a:schemeClr val="accent2"/>
                    </a:gs>
                  </a:gsLst>
                  <a:lin ang="5400000" scaled="1"/>
                </a:gradFill>
                <a:effectLst>
                  <a:outerShdw dist="35921" dir="2700000" algn="ctr" rotWithShape="0">
                    <a:srgbClr val="808080">
                      <a:alpha val="80000"/>
                    </a:srgbClr>
                  </a:outerShdw>
                </a:effectLst>
                <a:latin typeface="Arial Black"/>
              </a:rPr>
              <a:t>The Hitler Youth</a:t>
            </a:r>
          </a:p>
        </p:txBody>
      </p:sp>
      <p:sp>
        <p:nvSpPr>
          <p:cNvPr id="95239" name="Text Box 7"/>
          <p:cNvSpPr txBox="1">
            <a:spLocks noChangeArrowheads="1"/>
          </p:cNvSpPr>
          <p:nvPr/>
        </p:nvSpPr>
        <p:spPr bwMode="auto">
          <a:xfrm>
            <a:off x="611188" y="404813"/>
            <a:ext cx="7704137" cy="579437"/>
          </a:xfrm>
          <a:prstGeom prst="rect">
            <a:avLst/>
          </a:prstGeom>
          <a:noFill/>
          <a:ln w="9525">
            <a:noFill/>
            <a:miter lim="800000"/>
            <a:headEnd/>
            <a:tailEnd/>
          </a:ln>
          <a:effectLst/>
        </p:spPr>
        <p:txBody>
          <a:bodyPr>
            <a:spAutoFit/>
          </a:bodyPr>
          <a:lstStyle/>
          <a:p>
            <a:pPr algn="ctr">
              <a:spcBef>
                <a:spcPct val="50000"/>
              </a:spcBef>
            </a:pPr>
            <a:r>
              <a:rPr lang="en-GB" sz="3200" b="1">
                <a:latin typeface="Comic Sans MS" pitchFamily="66" charset="0"/>
              </a:rPr>
              <a:t>Changing Life In Germany 1933-39</a:t>
            </a:r>
          </a:p>
        </p:txBody>
      </p:sp>
      <p:sp>
        <p:nvSpPr>
          <p:cNvPr id="95240" name="Text Box 8"/>
          <p:cNvSpPr txBox="1">
            <a:spLocks noChangeArrowheads="1"/>
          </p:cNvSpPr>
          <p:nvPr/>
        </p:nvSpPr>
        <p:spPr bwMode="auto">
          <a:xfrm>
            <a:off x="395288" y="5876925"/>
            <a:ext cx="8064500" cy="427038"/>
          </a:xfrm>
          <a:prstGeom prst="rect">
            <a:avLst/>
          </a:prstGeom>
          <a:noFill/>
          <a:ln w="9525">
            <a:noFill/>
            <a:miter lim="800000"/>
            <a:headEnd/>
            <a:tailEnd/>
          </a:ln>
          <a:effectLst/>
        </p:spPr>
        <p:txBody>
          <a:bodyPr>
            <a:spAutoFit/>
          </a:bodyPr>
          <a:lstStyle/>
          <a:p>
            <a:pPr algn="ctr">
              <a:spcBef>
                <a:spcPct val="50000"/>
              </a:spcBef>
            </a:pPr>
            <a:r>
              <a:rPr lang="en-GB" sz="2200">
                <a:latin typeface="Comic Sans MS" pitchFamily="66" charset="0"/>
              </a:rPr>
              <a:t>‘Those who have youth on their side control the future.’</a:t>
            </a:r>
          </a:p>
        </p:txBody>
      </p:sp>
      <p:sp>
        <p:nvSpPr>
          <p:cNvPr id="95241" name="AutoShape 9">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1" name="Oval 5"/>
          <p:cNvSpPr>
            <a:spLocks noChangeArrowheads="1"/>
          </p:cNvSpPr>
          <p:nvPr/>
        </p:nvSpPr>
        <p:spPr bwMode="auto">
          <a:xfrm>
            <a:off x="468313" y="333375"/>
            <a:ext cx="3168650" cy="2160588"/>
          </a:xfrm>
          <a:prstGeom prst="ellipse">
            <a:avLst/>
          </a:prstGeom>
          <a:gradFill rotWithShape="1">
            <a:gsLst>
              <a:gs pos="0">
                <a:srgbClr val="FF0000"/>
              </a:gs>
              <a:gs pos="50000">
                <a:schemeClr val="bg1"/>
              </a:gs>
              <a:gs pos="100000">
                <a:srgbClr val="FF0000"/>
              </a:gs>
            </a:gsLst>
            <a:lin ang="5400000" scaled="1"/>
          </a:gradFill>
          <a:ln w="9525">
            <a:noFill/>
            <a:round/>
            <a:headEnd/>
            <a:tailEnd/>
          </a:ln>
          <a:effectLst/>
        </p:spPr>
        <p:txBody>
          <a:bodyPr wrap="none" anchor="ctr"/>
          <a:lstStyle/>
          <a:p>
            <a:pPr algn="ctr"/>
            <a:r>
              <a:rPr lang="en-GB" sz="2400" b="1">
                <a:latin typeface="Comic Sans MS" pitchFamily="66" charset="0"/>
              </a:rPr>
              <a:t>Hitler Youth </a:t>
            </a:r>
            <a:br>
              <a:rPr lang="en-GB" sz="2400" b="1">
                <a:latin typeface="Comic Sans MS" pitchFamily="66" charset="0"/>
              </a:rPr>
            </a:br>
            <a:r>
              <a:rPr lang="en-GB" sz="2400" b="1">
                <a:latin typeface="Comic Sans MS" pitchFamily="66" charset="0"/>
              </a:rPr>
              <a:t>Rules</a:t>
            </a:r>
          </a:p>
        </p:txBody>
      </p:sp>
      <p:sp>
        <p:nvSpPr>
          <p:cNvPr id="101383" name="Text Box 7"/>
          <p:cNvSpPr txBox="1">
            <a:spLocks noChangeArrowheads="1"/>
          </p:cNvSpPr>
          <p:nvPr/>
        </p:nvSpPr>
        <p:spPr bwMode="auto">
          <a:xfrm>
            <a:off x="179388" y="3429000"/>
            <a:ext cx="3168650"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HJ members must ignore friends and parents whilst marching along</a:t>
            </a:r>
          </a:p>
        </p:txBody>
      </p:sp>
      <p:sp>
        <p:nvSpPr>
          <p:cNvPr id="101384" name="Line 8"/>
          <p:cNvSpPr>
            <a:spLocks noChangeShapeType="1"/>
          </p:cNvSpPr>
          <p:nvPr/>
        </p:nvSpPr>
        <p:spPr bwMode="auto">
          <a:xfrm flipH="1">
            <a:off x="1692275" y="2492375"/>
            <a:ext cx="217488" cy="936625"/>
          </a:xfrm>
          <a:prstGeom prst="line">
            <a:avLst/>
          </a:prstGeom>
          <a:noFill/>
          <a:ln w="28575">
            <a:solidFill>
              <a:schemeClr val="tx1"/>
            </a:solidFill>
            <a:round/>
            <a:headEnd/>
            <a:tailEnd/>
          </a:ln>
          <a:effectLst/>
        </p:spPr>
        <p:txBody>
          <a:bodyPr/>
          <a:lstStyle/>
          <a:p>
            <a:endParaRPr lang="en-US"/>
          </a:p>
        </p:txBody>
      </p:sp>
      <p:sp>
        <p:nvSpPr>
          <p:cNvPr id="101385" name="Text Box 9"/>
          <p:cNvSpPr txBox="1">
            <a:spLocks noChangeArrowheads="1"/>
          </p:cNvSpPr>
          <p:nvPr/>
        </p:nvSpPr>
        <p:spPr bwMode="auto">
          <a:xfrm>
            <a:off x="4284663" y="333375"/>
            <a:ext cx="2881312"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be seen in uniform with girls</a:t>
            </a:r>
          </a:p>
        </p:txBody>
      </p:sp>
      <p:sp>
        <p:nvSpPr>
          <p:cNvPr id="101387" name="Line 11"/>
          <p:cNvSpPr>
            <a:spLocks noChangeShapeType="1"/>
          </p:cNvSpPr>
          <p:nvPr/>
        </p:nvSpPr>
        <p:spPr bwMode="auto">
          <a:xfrm flipV="1">
            <a:off x="3492500" y="836613"/>
            <a:ext cx="792163" cy="142875"/>
          </a:xfrm>
          <a:prstGeom prst="line">
            <a:avLst/>
          </a:prstGeom>
          <a:noFill/>
          <a:ln w="28575">
            <a:solidFill>
              <a:schemeClr val="tx1"/>
            </a:solidFill>
            <a:round/>
            <a:headEnd/>
            <a:tailEnd/>
          </a:ln>
          <a:effectLst/>
        </p:spPr>
        <p:txBody>
          <a:bodyPr/>
          <a:lstStyle/>
          <a:p>
            <a:endParaRPr lang="en-US"/>
          </a:p>
        </p:txBody>
      </p:sp>
      <p:sp>
        <p:nvSpPr>
          <p:cNvPr id="101388" name="Text Box 12"/>
          <p:cNvSpPr txBox="1">
            <a:spLocks noChangeArrowheads="1"/>
          </p:cNvSpPr>
          <p:nvPr/>
        </p:nvSpPr>
        <p:spPr bwMode="auto">
          <a:xfrm>
            <a:off x="3708400" y="2205038"/>
            <a:ext cx="2881313" cy="944562"/>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buy things at Jewish shops</a:t>
            </a:r>
          </a:p>
        </p:txBody>
      </p:sp>
      <p:sp>
        <p:nvSpPr>
          <p:cNvPr id="101389" name="Text Box 13"/>
          <p:cNvSpPr txBox="1">
            <a:spLocks noChangeArrowheads="1"/>
          </p:cNvSpPr>
          <p:nvPr/>
        </p:nvSpPr>
        <p:spPr bwMode="auto">
          <a:xfrm>
            <a:off x="0" y="6583363"/>
            <a:ext cx="5940425" cy="274637"/>
          </a:xfrm>
          <a:prstGeom prst="rect">
            <a:avLst/>
          </a:prstGeom>
          <a:noFill/>
          <a:ln w="9525">
            <a:noFill/>
            <a:miter lim="800000"/>
            <a:headEnd/>
            <a:tailEnd/>
          </a:ln>
          <a:effectLst/>
        </p:spPr>
        <p:txBody>
          <a:bodyPr>
            <a:spAutoFit/>
          </a:bodyPr>
          <a:lstStyle/>
          <a:p>
            <a:pPr>
              <a:spcBef>
                <a:spcPct val="50000"/>
              </a:spcBef>
            </a:pPr>
            <a:r>
              <a:rPr lang="en-GB" sz="1200"/>
              <a:t>Rules taken from </a:t>
            </a:r>
            <a:r>
              <a:rPr lang="en-GB" sz="1200" b="1" i="1"/>
              <a:t>Nazi Power in Germany</a:t>
            </a:r>
            <a:r>
              <a:rPr lang="en-GB" sz="1200"/>
              <a:t> by Greg and Jean Thie, Hutchinson, 1989</a:t>
            </a:r>
          </a:p>
        </p:txBody>
      </p:sp>
      <p:sp>
        <p:nvSpPr>
          <p:cNvPr id="101390" name="Line 14"/>
          <p:cNvSpPr>
            <a:spLocks noChangeShapeType="1"/>
          </p:cNvSpPr>
          <p:nvPr/>
        </p:nvSpPr>
        <p:spPr bwMode="auto">
          <a:xfrm>
            <a:off x="3276600" y="2133600"/>
            <a:ext cx="0" cy="0"/>
          </a:xfrm>
          <a:prstGeom prst="line">
            <a:avLst/>
          </a:prstGeom>
          <a:noFill/>
          <a:ln w="9525">
            <a:solidFill>
              <a:schemeClr val="tx1"/>
            </a:solidFill>
            <a:round/>
            <a:headEnd/>
            <a:tailEnd/>
          </a:ln>
          <a:effectLst/>
        </p:spPr>
        <p:txBody>
          <a:bodyPr/>
          <a:lstStyle/>
          <a:p>
            <a:endParaRPr lang="en-US"/>
          </a:p>
        </p:txBody>
      </p:sp>
      <p:sp>
        <p:nvSpPr>
          <p:cNvPr id="101391" name="Line 15"/>
          <p:cNvSpPr>
            <a:spLocks noChangeShapeType="1"/>
          </p:cNvSpPr>
          <p:nvPr/>
        </p:nvSpPr>
        <p:spPr bwMode="auto">
          <a:xfrm>
            <a:off x="2987675" y="2276475"/>
            <a:ext cx="720725" cy="431800"/>
          </a:xfrm>
          <a:prstGeom prst="line">
            <a:avLst/>
          </a:prstGeom>
          <a:noFill/>
          <a:ln w="28575">
            <a:solidFill>
              <a:schemeClr val="tx1"/>
            </a:solidFill>
            <a:round/>
            <a:headEnd/>
            <a:tailEnd/>
          </a:ln>
          <a:effectLst/>
        </p:spPr>
        <p:txBody>
          <a:bodyPr/>
          <a:lstStyle/>
          <a:p>
            <a:endParaRPr lang="en-US"/>
          </a:p>
        </p:txBody>
      </p:sp>
      <p:sp>
        <p:nvSpPr>
          <p:cNvPr id="101392" name="AutoShape 16">
            <a:hlinkClick r:id="" action="ppaction://hlinkshowjump?jump=previousslide" highlightClick="1"/>
          </p:cNvPr>
          <p:cNvSpPr>
            <a:spLocks noChangeArrowheads="1"/>
          </p:cNvSpPr>
          <p:nvPr/>
        </p:nvSpPr>
        <p:spPr bwMode="auto">
          <a:xfrm flipH="1">
            <a:off x="8388350"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101394" name="Text Box 18"/>
          <p:cNvSpPr txBox="1">
            <a:spLocks noChangeArrowheads="1"/>
          </p:cNvSpPr>
          <p:nvPr/>
        </p:nvSpPr>
        <p:spPr bwMode="auto">
          <a:xfrm>
            <a:off x="0" y="4724400"/>
            <a:ext cx="9144000" cy="13493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200">
                <a:solidFill>
                  <a:schemeClr val="bg1"/>
                </a:solidFill>
                <a:latin typeface="Comic Sans MS" pitchFamily="66" charset="0"/>
              </a:rPr>
              <a:t>After reading through these rules, how much control do you think that the HJ had over the lives of young people within Nazi Germany?</a:t>
            </a:r>
            <a:endParaRPr lang="en-US" sz="2200">
              <a:solidFill>
                <a:schemeClr val="bg1"/>
              </a:solidFill>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2" name="AutoShape 12">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1</a:t>
            </a:r>
          </a:p>
        </p:txBody>
      </p:sp>
      <p:sp>
        <p:nvSpPr>
          <p:cNvPr id="20493" name="AutoShape 13">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20494" name="Oval 14"/>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5" name="AutoShape 7">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22536" name="Oval 8"/>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22537" name="Text Box 9"/>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22548" name="Line 20"/>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22557" name="AutoShape 29">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2</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1444"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1445"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1446"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1455"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1456"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1465"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2468"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2469"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2470"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2471"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2479"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2480"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2481"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2489"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4516"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4517"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4518"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4519"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4520" name="Text Box 8"/>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4527"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4528"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4529"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4530"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4537"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5540"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5541"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5542"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5543"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5544" name="Text Box 8"/>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5551"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5552"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5553"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5554"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5556"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5561"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6</a:t>
            </a:r>
          </a:p>
        </p:txBody>
      </p:sp>
      <p:sp>
        <p:nvSpPr>
          <p:cNvPr id="65562" name="Text Box 26"/>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6564"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6565"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6566"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6567"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6573" name="Text Box 13"/>
          <p:cNvSpPr txBox="1">
            <a:spLocks noChangeArrowheads="1"/>
          </p:cNvSpPr>
          <p:nvPr/>
        </p:nvSpPr>
        <p:spPr bwMode="auto">
          <a:xfrm>
            <a:off x="395288" y="2420938"/>
            <a:ext cx="1728787" cy="20764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HJ was to prepare boys for military service and to be strong future leaders of Germany</a:t>
            </a:r>
          </a:p>
        </p:txBody>
      </p:sp>
      <p:sp>
        <p:nvSpPr>
          <p:cNvPr id="66575"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6576"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6577"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6578"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6579" name="Line 19"/>
          <p:cNvSpPr>
            <a:spLocks noChangeShapeType="1"/>
          </p:cNvSpPr>
          <p:nvPr/>
        </p:nvSpPr>
        <p:spPr bwMode="auto">
          <a:xfrm flipH="1">
            <a:off x="2124075" y="2997200"/>
            <a:ext cx="792163" cy="287338"/>
          </a:xfrm>
          <a:prstGeom prst="line">
            <a:avLst/>
          </a:prstGeom>
          <a:noFill/>
          <a:ln w="28575">
            <a:solidFill>
              <a:schemeClr val="tx1"/>
            </a:solidFill>
            <a:round/>
            <a:headEnd/>
            <a:tailEnd/>
          </a:ln>
          <a:effectLst/>
        </p:spPr>
        <p:txBody>
          <a:bodyPr/>
          <a:lstStyle/>
          <a:p>
            <a:endParaRPr lang="en-US"/>
          </a:p>
        </p:txBody>
      </p:sp>
      <p:sp>
        <p:nvSpPr>
          <p:cNvPr id="66580"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6585"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7</a:t>
            </a:r>
          </a:p>
        </p:txBody>
      </p:sp>
      <p:sp>
        <p:nvSpPr>
          <p:cNvPr id="66586" name="Text Box 26"/>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6588" name="Text Box 28"/>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7588"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7589"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7590"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7591"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7597" name="Text Box 13"/>
          <p:cNvSpPr txBox="1">
            <a:spLocks noChangeArrowheads="1"/>
          </p:cNvSpPr>
          <p:nvPr/>
        </p:nvSpPr>
        <p:spPr bwMode="auto">
          <a:xfrm>
            <a:off x="395288" y="2420938"/>
            <a:ext cx="1728787" cy="20764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HJ was to prepare boys for military service and to be strong future leaders of Germany</a:t>
            </a:r>
          </a:p>
        </p:txBody>
      </p:sp>
      <p:sp>
        <p:nvSpPr>
          <p:cNvPr id="67598" name="Text Box 14"/>
          <p:cNvSpPr txBox="1">
            <a:spLocks noChangeArrowheads="1"/>
          </p:cNvSpPr>
          <p:nvPr/>
        </p:nvSpPr>
        <p:spPr bwMode="auto">
          <a:xfrm>
            <a:off x="323850" y="4724400"/>
            <a:ext cx="2195513"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Emphasis in the HJ and BDM was placed upon physical fitness, group activities and obedience to the Nazi Party</a:t>
            </a:r>
          </a:p>
        </p:txBody>
      </p:sp>
      <p:sp>
        <p:nvSpPr>
          <p:cNvPr id="67599"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7600"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7601"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7602"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7603" name="Line 19"/>
          <p:cNvSpPr>
            <a:spLocks noChangeShapeType="1"/>
          </p:cNvSpPr>
          <p:nvPr/>
        </p:nvSpPr>
        <p:spPr bwMode="auto">
          <a:xfrm flipH="1">
            <a:off x="2124075" y="2997200"/>
            <a:ext cx="792163" cy="287338"/>
          </a:xfrm>
          <a:prstGeom prst="line">
            <a:avLst/>
          </a:prstGeom>
          <a:noFill/>
          <a:ln w="28575">
            <a:solidFill>
              <a:schemeClr val="tx1"/>
            </a:solidFill>
            <a:round/>
            <a:headEnd/>
            <a:tailEnd/>
          </a:ln>
          <a:effectLst/>
        </p:spPr>
        <p:txBody>
          <a:bodyPr/>
          <a:lstStyle/>
          <a:p>
            <a:endParaRPr lang="en-US"/>
          </a:p>
        </p:txBody>
      </p:sp>
      <p:sp>
        <p:nvSpPr>
          <p:cNvPr id="67604"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7605" name="Line 21"/>
          <p:cNvSpPr>
            <a:spLocks noChangeShapeType="1"/>
          </p:cNvSpPr>
          <p:nvPr/>
        </p:nvSpPr>
        <p:spPr bwMode="auto">
          <a:xfrm flipH="1">
            <a:off x="2124075" y="3573463"/>
            <a:ext cx="1152525" cy="1150937"/>
          </a:xfrm>
          <a:prstGeom prst="line">
            <a:avLst/>
          </a:prstGeom>
          <a:noFill/>
          <a:ln w="28575">
            <a:solidFill>
              <a:schemeClr val="tx1"/>
            </a:solidFill>
            <a:round/>
            <a:headEnd/>
            <a:tailEnd/>
          </a:ln>
          <a:effectLst/>
        </p:spPr>
        <p:txBody>
          <a:bodyPr/>
          <a:lstStyle/>
          <a:p>
            <a:endParaRPr lang="en-US"/>
          </a:p>
        </p:txBody>
      </p:sp>
      <p:sp>
        <p:nvSpPr>
          <p:cNvPr id="67609"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8</a:t>
            </a:r>
          </a:p>
        </p:txBody>
      </p:sp>
      <p:sp>
        <p:nvSpPr>
          <p:cNvPr id="67610" name="Text Box 26"/>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7612" name="Text Box 28"/>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8612"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8613"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8614"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8615"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8619" name="Text Box 11"/>
          <p:cNvSpPr txBox="1">
            <a:spLocks noChangeArrowheads="1"/>
          </p:cNvSpPr>
          <p:nvPr/>
        </p:nvSpPr>
        <p:spPr bwMode="auto">
          <a:xfrm>
            <a:off x="6156325" y="4365625"/>
            <a:ext cx="277177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Hitler Youth Law was passed in 1936 and stated that all youths should belong to the Hitler Youth. Joining the Hitler Youth became compulsory in 1939</a:t>
            </a:r>
          </a:p>
        </p:txBody>
      </p:sp>
      <p:sp>
        <p:nvSpPr>
          <p:cNvPr id="68621" name="Text Box 13"/>
          <p:cNvSpPr txBox="1">
            <a:spLocks noChangeArrowheads="1"/>
          </p:cNvSpPr>
          <p:nvPr/>
        </p:nvSpPr>
        <p:spPr bwMode="auto">
          <a:xfrm>
            <a:off x="395288" y="2420938"/>
            <a:ext cx="1728787" cy="20764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HJ was to prepare boys for military service and to be strong future leaders of Germany</a:t>
            </a:r>
          </a:p>
        </p:txBody>
      </p:sp>
      <p:sp>
        <p:nvSpPr>
          <p:cNvPr id="68622" name="Text Box 14"/>
          <p:cNvSpPr txBox="1">
            <a:spLocks noChangeArrowheads="1"/>
          </p:cNvSpPr>
          <p:nvPr/>
        </p:nvSpPr>
        <p:spPr bwMode="auto">
          <a:xfrm>
            <a:off x="323850" y="4724400"/>
            <a:ext cx="2195513"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Emphasis in the HJ and BDM was placed upon physical fitness, group activities and obedience to the Nazi Party</a:t>
            </a:r>
          </a:p>
        </p:txBody>
      </p:sp>
      <p:sp>
        <p:nvSpPr>
          <p:cNvPr id="68623"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8624"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8625"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8626"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8627" name="Line 19"/>
          <p:cNvSpPr>
            <a:spLocks noChangeShapeType="1"/>
          </p:cNvSpPr>
          <p:nvPr/>
        </p:nvSpPr>
        <p:spPr bwMode="auto">
          <a:xfrm flipH="1">
            <a:off x="2124075" y="2997200"/>
            <a:ext cx="792163" cy="287338"/>
          </a:xfrm>
          <a:prstGeom prst="line">
            <a:avLst/>
          </a:prstGeom>
          <a:noFill/>
          <a:ln w="28575">
            <a:solidFill>
              <a:schemeClr val="tx1"/>
            </a:solidFill>
            <a:round/>
            <a:headEnd/>
            <a:tailEnd/>
          </a:ln>
          <a:effectLst/>
        </p:spPr>
        <p:txBody>
          <a:bodyPr/>
          <a:lstStyle/>
          <a:p>
            <a:endParaRPr lang="en-US"/>
          </a:p>
        </p:txBody>
      </p:sp>
      <p:sp>
        <p:nvSpPr>
          <p:cNvPr id="68628"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8629" name="Line 21"/>
          <p:cNvSpPr>
            <a:spLocks noChangeShapeType="1"/>
          </p:cNvSpPr>
          <p:nvPr/>
        </p:nvSpPr>
        <p:spPr bwMode="auto">
          <a:xfrm flipH="1">
            <a:off x="2124075" y="3573463"/>
            <a:ext cx="1152525" cy="1150937"/>
          </a:xfrm>
          <a:prstGeom prst="line">
            <a:avLst/>
          </a:prstGeom>
          <a:noFill/>
          <a:ln w="28575">
            <a:solidFill>
              <a:schemeClr val="tx1"/>
            </a:solidFill>
            <a:round/>
            <a:headEnd/>
            <a:tailEnd/>
          </a:ln>
          <a:effectLst/>
        </p:spPr>
        <p:txBody>
          <a:bodyPr/>
          <a:lstStyle/>
          <a:p>
            <a:endParaRPr lang="en-US"/>
          </a:p>
        </p:txBody>
      </p:sp>
      <p:sp>
        <p:nvSpPr>
          <p:cNvPr id="68630" name="Line 22"/>
          <p:cNvSpPr>
            <a:spLocks noChangeShapeType="1"/>
          </p:cNvSpPr>
          <p:nvPr/>
        </p:nvSpPr>
        <p:spPr bwMode="auto">
          <a:xfrm>
            <a:off x="5580063" y="3500438"/>
            <a:ext cx="1079500" cy="865187"/>
          </a:xfrm>
          <a:prstGeom prst="line">
            <a:avLst/>
          </a:prstGeom>
          <a:noFill/>
          <a:ln w="28575">
            <a:solidFill>
              <a:schemeClr val="tx1"/>
            </a:solidFill>
            <a:round/>
            <a:headEnd/>
            <a:tailEnd/>
          </a:ln>
          <a:effectLst/>
        </p:spPr>
        <p:txBody>
          <a:bodyPr/>
          <a:lstStyle/>
          <a:p>
            <a:endParaRPr lang="en-US"/>
          </a:p>
        </p:txBody>
      </p:sp>
      <p:sp>
        <p:nvSpPr>
          <p:cNvPr id="68633"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9</a:t>
            </a:r>
          </a:p>
        </p:txBody>
      </p:sp>
      <p:sp>
        <p:nvSpPr>
          <p:cNvPr id="68634" name="Text Box 26"/>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8636" name="Text Box 28"/>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 Box 2"/>
          <p:cNvSpPr txBox="1">
            <a:spLocks noChangeArrowheads="1"/>
          </p:cNvSpPr>
          <p:nvPr/>
        </p:nvSpPr>
        <p:spPr bwMode="auto">
          <a:xfrm>
            <a:off x="0" y="1052513"/>
            <a:ext cx="4572000" cy="18986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i="1" u="sng"/>
              <a:t>Boys</a:t>
            </a:r>
          </a:p>
          <a:p>
            <a:pPr algn="ctr">
              <a:spcBef>
                <a:spcPct val="50000"/>
              </a:spcBef>
            </a:pPr>
            <a:r>
              <a:rPr lang="en-GB" sz="2000" b="1" i="1" u="sng"/>
              <a:t>10 – 14 Years Old</a:t>
            </a:r>
          </a:p>
          <a:p>
            <a:pPr algn="ctr">
              <a:spcBef>
                <a:spcPct val="50000"/>
              </a:spcBef>
            </a:pPr>
            <a:r>
              <a:rPr lang="en-GB" sz="1000"/>
              <a:t/>
            </a:r>
            <a:br>
              <a:rPr lang="en-GB" sz="1000"/>
            </a:br>
            <a:r>
              <a:rPr lang="en-GB"/>
              <a:t>Deutsches Jungvolk – </a:t>
            </a:r>
            <a:r>
              <a:rPr lang="en-GB" b="1" i="1"/>
              <a:t>DJ</a:t>
            </a:r>
            <a:r>
              <a:rPr lang="en-GB"/>
              <a:t> (Pimpfen) </a:t>
            </a:r>
          </a:p>
          <a:p>
            <a:pPr algn="ctr">
              <a:spcBef>
                <a:spcPct val="50000"/>
              </a:spcBef>
            </a:pPr>
            <a:r>
              <a:rPr lang="en-GB" sz="1000" b="1" i="1"/>
              <a:t/>
            </a:r>
            <a:br>
              <a:rPr lang="en-GB" sz="1000" b="1" i="1"/>
            </a:br>
            <a:r>
              <a:rPr lang="en-GB" b="1" i="1"/>
              <a:t>German Young People (Cubs)</a:t>
            </a:r>
            <a:endParaRPr lang="en-US" b="1" i="1"/>
          </a:p>
        </p:txBody>
      </p:sp>
      <p:sp>
        <p:nvSpPr>
          <p:cNvPr id="99331" name="Text Box 3"/>
          <p:cNvSpPr txBox="1">
            <a:spLocks noChangeArrowheads="1"/>
          </p:cNvSpPr>
          <p:nvPr/>
        </p:nvSpPr>
        <p:spPr bwMode="auto">
          <a:xfrm>
            <a:off x="4572000" y="1052513"/>
            <a:ext cx="4572000" cy="18986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i="1" u="sng"/>
              <a:t>Girls</a:t>
            </a:r>
          </a:p>
          <a:p>
            <a:pPr algn="ctr">
              <a:spcBef>
                <a:spcPct val="50000"/>
              </a:spcBef>
            </a:pPr>
            <a:r>
              <a:rPr lang="en-GB" sz="2000" b="1" i="1" u="sng"/>
              <a:t>10 – 14 Years Old</a:t>
            </a:r>
          </a:p>
          <a:p>
            <a:pPr algn="ctr">
              <a:spcBef>
                <a:spcPct val="50000"/>
              </a:spcBef>
            </a:pPr>
            <a:r>
              <a:rPr lang="en-GB" sz="1000"/>
              <a:t/>
            </a:r>
            <a:br>
              <a:rPr lang="en-GB" sz="1000"/>
            </a:br>
            <a:r>
              <a:rPr lang="en-GB"/>
              <a:t>Jungmadelbund – </a:t>
            </a:r>
            <a:r>
              <a:rPr lang="en-GB" b="1" i="1"/>
              <a:t>JM</a:t>
            </a:r>
            <a:r>
              <a:rPr lang="en-GB"/>
              <a:t> </a:t>
            </a:r>
          </a:p>
          <a:p>
            <a:pPr algn="ctr">
              <a:spcBef>
                <a:spcPct val="50000"/>
              </a:spcBef>
            </a:pPr>
            <a:r>
              <a:rPr lang="en-GB" sz="1000" b="1" i="1"/>
              <a:t/>
            </a:r>
            <a:br>
              <a:rPr lang="en-GB" sz="1000" b="1" i="1"/>
            </a:br>
            <a:r>
              <a:rPr lang="en-GB" b="1" i="1"/>
              <a:t>League of Young Girls</a:t>
            </a:r>
            <a:endParaRPr lang="en-US" b="1" i="1"/>
          </a:p>
        </p:txBody>
      </p:sp>
      <p:sp>
        <p:nvSpPr>
          <p:cNvPr id="99332" name="Text Box 4"/>
          <p:cNvSpPr txBox="1">
            <a:spLocks noChangeArrowheads="1"/>
          </p:cNvSpPr>
          <p:nvPr/>
        </p:nvSpPr>
        <p:spPr bwMode="auto">
          <a:xfrm>
            <a:off x="0" y="3213100"/>
            <a:ext cx="4572000" cy="18986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i="1" u="sng"/>
              <a:t>Boys</a:t>
            </a:r>
          </a:p>
          <a:p>
            <a:pPr algn="ctr">
              <a:spcBef>
                <a:spcPct val="50000"/>
              </a:spcBef>
            </a:pPr>
            <a:r>
              <a:rPr lang="en-GB" sz="2000" b="1" i="1" u="sng"/>
              <a:t>14 - 18 Years Old</a:t>
            </a:r>
          </a:p>
          <a:p>
            <a:pPr algn="ctr">
              <a:spcBef>
                <a:spcPct val="50000"/>
              </a:spcBef>
            </a:pPr>
            <a:r>
              <a:rPr lang="en-GB" sz="1000"/>
              <a:t/>
            </a:r>
            <a:br>
              <a:rPr lang="en-GB" sz="1000"/>
            </a:br>
            <a:r>
              <a:rPr lang="en-GB"/>
              <a:t>Hitler Jugend – </a:t>
            </a:r>
            <a:r>
              <a:rPr lang="en-GB" b="1" i="1"/>
              <a:t>HJ</a:t>
            </a:r>
            <a:r>
              <a:rPr lang="en-GB"/>
              <a:t> </a:t>
            </a:r>
          </a:p>
          <a:p>
            <a:pPr algn="ctr">
              <a:spcBef>
                <a:spcPct val="50000"/>
              </a:spcBef>
            </a:pPr>
            <a:r>
              <a:rPr lang="en-GB" sz="1000" b="1" i="1"/>
              <a:t/>
            </a:r>
            <a:br>
              <a:rPr lang="en-GB" sz="1000" b="1" i="1"/>
            </a:br>
            <a:r>
              <a:rPr lang="en-GB" b="1" i="1"/>
              <a:t>Hitler Youth</a:t>
            </a:r>
            <a:endParaRPr lang="en-US" b="1" i="1"/>
          </a:p>
        </p:txBody>
      </p:sp>
      <p:sp>
        <p:nvSpPr>
          <p:cNvPr id="99333" name="Text Box 5"/>
          <p:cNvSpPr txBox="1">
            <a:spLocks noChangeArrowheads="1"/>
          </p:cNvSpPr>
          <p:nvPr/>
        </p:nvSpPr>
        <p:spPr bwMode="auto">
          <a:xfrm>
            <a:off x="4572000" y="3213100"/>
            <a:ext cx="4572000" cy="18986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i="1" u="sng"/>
              <a:t>Girls</a:t>
            </a:r>
          </a:p>
          <a:p>
            <a:pPr algn="ctr">
              <a:spcBef>
                <a:spcPct val="50000"/>
              </a:spcBef>
            </a:pPr>
            <a:r>
              <a:rPr lang="en-GB" sz="2000" b="1" i="1" u="sng"/>
              <a:t>14 - 18 Years Old</a:t>
            </a:r>
          </a:p>
          <a:p>
            <a:pPr algn="ctr">
              <a:spcBef>
                <a:spcPct val="50000"/>
              </a:spcBef>
            </a:pPr>
            <a:r>
              <a:rPr lang="en-GB" sz="1000"/>
              <a:t/>
            </a:r>
            <a:br>
              <a:rPr lang="en-GB" sz="1000"/>
            </a:br>
            <a:r>
              <a:rPr lang="en-GB"/>
              <a:t>Bund Deutscher Madel – </a:t>
            </a:r>
            <a:r>
              <a:rPr lang="en-GB" b="1" i="1"/>
              <a:t>BDM</a:t>
            </a:r>
            <a:endParaRPr lang="en-GB"/>
          </a:p>
          <a:p>
            <a:pPr algn="ctr">
              <a:spcBef>
                <a:spcPct val="50000"/>
              </a:spcBef>
            </a:pPr>
            <a:r>
              <a:rPr lang="en-GB" sz="1000" b="1" i="1"/>
              <a:t/>
            </a:r>
            <a:br>
              <a:rPr lang="en-GB" sz="1000" b="1" i="1"/>
            </a:br>
            <a:r>
              <a:rPr lang="en-GB" b="1" i="1"/>
              <a:t>League of German Girls</a:t>
            </a:r>
            <a:endParaRPr lang="en-US" b="1" i="1"/>
          </a:p>
        </p:txBody>
      </p:sp>
      <p:sp>
        <p:nvSpPr>
          <p:cNvPr id="99334" name="AutoShape 6">
            <a:hlinkClick r:id="" action="ppaction://hlinkshowjump?jump=previousslide" highlightClick="1"/>
          </p:cNvPr>
          <p:cNvSpPr>
            <a:spLocks noChangeArrowheads="1"/>
          </p:cNvSpPr>
          <p:nvPr/>
        </p:nvSpPr>
        <p:spPr bwMode="auto">
          <a:xfrm>
            <a:off x="7885113"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9335" name="AutoShape 7">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99336" name="WordArt 8"/>
          <p:cNvSpPr>
            <a:spLocks noChangeArrowheads="1" noChangeShapeType="1" noTextEdit="1"/>
          </p:cNvSpPr>
          <p:nvPr/>
        </p:nvSpPr>
        <p:spPr bwMode="auto">
          <a:xfrm>
            <a:off x="1258888" y="188913"/>
            <a:ext cx="693420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80000"/>
                    </a:srgbClr>
                  </a:outerShdw>
                </a:effectLst>
                <a:latin typeface="Arial Black"/>
              </a:rPr>
              <a:t>How youths were organised</a:t>
            </a:r>
          </a:p>
        </p:txBody>
      </p:sp>
      <p:sp>
        <p:nvSpPr>
          <p:cNvPr id="99337" name="Text Box 9"/>
          <p:cNvSpPr txBox="1">
            <a:spLocks noChangeArrowheads="1"/>
          </p:cNvSpPr>
          <p:nvPr/>
        </p:nvSpPr>
        <p:spPr bwMode="auto">
          <a:xfrm>
            <a:off x="0" y="5229225"/>
            <a:ext cx="9144000" cy="1006475"/>
          </a:xfrm>
          <a:prstGeom prst="rect">
            <a:avLst/>
          </a:prstGeom>
          <a:noFill/>
          <a:ln w="9525">
            <a:noFill/>
            <a:miter lim="800000"/>
            <a:headEnd/>
            <a:tailEnd/>
          </a:ln>
          <a:effectLst/>
        </p:spPr>
        <p:txBody>
          <a:bodyPr>
            <a:spAutoFit/>
          </a:bodyPr>
          <a:lstStyle/>
          <a:p>
            <a:pPr algn="ctr">
              <a:lnSpc>
                <a:spcPct val="125000"/>
              </a:lnSpc>
              <a:spcBef>
                <a:spcPct val="50000"/>
              </a:spcBef>
            </a:pPr>
            <a:r>
              <a:rPr lang="en-GB" sz="2400">
                <a:latin typeface="Comic Sans MS" pitchFamily="66" charset="0"/>
              </a:rPr>
              <a:t>The Hitler Youth (</a:t>
            </a:r>
            <a:r>
              <a:rPr lang="en-GB" sz="2400" b="1">
                <a:latin typeface="Comic Sans MS" pitchFamily="66" charset="0"/>
              </a:rPr>
              <a:t>HJ</a:t>
            </a:r>
            <a:r>
              <a:rPr lang="en-GB" sz="2400">
                <a:latin typeface="Comic Sans MS" pitchFamily="66" charset="0"/>
              </a:rPr>
              <a:t>) was formed in </a:t>
            </a:r>
            <a:r>
              <a:rPr lang="en-GB" sz="2400" b="1">
                <a:latin typeface="Comic Sans MS" pitchFamily="66" charset="0"/>
              </a:rPr>
              <a:t>1926</a:t>
            </a:r>
            <a:r>
              <a:rPr lang="en-GB" sz="2400">
                <a:latin typeface="Comic Sans MS" pitchFamily="66" charset="0"/>
              </a:rPr>
              <a:t> and by 1932 108,000 youths between the ages of 10 and 18 had joined.</a:t>
            </a:r>
            <a:endParaRPr lang="en-US" sz="240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9636" name="AutoShape 4">
            <a:hlinkClick r:id="" action="ppaction://hlinkshowjump?jump=previousslide" highlightClick="1"/>
          </p:cNvPr>
          <p:cNvSpPr>
            <a:spLocks noChangeArrowheads="1"/>
          </p:cNvSpPr>
          <p:nvPr/>
        </p:nvSpPr>
        <p:spPr bwMode="auto">
          <a:xfrm flipH="1">
            <a:off x="69484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9637"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9638"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9639"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9643" name="Text Box 11"/>
          <p:cNvSpPr txBox="1">
            <a:spLocks noChangeArrowheads="1"/>
          </p:cNvSpPr>
          <p:nvPr/>
        </p:nvSpPr>
        <p:spPr bwMode="auto">
          <a:xfrm>
            <a:off x="6156325" y="4365625"/>
            <a:ext cx="277177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Hitler Youth Law was passed in 1936 and stated that all youths should belong to the Hitler Youth. Joining the Hitler Youth became compulsory in 1939</a:t>
            </a:r>
          </a:p>
        </p:txBody>
      </p:sp>
      <p:sp>
        <p:nvSpPr>
          <p:cNvPr id="69644" name="Text Box 12"/>
          <p:cNvSpPr txBox="1">
            <a:spLocks noChangeArrowheads="1"/>
          </p:cNvSpPr>
          <p:nvPr/>
        </p:nvSpPr>
        <p:spPr bwMode="auto">
          <a:xfrm>
            <a:off x="2700338" y="4724400"/>
            <a:ext cx="1512887"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BDM was to prepare girls for motherhood</a:t>
            </a:r>
          </a:p>
        </p:txBody>
      </p:sp>
      <p:sp>
        <p:nvSpPr>
          <p:cNvPr id="69645" name="Text Box 13"/>
          <p:cNvSpPr txBox="1">
            <a:spLocks noChangeArrowheads="1"/>
          </p:cNvSpPr>
          <p:nvPr/>
        </p:nvSpPr>
        <p:spPr bwMode="auto">
          <a:xfrm>
            <a:off x="395288" y="2420938"/>
            <a:ext cx="1728787" cy="20764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HJ was to prepare boys for military service and to be strong future leaders of Germany</a:t>
            </a:r>
          </a:p>
        </p:txBody>
      </p:sp>
      <p:sp>
        <p:nvSpPr>
          <p:cNvPr id="69646" name="Text Box 14"/>
          <p:cNvSpPr txBox="1">
            <a:spLocks noChangeArrowheads="1"/>
          </p:cNvSpPr>
          <p:nvPr/>
        </p:nvSpPr>
        <p:spPr bwMode="auto">
          <a:xfrm>
            <a:off x="323850" y="4724400"/>
            <a:ext cx="2195513"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Emphasis in the HJ and BDM was placed upon physical fitness, group activities and obedience to the Nazi Party</a:t>
            </a:r>
          </a:p>
        </p:txBody>
      </p:sp>
      <p:sp>
        <p:nvSpPr>
          <p:cNvPr id="69647"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9648"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9649"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9650"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9651" name="Line 19"/>
          <p:cNvSpPr>
            <a:spLocks noChangeShapeType="1"/>
          </p:cNvSpPr>
          <p:nvPr/>
        </p:nvSpPr>
        <p:spPr bwMode="auto">
          <a:xfrm flipH="1">
            <a:off x="2124075" y="2997200"/>
            <a:ext cx="792163" cy="287338"/>
          </a:xfrm>
          <a:prstGeom prst="line">
            <a:avLst/>
          </a:prstGeom>
          <a:noFill/>
          <a:ln w="28575">
            <a:solidFill>
              <a:schemeClr val="tx1"/>
            </a:solidFill>
            <a:round/>
            <a:headEnd/>
            <a:tailEnd/>
          </a:ln>
          <a:effectLst/>
        </p:spPr>
        <p:txBody>
          <a:bodyPr/>
          <a:lstStyle/>
          <a:p>
            <a:endParaRPr lang="en-US"/>
          </a:p>
        </p:txBody>
      </p:sp>
      <p:sp>
        <p:nvSpPr>
          <p:cNvPr id="69652"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9653" name="Line 21"/>
          <p:cNvSpPr>
            <a:spLocks noChangeShapeType="1"/>
          </p:cNvSpPr>
          <p:nvPr/>
        </p:nvSpPr>
        <p:spPr bwMode="auto">
          <a:xfrm flipH="1">
            <a:off x="2124075" y="3573463"/>
            <a:ext cx="1152525" cy="1150937"/>
          </a:xfrm>
          <a:prstGeom prst="line">
            <a:avLst/>
          </a:prstGeom>
          <a:noFill/>
          <a:ln w="28575">
            <a:solidFill>
              <a:schemeClr val="tx1"/>
            </a:solidFill>
            <a:round/>
            <a:headEnd/>
            <a:tailEnd/>
          </a:ln>
          <a:effectLst/>
        </p:spPr>
        <p:txBody>
          <a:bodyPr/>
          <a:lstStyle/>
          <a:p>
            <a:endParaRPr lang="en-US"/>
          </a:p>
        </p:txBody>
      </p:sp>
      <p:sp>
        <p:nvSpPr>
          <p:cNvPr id="69654" name="Line 22"/>
          <p:cNvSpPr>
            <a:spLocks noChangeShapeType="1"/>
          </p:cNvSpPr>
          <p:nvPr/>
        </p:nvSpPr>
        <p:spPr bwMode="auto">
          <a:xfrm>
            <a:off x="5580063" y="3500438"/>
            <a:ext cx="1079500" cy="865187"/>
          </a:xfrm>
          <a:prstGeom prst="line">
            <a:avLst/>
          </a:prstGeom>
          <a:noFill/>
          <a:ln w="28575">
            <a:solidFill>
              <a:schemeClr val="tx1"/>
            </a:solidFill>
            <a:round/>
            <a:headEnd/>
            <a:tailEnd/>
          </a:ln>
          <a:effectLst/>
        </p:spPr>
        <p:txBody>
          <a:bodyPr/>
          <a:lstStyle/>
          <a:p>
            <a:endParaRPr lang="en-US"/>
          </a:p>
        </p:txBody>
      </p:sp>
      <p:sp>
        <p:nvSpPr>
          <p:cNvPr id="69656" name="Line 24"/>
          <p:cNvSpPr>
            <a:spLocks noChangeShapeType="1"/>
          </p:cNvSpPr>
          <p:nvPr/>
        </p:nvSpPr>
        <p:spPr bwMode="auto">
          <a:xfrm flipH="1">
            <a:off x="3419475" y="3789363"/>
            <a:ext cx="504825" cy="935037"/>
          </a:xfrm>
          <a:prstGeom prst="line">
            <a:avLst/>
          </a:prstGeom>
          <a:noFill/>
          <a:ln w="28575">
            <a:solidFill>
              <a:schemeClr val="tx1"/>
            </a:solidFill>
            <a:round/>
            <a:headEnd/>
            <a:tailEnd/>
          </a:ln>
          <a:effectLst/>
        </p:spPr>
        <p:txBody>
          <a:bodyPr/>
          <a:lstStyle/>
          <a:p>
            <a:endParaRPr lang="en-US"/>
          </a:p>
        </p:txBody>
      </p:sp>
      <p:sp>
        <p:nvSpPr>
          <p:cNvPr id="69657" name="AutoShape 25">
            <a:hlinkClick r:id="" action="ppaction://hlinkshowjump?jump=nextslide" highlightClick="1"/>
          </p:cNvPr>
          <p:cNvSpPr>
            <a:spLocks noChangeArrowheads="1"/>
          </p:cNvSpPr>
          <p:nvPr/>
        </p:nvSpPr>
        <p:spPr bwMode="auto">
          <a:xfrm>
            <a:off x="7775575" y="6353175"/>
            <a:ext cx="136842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Fact 10</a:t>
            </a:r>
          </a:p>
        </p:txBody>
      </p:sp>
      <p:sp>
        <p:nvSpPr>
          <p:cNvPr id="69658" name="Text Box 26"/>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9660" name="Text Box 28"/>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5148263"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had to swear an oath of allegiance to the Fuhrer</a:t>
            </a:r>
          </a:p>
        </p:txBody>
      </p:sp>
      <p:sp>
        <p:nvSpPr>
          <p:cNvPr id="63492" name="AutoShape 4">
            <a:hlinkClick r:id="" action="ppaction://hlinkshowjump?jump=previousslide" highlightClick="1"/>
          </p:cNvPr>
          <p:cNvSpPr>
            <a:spLocks noChangeArrowheads="1"/>
          </p:cNvSpPr>
          <p:nvPr/>
        </p:nvSpPr>
        <p:spPr bwMode="auto">
          <a:xfrm flipH="1">
            <a:off x="75961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63493" name="Oval 5"/>
          <p:cNvSpPr>
            <a:spLocks noChangeArrowheads="1"/>
          </p:cNvSpPr>
          <p:nvPr/>
        </p:nvSpPr>
        <p:spPr bwMode="auto">
          <a:xfrm>
            <a:off x="2843213" y="1700213"/>
            <a:ext cx="3168650" cy="2160587"/>
          </a:xfrm>
          <a:prstGeom prst="ellipse">
            <a:avLst/>
          </a:prstGeom>
          <a:gradFill rotWithShape="1">
            <a:gsLst>
              <a:gs pos="0">
                <a:schemeClr val="accent1"/>
              </a:gs>
              <a:gs pos="100000">
                <a:schemeClr val="accent2"/>
              </a:gs>
            </a:gsLst>
            <a:lin ang="5400000" scaled="1"/>
          </a:gradFill>
          <a:ln w="9525">
            <a:noFill/>
            <a:round/>
            <a:headEnd/>
            <a:tailEnd/>
          </a:ln>
          <a:effectLst/>
        </p:spPr>
        <p:txBody>
          <a:bodyPr wrap="none" anchor="ctr"/>
          <a:lstStyle/>
          <a:p>
            <a:pPr algn="ctr"/>
            <a:r>
              <a:rPr lang="en-GB" sz="2400" b="1">
                <a:solidFill>
                  <a:schemeClr val="bg1"/>
                </a:solidFill>
                <a:latin typeface="Comic Sans MS" pitchFamily="66" charset="0"/>
              </a:rPr>
              <a:t>Hitler Youth</a:t>
            </a:r>
          </a:p>
          <a:p>
            <a:pPr algn="ctr"/>
            <a:r>
              <a:rPr lang="en-GB" sz="2400" b="1">
                <a:solidFill>
                  <a:schemeClr val="bg1"/>
                </a:solidFill>
                <a:latin typeface="Comic Sans MS" pitchFamily="66" charset="0"/>
              </a:rPr>
              <a:t>Facts</a:t>
            </a:r>
          </a:p>
        </p:txBody>
      </p:sp>
      <p:sp>
        <p:nvSpPr>
          <p:cNvPr id="63494" name="Text Box 6"/>
          <p:cNvSpPr txBox="1">
            <a:spLocks noChangeArrowheads="1"/>
          </p:cNvSpPr>
          <p:nvPr/>
        </p:nvSpPr>
        <p:spPr bwMode="auto">
          <a:xfrm>
            <a:off x="250825" y="188913"/>
            <a:ext cx="3708400" cy="7556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63495" name="Text Box 7"/>
          <p:cNvSpPr txBox="1">
            <a:spLocks noChangeArrowheads="1"/>
          </p:cNvSpPr>
          <p:nvPr/>
        </p:nvSpPr>
        <p:spPr bwMode="auto">
          <a:xfrm>
            <a:off x="250825" y="1268413"/>
            <a:ext cx="2124075"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abbreviation used for Hitler Youth is HJ</a:t>
            </a:r>
          </a:p>
        </p:txBody>
      </p:sp>
      <p:sp>
        <p:nvSpPr>
          <p:cNvPr id="63498" name="Text Box 10"/>
          <p:cNvSpPr txBox="1">
            <a:spLocks noChangeArrowheads="1"/>
          </p:cNvSpPr>
          <p:nvPr/>
        </p:nvSpPr>
        <p:spPr bwMode="auto">
          <a:xfrm>
            <a:off x="4500563" y="4508500"/>
            <a:ext cx="1331912"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1939 there were 7.3 million members of The Hitler Youth</a:t>
            </a:r>
          </a:p>
        </p:txBody>
      </p:sp>
      <p:sp>
        <p:nvSpPr>
          <p:cNvPr id="63499" name="Text Box 11"/>
          <p:cNvSpPr txBox="1">
            <a:spLocks noChangeArrowheads="1"/>
          </p:cNvSpPr>
          <p:nvPr/>
        </p:nvSpPr>
        <p:spPr bwMode="auto">
          <a:xfrm>
            <a:off x="6156325" y="4365625"/>
            <a:ext cx="277177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Hitler Youth Law was passed in 1936 and stated that all youths should belong to the Hitler Youth. Joining the Hitler Youth became compulsory in 1939</a:t>
            </a:r>
          </a:p>
        </p:txBody>
      </p:sp>
      <p:sp>
        <p:nvSpPr>
          <p:cNvPr id="63500" name="Text Box 12"/>
          <p:cNvSpPr txBox="1">
            <a:spLocks noChangeArrowheads="1"/>
          </p:cNvSpPr>
          <p:nvPr/>
        </p:nvSpPr>
        <p:spPr bwMode="auto">
          <a:xfrm>
            <a:off x="2700338" y="4724400"/>
            <a:ext cx="1512887"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BDM was to prepare girls for motherhood</a:t>
            </a:r>
          </a:p>
        </p:txBody>
      </p:sp>
      <p:sp>
        <p:nvSpPr>
          <p:cNvPr id="63501" name="Text Box 13"/>
          <p:cNvSpPr txBox="1">
            <a:spLocks noChangeArrowheads="1"/>
          </p:cNvSpPr>
          <p:nvPr/>
        </p:nvSpPr>
        <p:spPr bwMode="auto">
          <a:xfrm>
            <a:off x="395288" y="2420938"/>
            <a:ext cx="1728787" cy="20764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The aim of the HJ was to prepare boys for military service and to be strong future leaders of Germany</a:t>
            </a:r>
          </a:p>
        </p:txBody>
      </p:sp>
      <p:sp>
        <p:nvSpPr>
          <p:cNvPr id="63502" name="Text Box 14"/>
          <p:cNvSpPr txBox="1">
            <a:spLocks noChangeArrowheads="1"/>
          </p:cNvSpPr>
          <p:nvPr/>
        </p:nvSpPr>
        <p:spPr bwMode="auto">
          <a:xfrm>
            <a:off x="323850" y="4724400"/>
            <a:ext cx="2195513"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Emphasis in the HJ and BDM was placed upon physical fitness, group activities and obedience to the Nazi Party</a:t>
            </a:r>
          </a:p>
        </p:txBody>
      </p:sp>
      <p:sp>
        <p:nvSpPr>
          <p:cNvPr id="63503" name="Line 15"/>
          <p:cNvSpPr>
            <a:spLocks noChangeShapeType="1"/>
          </p:cNvSpPr>
          <p:nvPr/>
        </p:nvSpPr>
        <p:spPr bwMode="auto">
          <a:xfrm flipV="1">
            <a:off x="5219700" y="981075"/>
            <a:ext cx="647700" cy="863600"/>
          </a:xfrm>
          <a:prstGeom prst="line">
            <a:avLst/>
          </a:prstGeom>
          <a:noFill/>
          <a:ln w="28575">
            <a:solidFill>
              <a:schemeClr val="tx1"/>
            </a:solidFill>
            <a:round/>
            <a:headEnd/>
            <a:tailEnd/>
          </a:ln>
          <a:effectLst/>
        </p:spPr>
        <p:txBody>
          <a:bodyPr/>
          <a:lstStyle/>
          <a:p>
            <a:endParaRPr lang="en-US"/>
          </a:p>
        </p:txBody>
      </p:sp>
      <p:sp>
        <p:nvSpPr>
          <p:cNvPr id="63504" name="Line 16"/>
          <p:cNvSpPr>
            <a:spLocks noChangeShapeType="1"/>
          </p:cNvSpPr>
          <p:nvPr/>
        </p:nvSpPr>
        <p:spPr bwMode="auto">
          <a:xfrm flipH="1" flipV="1">
            <a:off x="2916238" y="981075"/>
            <a:ext cx="792162" cy="863600"/>
          </a:xfrm>
          <a:prstGeom prst="line">
            <a:avLst/>
          </a:prstGeom>
          <a:noFill/>
          <a:ln w="28575">
            <a:solidFill>
              <a:schemeClr val="tx1"/>
            </a:solidFill>
            <a:round/>
            <a:headEnd/>
            <a:tailEnd/>
          </a:ln>
          <a:effectLst/>
        </p:spPr>
        <p:txBody>
          <a:bodyPr/>
          <a:lstStyle/>
          <a:p>
            <a:endParaRPr lang="en-US"/>
          </a:p>
        </p:txBody>
      </p:sp>
      <p:sp>
        <p:nvSpPr>
          <p:cNvPr id="63505" name="Line 17"/>
          <p:cNvSpPr>
            <a:spLocks noChangeShapeType="1"/>
          </p:cNvSpPr>
          <p:nvPr/>
        </p:nvSpPr>
        <p:spPr bwMode="auto">
          <a:xfrm flipH="1" flipV="1">
            <a:off x="2411413" y="1628775"/>
            <a:ext cx="719137" cy="576263"/>
          </a:xfrm>
          <a:prstGeom prst="line">
            <a:avLst/>
          </a:prstGeom>
          <a:noFill/>
          <a:ln w="28575">
            <a:solidFill>
              <a:schemeClr val="tx1"/>
            </a:solidFill>
            <a:round/>
            <a:headEnd/>
            <a:tailEnd/>
          </a:ln>
          <a:effectLst/>
        </p:spPr>
        <p:txBody>
          <a:bodyPr/>
          <a:lstStyle/>
          <a:p>
            <a:endParaRPr lang="en-US"/>
          </a:p>
        </p:txBody>
      </p:sp>
      <p:sp>
        <p:nvSpPr>
          <p:cNvPr id="63506" name="Line 18"/>
          <p:cNvSpPr>
            <a:spLocks noChangeShapeType="1"/>
          </p:cNvSpPr>
          <p:nvPr/>
        </p:nvSpPr>
        <p:spPr bwMode="auto">
          <a:xfrm flipV="1">
            <a:off x="5795963" y="1773238"/>
            <a:ext cx="936625" cy="503237"/>
          </a:xfrm>
          <a:prstGeom prst="line">
            <a:avLst/>
          </a:prstGeom>
          <a:noFill/>
          <a:ln w="28575">
            <a:solidFill>
              <a:schemeClr val="tx1"/>
            </a:solidFill>
            <a:round/>
            <a:headEnd/>
            <a:tailEnd/>
          </a:ln>
          <a:effectLst/>
        </p:spPr>
        <p:txBody>
          <a:bodyPr/>
          <a:lstStyle/>
          <a:p>
            <a:endParaRPr lang="en-US"/>
          </a:p>
        </p:txBody>
      </p:sp>
      <p:sp>
        <p:nvSpPr>
          <p:cNvPr id="63507" name="Line 19"/>
          <p:cNvSpPr>
            <a:spLocks noChangeShapeType="1"/>
          </p:cNvSpPr>
          <p:nvPr/>
        </p:nvSpPr>
        <p:spPr bwMode="auto">
          <a:xfrm flipH="1">
            <a:off x="2124075" y="2997200"/>
            <a:ext cx="792163" cy="287338"/>
          </a:xfrm>
          <a:prstGeom prst="line">
            <a:avLst/>
          </a:prstGeom>
          <a:noFill/>
          <a:ln w="28575">
            <a:solidFill>
              <a:schemeClr val="tx1"/>
            </a:solidFill>
            <a:round/>
            <a:headEnd/>
            <a:tailEnd/>
          </a:ln>
          <a:effectLst/>
        </p:spPr>
        <p:txBody>
          <a:bodyPr/>
          <a:lstStyle/>
          <a:p>
            <a:endParaRPr lang="en-US"/>
          </a:p>
        </p:txBody>
      </p:sp>
      <p:sp>
        <p:nvSpPr>
          <p:cNvPr id="63508" name="Line 20"/>
          <p:cNvSpPr>
            <a:spLocks noChangeShapeType="1"/>
          </p:cNvSpPr>
          <p:nvPr/>
        </p:nvSpPr>
        <p:spPr bwMode="auto">
          <a:xfrm>
            <a:off x="5940425" y="3068638"/>
            <a:ext cx="1079500" cy="360362"/>
          </a:xfrm>
          <a:prstGeom prst="line">
            <a:avLst/>
          </a:prstGeom>
          <a:noFill/>
          <a:ln w="28575">
            <a:solidFill>
              <a:schemeClr val="tx1"/>
            </a:solidFill>
            <a:round/>
            <a:headEnd/>
            <a:tailEnd/>
          </a:ln>
          <a:effectLst/>
        </p:spPr>
        <p:txBody>
          <a:bodyPr/>
          <a:lstStyle/>
          <a:p>
            <a:endParaRPr lang="en-US"/>
          </a:p>
        </p:txBody>
      </p:sp>
      <p:sp>
        <p:nvSpPr>
          <p:cNvPr id="63509" name="Line 21"/>
          <p:cNvSpPr>
            <a:spLocks noChangeShapeType="1"/>
          </p:cNvSpPr>
          <p:nvPr/>
        </p:nvSpPr>
        <p:spPr bwMode="auto">
          <a:xfrm flipH="1">
            <a:off x="2124075" y="3573463"/>
            <a:ext cx="1152525" cy="1150937"/>
          </a:xfrm>
          <a:prstGeom prst="line">
            <a:avLst/>
          </a:prstGeom>
          <a:noFill/>
          <a:ln w="28575">
            <a:solidFill>
              <a:schemeClr val="tx1"/>
            </a:solidFill>
            <a:round/>
            <a:headEnd/>
            <a:tailEnd/>
          </a:ln>
          <a:effectLst/>
        </p:spPr>
        <p:txBody>
          <a:bodyPr/>
          <a:lstStyle/>
          <a:p>
            <a:endParaRPr lang="en-US"/>
          </a:p>
        </p:txBody>
      </p:sp>
      <p:sp>
        <p:nvSpPr>
          <p:cNvPr id="63510" name="Line 22"/>
          <p:cNvSpPr>
            <a:spLocks noChangeShapeType="1"/>
          </p:cNvSpPr>
          <p:nvPr/>
        </p:nvSpPr>
        <p:spPr bwMode="auto">
          <a:xfrm>
            <a:off x="5580063" y="3500438"/>
            <a:ext cx="1079500" cy="865187"/>
          </a:xfrm>
          <a:prstGeom prst="line">
            <a:avLst/>
          </a:prstGeom>
          <a:noFill/>
          <a:ln w="28575">
            <a:solidFill>
              <a:schemeClr val="tx1"/>
            </a:solidFill>
            <a:round/>
            <a:headEnd/>
            <a:tailEnd/>
          </a:ln>
          <a:effectLst/>
        </p:spPr>
        <p:txBody>
          <a:bodyPr/>
          <a:lstStyle/>
          <a:p>
            <a:endParaRPr lang="en-US"/>
          </a:p>
        </p:txBody>
      </p:sp>
      <p:sp>
        <p:nvSpPr>
          <p:cNvPr id="63511" name="Line 23"/>
          <p:cNvSpPr>
            <a:spLocks noChangeShapeType="1"/>
          </p:cNvSpPr>
          <p:nvPr/>
        </p:nvSpPr>
        <p:spPr bwMode="auto">
          <a:xfrm>
            <a:off x="4859338" y="3860800"/>
            <a:ext cx="144462" cy="647700"/>
          </a:xfrm>
          <a:prstGeom prst="line">
            <a:avLst/>
          </a:prstGeom>
          <a:noFill/>
          <a:ln w="28575">
            <a:solidFill>
              <a:schemeClr val="tx1"/>
            </a:solidFill>
            <a:round/>
            <a:headEnd/>
            <a:tailEnd/>
          </a:ln>
          <a:effectLst/>
        </p:spPr>
        <p:txBody>
          <a:bodyPr/>
          <a:lstStyle/>
          <a:p>
            <a:endParaRPr lang="en-US"/>
          </a:p>
        </p:txBody>
      </p:sp>
      <p:sp>
        <p:nvSpPr>
          <p:cNvPr id="63512" name="Line 24"/>
          <p:cNvSpPr>
            <a:spLocks noChangeShapeType="1"/>
          </p:cNvSpPr>
          <p:nvPr/>
        </p:nvSpPr>
        <p:spPr bwMode="auto">
          <a:xfrm flipH="1">
            <a:off x="3419475" y="3789363"/>
            <a:ext cx="504825" cy="935037"/>
          </a:xfrm>
          <a:prstGeom prst="line">
            <a:avLst/>
          </a:prstGeom>
          <a:noFill/>
          <a:ln w="28575">
            <a:solidFill>
              <a:schemeClr val="tx1"/>
            </a:solidFill>
            <a:round/>
            <a:headEnd/>
            <a:tailEnd/>
          </a:ln>
          <a:effectLst/>
        </p:spPr>
        <p:txBody>
          <a:bodyPr/>
          <a:lstStyle/>
          <a:p>
            <a:endParaRPr lang="en-US"/>
          </a:p>
        </p:txBody>
      </p:sp>
      <p:sp>
        <p:nvSpPr>
          <p:cNvPr id="63513" name="AutoShape 25">
            <a:hlinkClick r:id="" action="ppaction://hlinkshowjump?jump=nextslide" highlightClick="1"/>
          </p:cNvPr>
          <p:cNvSpPr>
            <a:spLocks noChangeArrowheads="1"/>
          </p:cNvSpPr>
          <p:nvPr/>
        </p:nvSpPr>
        <p:spPr bwMode="auto">
          <a:xfrm>
            <a:off x="8388350" y="6308725"/>
            <a:ext cx="755650" cy="549275"/>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63514" name="Text Box 26"/>
          <p:cNvSpPr txBox="1">
            <a:spLocks noChangeArrowheads="1"/>
          </p:cNvSpPr>
          <p:nvPr/>
        </p:nvSpPr>
        <p:spPr bwMode="auto">
          <a:xfrm>
            <a:off x="6732588" y="1268413"/>
            <a:ext cx="2124075" cy="109855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At 14 girls joined the League of German Girls - BDM</a:t>
            </a:r>
          </a:p>
        </p:txBody>
      </p:sp>
      <p:sp>
        <p:nvSpPr>
          <p:cNvPr id="63515" name="Text Box 27"/>
          <p:cNvSpPr txBox="1">
            <a:spLocks noChangeArrowheads="1"/>
          </p:cNvSpPr>
          <p:nvPr/>
        </p:nvSpPr>
        <p:spPr bwMode="auto">
          <a:xfrm>
            <a:off x="7019925" y="2565400"/>
            <a:ext cx="1620838" cy="15875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1932 there were 108,000 members of The Hitler Youth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AutoShape 4">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41991" name="AutoShape 7">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1</a:t>
            </a:r>
          </a:p>
        </p:txBody>
      </p:sp>
      <p:sp>
        <p:nvSpPr>
          <p:cNvPr id="41992" name="Oval 8"/>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87049"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7050"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87057"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87059"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2</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88068"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88073"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8074"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88075" name="Line 11"/>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88081"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88083"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3</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89092"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89096" name="Text Box 8"/>
          <p:cNvSpPr txBox="1">
            <a:spLocks noChangeArrowheads="1"/>
          </p:cNvSpPr>
          <p:nvPr/>
        </p:nvSpPr>
        <p:spPr bwMode="auto">
          <a:xfrm>
            <a:off x="6659563" y="1557338"/>
            <a:ext cx="2233612" cy="1662112"/>
          </a:xfrm>
          <a:prstGeom prst="rect">
            <a:avLst/>
          </a:prstGeom>
          <a:solidFill>
            <a:schemeClr val="accent1"/>
          </a:solidFill>
          <a:ln w="38100">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resented the fact that their old clubs and youth groups were banned</a:t>
            </a:r>
          </a:p>
        </p:txBody>
      </p:sp>
      <p:sp>
        <p:nvSpPr>
          <p:cNvPr id="89097"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9098"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89099" name="Line 11"/>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89100" name="Line 12"/>
          <p:cNvSpPr>
            <a:spLocks noChangeShapeType="1"/>
          </p:cNvSpPr>
          <p:nvPr/>
        </p:nvSpPr>
        <p:spPr bwMode="auto">
          <a:xfrm flipV="1">
            <a:off x="6156325" y="2420938"/>
            <a:ext cx="431800" cy="71437"/>
          </a:xfrm>
          <a:prstGeom prst="line">
            <a:avLst/>
          </a:prstGeom>
          <a:noFill/>
          <a:ln w="28575">
            <a:solidFill>
              <a:schemeClr val="tx1"/>
            </a:solidFill>
            <a:round/>
            <a:headEnd/>
            <a:tailEnd/>
          </a:ln>
          <a:effectLst/>
        </p:spPr>
        <p:txBody>
          <a:bodyPr/>
          <a:lstStyle/>
          <a:p>
            <a:endParaRPr lang="en-US"/>
          </a:p>
        </p:txBody>
      </p:sp>
      <p:sp>
        <p:nvSpPr>
          <p:cNvPr id="89105"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89107"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4</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90116"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90118" name="Text Box 6"/>
          <p:cNvSpPr txBox="1">
            <a:spLocks noChangeArrowheads="1"/>
          </p:cNvSpPr>
          <p:nvPr/>
        </p:nvSpPr>
        <p:spPr bwMode="auto">
          <a:xfrm>
            <a:off x="179388" y="1700213"/>
            <a:ext cx="2592387" cy="134302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youths disliked the strict regimentation – being told what to do and when to do it</a:t>
            </a:r>
          </a:p>
        </p:txBody>
      </p:sp>
      <p:sp>
        <p:nvSpPr>
          <p:cNvPr id="90120" name="Text Box 8"/>
          <p:cNvSpPr txBox="1">
            <a:spLocks noChangeArrowheads="1"/>
          </p:cNvSpPr>
          <p:nvPr/>
        </p:nvSpPr>
        <p:spPr bwMode="auto">
          <a:xfrm>
            <a:off x="6659563" y="1557338"/>
            <a:ext cx="2233612" cy="1662112"/>
          </a:xfrm>
          <a:prstGeom prst="rect">
            <a:avLst/>
          </a:prstGeom>
          <a:solidFill>
            <a:schemeClr val="accent1"/>
          </a:solidFill>
          <a:ln w="38100">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resented the fact that their old clubs and youth groups were banned</a:t>
            </a:r>
          </a:p>
        </p:txBody>
      </p:sp>
      <p:sp>
        <p:nvSpPr>
          <p:cNvPr id="90121"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0122"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90123" name="Line 11"/>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90124" name="Line 12"/>
          <p:cNvSpPr>
            <a:spLocks noChangeShapeType="1"/>
          </p:cNvSpPr>
          <p:nvPr/>
        </p:nvSpPr>
        <p:spPr bwMode="auto">
          <a:xfrm flipV="1">
            <a:off x="6156325" y="2420938"/>
            <a:ext cx="431800" cy="71437"/>
          </a:xfrm>
          <a:prstGeom prst="line">
            <a:avLst/>
          </a:prstGeom>
          <a:noFill/>
          <a:ln w="28575">
            <a:solidFill>
              <a:schemeClr val="tx1"/>
            </a:solidFill>
            <a:round/>
            <a:headEnd/>
            <a:tailEnd/>
          </a:ln>
          <a:effectLst/>
        </p:spPr>
        <p:txBody>
          <a:bodyPr/>
          <a:lstStyle/>
          <a:p>
            <a:endParaRPr lang="en-US"/>
          </a:p>
        </p:txBody>
      </p:sp>
      <p:sp>
        <p:nvSpPr>
          <p:cNvPr id="90128" name="Line 16"/>
          <p:cNvSpPr>
            <a:spLocks noChangeShapeType="1"/>
          </p:cNvSpPr>
          <p:nvPr/>
        </p:nvSpPr>
        <p:spPr bwMode="auto">
          <a:xfrm flipH="1" flipV="1">
            <a:off x="2771775" y="2420938"/>
            <a:ext cx="287338" cy="71437"/>
          </a:xfrm>
          <a:prstGeom prst="line">
            <a:avLst/>
          </a:prstGeom>
          <a:noFill/>
          <a:ln w="28575">
            <a:solidFill>
              <a:schemeClr val="tx1"/>
            </a:solidFill>
            <a:round/>
            <a:headEnd/>
            <a:tailEnd/>
          </a:ln>
          <a:effectLst/>
        </p:spPr>
        <p:txBody>
          <a:bodyPr/>
          <a:lstStyle/>
          <a:p>
            <a:endParaRPr lang="en-US"/>
          </a:p>
        </p:txBody>
      </p:sp>
      <p:sp>
        <p:nvSpPr>
          <p:cNvPr id="90129"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90131"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5</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91140"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91141" name="Text Box 5"/>
          <p:cNvSpPr txBox="1">
            <a:spLocks noChangeArrowheads="1"/>
          </p:cNvSpPr>
          <p:nvPr/>
        </p:nvSpPr>
        <p:spPr bwMode="auto">
          <a:xfrm>
            <a:off x="250825" y="3284538"/>
            <a:ext cx="244792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sprang up across Germany – </a:t>
            </a:r>
            <a:br>
              <a:rPr lang="en-GB" sz="1600" b="1">
                <a:latin typeface="Comic Sans MS" pitchFamily="66" charset="0"/>
              </a:rPr>
            </a:br>
            <a:r>
              <a:rPr lang="en-GB" sz="1600" b="1">
                <a:latin typeface="Comic Sans MS" pitchFamily="66" charset="0"/>
              </a:rPr>
              <a:t>e.g. The Edelweiss Pirates, The Navajos Gang, The Kittelbach Pirates…</a:t>
            </a:r>
          </a:p>
        </p:txBody>
      </p:sp>
      <p:sp>
        <p:nvSpPr>
          <p:cNvPr id="91142" name="Text Box 6"/>
          <p:cNvSpPr txBox="1">
            <a:spLocks noChangeArrowheads="1"/>
          </p:cNvSpPr>
          <p:nvPr/>
        </p:nvSpPr>
        <p:spPr bwMode="auto">
          <a:xfrm>
            <a:off x="179388" y="1700213"/>
            <a:ext cx="2592387" cy="134302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youths disliked the strict regimentation – being told what to do and when to do it</a:t>
            </a:r>
          </a:p>
        </p:txBody>
      </p:sp>
      <p:sp>
        <p:nvSpPr>
          <p:cNvPr id="91144" name="Text Box 8"/>
          <p:cNvSpPr txBox="1">
            <a:spLocks noChangeArrowheads="1"/>
          </p:cNvSpPr>
          <p:nvPr/>
        </p:nvSpPr>
        <p:spPr bwMode="auto">
          <a:xfrm>
            <a:off x="6659563" y="1557338"/>
            <a:ext cx="2233612" cy="1662112"/>
          </a:xfrm>
          <a:prstGeom prst="rect">
            <a:avLst/>
          </a:prstGeom>
          <a:solidFill>
            <a:schemeClr val="accent1"/>
          </a:solidFill>
          <a:ln w="38100">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resented the fact that their old clubs and youth groups were banned</a:t>
            </a:r>
          </a:p>
        </p:txBody>
      </p:sp>
      <p:sp>
        <p:nvSpPr>
          <p:cNvPr id="91145"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1146"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91147" name="Line 11"/>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91148" name="Line 12"/>
          <p:cNvSpPr>
            <a:spLocks noChangeShapeType="1"/>
          </p:cNvSpPr>
          <p:nvPr/>
        </p:nvSpPr>
        <p:spPr bwMode="auto">
          <a:xfrm flipV="1">
            <a:off x="6156325" y="2420938"/>
            <a:ext cx="431800" cy="71437"/>
          </a:xfrm>
          <a:prstGeom prst="line">
            <a:avLst/>
          </a:prstGeom>
          <a:noFill/>
          <a:ln w="28575">
            <a:solidFill>
              <a:schemeClr val="tx1"/>
            </a:solidFill>
            <a:round/>
            <a:headEnd/>
            <a:tailEnd/>
          </a:ln>
          <a:effectLst/>
        </p:spPr>
        <p:txBody>
          <a:bodyPr/>
          <a:lstStyle/>
          <a:p>
            <a:endParaRPr lang="en-US"/>
          </a:p>
        </p:txBody>
      </p:sp>
      <p:sp>
        <p:nvSpPr>
          <p:cNvPr id="91151" name="Line 15"/>
          <p:cNvSpPr>
            <a:spLocks noChangeShapeType="1"/>
          </p:cNvSpPr>
          <p:nvPr/>
        </p:nvSpPr>
        <p:spPr bwMode="auto">
          <a:xfrm flipH="1">
            <a:off x="2700338" y="3429000"/>
            <a:ext cx="647700" cy="576263"/>
          </a:xfrm>
          <a:prstGeom prst="line">
            <a:avLst/>
          </a:prstGeom>
          <a:noFill/>
          <a:ln w="28575">
            <a:solidFill>
              <a:schemeClr val="tx1"/>
            </a:solidFill>
            <a:round/>
            <a:headEnd/>
            <a:tailEnd/>
          </a:ln>
          <a:effectLst/>
        </p:spPr>
        <p:txBody>
          <a:bodyPr/>
          <a:lstStyle/>
          <a:p>
            <a:endParaRPr lang="en-US"/>
          </a:p>
        </p:txBody>
      </p:sp>
      <p:sp>
        <p:nvSpPr>
          <p:cNvPr id="91152" name="Line 16"/>
          <p:cNvSpPr>
            <a:spLocks noChangeShapeType="1"/>
          </p:cNvSpPr>
          <p:nvPr/>
        </p:nvSpPr>
        <p:spPr bwMode="auto">
          <a:xfrm flipH="1" flipV="1">
            <a:off x="2771775" y="2420938"/>
            <a:ext cx="287338" cy="71437"/>
          </a:xfrm>
          <a:prstGeom prst="line">
            <a:avLst/>
          </a:prstGeom>
          <a:noFill/>
          <a:ln w="28575">
            <a:solidFill>
              <a:schemeClr val="tx1"/>
            </a:solidFill>
            <a:round/>
            <a:headEnd/>
            <a:tailEnd/>
          </a:ln>
          <a:effectLst/>
        </p:spPr>
        <p:txBody>
          <a:bodyPr/>
          <a:lstStyle/>
          <a:p>
            <a:endParaRPr lang="en-US"/>
          </a:p>
        </p:txBody>
      </p:sp>
      <p:sp>
        <p:nvSpPr>
          <p:cNvPr id="91153"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91155"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6</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92164" name="Text Box 4"/>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92165" name="Text Box 5"/>
          <p:cNvSpPr txBox="1">
            <a:spLocks noChangeArrowheads="1"/>
          </p:cNvSpPr>
          <p:nvPr/>
        </p:nvSpPr>
        <p:spPr bwMode="auto">
          <a:xfrm>
            <a:off x="250825" y="3284538"/>
            <a:ext cx="244792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sprang up across Germany – </a:t>
            </a:r>
            <a:br>
              <a:rPr lang="en-GB" sz="1600" b="1">
                <a:latin typeface="Comic Sans MS" pitchFamily="66" charset="0"/>
              </a:rPr>
            </a:br>
            <a:r>
              <a:rPr lang="en-GB" sz="1600" b="1">
                <a:latin typeface="Comic Sans MS" pitchFamily="66" charset="0"/>
              </a:rPr>
              <a:t>e.g. The Edelweiss Pirates, The Navajos Gang, The Kittelbach Pirates…</a:t>
            </a:r>
          </a:p>
        </p:txBody>
      </p:sp>
      <p:sp>
        <p:nvSpPr>
          <p:cNvPr id="92166" name="Text Box 6"/>
          <p:cNvSpPr txBox="1">
            <a:spLocks noChangeArrowheads="1"/>
          </p:cNvSpPr>
          <p:nvPr/>
        </p:nvSpPr>
        <p:spPr bwMode="auto">
          <a:xfrm>
            <a:off x="179388" y="1700213"/>
            <a:ext cx="2592387" cy="134302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youths disliked the strict regimentation – being told what to do and when to do it</a:t>
            </a:r>
          </a:p>
        </p:txBody>
      </p:sp>
      <p:sp>
        <p:nvSpPr>
          <p:cNvPr id="92167" name="Text Box 7"/>
          <p:cNvSpPr txBox="1">
            <a:spLocks noChangeArrowheads="1"/>
          </p:cNvSpPr>
          <p:nvPr/>
        </p:nvSpPr>
        <p:spPr bwMode="auto">
          <a:xfrm>
            <a:off x="6516688" y="3429000"/>
            <a:ext cx="2233612" cy="25654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ambushed Hitler Youth patrols and beat them up. Some girls resented the fact that they were ‘trained’ to be housewives and mothers at such a young age.</a:t>
            </a:r>
          </a:p>
        </p:txBody>
      </p:sp>
      <p:sp>
        <p:nvSpPr>
          <p:cNvPr id="92168" name="Text Box 8"/>
          <p:cNvSpPr txBox="1">
            <a:spLocks noChangeArrowheads="1"/>
          </p:cNvSpPr>
          <p:nvPr/>
        </p:nvSpPr>
        <p:spPr bwMode="auto">
          <a:xfrm>
            <a:off x="6659563" y="1557338"/>
            <a:ext cx="2233612" cy="1662112"/>
          </a:xfrm>
          <a:prstGeom prst="rect">
            <a:avLst/>
          </a:prstGeom>
          <a:solidFill>
            <a:schemeClr val="accent1"/>
          </a:solidFill>
          <a:ln w="38100">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resented the fact that their old clubs and youth groups were banned</a:t>
            </a:r>
          </a:p>
        </p:txBody>
      </p:sp>
      <p:sp>
        <p:nvSpPr>
          <p:cNvPr id="92169" name="AutoShape 9">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2170" name="Oval 10"/>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92171" name="Line 11"/>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92172" name="Line 12"/>
          <p:cNvSpPr>
            <a:spLocks noChangeShapeType="1"/>
          </p:cNvSpPr>
          <p:nvPr/>
        </p:nvSpPr>
        <p:spPr bwMode="auto">
          <a:xfrm flipV="1">
            <a:off x="6156325" y="2420938"/>
            <a:ext cx="431800" cy="71437"/>
          </a:xfrm>
          <a:prstGeom prst="line">
            <a:avLst/>
          </a:prstGeom>
          <a:noFill/>
          <a:ln w="28575">
            <a:solidFill>
              <a:schemeClr val="tx1"/>
            </a:solidFill>
            <a:round/>
            <a:headEnd/>
            <a:tailEnd/>
          </a:ln>
          <a:effectLst/>
        </p:spPr>
        <p:txBody>
          <a:bodyPr/>
          <a:lstStyle/>
          <a:p>
            <a:endParaRPr lang="en-US"/>
          </a:p>
        </p:txBody>
      </p:sp>
      <p:sp>
        <p:nvSpPr>
          <p:cNvPr id="92173" name="Line 13"/>
          <p:cNvSpPr>
            <a:spLocks noChangeShapeType="1"/>
          </p:cNvSpPr>
          <p:nvPr/>
        </p:nvSpPr>
        <p:spPr bwMode="auto">
          <a:xfrm>
            <a:off x="5940425" y="3429000"/>
            <a:ext cx="576263" cy="576263"/>
          </a:xfrm>
          <a:prstGeom prst="line">
            <a:avLst/>
          </a:prstGeom>
          <a:noFill/>
          <a:ln w="28575">
            <a:solidFill>
              <a:schemeClr val="tx1"/>
            </a:solidFill>
            <a:round/>
            <a:headEnd/>
            <a:tailEnd/>
          </a:ln>
          <a:effectLst/>
        </p:spPr>
        <p:txBody>
          <a:bodyPr/>
          <a:lstStyle/>
          <a:p>
            <a:endParaRPr lang="en-US"/>
          </a:p>
        </p:txBody>
      </p:sp>
      <p:sp>
        <p:nvSpPr>
          <p:cNvPr id="92175" name="Line 15"/>
          <p:cNvSpPr>
            <a:spLocks noChangeShapeType="1"/>
          </p:cNvSpPr>
          <p:nvPr/>
        </p:nvSpPr>
        <p:spPr bwMode="auto">
          <a:xfrm flipH="1">
            <a:off x="2700338" y="3429000"/>
            <a:ext cx="647700" cy="576263"/>
          </a:xfrm>
          <a:prstGeom prst="line">
            <a:avLst/>
          </a:prstGeom>
          <a:noFill/>
          <a:ln w="28575">
            <a:solidFill>
              <a:schemeClr val="tx1"/>
            </a:solidFill>
            <a:round/>
            <a:headEnd/>
            <a:tailEnd/>
          </a:ln>
          <a:effectLst/>
        </p:spPr>
        <p:txBody>
          <a:bodyPr/>
          <a:lstStyle/>
          <a:p>
            <a:endParaRPr lang="en-US"/>
          </a:p>
        </p:txBody>
      </p:sp>
      <p:sp>
        <p:nvSpPr>
          <p:cNvPr id="92176" name="Line 16"/>
          <p:cNvSpPr>
            <a:spLocks noChangeShapeType="1"/>
          </p:cNvSpPr>
          <p:nvPr/>
        </p:nvSpPr>
        <p:spPr bwMode="auto">
          <a:xfrm flipH="1" flipV="1">
            <a:off x="2771775" y="2420938"/>
            <a:ext cx="287338" cy="71437"/>
          </a:xfrm>
          <a:prstGeom prst="line">
            <a:avLst/>
          </a:prstGeom>
          <a:noFill/>
          <a:ln w="28575">
            <a:solidFill>
              <a:schemeClr val="tx1"/>
            </a:solidFill>
            <a:round/>
            <a:headEnd/>
            <a:tailEnd/>
          </a:ln>
          <a:effectLst/>
        </p:spPr>
        <p:txBody>
          <a:bodyPr/>
          <a:lstStyle/>
          <a:p>
            <a:endParaRPr lang="en-US"/>
          </a:p>
        </p:txBody>
      </p:sp>
      <p:sp>
        <p:nvSpPr>
          <p:cNvPr id="92177" name="Line 17"/>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92179" name="AutoShape 19">
            <a:hlinkClick r:id="" action="ppaction://hlinkshowjump?jump=nextslide" highlightClick="1"/>
          </p:cNvPr>
          <p:cNvSpPr>
            <a:spLocks noChangeArrowheads="1"/>
          </p:cNvSpPr>
          <p:nvPr/>
        </p:nvSpPr>
        <p:spPr bwMode="auto">
          <a:xfrm>
            <a:off x="7451725" y="6353175"/>
            <a:ext cx="1692275" cy="50482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Reaction 7</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3"/>
          <p:cNvSpPr txBox="1">
            <a:spLocks noChangeArrowheads="1"/>
          </p:cNvSpPr>
          <p:nvPr/>
        </p:nvSpPr>
        <p:spPr bwMode="auto">
          <a:xfrm>
            <a:off x="4859338" y="260350"/>
            <a:ext cx="3960812" cy="8540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young people liked the feeling of importance – the uniform, the respect, the adoration…</a:t>
            </a:r>
          </a:p>
        </p:txBody>
      </p:sp>
      <p:sp>
        <p:nvSpPr>
          <p:cNvPr id="31748" name="Text Box 4"/>
          <p:cNvSpPr txBox="1">
            <a:spLocks noChangeArrowheads="1"/>
          </p:cNvSpPr>
          <p:nvPr/>
        </p:nvSpPr>
        <p:spPr bwMode="auto">
          <a:xfrm>
            <a:off x="2987675" y="4508500"/>
            <a:ext cx="3240088" cy="1958975"/>
          </a:xfrm>
          <a:prstGeom prst="rect">
            <a:avLst/>
          </a:prstGeom>
          <a:solidFill>
            <a:schemeClr val="accent1"/>
          </a:solidFill>
          <a:ln w="28575">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wanted to listen to Jazz, try out new fashions and hair styles, smoke and drink alcohol. All of these activities were banned in The Hitler Youth</a:t>
            </a:r>
          </a:p>
        </p:txBody>
      </p:sp>
      <p:sp>
        <p:nvSpPr>
          <p:cNvPr id="31750" name="Text Box 6"/>
          <p:cNvSpPr txBox="1">
            <a:spLocks noChangeArrowheads="1"/>
          </p:cNvSpPr>
          <p:nvPr/>
        </p:nvSpPr>
        <p:spPr bwMode="auto">
          <a:xfrm>
            <a:off x="250825" y="188913"/>
            <a:ext cx="3959225" cy="1073150"/>
          </a:xfrm>
          <a:prstGeom prst="rect">
            <a:avLst/>
          </a:prstGeom>
          <a:solidFill>
            <a:schemeClr val="accent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Many young people enjoyed the excitement of the HJ – camping, hiking, weapons training…</a:t>
            </a:r>
          </a:p>
        </p:txBody>
      </p:sp>
      <p:sp>
        <p:nvSpPr>
          <p:cNvPr id="31751" name="Text Box 7"/>
          <p:cNvSpPr txBox="1">
            <a:spLocks noChangeArrowheads="1"/>
          </p:cNvSpPr>
          <p:nvPr/>
        </p:nvSpPr>
        <p:spPr bwMode="auto">
          <a:xfrm>
            <a:off x="250825" y="3284538"/>
            <a:ext cx="2447925" cy="183197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sprang up across Germany – </a:t>
            </a:r>
            <a:br>
              <a:rPr lang="en-GB" sz="1600" b="1">
                <a:latin typeface="Comic Sans MS" pitchFamily="66" charset="0"/>
              </a:rPr>
            </a:br>
            <a:r>
              <a:rPr lang="en-GB" sz="1600" b="1">
                <a:latin typeface="Comic Sans MS" pitchFamily="66" charset="0"/>
              </a:rPr>
              <a:t>e.g. The Edelweiss Pirates, The Navajos Gang, The Kittelbach Pirates…</a:t>
            </a:r>
          </a:p>
        </p:txBody>
      </p:sp>
      <p:sp>
        <p:nvSpPr>
          <p:cNvPr id="31756" name="Text Box 12"/>
          <p:cNvSpPr txBox="1">
            <a:spLocks noChangeArrowheads="1"/>
          </p:cNvSpPr>
          <p:nvPr/>
        </p:nvSpPr>
        <p:spPr bwMode="auto">
          <a:xfrm>
            <a:off x="179388" y="1700213"/>
            <a:ext cx="2592387" cy="1343025"/>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Many youths disliked the strict regimentation – being told what to do and when to do it</a:t>
            </a:r>
          </a:p>
        </p:txBody>
      </p:sp>
      <p:sp>
        <p:nvSpPr>
          <p:cNvPr id="31764" name="Text Box 20"/>
          <p:cNvSpPr txBox="1">
            <a:spLocks noChangeArrowheads="1"/>
          </p:cNvSpPr>
          <p:nvPr/>
        </p:nvSpPr>
        <p:spPr bwMode="auto">
          <a:xfrm>
            <a:off x="6516688" y="3429000"/>
            <a:ext cx="2233612" cy="2565400"/>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ambushed Hitler Youth patrols and beat them up. Some girls resented the fact that they were ‘trained’ to be housewives and mothers at such a young age.</a:t>
            </a:r>
          </a:p>
        </p:txBody>
      </p:sp>
      <p:sp>
        <p:nvSpPr>
          <p:cNvPr id="31767" name="Text Box 23"/>
          <p:cNvSpPr txBox="1">
            <a:spLocks noChangeArrowheads="1"/>
          </p:cNvSpPr>
          <p:nvPr/>
        </p:nvSpPr>
        <p:spPr bwMode="auto">
          <a:xfrm>
            <a:off x="6659563" y="1557338"/>
            <a:ext cx="2233612" cy="1662112"/>
          </a:xfrm>
          <a:prstGeom prst="rect">
            <a:avLst/>
          </a:prstGeom>
          <a:solidFill>
            <a:schemeClr val="accent1"/>
          </a:solidFill>
          <a:ln w="38100">
            <a:solidFill>
              <a:schemeClr val="tx1"/>
            </a:solidFill>
            <a:miter lim="800000"/>
            <a:headEnd/>
            <a:tailEnd/>
          </a:ln>
          <a:effectLst/>
        </p:spPr>
        <p:txBody>
          <a:bodyPr>
            <a:spAutoFit/>
          </a:bodyPr>
          <a:lstStyle/>
          <a:p>
            <a:pPr algn="ctr">
              <a:lnSpc>
                <a:spcPct val="125000"/>
              </a:lnSpc>
              <a:spcBef>
                <a:spcPct val="50000"/>
              </a:spcBef>
            </a:pPr>
            <a:r>
              <a:rPr lang="en-GB" sz="1600" b="1">
                <a:latin typeface="Comic Sans MS" pitchFamily="66" charset="0"/>
              </a:rPr>
              <a:t>Lots of youths resented the fact that their old clubs and youth groups were banned</a:t>
            </a:r>
          </a:p>
        </p:txBody>
      </p:sp>
      <p:sp>
        <p:nvSpPr>
          <p:cNvPr id="31772" name="AutoShape 28">
            <a:hlinkClick r:id="" action="ppaction://hlinkshowjump?jump=previousslide" highlightClick="1"/>
          </p:cNvPr>
          <p:cNvSpPr>
            <a:spLocks noChangeArrowheads="1"/>
          </p:cNvSpPr>
          <p:nvPr/>
        </p:nvSpPr>
        <p:spPr bwMode="auto">
          <a:xfrm flipH="1">
            <a:off x="7524750"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31775" name="Oval 31"/>
          <p:cNvSpPr>
            <a:spLocks noChangeArrowheads="1"/>
          </p:cNvSpPr>
          <p:nvPr/>
        </p:nvSpPr>
        <p:spPr bwMode="auto">
          <a:xfrm>
            <a:off x="3059113" y="1557338"/>
            <a:ext cx="3170237" cy="2376487"/>
          </a:xfrm>
          <a:prstGeom prst="ellipse">
            <a:avLst/>
          </a:prstGeom>
          <a:gradFill rotWithShape="1">
            <a:gsLst>
              <a:gs pos="0">
                <a:schemeClr val="bg1"/>
              </a:gs>
              <a:gs pos="100000">
                <a:srgbClr val="FF0000"/>
              </a:gs>
            </a:gsLst>
            <a:lin ang="5400000" scaled="1"/>
          </a:gradFill>
          <a:ln w="9525">
            <a:noFill/>
            <a:round/>
            <a:headEnd/>
            <a:tailEnd/>
          </a:ln>
          <a:effectLst/>
        </p:spPr>
        <p:txBody>
          <a:bodyPr wrap="none" anchor="ctr"/>
          <a:lstStyle/>
          <a:p>
            <a:pPr algn="ctr"/>
            <a:r>
              <a:rPr lang="en-GB" sz="2000" b="1">
                <a:latin typeface="Comic Sans MS" pitchFamily="66" charset="0"/>
              </a:rPr>
              <a:t>How did young people </a:t>
            </a:r>
            <a:br>
              <a:rPr lang="en-GB" sz="2000" b="1">
                <a:latin typeface="Comic Sans MS" pitchFamily="66" charset="0"/>
              </a:rPr>
            </a:br>
            <a:r>
              <a:rPr lang="en-GB" sz="2000" b="1">
                <a:latin typeface="Comic Sans MS" pitchFamily="66" charset="0"/>
              </a:rPr>
              <a:t>within Germany react </a:t>
            </a:r>
            <a:br>
              <a:rPr lang="en-GB" sz="2000" b="1">
                <a:latin typeface="Comic Sans MS" pitchFamily="66" charset="0"/>
              </a:rPr>
            </a:br>
            <a:r>
              <a:rPr lang="en-GB" sz="2000" b="1">
                <a:latin typeface="Comic Sans MS" pitchFamily="66" charset="0"/>
              </a:rPr>
              <a:t>to the HJ?</a:t>
            </a:r>
            <a:endParaRPr lang="en-GB" b="1"/>
          </a:p>
        </p:txBody>
      </p:sp>
      <p:sp>
        <p:nvSpPr>
          <p:cNvPr id="31776" name="Line 32"/>
          <p:cNvSpPr>
            <a:spLocks noChangeShapeType="1"/>
          </p:cNvSpPr>
          <p:nvPr/>
        </p:nvSpPr>
        <p:spPr bwMode="auto">
          <a:xfrm flipV="1">
            <a:off x="5435600" y="1125538"/>
            <a:ext cx="792163" cy="574675"/>
          </a:xfrm>
          <a:prstGeom prst="line">
            <a:avLst/>
          </a:prstGeom>
          <a:noFill/>
          <a:ln w="28575">
            <a:solidFill>
              <a:schemeClr val="tx1"/>
            </a:solidFill>
            <a:round/>
            <a:headEnd/>
            <a:tailEnd/>
          </a:ln>
          <a:effectLst/>
        </p:spPr>
        <p:txBody>
          <a:bodyPr/>
          <a:lstStyle/>
          <a:p>
            <a:endParaRPr lang="en-US"/>
          </a:p>
        </p:txBody>
      </p:sp>
      <p:sp>
        <p:nvSpPr>
          <p:cNvPr id="31778" name="Line 34"/>
          <p:cNvSpPr>
            <a:spLocks noChangeShapeType="1"/>
          </p:cNvSpPr>
          <p:nvPr/>
        </p:nvSpPr>
        <p:spPr bwMode="auto">
          <a:xfrm flipV="1">
            <a:off x="6156325" y="2420938"/>
            <a:ext cx="431800" cy="71437"/>
          </a:xfrm>
          <a:prstGeom prst="line">
            <a:avLst/>
          </a:prstGeom>
          <a:noFill/>
          <a:ln w="28575">
            <a:solidFill>
              <a:schemeClr val="tx1"/>
            </a:solidFill>
            <a:round/>
            <a:headEnd/>
            <a:tailEnd/>
          </a:ln>
          <a:effectLst/>
        </p:spPr>
        <p:txBody>
          <a:bodyPr/>
          <a:lstStyle/>
          <a:p>
            <a:endParaRPr lang="en-US"/>
          </a:p>
        </p:txBody>
      </p:sp>
      <p:sp>
        <p:nvSpPr>
          <p:cNvPr id="31779" name="Line 35"/>
          <p:cNvSpPr>
            <a:spLocks noChangeShapeType="1"/>
          </p:cNvSpPr>
          <p:nvPr/>
        </p:nvSpPr>
        <p:spPr bwMode="auto">
          <a:xfrm>
            <a:off x="5940425" y="3429000"/>
            <a:ext cx="576263" cy="576263"/>
          </a:xfrm>
          <a:prstGeom prst="line">
            <a:avLst/>
          </a:prstGeom>
          <a:noFill/>
          <a:ln w="28575">
            <a:solidFill>
              <a:schemeClr val="tx1"/>
            </a:solidFill>
            <a:round/>
            <a:headEnd/>
            <a:tailEnd/>
          </a:ln>
          <a:effectLst/>
        </p:spPr>
        <p:txBody>
          <a:bodyPr/>
          <a:lstStyle/>
          <a:p>
            <a:endParaRPr lang="en-US"/>
          </a:p>
        </p:txBody>
      </p:sp>
      <p:sp>
        <p:nvSpPr>
          <p:cNvPr id="31780" name="Line 36"/>
          <p:cNvSpPr>
            <a:spLocks noChangeShapeType="1"/>
          </p:cNvSpPr>
          <p:nvPr/>
        </p:nvSpPr>
        <p:spPr bwMode="auto">
          <a:xfrm>
            <a:off x="4572000" y="3933825"/>
            <a:ext cx="0" cy="574675"/>
          </a:xfrm>
          <a:prstGeom prst="line">
            <a:avLst/>
          </a:prstGeom>
          <a:noFill/>
          <a:ln w="28575">
            <a:solidFill>
              <a:schemeClr val="tx1"/>
            </a:solidFill>
            <a:round/>
            <a:headEnd/>
            <a:tailEnd/>
          </a:ln>
          <a:effectLst/>
        </p:spPr>
        <p:txBody>
          <a:bodyPr/>
          <a:lstStyle/>
          <a:p>
            <a:endParaRPr lang="en-US"/>
          </a:p>
        </p:txBody>
      </p:sp>
      <p:sp>
        <p:nvSpPr>
          <p:cNvPr id="31781" name="Line 37"/>
          <p:cNvSpPr>
            <a:spLocks noChangeShapeType="1"/>
          </p:cNvSpPr>
          <p:nvPr/>
        </p:nvSpPr>
        <p:spPr bwMode="auto">
          <a:xfrm flipH="1">
            <a:off x="2700338" y="3429000"/>
            <a:ext cx="647700" cy="576263"/>
          </a:xfrm>
          <a:prstGeom prst="line">
            <a:avLst/>
          </a:prstGeom>
          <a:noFill/>
          <a:ln w="28575">
            <a:solidFill>
              <a:schemeClr val="tx1"/>
            </a:solidFill>
            <a:round/>
            <a:headEnd/>
            <a:tailEnd/>
          </a:ln>
          <a:effectLst/>
        </p:spPr>
        <p:txBody>
          <a:bodyPr/>
          <a:lstStyle/>
          <a:p>
            <a:endParaRPr lang="en-US"/>
          </a:p>
        </p:txBody>
      </p:sp>
      <p:sp>
        <p:nvSpPr>
          <p:cNvPr id="31782" name="Line 38"/>
          <p:cNvSpPr>
            <a:spLocks noChangeShapeType="1"/>
          </p:cNvSpPr>
          <p:nvPr/>
        </p:nvSpPr>
        <p:spPr bwMode="auto">
          <a:xfrm flipH="1" flipV="1">
            <a:off x="2771775" y="2420938"/>
            <a:ext cx="287338" cy="71437"/>
          </a:xfrm>
          <a:prstGeom prst="line">
            <a:avLst/>
          </a:prstGeom>
          <a:noFill/>
          <a:ln w="28575">
            <a:solidFill>
              <a:schemeClr val="tx1"/>
            </a:solidFill>
            <a:round/>
            <a:headEnd/>
            <a:tailEnd/>
          </a:ln>
          <a:effectLst/>
        </p:spPr>
        <p:txBody>
          <a:bodyPr/>
          <a:lstStyle/>
          <a:p>
            <a:endParaRPr lang="en-US"/>
          </a:p>
        </p:txBody>
      </p:sp>
      <p:sp>
        <p:nvSpPr>
          <p:cNvPr id="31783" name="Line 39"/>
          <p:cNvSpPr>
            <a:spLocks noChangeShapeType="1"/>
          </p:cNvSpPr>
          <p:nvPr/>
        </p:nvSpPr>
        <p:spPr bwMode="auto">
          <a:xfrm flipH="1" flipV="1">
            <a:off x="2484438" y="1268413"/>
            <a:ext cx="1223962" cy="504825"/>
          </a:xfrm>
          <a:prstGeom prst="line">
            <a:avLst/>
          </a:prstGeom>
          <a:noFill/>
          <a:ln w="28575">
            <a:solidFill>
              <a:schemeClr val="tx1"/>
            </a:solidFill>
            <a:round/>
            <a:headEnd/>
            <a:tailEnd/>
          </a:ln>
          <a:effectLst/>
        </p:spPr>
        <p:txBody>
          <a:bodyPr/>
          <a:lstStyle/>
          <a:p>
            <a:endParaRPr lang="en-US"/>
          </a:p>
        </p:txBody>
      </p:sp>
      <p:sp>
        <p:nvSpPr>
          <p:cNvPr id="31785" name="AutoShape 41">
            <a:hlinkClick r:id="" action="ppaction://hlinkshowjump?jump=nextslide" highlightClick="1"/>
          </p:cNvPr>
          <p:cNvSpPr>
            <a:spLocks noChangeArrowheads="1"/>
          </p:cNvSpPr>
          <p:nvPr/>
        </p:nvSpPr>
        <p:spPr bwMode="auto">
          <a:xfrm>
            <a:off x="8388350" y="6308725"/>
            <a:ext cx="755650" cy="549275"/>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Text Box 4"/>
          <p:cNvSpPr txBox="1">
            <a:spLocks noChangeArrowheads="1"/>
          </p:cNvSpPr>
          <p:nvPr/>
        </p:nvSpPr>
        <p:spPr bwMode="auto">
          <a:xfrm>
            <a:off x="0" y="4797425"/>
            <a:ext cx="9144000" cy="930275"/>
          </a:xfrm>
          <a:prstGeom prst="rect">
            <a:avLst/>
          </a:prstGeom>
          <a:noFill/>
          <a:ln w="9525">
            <a:noFill/>
            <a:miter lim="800000"/>
            <a:headEnd/>
            <a:tailEnd/>
          </a:ln>
          <a:effectLst/>
        </p:spPr>
        <p:txBody>
          <a:bodyPr>
            <a:spAutoFit/>
          </a:bodyPr>
          <a:lstStyle/>
          <a:p>
            <a:pPr>
              <a:lnSpc>
                <a:spcPct val="125000"/>
              </a:lnSpc>
              <a:spcBef>
                <a:spcPct val="50000"/>
              </a:spcBef>
            </a:pPr>
            <a:r>
              <a:rPr lang="en-GB" sz="2200">
                <a:latin typeface="Comic Sans MS" pitchFamily="66" charset="0"/>
              </a:rPr>
              <a:t>“I promise to do my duty in love and loyalty to the Fuhrer and our flag.”</a:t>
            </a:r>
            <a:endParaRPr lang="en-US" sz="2200">
              <a:latin typeface="Comic Sans MS" pitchFamily="66" charset="0"/>
            </a:endParaRPr>
          </a:p>
        </p:txBody>
      </p:sp>
      <p:sp>
        <p:nvSpPr>
          <p:cNvPr id="100357" name="Text Box 5"/>
          <p:cNvSpPr txBox="1">
            <a:spLocks noChangeArrowheads="1"/>
          </p:cNvSpPr>
          <p:nvPr/>
        </p:nvSpPr>
        <p:spPr bwMode="auto">
          <a:xfrm>
            <a:off x="0" y="2349500"/>
            <a:ext cx="9144000" cy="1768475"/>
          </a:xfrm>
          <a:prstGeom prst="rect">
            <a:avLst/>
          </a:prstGeom>
          <a:noFill/>
          <a:ln w="9525">
            <a:noFill/>
            <a:miter lim="800000"/>
            <a:headEnd/>
            <a:tailEnd/>
          </a:ln>
          <a:effectLst/>
        </p:spPr>
        <p:txBody>
          <a:bodyPr>
            <a:spAutoFit/>
          </a:bodyPr>
          <a:lstStyle/>
          <a:p>
            <a:pPr>
              <a:lnSpc>
                <a:spcPct val="125000"/>
              </a:lnSpc>
              <a:spcBef>
                <a:spcPct val="50000"/>
              </a:spcBef>
            </a:pPr>
            <a:r>
              <a:rPr lang="en-GB" sz="2200">
                <a:latin typeface="Comic Sans MS" pitchFamily="66" charset="0"/>
              </a:rPr>
              <a:t>“In the presence of this blood banner which represents the Fuhrer, I swear to devote all my energies and my strength to the saviour of our country, Adolf Hitler. I am willing and ready to give up my life for him, so help me God.”</a:t>
            </a:r>
            <a:endParaRPr lang="en-US" sz="2200">
              <a:latin typeface="Comic Sans MS" pitchFamily="66" charset="0"/>
            </a:endParaRPr>
          </a:p>
        </p:txBody>
      </p:sp>
      <p:sp>
        <p:nvSpPr>
          <p:cNvPr id="100358" name="Text Box 6"/>
          <p:cNvSpPr txBox="1">
            <a:spLocks noChangeArrowheads="1"/>
          </p:cNvSpPr>
          <p:nvPr/>
        </p:nvSpPr>
        <p:spPr bwMode="auto">
          <a:xfrm>
            <a:off x="2916238" y="4292600"/>
            <a:ext cx="6227762" cy="304800"/>
          </a:xfrm>
          <a:prstGeom prst="rect">
            <a:avLst/>
          </a:prstGeom>
          <a:noFill/>
          <a:ln w="9525">
            <a:noFill/>
            <a:miter lim="800000"/>
            <a:headEnd/>
            <a:tailEnd/>
          </a:ln>
          <a:effectLst/>
        </p:spPr>
        <p:txBody>
          <a:bodyPr>
            <a:spAutoFit/>
          </a:bodyPr>
          <a:lstStyle/>
          <a:p>
            <a:pPr algn="r">
              <a:spcBef>
                <a:spcPct val="50000"/>
              </a:spcBef>
            </a:pPr>
            <a:r>
              <a:rPr lang="en-GB" sz="1400"/>
              <a:t>An oath taken by 10 Year Olds when they entered the Deutsches Jungvolk </a:t>
            </a:r>
            <a:endParaRPr lang="en-US" sz="1400"/>
          </a:p>
        </p:txBody>
      </p:sp>
      <p:sp>
        <p:nvSpPr>
          <p:cNvPr id="100359" name="Text Box 7"/>
          <p:cNvSpPr txBox="1">
            <a:spLocks noChangeArrowheads="1"/>
          </p:cNvSpPr>
          <p:nvPr/>
        </p:nvSpPr>
        <p:spPr bwMode="auto">
          <a:xfrm>
            <a:off x="3635375" y="5661025"/>
            <a:ext cx="5508625" cy="304800"/>
          </a:xfrm>
          <a:prstGeom prst="rect">
            <a:avLst/>
          </a:prstGeom>
          <a:noFill/>
          <a:ln w="9525">
            <a:noFill/>
            <a:miter lim="800000"/>
            <a:headEnd/>
            <a:tailEnd/>
          </a:ln>
          <a:effectLst/>
        </p:spPr>
        <p:txBody>
          <a:bodyPr>
            <a:spAutoFit/>
          </a:bodyPr>
          <a:lstStyle/>
          <a:p>
            <a:pPr algn="r">
              <a:spcBef>
                <a:spcPct val="50000"/>
              </a:spcBef>
            </a:pPr>
            <a:r>
              <a:rPr lang="en-GB" sz="1400"/>
              <a:t>The Pledge of Allegiance taken by all members of the Hitler Youth </a:t>
            </a:r>
            <a:endParaRPr lang="en-US" sz="1400"/>
          </a:p>
        </p:txBody>
      </p:sp>
      <p:sp>
        <p:nvSpPr>
          <p:cNvPr id="100360" name="AutoShape 8">
            <a:hlinkClick r:id="" action="ppaction://hlinkshowjump?jump=previousslide" highlightClick="1"/>
          </p:cNvPr>
          <p:cNvSpPr>
            <a:spLocks noChangeArrowheads="1"/>
          </p:cNvSpPr>
          <p:nvPr/>
        </p:nvSpPr>
        <p:spPr bwMode="auto">
          <a:xfrm>
            <a:off x="7885113"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100361" name="AutoShape 9">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100362" name="Text Box 10"/>
          <p:cNvSpPr txBox="1">
            <a:spLocks noChangeArrowheads="1"/>
          </p:cNvSpPr>
          <p:nvPr/>
        </p:nvSpPr>
        <p:spPr bwMode="auto">
          <a:xfrm>
            <a:off x="0" y="0"/>
            <a:ext cx="9144000" cy="9302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200">
                <a:solidFill>
                  <a:schemeClr val="bg1"/>
                </a:solidFill>
                <a:latin typeface="Comic Sans MS" pitchFamily="66" charset="0"/>
              </a:rPr>
              <a:t>Highlight the words and phrases which illustrate the dedication of youths within Nazi Youth organisations?</a:t>
            </a:r>
            <a:endParaRPr lang="en-US" sz="2200">
              <a:solidFill>
                <a:schemeClr val="bg1"/>
              </a:solidFill>
              <a:latin typeface="Comic Sans MS" pitchFamily="66" charset="0"/>
            </a:endParaRPr>
          </a:p>
        </p:txBody>
      </p:sp>
      <p:sp>
        <p:nvSpPr>
          <p:cNvPr id="100363" name="Text Box 11"/>
          <p:cNvSpPr txBox="1">
            <a:spLocks noChangeArrowheads="1"/>
          </p:cNvSpPr>
          <p:nvPr/>
        </p:nvSpPr>
        <p:spPr bwMode="auto">
          <a:xfrm>
            <a:off x="0" y="1196975"/>
            <a:ext cx="9144000" cy="9302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200">
                <a:solidFill>
                  <a:schemeClr val="bg1"/>
                </a:solidFill>
                <a:latin typeface="Comic Sans MS" pitchFamily="66" charset="0"/>
              </a:rPr>
              <a:t>Why do you think that Hitler and the Nazis made young people repeat these promises over and over again while in the Hitler Youth?</a:t>
            </a:r>
            <a:endParaRPr lang="en-US" sz="2200">
              <a:solidFill>
                <a:schemeClr val="bg1"/>
              </a:solidFill>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5" name="Picture 12" descr="npo000002"/>
          <p:cNvPicPr>
            <a:picLocks noChangeAspect="1" noChangeArrowheads="1"/>
          </p:cNvPicPr>
          <p:nvPr/>
        </p:nvPicPr>
        <p:blipFill>
          <a:blip r:embed="rId2" cstate="print"/>
          <a:srcRect/>
          <a:stretch>
            <a:fillRect/>
          </a:stretch>
        </p:blipFill>
        <p:spPr bwMode="auto">
          <a:xfrm>
            <a:off x="2124075" y="1341438"/>
            <a:ext cx="4876800" cy="4486275"/>
          </a:xfrm>
          <a:prstGeom prst="rect">
            <a:avLst/>
          </a:prstGeom>
          <a:noFill/>
          <a:ln w="9525" algn="ctr">
            <a:noFill/>
            <a:miter lim="800000"/>
            <a:headEnd/>
            <a:tailEnd/>
          </a:ln>
          <a:effectLst/>
        </p:spPr>
      </p:pic>
      <p:sp>
        <p:nvSpPr>
          <p:cNvPr id="81923" name="Rectangle 3"/>
          <p:cNvSpPr>
            <a:spLocks noChangeArrowheads="1"/>
          </p:cNvSpPr>
          <p:nvPr/>
        </p:nvSpPr>
        <p:spPr bwMode="auto">
          <a:xfrm>
            <a:off x="1042988" y="620713"/>
            <a:ext cx="7097712" cy="5562600"/>
          </a:xfrm>
          <a:prstGeom prst="rect">
            <a:avLst/>
          </a:prstGeom>
          <a:noFill/>
          <a:ln w="57150">
            <a:solidFill>
              <a:schemeClr val="tx1"/>
            </a:solidFill>
            <a:miter lim="800000"/>
            <a:headEnd/>
            <a:tailEnd/>
          </a:ln>
          <a:effectLst/>
        </p:spPr>
        <p:txBody>
          <a:bodyPr wrap="none" anchor="ctr"/>
          <a:lstStyle/>
          <a:p>
            <a:endParaRPr lang="en-US"/>
          </a:p>
        </p:txBody>
      </p:sp>
      <p:sp>
        <p:nvSpPr>
          <p:cNvPr id="81924" name="Text Box 4"/>
          <p:cNvSpPr txBox="1">
            <a:spLocks noChangeArrowheads="1"/>
          </p:cNvSpPr>
          <p:nvPr/>
        </p:nvSpPr>
        <p:spPr bwMode="auto">
          <a:xfrm>
            <a:off x="1187450" y="692150"/>
            <a:ext cx="2895600" cy="457200"/>
          </a:xfrm>
          <a:prstGeom prst="rect">
            <a:avLst/>
          </a:prstGeom>
          <a:noFill/>
          <a:ln w="9525">
            <a:noFill/>
            <a:miter lim="800000"/>
            <a:headEnd/>
            <a:tailEnd/>
          </a:ln>
          <a:effectLst/>
        </p:spPr>
        <p:txBody>
          <a:bodyPr>
            <a:spAutoFit/>
          </a:bodyPr>
          <a:lstStyle/>
          <a:p>
            <a:pPr>
              <a:spcBef>
                <a:spcPct val="50000"/>
              </a:spcBef>
            </a:pPr>
            <a:r>
              <a:rPr lang="en-GB" sz="2400" b="1">
                <a:latin typeface="Times New Roman" pitchFamily="18" charset="0"/>
              </a:rPr>
              <a:t>What can I see?</a:t>
            </a:r>
          </a:p>
        </p:txBody>
      </p:sp>
      <p:sp>
        <p:nvSpPr>
          <p:cNvPr id="81925" name="Line 5"/>
          <p:cNvSpPr>
            <a:spLocks noChangeShapeType="1"/>
          </p:cNvSpPr>
          <p:nvPr/>
        </p:nvSpPr>
        <p:spPr bwMode="auto">
          <a:xfrm flipV="1">
            <a:off x="2916238" y="4797425"/>
            <a:ext cx="1652587" cy="941388"/>
          </a:xfrm>
          <a:prstGeom prst="line">
            <a:avLst/>
          </a:prstGeom>
          <a:noFill/>
          <a:ln w="57150">
            <a:solidFill>
              <a:srgbClr val="FF0066"/>
            </a:solidFill>
            <a:round/>
            <a:headEnd/>
            <a:tailEnd type="triangle" w="med" len="med"/>
          </a:ln>
          <a:effectLst/>
        </p:spPr>
        <p:txBody>
          <a:bodyPr/>
          <a:lstStyle/>
          <a:p>
            <a:endParaRPr lang="en-US"/>
          </a:p>
        </p:txBody>
      </p:sp>
      <p:sp>
        <p:nvSpPr>
          <p:cNvPr id="81926" name="Line 6"/>
          <p:cNvSpPr>
            <a:spLocks noChangeShapeType="1"/>
          </p:cNvSpPr>
          <p:nvPr/>
        </p:nvSpPr>
        <p:spPr bwMode="auto">
          <a:xfrm flipH="1" flipV="1">
            <a:off x="6877050" y="4149725"/>
            <a:ext cx="457200" cy="762000"/>
          </a:xfrm>
          <a:prstGeom prst="line">
            <a:avLst/>
          </a:prstGeom>
          <a:noFill/>
          <a:ln w="57150">
            <a:solidFill>
              <a:srgbClr val="FF0066"/>
            </a:solidFill>
            <a:round/>
            <a:headEnd/>
            <a:tailEnd type="triangle" w="med" len="med"/>
          </a:ln>
          <a:effectLst/>
        </p:spPr>
        <p:txBody>
          <a:bodyPr/>
          <a:lstStyle/>
          <a:p>
            <a:endParaRPr lang="en-US"/>
          </a:p>
        </p:txBody>
      </p:sp>
      <p:sp>
        <p:nvSpPr>
          <p:cNvPr id="81927" name="Line 7"/>
          <p:cNvSpPr>
            <a:spLocks noChangeShapeType="1"/>
          </p:cNvSpPr>
          <p:nvPr/>
        </p:nvSpPr>
        <p:spPr bwMode="auto">
          <a:xfrm flipV="1">
            <a:off x="1835150" y="2276475"/>
            <a:ext cx="698500" cy="792163"/>
          </a:xfrm>
          <a:prstGeom prst="line">
            <a:avLst/>
          </a:prstGeom>
          <a:noFill/>
          <a:ln w="57150">
            <a:solidFill>
              <a:srgbClr val="FF0066"/>
            </a:solidFill>
            <a:round/>
            <a:headEnd/>
            <a:tailEnd type="triangle" w="med" len="med"/>
          </a:ln>
          <a:effectLst/>
        </p:spPr>
        <p:txBody>
          <a:bodyPr/>
          <a:lstStyle/>
          <a:p>
            <a:endParaRPr lang="en-US"/>
          </a:p>
        </p:txBody>
      </p:sp>
      <p:sp>
        <p:nvSpPr>
          <p:cNvPr id="81928" name="Line 8"/>
          <p:cNvSpPr>
            <a:spLocks noChangeShapeType="1"/>
          </p:cNvSpPr>
          <p:nvPr/>
        </p:nvSpPr>
        <p:spPr bwMode="auto">
          <a:xfrm flipH="1">
            <a:off x="5724525" y="1125538"/>
            <a:ext cx="431800" cy="1069975"/>
          </a:xfrm>
          <a:prstGeom prst="line">
            <a:avLst/>
          </a:prstGeom>
          <a:noFill/>
          <a:ln w="57150">
            <a:solidFill>
              <a:srgbClr val="FF0066"/>
            </a:solidFill>
            <a:round/>
            <a:headEnd/>
            <a:tailEnd type="triangle" w="med" len="med"/>
          </a:ln>
          <a:effectLst/>
        </p:spPr>
        <p:txBody>
          <a:bodyPr/>
          <a:lstStyle/>
          <a:p>
            <a:endParaRPr lang="en-US"/>
          </a:p>
        </p:txBody>
      </p:sp>
      <p:sp>
        <p:nvSpPr>
          <p:cNvPr id="81929" name="Line 9"/>
          <p:cNvSpPr>
            <a:spLocks noChangeShapeType="1"/>
          </p:cNvSpPr>
          <p:nvPr/>
        </p:nvSpPr>
        <p:spPr bwMode="auto">
          <a:xfrm flipV="1">
            <a:off x="2195513" y="3716338"/>
            <a:ext cx="706437" cy="865187"/>
          </a:xfrm>
          <a:prstGeom prst="line">
            <a:avLst/>
          </a:prstGeom>
          <a:noFill/>
          <a:ln w="57150">
            <a:solidFill>
              <a:srgbClr val="FF0066"/>
            </a:solidFill>
            <a:round/>
            <a:headEnd/>
            <a:tailEnd type="triangle" w="med" len="med"/>
          </a:ln>
          <a:effectLst/>
        </p:spPr>
        <p:txBody>
          <a:bodyPr/>
          <a:lstStyle/>
          <a:p>
            <a:endParaRPr lang="en-US"/>
          </a:p>
        </p:txBody>
      </p:sp>
      <p:sp>
        <p:nvSpPr>
          <p:cNvPr id="81930" name="Text Box 10"/>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lgn="ctr">
              <a:spcBef>
                <a:spcPct val="50000"/>
              </a:spcBef>
            </a:pPr>
            <a:r>
              <a:rPr lang="en-GB" sz="2400" b="1">
                <a:latin typeface="Times New Roman" pitchFamily="18" charset="0"/>
              </a:rPr>
              <a:t>What can we learn about HJ activities from this picture?</a:t>
            </a:r>
          </a:p>
        </p:txBody>
      </p:sp>
      <p:sp>
        <p:nvSpPr>
          <p:cNvPr id="81933" name="AutoShape 13">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1934" name="AutoShape 14">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78" name="Picture 2" descr="npo000004"/>
          <p:cNvPicPr>
            <a:picLocks noChangeAspect="1" noChangeArrowheads="1"/>
          </p:cNvPicPr>
          <p:nvPr/>
        </p:nvPicPr>
        <p:blipFill>
          <a:blip r:embed="rId2" cstate="print">
            <a:lum bright="-6000"/>
          </a:blip>
          <a:srcRect/>
          <a:stretch>
            <a:fillRect/>
          </a:stretch>
        </p:blipFill>
        <p:spPr bwMode="auto">
          <a:xfrm>
            <a:off x="2843213" y="981075"/>
            <a:ext cx="3694112" cy="4608513"/>
          </a:xfrm>
          <a:prstGeom prst="rect">
            <a:avLst/>
          </a:prstGeom>
          <a:noFill/>
          <a:ln w="9525" algn="ctr">
            <a:noFill/>
            <a:miter lim="800000"/>
            <a:headEnd/>
            <a:tailEnd/>
          </a:ln>
          <a:effectLst/>
        </p:spPr>
      </p:pic>
      <p:sp>
        <p:nvSpPr>
          <p:cNvPr id="70659" name="Text Box 3"/>
          <p:cNvSpPr txBox="1">
            <a:spLocks noChangeArrowheads="1"/>
          </p:cNvSpPr>
          <p:nvPr/>
        </p:nvSpPr>
        <p:spPr bwMode="auto">
          <a:xfrm>
            <a:off x="2484438" y="5516563"/>
            <a:ext cx="4248150" cy="1219200"/>
          </a:xfrm>
          <a:prstGeom prst="rect">
            <a:avLst/>
          </a:prstGeom>
          <a:solidFill>
            <a:schemeClr val="bg1"/>
          </a:solidFill>
          <a:ln w="9525">
            <a:noFill/>
            <a:miter lim="800000"/>
            <a:headEnd/>
            <a:tailEnd/>
          </a:ln>
          <a:effectLst/>
        </p:spPr>
        <p:txBody>
          <a:bodyPr>
            <a:spAutoFit/>
          </a:bodyPr>
          <a:lstStyle/>
          <a:p>
            <a:pPr algn="ctr">
              <a:spcBef>
                <a:spcPct val="50000"/>
              </a:spcBef>
            </a:pPr>
            <a:r>
              <a:rPr lang="en-GB" sz="2600" b="1">
                <a:latin typeface="Times New Roman" pitchFamily="18" charset="0"/>
              </a:rPr>
              <a:t>“Youth Serves the Führer” </a:t>
            </a:r>
            <a:br>
              <a:rPr lang="en-GB" sz="2600" b="1">
                <a:latin typeface="Times New Roman" pitchFamily="18" charset="0"/>
              </a:rPr>
            </a:br>
            <a:r>
              <a:rPr lang="en-GB" sz="2400" b="1">
                <a:latin typeface="Times New Roman" pitchFamily="18" charset="0"/>
              </a:rPr>
              <a:t>All 10-year-olds into the Hitler Youth."</a:t>
            </a:r>
            <a:r>
              <a:rPr lang="en-GB" sz="2400">
                <a:latin typeface="Times New Roman" pitchFamily="18" charset="0"/>
              </a:rPr>
              <a:t> </a:t>
            </a:r>
          </a:p>
        </p:txBody>
      </p:sp>
      <p:sp>
        <p:nvSpPr>
          <p:cNvPr id="70660" name="Text Box 4"/>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70661" name="Line 5"/>
          <p:cNvSpPr>
            <a:spLocks noChangeShapeType="1"/>
          </p:cNvSpPr>
          <p:nvPr/>
        </p:nvSpPr>
        <p:spPr bwMode="auto">
          <a:xfrm>
            <a:off x="2133600" y="1295400"/>
            <a:ext cx="1600200" cy="228600"/>
          </a:xfrm>
          <a:prstGeom prst="line">
            <a:avLst/>
          </a:prstGeom>
          <a:noFill/>
          <a:ln w="57150">
            <a:solidFill>
              <a:srgbClr val="FF0000"/>
            </a:solidFill>
            <a:round/>
            <a:headEnd/>
            <a:tailEnd type="oval" w="med" len="med"/>
          </a:ln>
          <a:effectLst/>
        </p:spPr>
        <p:txBody>
          <a:bodyPr/>
          <a:lstStyle/>
          <a:p>
            <a:endParaRPr lang="en-US"/>
          </a:p>
        </p:txBody>
      </p:sp>
      <p:sp>
        <p:nvSpPr>
          <p:cNvPr id="70662" name="Line 6"/>
          <p:cNvSpPr>
            <a:spLocks noChangeShapeType="1"/>
          </p:cNvSpPr>
          <p:nvPr/>
        </p:nvSpPr>
        <p:spPr bwMode="auto">
          <a:xfrm rot="20616676">
            <a:off x="1895475" y="5856288"/>
            <a:ext cx="903288" cy="209550"/>
          </a:xfrm>
          <a:prstGeom prst="line">
            <a:avLst/>
          </a:prstGeom>
          <a:noFill/>
          <a:ln w="57150">
            <a:solidFill>
              <a:srgbClr val="FF0000"/>
            </a:solidFill>
            <a:round/>
            <a:headEnd/>
            <a:tailEnd type="oval" w="med" len="med"/>
          </a:ln>
          <a:effectLst/>
        </p:spPr>
        <p:txBody>
          <a:bodyPr/>
          <a:lstStyle/>
          <a:p>
            <a:endParaRPr lang="en-US"/>
          </a:p>
        </p:txBody>
      </p:sp>
      <p:sp>
        <p:nvSpPr>
          <p:cNvPr id="70663" name="Text Box 7"/>
          <p:cNvSpPr txBox="1">
            <a:spLocks noChangeArrowheads="1"/>
          </p:cNvSpPr>
          <p:nvPr/>
        </p:nvSpPr>
        <p:spPr bwMode="auto">
          <a:xfrm>
            <a:off x="250825" y="692150"/>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Hitler in the background</a:t>
            </a:r>
          </a:p>
        </p:txBody>
      </p:sp>
      <p:sp>
        <p:nvSpPr>
          <p:cNvPr id="70664" name="Text Box 8"/>
          <p:cNvSpPr txBox="1">
            <a:spLocks noChangeArrowheads="1"/>
          </p:cNvSpPr>
          <p:nvPr/>
        </p:nvSpPr>
        <p:spPr bwMode="auto">
          <a:xfrm>
            <a:off x="179388" y="1628775"/>
            <a:ext cx="2089150" cy="243681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Young HJ boy. </a:t>
            </a:r>
            <a:br>
              <a:rPr lang="en-GB" sz="2200" b="1">
                <a:latin typeface="Comic Sans MS" pitchFamily="66" charset="0"/>
              </a:rPr>
            </a:br>
            <a:r>
              <a:rPr lang="en-GB" sz="2200" b="1">
                <a:latin typeface="Comic Sans MS" pitchFamily="66" charset="0"/>
              </a:rPr>
              <a:t>Aryan in appearance, serious, looking ahead </a:t>
            </a:r>
            <a:br>
              <a:rPr lang="en-GB" sz="2200" b="1">
                <a:latin typeface="Comic Sans MS" pitchFamily="66" charset="0"/>
              </a:rPr>
            </a:br>
            <a:r>
              <a:rPr lang="en-GB" sz="2200" b="1">
                <a:latin typeface="Comic Sans MS" pitchFamily="66" charset="0"/>
              </a:rPr>
              <a:t>(in awe?)</a:t>
            </a:r>
          </a:p>
        </p:txBody>
      </p:sp>
      <p:sp>
        <p:nvSpPr>
          <p:cNvPr id="70665" name="Text Box 9"/>
          <p:cNvSpPr txBox="1">
            <a:spLocks noChangeArrowheads="1"/>
          </p:cNvSpPr>
          <p:nvPr/>
        </p:nvSpPr>
        <p:spPr bwMode="auto">
          <a:xfrm>
            <a:off x="395288" y="4292600"/>
            <a:ext cx="167640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Military/ Smart Uniform</a:t>
            </a:r>
          </a:p>
        </p:txBody>
      </p:sp>
      <p:sp>
        <p:nvSpPr>
          <p:cNvPr id="70666" name="Text Box 10"/>
          <p:cNvSpPr txBox="1">
            <a:spLocks noChangeArrowheads="1"/>
          </p:cNvSpPr>
          <p:nvPr/>
        </p:nvSpPr>
        <p:spPr bwMode="auto">
          <a:xfrm>
            <a:off x="323850" y="5661025"/>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 in Bold</a:t>
            </a:r>
          </a:p>
        </p:txBody>
      </p:sp>
      <p:pic>
        <p:nvPicPr>
          <p:cNvPr id="70680" name="Picture 11" descr="npo000006"/>
          <p:cNvPicPr>
            <a:picLocks noChangeAspect="1" noChangeArrowheads="1"/>
          </p:cNvPicPr>
          <p:nvPr/>
        </p:nvPicPr>
        <p:blipFill>
          <a:blip r:embed="rId3" cstate="print"/>
          <a:srcRect/>
          <a:stretch>
            <a:fillRect/>
          </a:stretch>
        </p:blipFill>
        <p:spPr bwMode="auto">
          <a:xfrm>
            <a:off x="2916238" y="260350"/>
            <a:ext cx="3486150" cy="711200"/>
          </a:xfrm>
          <a:prstGeom prst="rect">
            <a:avLst/>
          </a:prstGeom>
          <a:noFill/>
          <a:ln w="9525" algn="ctr">
            <a:noFill/>
            <a:miter lim="800000"/>
            <a:headEnd/>
            <a:tailEnd/>
          </a:ln>
          <a:effectLst/>
        </p:spPr>
      </p:pic>
      <p:sp>
        <p:nvSpPr>
          <p:cNvPr id="70668" name="Line 12"/>
          <p:cNvSpPr>
            <a:spLocks noChangeShapeType="1"/>
          </p:cNvSpPr>
          <p:nvPr/>
        </p:nvSpPr>
        <p:spPr bwMode="auto">
          <a:xfrm rot="1553774" flipV="1">
            <a:off x="1835150" y="2636838"/>
            <a:ext cx="1066800" cy="152400"/>
          </a:xfrm>
          <a:prstGeom prst="line">
            <a:avLst/>
          </a:prstGeom>
          <a:noFill/>
          <a:ln w="57150">
            <a:solidFill>
              <a:srgbClr val="FF0000"/>
            </a:solidFill>
            <a:round/>
            <a:headEnd/>
            <a:tailEnd type="oval" w="med" len="med"/>
          </a:ln>
          <a:effectLst/>
        </p:spPr>
        <p:txBody>
          <a:bodyPr/>
          <a:lstStyle/>
          <a:p>
            <a:endParaRPr lang="en-US"/>
          </a:p>
        </p:txBody>
      </p:sp>
      <p:sp>
        <p:nvSpPr>
          <p:cNvPr id="70669" name="Line 13"/>
          <p:cNvSpPr>
            <a:spLocks noChangeShapeType="1"/>
          </p:cNvSpPr>
          <p:nvPr/>
        </p:nvSpPr>
        <p:spPr bwMode="auto">
          <a:xfrm rot="-981141">
            <a:off x="1885950" y="4529138"/>
            <a:ext cx="2000250" cy="873125"/>
          </a:xfrm>
          <a:prstGeom prst="line">
            <a:avLst/>
          </a:prstGeom>
          <a:noFill/>
          <a:ln w="57150">
            <a:solidFill>
              <a:srgbClr val="FF0000"/>
            </a:solidFill>
            <a:round/>
            <a:headEnd/>
            <a:tailEnd type="oval" w="med" len="med"/>
          </a:ln>
          <a:effectLst/>
        </p:spPr>
        <p:txBody>
          <a:bodyPr/>
          <a:lstStyle/>
          <a:p>
            <a:endParaRPr lang="en-US"/>
          </a:p>
        </p:txBody>
      </p:sp>
      <p:sp>
        <p:nvSpPr>
          <p:cNvPr id="70670" name="Text Box 14"/>
          <p:cNvSpPr txBox="1">
            <a:spLocks noChangeArrowheads="1"/>
          </p:cNvSpPr>
          <p:nvPr/>
        </p:nvSpPr>
        <p:spPr bwMode="auto">
          <a:xfrm>
            <a:off x="6781800" y="304800"/>
            <a:ext cx="2133600" cy="80010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Key Questions</a:t>
            </a:r>
            <a:br>
              <a:rPr lang="en-GB" sz="2000" b="1" u="sng">
                <a:latin typeface="Times New Roman" pitchFamily="18" charset="0"/>
              </a:rPr>
            </a:br>
            <a:endParaRPr lang="en-GB" sz="2400" u="sng">
              <a:latin typeface="Times New Roman" pitchFamily="18" charset="0"/>
            </a:endParaRPr>
          </a:p>
        </p:txBody>
      </p:sp>
      <p:pic>
        <p:nvPicPr>
          <p:cNvPr id="70672" name="Picture 16" descr="j0330986[1]"/>
          <p:cNvPicPr>
            <a:picLocks noChangeAspect="1" noChangeArrowheads="1"/>
          </p:cNvPicPr>
          <p:nvPr/>
        </p:nvPicPr>
        <p:blipFill>
          <a:blip r:embed="rId4"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70673" name="Text Box 17"/>
          <p:cNvSpPr txBox="1">
            <a:spLocks noChangeArrowheads="1"/>
          </p:cNvSpPr>
          <p:nvPr/>
        </p:nvSpPr>
        <p:spPr bwMode="auto">
          <a:xfrm>
            <a:off x="6911975" y="5445125"/>
            <a:ext cx="2232025" cy="835025"/>
          </a:xfrm>
          <a:prstGeom prst="rect">
            <a:avLst/>
          </a:prstGeom>
          <a:noFill/>
          <a:ln w="9525">
            <a:solidFill>
              <a:schemeClr val="tx1"/>
            </a:solidFill>
            <a:prstDash val="dashDot"/>
            <a:miter lim="800000"/>
            <a:headEnd/>
            <a:tailEnd/>
          </a:ln>
          <a:effectLst/>
        </p:spPr>
        <p:txBody>
          <a:bodyPr>
            <a:spAutoFit/>
          </a:bodyPr>
          <a:lstStyle/>
          <a:p>
            <a:pPr algn="ctr">
              <a:spcBef>
                <a:spcPct val="50000"/>
              </a:spcBef>
            </a:pPr>
            <a:r>
              <a:rPr lang="en-GB" sz="1600">
                <a:latin typeface="Times New Roman" pitchFamily="18" charset="0"/>
              </a:rPr>
              <a:t>Left hand mouse click to check your response before moving on</a:t>
            </a:r>
          </a:p>
        </p:txBody>
      </p:sp>
      <p:sp>
        <p:nvSpPr>
          <p:cNvPr id="70676" name="AutoShape 20">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70677" name="AutoShape 21">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70660"/>
                                        </p:tgtEl>
                                        <p:attrNameLst>
                                          <p:attrName>style.visibility</p:attrName>
                                        </p:attrNameLst>
                                      </p:cBhvr>
                                      <p:to>
                                        <p:strVal val="visible"/>
                                      </p:to>
                                    </p:set>
                                    <p:animEffect transition="in" filter="wipe(up)">
                                      <p:cBhvr>
                                        <p:cTn id="7" dur="500"/>
                                        <p:tgtEl>
                                          <p:spTgt spid="70660"/>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70661"/>
                                        </p:tgtEl>
                                        <p:attrNameLst>
                                          <p:attrName>style.visibility</p:attrName>
                                        </p:attrNameLst>
                                      </p:cBhvr>
                                      <p:to>
                                        <p:strVal val="visible"/>
                                      </p:to>
                                    </p:set>
                                    <p:anim calcmode="lin" valueType="num">
                                      <p:cBhvr additive="base">
                                        <p:cTn id="11" dur="500" fill="hold"/>
                                        <p:tgtEl>
                                          <p:spTgt spid="70661"/>
                                        </p:tgtEl>
                                        <p:attrNameLst>
                                          <p:attrName>ppt_x</p:attrName>
                                        </p:attrNameLst>
                                      </p:cBhvr>
                                      <p:tavLst>
                                        <p:tav tm="0">
                                          <p:val>
                                            <p:strVal val="0-#ppt_w/2"/>
                                          </p:val>
                                        </p:tav>
                                        <p:tav tm="100000">
                                          <p:val>
                                            <p:strVal val="#ppt_x"/>
                                          </p:val>
                                        </p:tav>
                                      </p:tavLst>
                                    </p:anim>
                                    <p:anim calcmode="lin" valueType="num">
                                      <p:cBhvr additive="base">
                                        <p:cTn id="12" dur="500" fill="hold"/>
                                        <p:tgtEl>
                                          <p:spTgt spid="70661"/>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70668"/>
                                        </p:tgtEl>
                                        <p:attrNameLst>
                                          <p:attrName>style.visibility</p:attrName>
                                        </p:attrNameLst>
                                      </p:cBhvr>
                                      <p:to>
                                        <p:strVal val="visible"/>
                                      </p:to>
                                    </p:set>
                                    <p:anim calcmode="lin" valueType="num">
                                      <p:cBhvr additive="base">
                                        <p:cTn id="16" dur="500" fill="hold"/>
                                        <p:tgtEl>
                                          <p:spTgt spid="70668"/>
                                        </p:tgtEl>
                                        <p:attrNameLst>
                                          <p:attrName>ppt_x</p:attrName>
                                        </p:attrNameLst>
                                      </p:cBhvr>
                                      <p:tavLst>
                                        <p:tav tm="0">
                                          <p:val>
                                            <p:strVal val="0-#ppt_w/2"/>
                                          </p:val>
                                        </p:tav>
                                        <p:tav tm="100000">
                                          <p:val>
                                            <p:strVal val="#ppt_x"/>
                                          </p:val>
                                        </p:tav>
                                      </p:tavLst>
                                    </p:anim>
                                    <p:anim calcmode="lin" valueType="num">
                                      <p:cBhvr additive="base">
                                        <p:cTn id="17" dur="500" fill="hold"/>
                                        <p:tgtEl>
                                          <p:spTgt spid="70668"/>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70669"/>
                                        </p:tgtEl>
                                        <p:attrNameLst>
                                          <p:attrName>style.visibility</p:attrName>
                                        </p:attrNameLst>
                                      </p:cBhvr>
                                      <p:to>
                                        <p:strVal val="visible"/>
                                      </p:to>
                                    </p:set>
                                    <p:anim calcmode="lin" valueType="num">
                                      <p:cBhvr additive="base">
                                        <p:cTn id="21" dur="500" fill="hold"/>
                                        <p:tgtEl>
                                          <p:spTgt spid="70669"/>
                                        </p:tgtEl>
                                        <p:attrNameLst>
                                          <p:attrName>ppt_x</p:attrName>
                                        </p:attrNameLst>
                                      </p:cBhvr>
                                      <p:tavLst>
                                        <p:tav tm="0">
                                          <p:val>
                                            <p:strVal val="0-#ppt_w/2"/>
                                          </p:val>
                                        </p:tav>
                                        <p:tav tm="100000">
                                          <p:val>
                                            <p:strVal val="#ppt_x"/>
                                          </p:val>
                                        </p:tav>
                                      </p:tavLst>
                                    </p:anim>
                                    <p:anim calcmode="lin" valueType="num">
                                      <p:cBhvr additive="base">
                                        <p:cTn id="22" dur="500" fill="hold"/>
                                        <p:tgtEl>
                                          <p:spTgt spid="70669"/>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70662"/>
                                        </p:tgtEl>
                                        <p:attrNameLst>
                                          <p:attrName>style.visibility</p:attrName>
                                        </p:attrNameLst>
                                      </p:cBhvr>
                                      <p:to>
                                        <p:strVal val="visible"/>
                                      </p:to>
                                    </p:set>
                                    <p:anim calcmode="lin" valueType="num">
                                      <p:cBhvr additive="base">
                                        <p:cTn id="26" dur="500" fill="hold"/>
                                        <p:tgtEl>
                                          <p:spTgt spid="70662"/>
                                        </p:tgtEl>
                                        <p:attrNameLst>
                                          <p:attrName>ppt_x</p:attrName>
                                        </p:attrNameLst>
                                      </p:cBhvr>
                                      <p:tavLst>
                                        <p:tav tm="0">
                                          <p:val>
                                            <p:strVal val="0-#ppt_w/2"/>
                                          </p:val>
                                        </p:tav>
                                        <p:tav tm="100000">
                                          <p:val>
                                            <p:strVal val="#ppt_x"/>
                                          </p:val>
                                        </p:tav>
                                      </p:tavLst>
                                    </p:anim>
                                    <p:anim calcmode="lin" valueType="num">
                                      <p:cBhvr additive="base">
                                        <p:cTn id="27" dur="500" fill="hold"/>
                                        <p:tgtEl>
                                          <p:spTgt spid="70662"/>
                                        </p:tgtEl>
                                        <p:attrNameLst>
                                          <p:attrName>ppt_y</p:attrName>
                                        </p:attrNameLst>
                                      </p:cBhvr>
                                      <p:tavLst>
                                        <p:tav tm="0">
                                          <p:val>
                                            <p:strVal val="#ppt_y"/>
                                          </p:val>
                                        </p:tav>
                                        <p:tav tm="100000">
                                          <p:val>
                                            <p:strVal val="#ppt_y"/>
                                          </p:val>
                                        </p:tav>
                                      </p:tavLst>
                                    </p:anim>
                                  </p:childTnLst>
                                </p:cTn>
                              </p:par>
                              <p:par>
                                <p:cTn id="28" presetID="22" presetClass="entr" presetSubtype="1" fill="hold" grpId="0" nodeType="withEffect">
                                  <p:stCondLst>
                                    <p:cond delay="0"/>
                                  </p:stCondLst>
                                  <p:childTnLst>
                                    <p:set>
                                      <p:cBhvr>
                                        <p:cTn id="29" dur="1" fill="hold">
                                          <p:stCondLst>
                                            <p:cond delay="0"/>
                                          </p:stCondLst>
                                        </p:cTn>
                                        <p:tgtEl>
                                          <p:spTgt spid="70670"/>
                                        </p:tgtEl>
                                        <p:attrNameLst>
                                          <p:attrName>style.visibility</p:attrName>
                                        </p:attrNameLst>
                                      </p:cBhvr>
                                      <p:to>
                                        <p:strVal val="visible"/>
                                      </p:to>
                                    </p:set>
                                    <p:animEffect transition="in" filter="wipe(up)">
                                      <p:cBhvr>
                                        <p:cTn id="30" dur="500"/>
                                        <p:tgtEl>
                                          <p:spTgt spid="70670"/>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iterate type="wd">
                                    <p:tmPct val="100000"/>
                                  </p:iterate>
                                  <p:childTnLst>
                                    <p:set>
                                      <p:cBhvr>
                                        <p:cTn id="34" dur="1" fill="hold">
                                          <p:stCondLst>
                                            <p:cond delay="0"/>
                                          </p:stCondLst>
                                        </p:cTn>
                                        <p:tgtEl>
                                          <p:spTgt spid="70663"/>
                                        </p:tgtEl>
                                        <p:attrNameLst>
                                          <p:attrName>style.visibility</p:attrName>
                                        </p:attrNameLst>
                                      </p:cBhvr>
                                      <p:to>
                                        <p:strVal val="visible"/>
                                      </p:to>
                                    </p:set>
                                    <p:animEffect transition="in" filter="dissolve">
                                      <p:cBhvr>
                                        <p:cTn id="35" dur="300"/>
                                        <p:tgtEl>
                                          <p:spTgt spid="7066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iterate type="wd">
                                    <p:tmPct val="100000"/>
                                  </p:iterate>
                                  <p:childTnLst>
                                    <p:set>
                                      <p:cBhvr>
                                        <p:cTn id="39" dur="1" fill="hold">
                                          <p:stCondLst>
                                            <p:cond delay="0"/>
                                          </p:stCondLst>
                                        </p:cTn>
                                        <p:tgtEl>
                                          <p:spTgt spid="70664"/>
                                        </p:tgtEl>
                                        <p:attrNameLst>
                                          <p:attrName>style.visibility</p:attrName>
                                        </p:attrNameLst>
                                      </p:cBhvr>
                                      <p:to>
                                        <p:strVal val="visible"/>
                                      </p:to>
                                    </p:set>
                                    <p:animEffect transition="in" filter="dissolve">
                                      <p:cBhvr>
                                        <p:cTn id="40" dur="300"/>
                                        <p:tgtEl>
                                          <p:spTgt spid="70664"/>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iterate type="wd">
                                    <p:tmPct val="100000"/>
                                  </p:iterate>
                                  <p:childTnLst>
                                    <p:set>
                                      <p:cBhvr>
                                        <p:cTn id="44" dur="1" fill="hold">
                                          <p:stCondLst>
                                            <p:cond delay="0"/>
                                          </p:stCondLst>
                                        </p:cTn>
                                        <p:tgtEl>
                                          <p:spTgt spid="70665"/>
                                        </p:tgtEl>
                                        <p:attrNameLst>
                                          <p:attrName>style.visibility</p:attrName>
                                        </p:attrNameLst>
                                      </p:cBhvr>
                                      <p:to>
                                        <p:strVal val="visible"/>
                                      </p:to>
                                    </p:set>
                                    <p:animEffect transition="in" filter="dissolve">
                                      <p:cBhvr>
                                        <p:cTn id="45" dur="300"/>
                                        <p:tgtEl>
                                          <p:spTgt spid="70665"/>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iterate type="wd">
                                    <p:tmPct val="100000"/>
                                  </p:iterate>
                                  <p:childTnLst>
                                    <p:set>
                                      <p:cBhvr>
                                        <p:cTn id="49" dur="1" fill="hold">
                                          <p:stCondLst>
                                            <p:cond delay="0"/>
                                          </p:stCondLst>
                                        </p:cTn>
                                        <p:tgtEl>
                                          <p:spTgt spid="70666"/>
                                        </p:tgtEl>
                                        <p:attrNameLst>
                                          <p:attrName>style.visibility</p:attrName>
                                        </p:attrNameLst>
                                      </p:cBhvr>
                                      <p:to>
                                        <p:strVal val="visible"/>
                                      </p:to>
                                    </p:set>
                                    <p:animEffect transition="in" filter="dissolve">
                                      <p:cBhvr>
                                        <p:cTn id="50" dur="300"/>
                                        <p:tgtEl>
                                          <p:spTgt spid="706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animBg="1" autoUpdateAnimBg="0"/>
      <p:bldP spid="70661" grpId="0" animBg="1"/>
      <p:bldP spid="70662" grpId="0" animBg="1"/>
      <p:bldP spid="70663" grpId="0" autoUpdateAnimBg="0"/>
      <p:bldP spid="70664" grpId="0" autoUpdateAnimBg="0"/>
      <p:bldP spid="70665" grpId="0" autoUpdateAnimBg="0"/>
      <p:bldP spid="70666" grpId="0" autoUpdateAnimBg="0"/>
      <p:bldP spid="70668" grpId="0" animBg="1"/>
      <p:bldP spid="70669" grpId="0" animBg="1"/>
      <p:bldP spid="7067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0" name="Picture 2" descr="npo000008"/>
          <p:cNvPicPr>
            <a:picLocks noChangeAspect="1" noChangeArrowheads="1"/>
          </p:cNvPicPr>
          <p:nvPr/>
        </p:nvPicPr>
        <p:blipFill>
          <a:blip r:embed="rId2" cstate="print">
            <a:lum bright="-6000"/>
          </a:blip>
          <a:srcRect/>
          <a:stretch>
            <a:fillRect/>
          </a:stretch>
        </p:blipFill>
        <p:spPr bwMode="auto">
          <a:xfrm>
            <a:off x="2843213" y="981075"/>
            <a:ext cx="3694112" cy="4608513"/>
          </a:xfrm>
          <a:prstGeom prst="rect">
            <a:avLst/>
          </a:prstGeom>
          <a:noFill/>
          <a:ln w="9525" algn="ctr">
            <a:noFill/>
            <a:miter lim="800000"/>
            <a:headEnd/>
            <a:tailEnd/>
          </a:ln>
          <a:effectLst/>
        </p:spPr>
      </p:pic>
      <p:sp>
        <p:nvSpPr>
          <p:cNvPr id="71683" name="Text Box 3"/>
          <p:cNvSpPr txBox="1">
            <a:spLocks noChangeArrowheads="1"/>
          </p:cNvSpPr>
          <p:nvPr/>
        </p:nvSpPr>
        <p:spPr bwMode="auto">
          <a:xfrm>
            <a:off x="2484438" y="5516563"/>
            <a:ext cx="4248150" cy="1219200"/>
          </a:xfrm>
          <a:prstGeom prst="rect">
            <a:avLst/>
          </a:prstGeom>
          <a:solidFill>
            <a:schemeClr val="bg1"/>
          </a:solidFill>
          <a:ln w="9525">
            <a:noFill/>
            <a:miter lim="800000"/>
            <a:headEnd/>
            <a:tailEnd/>
          </a:ln>
          <a:effectLst/>
        </p:spPr>
        <p:txBody>
          <a:bodyPr>
            <a:spAutoFit/>
          </a:bodyPr>
          <a:lstStyle/>
          <a:p>
            <a:pPr algn="ctr">
              <a:spcBef>
                <a:spcPct val="50000"/>
              </a:spcBef>
            </a:pPr>
            <a:r>
              <a:rPr lang="en-GB" sz="2600" b="1">
                <a:latin typeface="Times New Roman" pitchFamily="18" charset="0"/>
              </a:rPr>
              <a:t>“Youth Serves the Führer” </a:t>
            </a:r>
            <a:br>
              <a:rPr lang="en-GB" sz="2600" b="1">
                <a:latin typeface="Times New Roman" pitchFamily="18" charset="0"/>
              </a:rPr>
            </a:br>
            <a:r>
              <a:rPr lang="en-GB" sz="2400" b="1">
                <a:latin typeface="Times New Roman" pitchFamily="18" charset="0"/>
              </a:rPr>
              <a:t>All 10-year-olds into the Hitler Youth."</a:t>
            </a:r>
            <a:r>
              <a:rPr lang="en-GB" sz="2400">
                <a:latin typeface="Times New Roman" pitchFamily="18" charset="0"/>
              </a:rPr>
              <a:t> </a:t>
            </a:r>
          </a:p>
        </p:txBody>
      </p:sp>
      <p:sp>
        <p:nvSpPr>
          <p:cNvPr id="71684" name="Text Box 4"/>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71685" name="Line 5"/>
          <p:cNvSpPr>
            <a:spLocks noChangeShapeType="1"/>
          </p:cNvSpPr>
          <p:nvPr/>
        </p:nvSpPr>
        <p:spPr bwMode="auto">
          <a:xfrm>
            <a:off x="2133600" y="1295400"/>
            <a:ext cx="1600200" cy="228600"/>
          </a:xfrm>
          <a:prstGeom prst="line">
            <a:avLst/>
          </a:prstGeom>
          <a:noFill/>
          <a:ln w="57150">
            <a:solidFill>
              <a:srgbClr val="FF0000"/>
            </a:solidFill>
            <a:round/>
            <a:headEnd/>
            <a:tailEnd type="oval" w="med" len="med"/>
          </a:ln>
          <a:effectLst/>
        </p:spPr>
        <p:txBody>
          <a:bodyPr/>
          <a:lstStyle/>
          <a:p>
            <a:endParaRPr lang="en-US"/>
          </a:p>
        </p:txBody>
      </p:sp>
      <p:sp>
        <p:nvSpPr>
          <p:cNvPr id="71686" name="Line 6"/>
          <p:cNvSpPr>
            <a:spLocks noChangeShapeType="1"/>
          </p:cNvSpPr>
          <p:nvPr/>
        </p:nvSpPr>
        <p:spPr bwMode="auto">
          <a:xfrm rot="20616676">
            <a:off x="1895475" y="5856288"/>
            <a:ext cx="903288" cy="209550"/>
          </a:xfrm>
          <a:prstGeom prst="line">
            <a:avLst/>
          </a:prstGeom>
          <a:noFill/>
          <a:ln w="57150">
            <a:solidFill>
              <a:srgbClr val="FF0000"/>
            </a:solidFill>
            <a:round/>
            <a:headEnd/>
            <a:tailEnd type="oval" w="med" len="med"/>
          </a:ln>
          <a:effectLst/>
        </p:spPr>
        <p:txBody>
          <a:bodyPr/>
          <a:lstStyle/>
          <a:p>
            <a:endParaRPr lang="en-US"/>
          </a:p>
        </p:txBody>
      </p:sp>
      <p:sp>
        <p:nvSpPr>
          <p:cNvPr id="71687" name="Text Box 7"/>
          <p:cNvSpPr txBox="1">
            <a:spLocks noChangeArrowheads="1"/>
          </p:cNvSpPr>
          <p:nvPr/>
        </p:nvSpPr>
        <p:spPr bwMode="auto">
          <a:xfrm>
            <a:off x="250825" y="692150"/>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Hitler in the background</a:t>
            </a:r>
          </a:p>
        </p:txBody>
      </p:sp>
      <p:sp>
        <p:nvSpPr>
          <p:cNvPr id="71688" name="Text Box 8"/>
          <p:cNvSpPr txBox="1">
            <a:spLocks noChangeArrowheads="1"/>
          </p:cNvSpPr>
          <p:nvPr/>
        </p:nvSpPr>
        <p:spPr bwMode="auto">
          <a:xfrm>
            <a:off x="179388" y="1628775"/>
            <a:ext cx="2089150" cy="243681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Young HJ boy. </a:t>
            </a:r>
            <a:br>
              <a:rPr lang="en-GB" sz="2200" b="1">
                <a:latin typeface="Comic Sans MS" pitchFamily="66" charset="0"/>
              </a:rPr>
            </a:br>
            <a:r>
              <a:rPr lang="en-GB" sz="2200" b="1">
                <a:latin typeface="Comic Sans MS" pitchFamily="66" charset="0"/>
              </a:rPr>
              <a:t>Aryan in appearance, serious, looking ahead </a:t>
            </a:r>
            <a:br>
              <a:rPr lang="en-GB" sz="2200" b="1">
                <a:latin typeface="Comic Sans MS" pitchFamily="66" charset="0"/>
              </a:rPr>
            </a:br>
            <a:r>
              <a:rPr lang="en-GB" sz="2200" b="1">
                <a:latin typeface="Comic Sans MS" pitchFamily="66" charset="0"/>
              </a:rPr>
              <a:t>(in awe?)</a:t>
            </a:r>
          </a:p>
        </p:txBody>
      </p:sp>
      <p:sp>
        <p:nvSpPr>
          <p:cNvPr id="71689" name="Text Box 9"/>
          <p:cNvSpPr txBox="1">
            <a:spLocks noChangeArrowheads="1"/>
          </p:cNvSpPr>
          <p:nvPr/>
        </p:nvSpPr>
        <p:spPr bwMode="auto">
          <a:xfrm>
            <a:off x="395288" y="4292600"/>
            <a:ext cx="167640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Military/ Smart Uniform</a:t>
            </a:r>
          </a:p>
        </p:txBody>
      </p:sp>
      <p:sp>
        <p:nvSpPr>
          <p:cNvPr id="71690" name="Text Box 10"/>
          <p:cNvSpPr txBox="1">
            <a:spLocks noChangeArrowheads="1"/>
          </p:cNvSpPr>
          <p:nvPr/>
        </p:nvSpPr>
        <p:spPr bwMode="auto">
          <a:xfrm>
            <a:off x="323850" y="5661025"/>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 in Bold</a:t>
            </a:r>
          </a:p>
        </p:txBody>
      </p:sp>
      <p:pic>
        <p:nvPicPr>
          <p:cNvPr id="71702" name="Picture 11" descr="npo00000a"/>
          <p:cNvPicPr>
            <a:picLocks noChangeAspect="1" noChangeArrowheads="1"/>
          </p:cNvPicPr>
          <p:nvPr/>
        </p:nvPicPr>
        <p:blipFill>
          <a:blip r:embed="rId3" cstate="print"/>
          <a:srcRect/>
          <a:stretch>
            <a:fillRect/>
          </a:stretch>
        </p:blipFill>
        <p:spPr bwMode="auto">
          <a:xfrm>
            <a:off x="2916238" y="260350"/>
            <a:ext cx="3486150" cy="711200"/>
          </a:xfrm>
          <a:prstGeom prst="rect">
            <a:avLst/>
          </a:prstGeom>
          <a:noFill/>
          <a:ln w="9525" algn="ctr">
            <a:noFill/>
            <a:miter lim="800000"/>
            <a:headEnd/>
            <a:tailEnd/>
          </a:ln>
          <a:effectLst/>
        </p:spPr>
      </p:pic>
      <p:sp>
        <p:nvSpPr>
          <p:cNvPr id="71692" name="Text Box 12"/>
          <p:cNvSpPr txBox="1">
            <a:spLocks noChangeArrowheads="1"/>
          </p:cNvSpPr>
          <p:nvPr/>
        </p:nvSpPr>
        <p:spPr bwMode="auto">
          <a:xfrm>
            <a:off x="6781800" y="304800"/>
            <a:ext cx="2133600" cy="201930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Key Questions</a:t>
            </a:r>
          </a:p>
          <a:p>
            <a:pPr algn="ctr">
              <a:spcBef>
                <a:spcPct val="50000"/>
              </a:spcBef>
            </a:pPr>
            <a:endParaRPr lang="en-GB" sz="2000" b="1" u="sng">
              <a:latin typeface="Times New Roman" pitchFamily="18" charset="0"/>
            </a:endParaRPr>
          </a:p>
          <a:p>
            <a:pPr algn="ctr">
              <a:spcBef>
                <a:spcPct val="50000"/>
              </a:spcBef>
            </a:pPr>
            <a:r>
              <a:rPr lang="en-GB" sz="2000" b="1">
                <a:latin typeface="Times New Roman" pitchFamily="18" charset="0"/>
              </a:rPr>
              <a:t>Who is this poster aimed at?</a:t>
            </a:r>
            <a:br>
              <a:rPr lang="en-GB" sz="2000" b="1">
                <a:latin typeface="Times New Roman" pitchFamily="18" charset="0"/>
              </a:rPr>
            </a:br>
            <a:endParaRPr lang="en-GB" sz="2400">
              <a:latin typeface="Times New Roman" pitchFamily="18" charset="0"/>
            </a:endParaRPr>
          </a:p>
        </p:txBody>
      </p:sp>
      <p:sp>
        <p:nvSpPr>
          <p:cNvPr id="71693" name="Line 13"/>
          <p:cNvSpPr>
            <a:spLocks noChangeShapeType="1"/>
          </p:cNvSpPr>
          <p:nvPr/>
        </p:nvSpPr>
        <p:spPr bwMode="auto">
          <a:xfrm rot="1553774" flipV="1">
            <a:off x="1835150" y="2636838"/>
            <a:ext cx="1066800" cy="152400"/>
          </a:xfrm>
          <a:prstGeom prst="line">
            <a:avLst/>
          </a:prstGeom>
          <a:noFill/>
          <a:ln w="57150">
            <a:solidFill>
              <a:srgbClr val="FF0000"/>
            </a:solidFill>
            <a:round/>
            <a:headEnd/>
            <a:tailEnd type="oval" w="med" len="med"/>
          </a:ln>
          <a:effectLst/>
        </p:spPr>
        <p:txBody>
          <a:bodyPr/>
          <a:lstStyle/>
          <a:p>
            <a:endParaRPr lang="en-US"/>
          </a:p>
        </p:txBody>
      </p:sp>
      <p:sp>
        <p:nvSpPr>
          <p:cNvPr id="71694" name="Line 14"/>
          <p:cNvSpPr>
            <a:spLocks noChangeShapeType="1"/>
          </p:cNvSpPr>
          <p:nvPr/>
        </p:nvSpPr>
        <p:spPr bwMode="auto">
          <a:xfrm rot="-981141">
            <a:off x="1885950" y="4529138"/>
            <a:ext cx="2000250" cy="873125"/>
          </a:xfrm>
          <a:prstGeom prst="line">
            <a:avLst/>
          </a:prstGeom>
          <a:noFill/>
          <a:ln w="57150">
            <a:solidFill>
              <a:srgbClr val="FF0000"/>
            </a:solidFill>
            <a:round/>
            <a:headEnd/>
            <a:tailEnd type="oval" w="med" len="med"/>
          </a:ln>
          <a:effectLst/>
        </p:spPr>
        <p:txBody>
          <a:bodyPr/>
          <a:lstStyle/>
          <a:p>
            <a:endParaRPr lang="en-US"/>
          </a:p>
        </p:txBody>
      </p:sp>
      <p:pic>
        <p:nvPicPr>
          <p:cNvPr id="71697" name="Picture 17" descr="j0330986[1]"/>
          <p:cNvPicPr>
            <a:picLocks noChangeAspect="1" noChangeArrowheads="1"/>
          </p:cNvPicPr>
          <p:nvPr/>
        </p:nvPicPr>
        <p:blipFill>
          <a:blip r:embed="rId4"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71698" name="AutoShape 18">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71699" name="AutoShape 19">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24" name="Picture 2" descr="npo00000c"/>
          <p:cNvPicPr>
            <a:picLocks noChangeAspect="1" noChangeArrowheads="1"/>
          </p:cNvPicPr>
          <p:nvPr/>
        </p:nvPicPr>
        <p:blipFill>
          <a:blip r:embed="rId2" cstate="print">
            <a:lum bright="-6000"/>
          </a:blip>
          <a:srcRect/>
          <a:stretch>
            <a:fillRect/>
          </a:stretch>
        </p:blipFill>
        <p:spPr bwMode="auto">
          <a:xfrm>
            <a:off x="2843213" y="981075"/>
            <a:ext cx="3694112" cy="4608513"/>
          </a:xfrm>
          <a:prstGeom prst="rect">
            <a:avLst/>
          </a:prstGeom>
          <a:noFill/>
          <a:ln w="9525" algn="ctr">
            <a:noFill/>
            <a:miter lim="800000"/>
            <a:headEnd/>
            <a:tailEnd/>
          </a:ln>
          <a:effectLst/>
        </p:spPr>
      </p:pic>
      <p:sp>
        <p:nvSpPr>
          <p:cNvPr id="72707" name="Text Box 3"/>
          <p:cNvSpPr txBox="1">
            <a:spLocks noChangeArrowheads="1"/>
          </p:cNvSpPr>
          <p:nvPr/>
        </p:nvSpPr>
        <p:spPr bwMode="auto">
          <a:xfrm>
            <a:off x="2484438" y="5516563"/>
            <a:ext cx="4248150" cy="1219200"/>
          </a:xfrm>
          <a:prstGeom prst="rect">
            <a:avLst/>
          </a:prstGeom>
          <a:solidFill>
            <a:schemeClr val="bg1"/>
          </a:solidFill>
          <a:ln w="9525">
            <a:noFill/>
            <a:miter lim="800000"/>
            <a:headEnd/>
            <a:tailEnd/>
          </a:ln>
          <a:effectLst/>
        </p:spPr>
        <p:txBody>
          <a:bodyPr>
            <a:spAutoFit/>
          </a:bodyPr>
          <a:lstStyle/>
          <a:p>
            <a:pPr algn="ctr">
              <a:spcBef>
                <a:spcPct val="50000"/>
              </a:spcBef>
            </a:pPr>
            <a:r>
              <a:rPr lang="en-GB" sz="2600" b="1">
                <a:latin typeface="Times New Roman" pitchFamily="18" charset="0"/>
              </a:rPr>
              <a:t>“Youth Serves the Führer” </a:t>
            </a:r>
            <a:br>
              <a:rPr lang="en-GB" sz="2600" b="1">
                <a:latin typeface="Times New Roman" pitchFamily="18" charset="0"/>
              </a:rPr>
            </a:br>
            <a:r>
              <a:rPr lang="en-GB" sz="2400" b="1">
                <a:latin typeface="Times New Roman" pitchFamily="18" charset="0"/>
              </a:rPr>
              <a:t>All 10-year-olds into the Hitler Youth."</a:t>
            </a:r>
            <a:r>
              <a:rPr lang="en-GB" sz="2400">
                <a:latin typeface="Times New Roman" pitchFamily="18" charset="0"/>
              </a:rPr>
              <a:t> </a:t>
            </a:r>
          </a:p>
        </p:txBody>
      </p:sp>
      <p:sp>
        <p:nvSpPr>
          <p:cNvPr id="72708" name="Text Box 4"/>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72709" name="Line 5"/>
          <p:cNvSpPr>
            <a:spLocks noChangeShapeType="1"/>
          </p:cNvSpPr>
          <p:nvPr/>
        </p:nvSpPr>
        <p:spPr bwMode="auto">
          <a:xfrm>
            <a:off x="2133600" y="1295400"/>
            <a:ext cx="1600200" cy="228600"/>
          </a:xfrm>
          <a:prstGeom prst="line">
            <a:avLst/>
          </a:prstGeom>
          <a:noFill/>
          <a:ln w="57150">
            <a:solidFill>
              <a:srgbClr val="FF0000"/>
            </a:solidFill>
            <a:round/>
            <a:headEnd/>
            <a:tailEnd type="oval" w="med" len="med"/>
          </a:ln>
          <a:effectLst/>
        </p:spPr>
        <p:txBody>
          <a:bodyPr/>
          <a:lstStyle/>
          <a:p>
            <a:endParaRPr lang="en-US"/>
          </a:p>
        </p:txBody>
      </p:sp>
      <p:sp>
        <p:nvSpPr>
          <p:cNvPr id="72710" name="Line 6"/>
          <p:cNvSpPr>
            <a:spLocks noChangeShapeType="1"/>
          </p:cNvSpPr>
          <p:nvPr/>
        </p:nvSpPr>
        <p:spPr bwMode="auto">
          <a:xfrm rot="20616676">
            <a:off x="1895475" y="5856288"/>
            <a:ext cx="903288" cy="209550"/>
          </a:xfrm>
          <a:prstGeom prst="line">
            <a:avLst/>
          </a:prstGeom>
          <a:noFill/>
          <a:ln w="57150">
            <a:solidFill>
              <a:srgbClr val="FF0000"/>
            </a:solidFill>
            <a:round/>
            <a:headEnd/>
            <a:tailEnd type="oval" w="med" len="med"/>
          </a:ln>
          <a:effectLst/>
        </p:spPr>
        <p:txBody>
          <a:bodyPr/>
          <a:lstStyle/>
          <a:p>
            <a:endParaRPr lang="en-US"/>
          </a:p>
        </p:txBody>
      </p:sp>
      <p:sp>
        <p:nvSpPr>
          <p:cNvPr id="72711" name="Text Box 7"/>
          <p:cNvSpPr txBox="1">
            <a:spLocks noChangeArrowheads="1"/>
          </p:cNvSpPr>
          <p:nvPr/>
        </p:nvSpPr>
        <p:spPr bwMode="auto">
          <a:xfrm>
            <a:off x="250825" y="692150"/>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Hitler in the background</a:t>
            </a:r>
          </a:p>
        </p:txBody>
      </p:sp>
      <p:sp>
        <p:nvSpPr>
          <p:cNvPr id="72712" name="Text Box 8"/>
          <p:cNvSpPr txBox="1">
            <a:spLocks noChangeArrowheads="1"/>
          </p:cNvSpPr>
          <p:nvPr/>
        </p:nvSpPr>
        <p:spPr bwMode="auto">
          <a:xfrm>
            <a:off x="179388" y="1628775"/>
            <a:ext cx="2089150" cy="243681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Young HJ boy. </a:t>
            </a:r>
            <a:br>
              <a:rPr lang="en-GB" sz="2200" b="1">
                <a:latin typeface="Comic Sans MS" pitchFamily="66" charset="0"/>
              </a:rPr>
            </a:br>
            <a:r>
              <a:rPr lang="en-GB" sz="2200" b="1">
                <a:latin typeface="Comic Sans MS" pitchFamily="66" charset="0"/>
              </a:rPr>
              <a:t>Aryan in appearance, serious, looking ahead </a:t>
            </a:r>
            <a:br>
              <a:rPr lang="en-GB" sz="2200" b="1">
                <a:latin typeface="Comic Sans MS" pitchFamily="66" charset="0"/>
              </a:rPr>
            </a:br>
            <a:r>
              <a:rPr lang="en-GB" sz="2200" b="1">
                <a:latin typeface="Comic Sans MS" pitchFamily="66" charset="0"/>
              </a:rPr>
              <a:t>(in awe?)</a:t>
            </a:r>
          </a:p>
        </p:txBody>
      </p:sp>
      <p:sp>
        <p:nvSpPr>
          <p:cNvPr id="72713" name="Text Box 9"/>
          <p:cNvSpPr txBox="1">
            <a:spLocks noChangeArrowheads="1"/>
          </p:cNvSpPr>
          <p:nvPr/>
        </p:nvSpPr>
        <p:spPr bwMode="auto">
          <a:xfrm>
            <a:off x="395288" y="4292600"/>
            <a:ext cx="167640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Military/ Smart Uniform</a:t>
            </a:r>
          </a:p>
        </p:txBody>
      </p:sp>
      <p:sp>
        <p:nvSpPr>
          <p:cNvPr id="72714" name="Text Box 10"/>
          <p:cNvSpPr txBox="1">
            <a:spLocks noChangeArrowheads="1"/>
          </p:cNvSpPr>
          <p:nvPr/>
        </p:nvSpPr>
        <p:spPr bwMode="auto">
          <a:xfrm>
            <a:off x="323850" y="5661025"/>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 in Bold</a:t>
            </a:r>
          </a:p>
        </p:txBody>
      </p:sp>
      <p:pic>
        <p:nvPicPr>
          <p:cNvPr id="72726" name="Picture 11" descr="npo00000e"/>
          <p:cNvPicPr>
            <a:picLocks noChangeAspect="1" noChangeArrowheads="1"/>
          </p:cNvPicPr>
          <p:nvPr/>
        </p:nvPicPr>
        <p:blipFill>
          <a:blip r:embed="rId3" cstate="print"/>
          <a:srcRect/>
          <a:stretch>
            <a:fillRect/>
          </a:stretch>
        </p:blipFill>
        <p:spPr bwMode="auto">
          <a:xfrm>
            <a:off x="2916238" y="260350"/>
            <a:ext cx="3486150" cy="711200"/>
          </a:xfrm>
          <a:prstGeom prst="rect">
            <a:avLst/>
          </a:prstGeom>
          <a:noFill/>
          <a:ln w="9525" algn="ctr">
            <a:noFill/>
            <a:miter lim="800000"/>
            <a:headEnd/>
            <a:tailEnd/>
          </a:ln>
          <a:effectLst/>
        </p:spPr>
      </p:pic>
      <p:sp>
        <p:nvSpPr>
          <p:cNvPr id="72716" name="Text Box 12"/>
          <p:cNvSpPr txBox="1">
            <a:spLocks noChangeArrowheads="1"/>
          </p:cNvSpPr>
          <p:nvPr/>
        </p:nvSpPr>
        <p:spPr bwMode="auto">
          <a:xfrm>
            <a:off x="6781800" y="304800"/>
            <a:ext cx="2133600" cy="3298825"/>
          </a:xfrm>
          <a:prstGeom prst="rect">
            <a:avLst/>
          </a:prstGeom>
          <a:noFill/>
          <a:ln w="38100">
            <a:solidFill>
              <a:schemeClr val="tx1"/>
            </a:solidFill>
            <a:miter lim="800000"/>
            <a:headEnd/>
            <a:tailEnd/>
          </a:ln>
          <a:effectLst/>
        </p:spPr>
        <p:txBody>
          <a:bodyPr>
            <a:spAutoFit/>
          </a:bodyPr>
          <a:lstStyle/>
          <a:p>
            <a:pPr algn="ctr"/>
            <a:r>
              <a:rPr lang="en-GB" sz="2000" b="1" u="sng">
                <a:latin typeface="Times New Roman" pitchFamily="18" charset="0"/>
              </a:rPr>
              <a:t>Key Questions</a:t>
            </a:r>
          </a:p>
          <a:p>
            <a:pPr algn="ctr"/>
            <a:endParaRPr lang="en-GB" sz="2000" b="1" u="sng">
              <a:latin typeface="Times New Roman" pitchFamily="18" charset="0"/>
            </a:endParaRPr>
          </a:p>
          <a:p>
            <a:pPr algn="ctr"/>
            <a:r>
              <a:rPr lang="en-GB" sz="2000" b="1" u="sng">
                <a:latin typeface="Times New Roman" pitchFamily="18" charset="0"/>
              </a:rPr>
              <a:t/>
            </a:r>
            <a:br>
              <a:rPr lang="en-GB" sz="2000" b="1" u="sng">
                <a:latin typeface="Times New Roman" pitchFamily="18" charset="0"/>
              </a:rPr>
            </a:br>
            <a:r>
              <a:rPr lang="en-GB" sz="2000" b="1">
                <a:latin typeface="Times New Roman" pitchFamily="18" charset="0"/>
              </a:rPr>
              <a:t>Who is this poster aimed at?</a:t>
            </a:r>
            <a:br>
              <a:rPr lang="en-GB" sz="2000" b="1">
                <a:latin typeface="Times New Roman" pitchFamily="18" charset="0"/>
              </a:rPr>
            </a:br>
            <a:r>
              <a:rPr lang="en-GB" sz="2400">
                <a:latin typeface="Times New Roman" pitchFamily="18" charset="0"/>
              </a:rPr>
              <a:t/>
            </a:r>
            <a:br>
              <a:rPr lang="en-GB" sz="2400">
                <a:latin typeface="Times New Roman" pitchFamily="18" charset="0"/>
              </a:rPr>
            </a:br>
            <a:r>
              <a:rPr lang="en-GB" sz="2000" b="1">
                <a:latin typeface="Times New Roman" pitchFamily="18" charset="0"/>
              </a:rPr>
              <a:t/>
            </a:r>
            <a:br>
              <a:rPr lang="en-GB" sz="2000" b="1">
                <a:latin typeface="Times New Roman" pitchFamily="18" charset="0"/>
              </a:rPr>
            </a:br>
            <a:r>
              <a:rPr lang="en-GB" sz="2000" b="1">
                <a:latin typeface="Times New Roman" pitchFamily="18" charset="0"/>
              </a:rPr>
              <a:t>Why was this poster produced?</a:t>
            </a:r>
          </a:p>
          <a:p>
            <a:pPr algn="ctr"/>
            <a:endParaRPr lang="en-GB" sz="2400">
              <a:latin typeface="Times New Roman" pitchFamily="18" charset="0"/>
            </a:endParaRPr>
          </a:p>
        </p:txBody>
      </p:sp>
      <p:sp>
        <p:nvSpPr>
          <p:cNvPr id="72717" name="Line 13"/>
          <p:cNvSpPr>
            <a:spLocks noChangeShapeType="1"/>
          </p:cNvSpPr>
          <p:nvPr/>
        </p:nvSpPr>
        <p:spPr bwMode="auto">
          <a:xfrm rot="1553774" flipV="1">
            <a:off x="1835150" y="2636838"/>
            <a:ext cx="1066800" cy="152400"/>
          </a:xfrm>
          <a:prstGeom prst="line">
            <a:avLst/>
          </a:prstGeom>
          <a:noFill/>
          <a:ln w="57150">
            <a:solidFill>
              <a:srgbClr val="FF0000"/>
            </a:solidFill>
            <a:round/>
            <a:headEnd/>
            <a:tailEnd type="oval" w="med" len="med"/>
          </a:ln>
          <a:effectLst/>
        </p:spPr>
        <p:txBody>
          <a:bodyPr/>
          <a:lstStyle/>
          <a:p>
            <a:endParaRPr lang="en-US"/>
          </a:p>
        </p:txBody>
      </p:sp>
      <p:sp>
        <p:nvSpPr>
          <p:cNvPr id="72718" name="Line 14"/>
          <p:cNvSpPr>
            <a:spLocks noChangeShapeType="1"/>
          </p:cNvSpPr>
          <p:nvPr/>
        </p:nvSpPr>
        <p:spPr bwMode="auto">
          <a:xfrm rot="-981141">
            <a:off x="1885950" y="4529138"/>
            <a:ext cx="2000250" cy="873125"/>
          </a:xfrm>
          <a:prstGeom prst="line">
            <a:avLst/>
          </a:prstGeom>
          <a:noFill/>
          <a:ln w="57150">
            <a:solidFill>
              <a:srgbClr val="FF0000"/>
            </a:solidFill>
            <a:round/>
            <a:headEnd/>
            <a:tailEnd type="oval" w="med" len="med"/>
          </a:ln>
          <a:effectLst/>
        </p:spPr>
        <p:txBody>
          <a:bodyPr/>
          <a:lstStyle/>
          <a:p>
            <a:endParaRPr lang="en-US"/>
          </a:p>
        </p:txBody>
      </p:sp>
      <p:pic>
        <p:nvPicPr>
          <p:cNvPr id="72721" name="Picture 17" descr="j0330986[1]"/>
          <p:cNvPicPr>
            <a:picLocks noChangeAspect="1" noChangeArrowheads="1"/>
          </p:cNvPicPr>
          <p:nvPr/>
        </p:nvPicPr>
        <p:blipFill>
          <a:blip r:embed="rId4"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72722" name="AutoShape 18">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72723" name="AutoShape 19">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48" name="Picture 2" descr="npo000010"/>
          <p:cNvPicPr>
            <a:picLocks noChangeAspect="1" noChangeArrowheads="1"/>
          </p:cNvPicPr>
          <p:nvPr/>
        </p:nvPicPr>
        <p:blipFill>
          <a:blip r:embed="rId2" cstate="print">
            <a:lum bright="-6000"/>
          </a:blip>
          <a:srcRect/>
          <a:stretch>
            <a:fillRect/>
          </a:stretch>
        </p:blipFill>
        <p:spPr bwMode="auto">
          <a:xfrm>
            <a:off x="2843213" y="981075"/>
            <a:ext cx="3694112" cy="4608513"/>
          </a:xfrm>
          <a:prstGeom prst="rect">
            <a:avLst/>
          </a:prstGeom>
          <a:noFill/>
          <a:ln w="9525" algn="ctr">
            <a:noFill/>
            <a:miter lim="800000"/>
            <a:headEnd/>
            <a:tailEnd/>
          </a:ln>
          <a:effectLst/>
        </p:spPr>
      </p:pic>
      <p:sp>
        <p:nvSpPr>
          <p:cNvPr id="73731" name="Text Box 3"/>
          <p:cNvSpPr txBox="1">
            <a:spLocks noChangeArrowheads="1"/>
          </p:cNvSpPr>
          <p:nvPr/>
        </p:nvSpPr>
        <p:spPr bwMode="auto">
          <a:xfrm>
            <a:off x="2484438" y="5516563"/>
            <a:ext cx="4248150" cy="1219200"/>
          </a:xfrm>
          <a:prstGeom prst="rect">
            <a:avLst/>
          </a:prstGeom>
          <a:solidFill>
            <a:schemeClr val="bg1"/>
          </a:solidFill>
          <a:ln w="9525">
            <a:noFill/>
            <a:miter lim="800000"/>
            <a:headEnd/>
            <a:tailEnd/>
          </a:ln>
          <a:effectLst/>
        </p:spPr>
        <p:txBody>
          <a:bodyPr>
            <a:spAutoFit/>
          </a:bodyPr>
          <a:lstStyle/>
          <a:p>
            <a:pPr algn="ctr">
              <a:spcBef>
                <a:spcPct val="50000"/>
              </a:spcBef>
            </a:pPr>
            <a:r>
              <a:rPr lang="en-GB" sz="2600" b="1">
                <a:latin typeface="Times New Roman" pitchFamily="18" charset="0"/>
              </a:rPr>
              <a:t>“Youth Serves the Führer” </a:t>
            </a:r>
            <a:br>
              <a:rPr lang="en-GB" sz="2600" b="1">
                <a:latin typeface="Times New Roman" pitchFamily="18" charset="0"/>
              </a:rPr>
            </a:br>
            <a:r>
              <a:rPr lang="en-GB" sz="2400" b="1">
                <a:latin typeface="Times New Roman" pitchFamily="18" charset="0"/>
              </a:rPr>
              <a:t>All 10-year-olds into the Hitler Youth."</a:t>
            </a:r>
            <a:r>
              <a:rPr lang="en-GB" sz="2400">
                <a:latin typeface="Times New Roman" pitchFamily="18" charset="0"/>
              </a:rPr>
              <a:t> </a:t>
            </a:r>
          </a:p>
        </p:txBody>
      </p:sp>
      <p:sp>
        <p:nvSpPr>
          <p:cNvPr id="73732" name="Text Box 4"/>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73733" name="Line 5"/>
          <p:cNvSpPr>
            <a:spLocks noChangeShapeType="1"/>
          </p:cNvSpPr>
          <p:nvPr/>
        </p:nvSpPr>
        <p:spPr bwMode="auto">
          <a:xfrm>
            <a:off x="2133600" y="1295400"/>
            <a:ext cx="1600200" cy="228600"/>
          </a:xfrm>
          <a:prstGeom prst="line">
            <a:avLst/>
          </a:prstGeom>
          <a:noFill/>
          <a:ln w="57150">
            <a:solidFill>
              <a:srgbClr val="FF0000"/>
            </a:solidFill>
            <a:round/>
            <a:headEnd/>
            <a:tailEnd type="oval" w="med" len="med"/>
          </a:ln>
          <a:effectLst/>
        </p:spPr>
        <p:txBody>
          <a:bodyPr/>
          <a:lstStyle/>
          <a:p>
            <a:endParaRPr lang="en-US"/>
          </a:p>
        </p:txBody>
      </p:sp>
      <p:sp>
        <p:nvSpPr>
          <p:cNvPr id="73734" name="Line 6"/>
          <p:cNvSpPr>
            <a:spLocks noChangeShapeType="1"/>
          </p:cNvSpPr>
          <p:nvPr/>
        </p:nvSpPr>
        <p:spPr bwMode="auto">
          <a:xfrm rot="20616676">
            <a:off x="1895475" y="5856288"/>
            <a:ext cx="903288" cy="209550"/>
          </a:xfrm>
          <a:prstGeom prst="line">
            <a:avLst/>
          </a:prstGeom>
          <a:noFill/>
          <a:ln w="57150">
            <a:solidFill>
              <a:srgbClr val="FF0000"/>
            </a:solidFill>
            <a:round/>
            <a:headEnd/>
            <a:tailEnd type="oval" w="med" len="med"/>
          </a:ln>
          <a:effectLst/>
        </p:spPr>
        <p:txBody>
          <a:bodyPr/>
          <a:lstStyle/>
          <a:p>
            <a:endParaRPr lang="en-US"/>
          </a:p>
        </p:txBody>
      </p:sp>
      <p:sp>
        <p:nvSpPr>
          <p:cNvPr id="73735" name="Text Box 7"/>
          <p:cNvSpPr txBox="1">
            <a:spLocks noChangeArrowheads="1"/>
          </p:cNvSpPr>
          <p:nvPr/>
        </p:nvSpPr>
        <p:spPr bwMode="auto">
          <a:xfrm>
            <a:off x="250825" y="692150"/>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Hitler in the background</a:t>
            </a:r>
          </a:p>
        </p:txBody>
      </p:sp>
      <p:sp>
        <p:nvSpPr>
          <p:cNvPr id="73736" name="Text Box 8"/>
          <p:cNvSpPr txBox="1">
            <a:spLocks noChangeArrowheads="1"/>
          </p:cNvSpPr>
          <p:nvPr/>
        </p:nvSpPr>
        <p:spPr bwMode="auto">
          <a:xfrm>
            <a:off x="179388" y="1628775"/>
            <a:ext cx="2089150" cy="243681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Young HJ boy. </a:t>
            </a:r>
            <a:br>
              <a:rPr lang="en-GB" sz="2200" b="1">
                <a:latin typeface="Comic Sans MS" pitchFamily="66" charset="0"/>
              </a:rPr>
            </a:br>
            <a:r>
              <a:rPr lang="en-GB" sz="2200" b="1">
                <a:latin typeface="Comic Sans MS" pitchFamily="66" charset="0"/>
              </a:rPr>
              <a:t>Aryan in appearance, serious, looking ahead </a:t>
            </a:r>
            <a:br>
              <a:rPr lang="en-GB" sz="2200" b="1">
                <a:latin typeface="Comic Sans MS" pitchFamily="66" charset="0"/>
              </a:rPr>
            </a:br>
            <a:r>
              <a:rPr lang="en-GB" sz="2200" b="1">
                <a:latin typeface="Comic Sans MS" pitchFamily="66" charset="0"/>
              </a:rPr>
              <a:t>(in awe?)</a:t>
            </a:r>
          </a:p>
        </p:txBody>
      </p:sp>
      <p:sp>
        <p:nvSpPr>
          <p:cNvPr id="73737" name="Text Box 9"/>
          <p:cNvSpPr txBox="1">
            <a:spLocks noChangeArrowheads="1"/>
          </p:cNvSpPr>
          <p:nvPr/>
        </p:nvSpPr>
        <p:spPr bwMode="auto">
          <a:xfrm>
            <a:off x="395288" y="4292600"/>
            <a:ext cx="167640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Military/ Smart Uniform</a:t>
            </a:r>
          </a:p>
        </p:txBody>
      </p:sp>
      <p:sp>
        <p:nvSpPr>
          <p:cNvPr id="73738" name="Text Box 10"/>
          <p:cNvSpPr txBox="1">
            <a:spLocks noChangeArrowheads="1"/>
          </p:cNvSpPr>
          <p:nvPr/>
        </p:nvSpPr>
        <p:spPr bwMode="auto">
          <a:xfrm>
            <a:off x="323850" y="5661025"/>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 in Bold</a:t>
            </a:r>
          </a:p>
        </p:txBody>
      </p:sp>
      <p:pic>
        <p:nvPicPr>
          <p:cNvPr id="73750" name="Picture 11" descr="npo000012"/>
          <p:cNvPicPr>
            <a:picLocks noChangeAspect="1" noChangeArrowheads="1"/>
          </p:cNvPicPr>
          <p:nvPr/>
        </p:nvPicPr>
        <p:blipFill>
          <a:blip r:embed="rId3" cstate="print"/>
          <a:srcRect/>
          <a:stretch>
            <a:fillRect/>
          </a:stretch>
        </p:blipFill>
        <p:spPr bwMode="auto">
          <a:xfrm>
            <a:off x="2916238" y="260350"/>
            <a:ext cx="3486150" cy="711200"/>
          </a:xfrm>
          <a:prstGeom prst="rect">
            <a:avLst/>
          </a:prstGeom>
          <a:noFill/>
          <a:ln w="9525" algn="ctr">
            <a:noFill/>
            <a:miter lim="800000"/>
            <a:headEnd/>
            <a:tailEnd/>
          </a:ln>
          <a:effectLst/>
        </p:spPr>
      </p:pic>
      <p:sp>
        <p:nvSpPr>
          <p:cNvPr id="73740" name="Text Box 12"/>
          <p:cNvSpPr txBox="1">
            <a:spLocks noChangeArrowheads="1"/>
          </p:cNvSpPr>
          <p:nvPr/>
        </p:nvSpPr>
        <p:spPr bwMode="auto">
          <a:xfrm>
            <a:off x="6781800" y="304800"/>
            <a:ext cx="2133600" cy="5432425"/>
          </a:xfrm>
          <a:prstGeom prst="rect">
            <a:avLst/>
          </a:prstGeom>
          <a:noFill/>
          <a:ln w="38100">
            <a:solidFill>
              <a:schemeClr val="tx1"/>
            </a:solidFill>
            <a:miter lim="800000"/>
            <a:headEnd/>
            <a:tailEnd/>
          </a:ln>
          <a:effectLst/>
        </p:spPr>
        <p:txBody>
          <a:bodyPr>
            <a:spAutoFit/>
          </a:bodyPr>
          <a:lstStyle/>
          <a:p>
            <a:pPr algn="ctr"/>
            <a:r>
              <a:rPr lang="en-GB" sz="2000" b="1" u="sng">
                <a:latin typeface="Times New Roman" pitchFamily="18" charset="0"/>
              </a:rPr>
              <a:t>Key Questions</a:t>
            </a:r>
          </a:p>
          <a:p>
            <a:pPr algn="ctr"/>
            <a:endParaRPr lang="en-GB" sz="2000" b="1" u="sng">
              <a:latin typeface="Times New Roman" pitchFamily="18" charset="0"/>
            </a:endParaRPr>
          </a:p>
          <a:p>
            <a:pPr algn="ctr"/>
            <a:r>
              <a:rPr lang="en-GB" sz="2000" b="1" u="sng">
                <a:latin typeface="Times New Roman" pitchFamily="18" charset="0"/>
              </a:rPr>
              <a:t/>
            </a:r>
            <a:br>
              <a:rPr lang="en-GB" sz="2000" b="1" u="sng">
                <a:latin typeface="Times New Roman" pitchFamily="18" charset="0"/>
              </a:rPr>
            </a:br>
            <a:r>
              <a:rPr lang="en-GB" sz="2000" b="1">
                <a:latin typeface="Times New Roman" pitchFamily="18" charset="0"/>
              </a:rPr>
              <a:t>Who is this poster aimed at?</a:t>
            </a:r>
            <a:br>
              <a:rPr lang="en-GB" sz="2000" b="1">
                <a:latin typeface="Times New Roman" pitchFamily="18" charset="0"/>
              </a:rPr>
            </a:br>
            <a:r>
              <a:rPr lang="en-GB" sz="2000">
                <a:latin typeface="Times New Roman" pitchFamily="18" charset="0"/>
              </a:rPr>
              <a:t/>
            </a:r>
            <a:br>
              <a:rPr lang="en-GB" sz="2000">
                <a:latin typeface="Times New Roman" pitchFamily="18" charset="0"/>
              </a:rPr>
            </a:br>
            <a:r>
              <a:rPr lang="en-GB" sz="2000" b="1">
                <a:latin typeface="Times New Roman" pitchFamily="18" charset="0"/>
              </a:rPr>
              <a:t/>
            </a:r>
            <a:br>
              <a:rPr lang="en-GB" sz="2000" b="1">
                <a:latin typeface="Times New Roman" pitchFamily="18" charset="0"/>
              </a:rPr>
            </a:br>
            <a:r>
              <a:rPr lang="en-GB" sz="2000" b="1">
                <a:latin typeface="Times New Roman" pitchFamily="18" charset="0"/>
              </a:rPr>
              <a:t>Why was this poster produced?</a:t>
            </a:r>
            <a:br>
              <a:rPr lang="en-GB" sz="2000" b="1">
                <a:latin typeface="Times New Roman" pitchFamily="18" charset="0"/>
              </a:rPr>
            </a:br>
            <a:r>
              <a:rPr lang="en-GB" sz="2000" b="1">
                <a:latin typeface="Times New Roman" pitchFamily="18" charset="0"/>
              </a:rPr>
              <a:t/>
            </a:r>
            <a:br>
              <a:rPr lang="en-GB" sz="2000" b="1">
                <a:latin typeface="Times New Roman" pitchFamily="18" charset="0"/>
              </a:rPr>
            </a:br>
            <a:r>
              <a:rPr lang="en-GB" sz="2000" b="1">
                <a:latin typeface="Times New Roman" pitchFamily="18" charset="0"/>
              </a:rPr>
              <a:t/>
            </a:r>
            <a:br>
              <a:rPr lang="en-GB" sz="2000" b="1">
                <a:latin typeface="Times New Roman" pitchFamily="18" charset="0"/>
              </a:rPr>
            </a:br>
            <a:r>
              <a:rPr lang="en-GB" sz="2400">
                <a:latin typeface="Times New Roman" pitchFamily="18" charset="0"/>
              </a:rPr>
              <a:t> </a:t>
            </a:r>
            <a:r>
              <a:rPr lang="en-GB" sz="2000" b="1">
                <a:latin typeface="Times New Roman" pitchFamily="18" charset="0"/>
              </a:rPr>
              <a:t>What does this poster tell you about Nazi attitude towards youth?</a:t>
            </a:r>
            <a:r>
              <a:rPr lang="en-GB" sz="2400">
                <a:latin typeface="Times New Roman" pitchFamily="18" charset="0"/>
              </a:rPr>
              <a:t/>
            </a:r>
            <a:br>
              <a:rPr lang="en-GB" sz="2400">
                <a:latin typeface="Times New Roman" pitchFamily="18" charset="0"/>
              </a:rPr>
            </a:br>
            <a:endParaRPr lang="en-GB" sz="2400">
              <a:latin typeface="Times New Roman" pitchFamily="18" charset="0"/>
            </a:endParaRPr>
          </a:p>
        </p:txBody>
      </p:sp>
      <p:sp>
        <p:nvSpPr>
          <p:cNvPr id="73741" name="Line 13"/>
          <p:cNvSpPr>
            <a:spLocks noChangeShapeType="1"/>
          </p:cNvSpPr>
          <p:nvPr/>
        </p:nvSpPr>
        <p:spPr bwMode="auto">
          <a:xfrm rot="1553774" flipV="1">
            <a:off x="1835150" y="2636838"/>
            <a:ext cx="1066800" cy="152400"/>
          </a:xfrm>
          <a:prstGeom prst="line">
            <a:avLst/>
          </a:prstGeom>
          <a:noFill/>
          <a:ln w="57150">
            <a:solidFill>
              <a:srgbClr val="FF0000"/>
            </a:solidFill>
            <a:round/>
            <a:headEnd/>
            <a:tailEnd type="oval" w="med" len="med"/>
          </a:ln>
          <a:effectLst/>
        </p:spPr>
        <p:txBody>
          <a:bodyPr/>
          <a:lstStyle/>
          <a:p>
            <a:endParaRPr lang="en-US"/>
          </a:p>
        </p:txBody>
      </p:sp>
      <p:sp>
        <p:nvSpPr>
          <p:cNvPr id="73742" name="Line 14"/>
          <p:cNvSpPr>
            <a:spLocks noChangeShapeType="1"/>
          </p:cNvSpPr>
          <p:nvPr/>
        </p:nvSpPr>
        <p:spPr bwMode="auto">
          <a:xfrm rot="-981141">
            <a:off x="1885950" y="4529138"/>
            <a:ext cx="2000250" cy="873125"/>
          </a:xfrm>
          <a:prstGeom prst="line">
            <a:avLst/>
          </a:prstGeom>
          <a:noFill/>
          <a:ln w="57150">
            <a:solidFill>
              <a:srgbClr val="FF0000"/>
            </a:solidFill>
            <a:round/>
            <a:headEnd/>
            <a:tailEnd type="oval" w="med" len="med"/>
          </a:ln>
          <a:effectLst/>
        </p:spPr>
        <p:txBody>
          <a:bodyPr/>
          <a:lstStyle/>
          <a:p>
            <a:endParaRPr lang="en-US"/>
          </a:p>
        </p:txBody>
      </p:sp>
      <p:pic>
        <p:nvPicPr>
          <p:cNvPr id="73745" name="Picture 17" descr="j0330986[1]"/>
          <p:cNvPicPr>
            <a:picLocks noChangeAspect="1" noChangeArrowheads="1"/>
          </p:cNvPicPr>
          <p:nvPr/>
        </p:nvPicPr>
        <p:blipFill>
          <a:blip r:embed="rId4"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73746" name="AutoShape 18">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73747" name="AutoShape 19">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94" name="Picture 21" descr="npo000014"/>
          <p:cNvPicPr>
            <a:picLocks noChangeAspect="1" noChangeArrowheads="1"/>
          </p:cNvPicPr>
          <p:nvPr/>
        </p:nvPicPr>
        <p:blipFill>
          <a:blip r:embed="rId2" cstate="print"/>
          <a:srcRect/>
          <a:stretch>
            <a:fillRect/>
          </a:stretch>
        </p:blipFill>
        <p:spPr bwMode="auto">
          <a:xfrm>
            <a:off x="2484438" y="260350"/>
            <a:ext cx="4348162" cy="6335713"/>
          </a:xfrm>
          <a:prstGeom prst="rect">
            <a:avLst/>
          </a:prstGeom>
          <a:noFill/>
          <a:ln w="9525" algn="ctr">
            <a:noFill/>
            <a:miter lim="800000"/>
            <a:headEnd/>
            <a:tailEnd/>
          </a:ln>
          <a:effectLst/>
        </p:spPr>
      </p:pic>
      <p:sp>
        <p:nvSpPr>
          <p:cNvPr id="83972" name="Text Box 4"/>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83973" name="Line 5"/>
          <p:cNvSpPr>
            <a:spLocks noChangeShapeType="1"/>
          </p:cNvSpPr>
          <p:nvPr/>
        </p:nvSpPr>
        <p:spPr bwMode="auto">
          <a:xfrm flipV="1">
            <a:off x="2124075" y="620713"/>
            <a:ext cx="3311525" cy="215900"/>
          </a:xfrm>
          <a:prstGeom prst="line">
            <a:avLst/>
          </a:prstGeom>
          <a:noFill/>
          <a:ln w="57150">
            <a:solidFill>
              <a:srgbClr val="FF0000"/>
            </a:solidFill>
            <a:round/>
            <a:headEnd/>
            <a:tailEnd type="oval" w="med" len="med"/>
          </a:ln>
          <a:effectLst/>
        </p:spPr>
        <p:txBody>
          <a:bodyPr/>
          <a:lstStyle/>
          <a:p>
            <a:endParaRPr lang="en-US"/>
          </a:p>
        </p:txBody>
      </p:sp>
      <p:sp>
        <p:nvSpPr>
          <p:cNvPr id="83974" name="Line 6"/>
          <p:cNvSpPr>
            <a:spLocks noChangeShapeType="1"/>
          </p:cNvSpPr>
          <p:nvPr/>
        </p:nvSpPr>
        <p:spPr bwMode="auto">
          <a:xfrm rot="20616676" flipV="1">
            <a:off x="1639888" y="3582988"/>
            <a:ext cx="1104900" cy="625475"/>
          </a:xfrm>
          <a:prstGeom prst="line">
            <a:avLst/>
          </a:prstGeom>
          <a:noFill/>
          <a:ln w="57150">
            <a:solidFill>
              <a:srgbClr val="FF0000"/>
            </a:solidFill>
            <a:round/>
            <a:headEnd/>
            <a:tailEnd type="oval" w="med" len="med"/>
          </a:ln>
          <a:effectLst/>
        </p:spPr>
        <p:txBody>
          <a:bodyPr/>
          <a:lstStyle/>
          <a:p>
            <a:endParaRPr lang="en-US"/>
          </a:p>
        </p:txBody>
      </p:sp>
      <p:sp>
        <p:nvSpPr>
          <p:cNvPr id="83975" name="Text Box 7"/>
          <p:cNvSpPr txBox="1">
            <a:spLocks noChangeArrowheads="1"/>
          </p:cNvSpPr>
          <p:nvPr/>
        </p:nvSpPr>
        <p:spPr bwMode="auto">
          <a:xfrm>
            <a:off x="323850" y="1557338"/>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Smiling, happy</a:t>
            </a:r>
          </a:p>
        </p:txBody>
      </p:sp>
      <p:sp>
        <p:nvSpPr>
          <p:cNvPr id="83976" name="Text Box 8"/>
          <p:cNvSpPr txBox="1">
            <a:spLocks noChangeArrowheads="1"/>
          </p:cNvSpPr>
          <p:nvPr/>
        </p:nvSpPr>
        <p:spPr bwMode="auto">
          <a:xfrm>
            <a:off x="250825" y="2708275"/>
            <a:ext cx="208915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Aryan and healthy in appearance</a:t>
            </a:r>
          </a:p>
        </p:txBody>
      </p:sp>
      <p:sp>
        <p:nvSpPr>
          <p:cNvPr id="83977" name="Text Box 9"/>
          <p:cNvSpPr txBox="1">
            <a:spLocks noChangeArrowheads="1"/>
          </p:cNvSpPr>
          <p:nvPr/>
        </p:nvSpPr>
        <p:spPr bwMode="auto">
          <a:xfrm>
            <a:off x="468313" y="620713"/>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Nazi Party Flag</a:t>
            </a:r>
          </a:p>
        </p:txBody>
      </p:sp>
      <p:sp>
        <p:nvSpPr>
          <p:cNvPr id="83978" name="Text Box 10"/>
          <p:cNvSpPr txBox="1">
            <a:spLocks noChangeArrowheads="1"/>
          </p:cNvSpPr>
          <p:nvPr/>
        </p:nvSpPr>
        <p:spPr bwMode="auto">
          <a:xfrm>
            <a:off x="468313" y="4076700"/>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Flag bearer</a:t>
            </a:r>
          </a:p>
        </p:txBody>
      </p:sp>
      <p:sp>
        <p:nvSpPr>
          <p:cNvPr id="83980" name="Line 12"/>
          <p:cNvSpPr>
            <a:spLocks noChangeShapeType="1"/>
          </p:cNvSpPr>
          <p:nvPr/>
        </p:nvSpPr>
        <p:spPr bwMode="auto">
          <a:xfrm rot="1553774" flipV="1">
            <a:off x="1962150" y="1701800"/>
            <a:ext cx="2087563" cy="711200"/>
          </a:xfrm>
          <a:prstGeom prst="line">
            <a:avLst/>
          </a:prstGeom>
          <a:noFill/>
          <a:ln w="57150">
            <a:solidFill>
              <a:srgbClr val="FF0000"/>
            </a:solidFill>
            <a:round/>
            <a:headEnd/>
            <a:tailEnd type="oval" w="med" len="med"/>
          </a:ln>
          <a:effectLst/>
        </p:spPr>
        <p:txBody>
          <a:bodyPr/>
          <a:lstStyle/>
          <a:p>
            <a:endParaRPr lang="en-US"/>
          </a:p>
        </p:txBody>
      </p:sp>
      <p:sp>
        <p:nvSpPr>
          <p:cNvPr id="83981" name="Line 13"/>
          <p:cNvSpPr>
            <a:spLocks noChangeShapeType="1"/>
          </p:cNvSpPr>
          <p:nvPr/>
        </p:nvSpPr>
        <p:spPr bwMode="auto">
          <a:xfrm rot="-981141">
            <a:off x="2051050" y="2852738"/>
            <a:ext cx="2089150" cy="153987"/>
          </a:xfrm>
          <a:prstGeom prst="line">
            <a:avLst/>
          </a:prstGeom>
          <a:noFill/>
          <a:ln w="57150">
            <a:solidFill>
              <a:srgbClr val="FF0000"/>
            </a:solidFill>
            <a:round/>
            <a:headEnd/>
            <a:tailEnd type="oval" w="med" len="med"/>
          </a:ln>
          <a:effectLst/>
        </p:spPr>
        <p:txBody>
          <a:bodyPr/>
          <a:lstStyle/>
          <a:p>
            <a:endParaRPr lang="en-US"/>
          </a:p>
        </p:txBody>
      </p:sp>
      <p:sp>
        <p:nvSpPr>
          <p:cNvPr id="83982" name="Text Box 14"/>
          <p:cNvSpPr txBox="1">
            <a:spLocks noChangeArrowheads="1"/>
          </p:cNvSpPr>
          <p:nvPr/>
        </p:nvSpPr>
        <p:spPr bwMode="auto">
          <a:xfrm>
            <a:off x="6948488" y="333375"/>
            <a:ext cx="1989137" cy="80010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Key Questions</a:t>
            </a:r>
            <a:br>
              <a:rPr lang="en-GB" sz="2000" b="1" u="sng">
                <a:latin typeface="Times New Roman" pitchFamily="18" charset="0"/>
              </a:rPr>
            </a:br>
            <a:endParaRPr lang="en-GB" sz="2400" u="sng">
              <a:latin typeface="Times New Roman" pitchFamily="18" charset="0"/>
            </a:endParaRPr>
          </a:p>
        </p:txBody>
      </p:sp>
      <p:pic>
        <p:nvPicPr>
          <p:cNvPr id="83984" name="Picture 16" descr="j0330986[1]"/>
          <p:cNvPicPr>
            <a:picLocks noChangeAspect="1" noChangeArrowheads="1"/>
          </p:cNvPicPr>
          <p:nvPr/>
        </p:nvPicPr>
        <p:blipFill>
          <a:blip r:embed="rId3"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83985" name="Text Box 17"/>
          <p:cNvSpPr txBox="1">
            <a:spLocks noChangeArrowheads="1"/>
          </p:cNvSpPr>
          <p:nvPr/>
        </p:nvSpPr>
        <p:spPr bwMode="auto">
          <a:xfrm>
            <a:off x="6911975" y="5445125"/>
            <a:ext cx="2232025" cy="835025"/>
          </a:xfrm>
          <a:prstGeom prst="rect">
            <a:avLst/>
          </a:prstGeom>
          <a:noFill/>
          <a:ln w="9525">
            <a:solidFill>
              <a:schemeClr val="tx1"/>
            </a:solidFill>
            <a:prstDash val="dashDot"/>
            <a:miter lim="800000"/>
            <a:headEnd/>
            <a:tailEnd/>
          </a:ln>
          <a:effectLst/>
        </p:spPr>
        <p:txBody>
          <a:bodyPr>
            <a:spAutoFit/>
          </a:bodyPr>
          <a:lstStyle/>
          <a:p>
            <a:pPr algn="ctr">
              <a:spcBef>
                <a:spcPct val="50000"/>
              </a:spcBef>
            </a:pPr>
            <a:r>
              <a:rPr lang="en-GB" sz="1600">
                <a:latin typeface="Times New Roman" pitchFamily="18" charset="0"/>
              </a:rPr>
              <a:t>Left hand mouse click to check your response before moving on</a:t>
            </a:r>
          </a:p>
        </p:txBody>
      </p:sp>
      <p:sp>
        <p:nvSpPr>
          <p:cNvPr id="83990" name="Text Box 22"/>
          <p:cNvSpPr txBox="1">
            <a:spLocks noChangeArrowheads="1"/>
          </p:cNvSpPr>
          <p:nvPr/>
        </p:nvSpPr>
        <p:spPr bwMode="auto">
          <a:xfrm>
            <a:off x="250825" y="5229225"/>
            <a:ext cx="2017713"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a:t>
            </a:r>
            <a:br>
              <a:rPr lang="en-GB" sz="2200" b="1">
                <a:latin typeface="Comic Sans MS" pitchFamily="66" charset="0"/>
              </a:rPr>
            </a:br>
            <a:r>
              <a:rPr lang="en-GB" sz="2200" b="1">
                <a:latin typeface="Comic Sans MS" pitchFamily="66" charset="0"/>
              </a:rPr>
              <a:t>message in bold </a:t>
            </a:r>
          </a:p>
        </p:txBody>
      </p:sp>
      <p:sp>
        <p:nvSpPr>
          <p:cNvPr id="83991" name="Line 23"/>
          <p:cNvSpPr>
            <a:spLocks noChangeShapeType="1"/>
          </p:cNvSpPr>
          <p:nvPr/>
        </p:nvSpPr>
        <p:spPr bwMode="auto">
          <a:xfrm rot="20616676">
            <a:off x="2192338" y="5495925"/>
            <a:ext cx="1374775" cy="314325"/>
          </a:xfrm>
          <a:prstGeom prst="line">
            <a:avLst/>
          </a:prstGeom>
          <a:noFill/>
          <a:ln w="57150">
            <a:solidFill>
              <a:srgbClr val="FF0000"/>
            </a:solidFill>
            <a:round/>
            <a:headEnd/>
            <a:tailEnd type="oval" w="med" len="med"/>
          </a:ln>
          <a:effectLst/>
        </p:spPr>
        <p:txBody>
          <a:bodyPr/>
          <a:lstStyle/>
          <a:p>
            <a:endParaRPr lang="en-US"/>
          </a:p>
        </p:txBody>
      </p:sp>
      <p:sp>
        <p:nvSpPr>
          <p:cNvPr id="83992" name="AutoShape 24">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3993" name="AutoShape 25">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83972"/>
                                        </p:tgtEl>
                                        <p:attrNameLst>
                                          <p:attrName>style.visibility</p:attrName>
                                        </p:attrNameLst>
                                      </p:cBhvr>
                                      <p:to>
                                        <p:strVal val="visible"/>
                                      </p:to>
                                    </p:set>
                                    <p:animEffect transition="in" filter="wipe(up)">
                                      <p:cBhvr>
                                        <p:cTn id="7" dur="500"/>
                                        <p:tgtEl>
                                          <p:spTgt spid="8397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83982"/>
                                        </p:tgtEl>
                                        <p:attrNameLst>
                                          <p:attrName>style.visibility</p:attrName>
                                        </p:attrNameLst>
                                      </p:cBhvr>
                                      <p:to>
                                        <p:strVal val="visible"/>
                                      </p:to>
                                    </p:set>
                                    <p:animEffect transition="in" filter="wipe(up)">
                                      <p:cBhvr>
                                        <p:cTn id="10" dur="500"/>
                                        <p:tgtEl>
                                          <p:spTgt spid="83982"/>
                                        </p:tgtEl>
                                      </p:cBhvr>
                                    </p:animEffect>
                                  </p:childTnLst>
                                </p:cTn>
                              </p:par>
                            </p:childTnLst>
                          </p:cTn>
                        </p:par>
                        <p:par>
                          <p:cTn id="11" fill="hold">
                            <p:stCondLst>
                              <p:cond delay="500"/>
                            </p:stCondLst>
                            <p:childTnLst>
                              <p:par>
                                <p:cTn id="12" presetID="2" presetClass="entr" presetSubtype="8" fill="hold" grpId="0" nodeType="afterEffect">
                                  <p:stCondLst>
                                    <p:cond delay="0"/>
                                  </p:stCondLst>
                                  <p:childTnLst>
                                    <p:set>
                                      <p:cBhvr>
                                        <p:cTn id="13" dur="1" fill="hold">
                                          <p:stCondLst>
                                            <p:cond delay="0"/>
                                          </p:stCondLst>
                                        </p:cTn>
                                        <p:tgtEl>
                                          <p:spTgt spid="83973"/>
                                        </p:tgtEl>
                                        <p:attrNameLst>
                                          <p:attrName>style.visibility</p:attrName>
                                        </p:attrNameLst>
                                      </p:cBhvr>
                                      <p:to>
                                        <p:strVal val="visible"/>
                                      </p:to>
                                    </p:set>
                                    <p:anim calcmode="lin" valueType="num">
                                      <p:cBhvr additive="base">
                                        <p:cTn id="14" dur="500" fill="hold"/>
                                        <p:tgtEl>
                                          <p:spTgt spid="83973"/>
                                        </p:tgtEl>
                                        <p:attrNameLst>
                                          <p:attrName>ppt_x</p:attrName>
                                        </p:attrNameLst>
                                      </p:cBhvr>
                                      <p:tavLst>
                                        <p:tav tm="0">
                                          <p:val>
                                            <p:strVal val="0-#ppt_w/2"/>
                                          </p:val>
                                        </p:tav>
                                        <p:tav tm="100000">
                                          <p:val>
                                            <p:strVal val="#ppt_x"/>
                                          </p:val>
                                        </p:tav>
                                      </p:tavLst>
                                    </p:anim>
                                    <p:anim calcmode="lin" valueType="num">
                                      <p:cBhvr additive="base">
                                        <p:cTn id="15" dur="500" fill="hold"/>
                                        <p:tgtEl>
                                          <p:spTgt spid="83973"/>
                                        </p:tgtEl>
                                        <p:attrNameLst>
                                          <p:attrName>ppt_y</p:attrName>
                                        </p:attrNameLst>
                                      </p:cBhvr>
                                      <p:tavLst>
                                        <p:tav tm="0">
                                          <p:val>
                                            <p:strVal val="#ppt_y"/>
                                          </p:val>
                                        </p:tav>
                                        <p:tav tm="100000">
                                          <p:val>
                                            <p:strVal val="#ppt_y"/>
                                          </p:val>
                                        </p:tav>
                                      </p:tavLst>
                                    </p:anim>
                                  </p:childTnLst>
                                </p:cTn>
                              </p:par>
                            </p:childTnLst>
                          </p:cTn>
                        </p:par>
                        <p:par>
                          <p:cTn id="16" fill="hold">
                            <p:stCondLst>
                              <p:cond delay="1000"/>
                            </p:stCondLst>
                            <p:childTnLst>
                              <p:par>
                                <p:cTn id="17" presetID="2" presetClass="entr" presetSubtype="8" fill="hold" grpId="0" nodeType="afterEffect">
                                  <p:stCondLst>
                                    <p:cond delay="0"/>
                                  </p:stCondLst>
                                  <p:childTnLst>
                                    <p:set>
                                      <p:cBhvr>
                                        <p:cTn id="18" dur="1" fill="hold">
                                          <p:stCondLst>
                                            <p:cond delay="0"/>
                                          </p:stCondLst>
                                        </p:cTn>
                                        <p:tgtEl>
                                          <p:spTgt spid="83980"/>
                                        </p:tgtEl>
                                        <p:attrNameLst>
                                          <p:attrName>style.visibility</p:attrName>
                                        </p:attrNameLst>
                                      </p:cBhvr>
                                      <p:to>
                                        <p:strVal val="visible"/>
                                      </p:to>
                                    </p:set>
                                    <p:anim calcmode="lin" valueType="num">
                                      <p:cBhvr additive="base">
                                        <p:cTn id="19" dur="500" fill="hold"/>
                                        <p:tgtEl>
                                          <p:spTgt spid="83980"/>
                                        </p:tgtEl>
                                        <p:attrNameLst>
                                          <p:attrName>ppt_x</p:attrName>
                                        </p:attrNameLst>
                                      </p:cBhvr>
                                      <p:tavLst>
                                        <p:tav tm="0">
                                          <p:val>
                                            <p:strVal val="0-#ppt_w/2"/>
                                          </p:val>
                                        </p:tav>
                                        <p:tav tm="100000">
                                          <p:val>
                                            <p:strVal val="#ppt_x"/>
                                          </p:val>
                                        </p:tav>
                                      </p:tavLst>
                                    </p:anim>
                                    <p:anim calcmode="lin" valueType="num">
                                      <p:cBhvr additive="base">
                                        <p:cTn id="20" dur="500" fill="hold"/>
                                        <p:tgtEl>
                                          <p:spTgt spid="83980"/>
                                        </p:tgtEl>
                                        <p:attrNameLst>
                                          <p:attrName>ppt_y</p:attrName>
                                        </p:attrNameLst>
                                      </p:cBhvr>
                                      <p:tavLst>
                                        <p:tav tm="0">
                                          <p:val>
                                            <p:strVal val="#ppt_y"/>
                                          </p:val>
                                        </p:tav>
                                        <p:tav tm="100000">
                                          <p:val>
                                            <p:strVal val="#ppt_y"/>
                                          </p:val>
                                        </p:tav>
                                      </p:tavLst>
                                    </p:anim>
                                  </p:childTnLst>
                                </p:cTn>
                              </p:par>
                            </p:childTnLst>
                          </p:cTn>
                        </p:par>
                        <p:par>
                          <p:cTn id="21" fill="hold">
                            <p:stCondLst>
                              <p:cond delay="1500"/>
                            </p:stCondLst>
                            <p:childTnLst>
                              <p:par>
                                <p:cTn id="22" presetID="2" presetClass="entr" presetSubtype="8" fill="hold" grpId="0" nodeType="afterEffect">
                                  <p:stCondLst>
                                    <p:cond delay="0"/>
                                  </p:stCondLst>
                                  <p:childTnLst>
                                    <p:set>
                                      <p:cBhvr>
                                        <p:cTn id="23" dur="1" fill="hold">
                                          <p:stCondLst>
                                            <p:cond delay="0"/>
                                          </p:stCondLst>
                                        </p:cTn>
                                        <p:tgtEl>
                                          <p:spTgt spid="83981"/>
                                        </p:tgtEl>
                                        <p:attrNameLst>
                                          <p:attrName>style.visibility</p:attrName>
                                        </p:attrNameLst>
                                      </p:cBhvr>
                                      <p:to>
                                        <p:strVal val="visible"/>
                                      </p:to>
                                    </p:set>
                                    <p:anim calcmode="lin" valueType="num">
                                      <p:cBhvr additive="base">
                                        <p:cTn id="24" dur="500" fill="hold"/>
                                        <p:tgtEl>
                                          <p:spTgt spid="83981"/>
                                        </p:tgtEl>
                                        <p:attrNameLst>
                                          <p:attrName>ppt_x</p:attrName>
                                        </p:attrNameLst>
                                      </p:cBhvr>
                                      <p:tavLst>
                                        <p:tav tm="0">
                                          <p:val>
                                            <p:strVal val="0-#ppt_w/2"/>
                                          </p:val>
                                        </p:tav>
                                        <p:tav tm="100000">
                                          <p:val>
                                            <p:strVal val="#ppt_x"/>
                                          </p:val>
                                        </p:tav>
                                      </p:tavLst>
                                    </p:anim>
                                    <p:anim calcmode="lin" valueType="num">
                                      <p:cBhvr additive="base">
                                        <p:cTn id="25" dur="500" fill="hold"/>
                                        <p:tgtEl>
                                          <p:spTgt spid="83981"/>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2" presetClass="entr" presetSubtype="8" fill="hold" grpId="0" nodeType="afterEffect">
                                  <p:stCondLst>
                                    <p:cond delay="0"/>
                                  </p:stCondLst>
                                  <p:childTnLst>
                                    <p:set>
                                      <p:cBhvr>
                                        <p:cTn id="28" dur="1" fill="hold">
                                          <p:stCondLst>
                                            <p:cond delay="0"/>
                                          </p:stCondLst>
                                        </p:cTn>
                                        <p:tgtEl>
                                          <p:spTgt spid="83974"/>
                                        </p:tgtEl>
                                        <p:attrNameLst>
                                          <p:attrName>style.visibility</p:attrName>
                                        </p:attrNameLst>
                                      </p:cBhvr>
                                      <p:to>
                                        <p:strVal val="visible"/>
                                      </p:to>
                                    </p:set>
                                    <p:anim calcmode="lin" valueType="num">
                                      <p:cBhvr additive="base">
                                        <p:cTn id="29" dur="500" fill="hold"/>
                                        <p:tgtEl>
                                          <p:spTgt spid="83974"/>
                                        </p:tgtEl>
                                        <p:attrNameLst>
                                          <p:attrName>ppt_x</p:attrName>
                                        </p:attrNameLst>
                                      </p:cBhvr>
                                      <p:tavLst>
                                        <p:tav tm="0">
                                          <p:val>
                                            <p:strVal val="0-#ppt_w/2"/>
                                          </p:val>
                                        </p:tav>
                                        <p:tav tm="100000">
                                          <p:val>
                                            <p:strVal val="#ppt_x"/>
                                          </p:val>
                                        </p:tav>
                                      </p:tavLst>
                                    </p:anim>
                                    <p:anim calcmode="lin" valueType="num">
                                      <p:cBhvr additive="base">
                                        <p:cTn id="30" dur="500" fill="hold"/>
                                        <p:tgtEl>
                                          <p:spTgt spid="83974"/>
                                        </p:tgtEl>
                                        <p:attrNameLst>
                                          <p:attrName>ppt_y</p:attrName>
                                        </p:attrNameLst>
                                      </p:cBhvr>
                                      <p:tavLst>
                                        <p:tav tm="0">
                                          <p:val>
                                            <p:strVal val="#ppt_y"/>
                                          </p:val>
                                        </p:tav>
                                        <p:tav tm="100000">
                                          <p:val>
                                            <p:strVal val="#ppt_y"/>
                                          </p:val>
                                        </p:tav>
                                      </p:tavLst>
                                    </p:anim>
                                  </p:childTnLst>
                                </p:cTn>
                              </p:par>
                            </p:childTnLst>
                          </p:cTn>
                        </p:par>
                        <p:par>
                          <p:cTn id="31" fill="hold">
                            <p:stCondLst>
                              <p:cond delay="2500"/>
                            </p:stCondLst>
                            <p:childTnLst>
                              <p:par>
                                <p:cTn id="32" presetID="2" presetClass="entr" presetSubtype="8" fill="hold" grpId="0" nodeType="afterEffect">
                                  <p:stCondLst>
                                    <p:cond delay="0"/>
                                  </p:stCondLst>
                                  <p:childTnLst>
                                    <p:set>
                                      <p:cBhvr>
                                        <p:cTn id="33" dur="1" fill="hold">
                                          <p:stCondLst>
                                            <p:cond delay="0"/>
                                          </p:stCondLst>
                                        </p:cTn>
                                        <p:tgtEl>
                                          <p:spTgt spid="83991"/>
                                        </p:tgtEl>
                                        <p:attrNameLst>
                                          <p:attrName>style.visibility</p:attrName>
                                        </p:attrNameLst>
                                      </p:cBhvr>
                                      <p:to>
                                        <p:strVal val="visible"/>
                                      </p:to>
                                    </p:set>
                                    <p:anim calcmode="lin" valueType="num">
                                      <p:cBhvr additive="base">
                                        <p:cTn id="34" dur="500" fill="hold"/>
                                        <p:tgtEl>
                                          <p:spTgt spid="83991"/>
                                        </p:tgtEl>
                                        <p:attrNameLst>
                                          <p:attrName>ppt_x</p:attrName>
                                        </p:attrNameLst>
                                      </p:cBhvr>
                                      <p:tavLst>
                                        <p:tav tm="0">
                                          <p:val>
                                            <p:strVal val="0-#ppt_w/2"/>
                                          </p:val>
                                        </p:tav>
                                        <p:tav tm="100000">
                                          <p:val>
                                            <p:strVal val="#ppt_x"/>
                                          </p:val>
                                        </p:tav>
                                      </p:tavLst>
                                    </p:anim>
                                    <p:anim calcmode="lin" valueType="num">
                                      <p:cBhvr additive="base">
                                        <p:cTn id="35" dur="500" fill="hold"/>
                                        <p:tgtEl>
                                          <p:spTgt spid="83991"/>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iterate type="wd">
                                    <p:tmPct val="100000"/>
                                  </p:iterate>
                                  <p:childTnLst>
                                    <p:set>
                                      <p:cBhvr>
                                        <p:cTn id="39" dur="1" fill="hold">
                                          <p:stCondLst>
                                            <p:cond delay="0"/>
                                          </p:stCondLst>
                                        </p:cTn>
                                        <p:tgtEl>
                                          <p:spTgt spid="83977"/>
                                        </p:tgtEl>
                                        <p:attrNameLst>
                                          <p:attrName>style.visibility</p:attrName>
                                        </p:attrNameLst>
                                      </p:cBhvr>
                                      <p:to>
                                        <p:strVal val="visible"/>
                                      </p:to>
                                    </p:set>
                                    <p:animEffect transition="in" filter="dissolve">
                                      <p:cBhvr>
                                        <p:cTn id="40" dur="300"/>
                                        <p:tgtEl>
                                          <p:spTgt spid="83977"/>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iterate type="wd">
                                    <p:tmPct val="100000"/>
                                  </p:iterate>
                                  <p:childTnLst>
                                    <p:set>
                                      <p:cBhvr>
                                        <p:cTn id="44" dur="1" fill="hold">
                                          <p:stCondLst>
                                            <p:cond delay="0"/>
                                          </p:stCondLst>
                                        </p:cTn>
                                        <p:tgtEl>
                                          <p:spTgt spid="83975"/>
                                        </p:tgtEl>
                                        <p:attrNameLst>
                                          <p:attrName>style.visibility</p:attrName>
                                        </p:attrNameLst>
                                      </p:cBhvr>
                                      <p:to>
                                        <p:strVal val="visible"/>
                                      </p:to>
                                    </p:set>
                                    <p:animEffect transition="in" filter="dissolve">
                                      <p:cBhvr>
                                        <p:cTn id="45" dur="300"/>
                                        <p:tgtEl>
                                          <p:spTgt spid="83975"/>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iterate type="wd">
                                    <p:tmPct val="100000"/>
                                  </p:iterate>
                                  <p:childTnLst>
                                    <p:set>
                                      <p:cBhvr>
                                        <p:cTn id="49" dur="1" fill="hold">
                                          <p:stCondLst>
                                            <p:cond delay="0"/>
                                          </p:stCondLst>
                                        </p:cTn>
                                        <p:tgtEl>
                                          <p:spTgt spid="83976"/>
                                        </p:tgtEl>
                                        <p:attrNameLst>
                                          <p:attrName>style.visibility</p:attrName>
                                        </p:attrNameLst>
                                      </p:cBhvr>
                                      <p:to>
                                        <p:strVal val="visible"/>
                                      </p:to>
                                    </p:set>
                                    <p:animEffect transition="in" filter="dissolve">
                                      <p:cBhvr>
                                        <p:cTn id="50" dur="300"/>
                                        <p:tgtEl>
                                          <p:spTgt spid="83976"/>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iterate type="wd">
                                    <p:tmPct val="100000"/>
                                  </p:iterate>
                                  <p:childTnLst>
                                    <p:set>
                                      <p:cBhvr>
                                        <p:cTn id="54" dur="1" fill="hold">
                                          <p:stCondLst>
                                            <p:cond delay="0"/>
                                          </p:stCondLst>
                                        </p:cTn>
                                        <p:tgtEl>
                                          <p:spTgt spid="83978"/>
                                        </p:tgtEl>
                                        <p:attrNameLst>
                                          <p:attrName>style.visibility</p:attrName>
                                        </p:attrNameLst>
                                      </p:cBhvr>
                                      <p:to>
                                        <p:strVal val="visible"/>
                                      </p:to>
                                    </p:set>
                                    <p:animEffect transition="in" filter="dissolve">
                                      <p:cBhvr>
                                        <p:cTn id="55" dur="300"/>
                                        <p:tgtEl>
                                          <p:spTgt spid="83978"/>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iterate type="wd">
                                    <p:tmPct val="100000"/>
                                  </p:iterate>
                                  <p:childTnLst>
                                    <p:set>
                                      <p:cBhvr>
                                        <p:cTn id="59" dur="1" fill="hold">
                                          <p:stCondLst>
                                            <p:cond delay="0"/>
                                          </p:stCondLst>
                                        </p:cTn>
                                        <p:tgtEl>
                                          <p:spTgt spid="83990"/>
                                        </p:tgtEl>
                                        <p:attrNameLst>
                                          <p:attrName>style.visibility</p:attrName>
                                        </p:attrNameLst>
                                      </p:cBhvr>
                                      <p:to>
                                        <p:strVal val="visible"/>
                                      </p:to>
                                    </p:set>
                                    <p:animEffect transition="in" filter="dissolve">
                                      <p:cBhvr>
                                        <p:cTn id="60" dur="300"/>
                                        <p:tgtEl>
                                          <p:spTgt spid="83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autoUpdateAnimBg="0"/>
      <p:bldP spid="83973" grpId="0" animBg="1"/>
      <p:bldP spid="83974" grpId="0" animBg="1"/>
      <p:bldP spid="83975" grpId="0" autoUpdateAnimBg="0"/>
      <p:bldP spid="83976" grpId="0" autoUpdateAnimBg="0"/>
      <p:bldP spid="83977" grpId="0" autoUpdateAnimBg="0"/>
      <p:bldP spid="83978" grpId="0" autoUpdateAnimBg="0"/>
      <p:bldP spid="83980" grpId="0" animBg="1"/>
      <p:bldP spid="83981" grpId="0" animBg="1"/>
      <p:bldP spid="83982" grpId="0" animBg="1"/>
      <p:bldP spid="83990" grpId="0" autoUpdateAnimBg="0"/>
      <p:bldP spid="8399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016" name="Picture 2" descr="npo000016"/>
          <p:cNvPicPr>
            <a:picLocks noChangeAspect="1" noChangeArrowheads="1"/>
          </p:cNvPicPr>
          <p:nvPr/>
        </p:nvPicPr>
        <p:blipFill>
          <a:blip r:embed="rId2" cstate="print"/>
          <a:srcRect/>
          <a:stretch>
            <a:fillRect/>
          </a:stretch>
        </p:blipFill>
        <p:spPr bwMode="auto">
          <a:xfrm>
            <a:off x="2484438" y="260350"/>
            <a:ext cx="4348162" cy="6335713"/>
          </a:xfrm>
          <a:prstGeom prst="rect">
            <a:avLst/>
          </a:prstGeom>
          <a:noFill/>
          <a:ln w="9525" algn="ctr">
            <a:noFill/>
            <a:miter lim="800000"/>
            <a:headEnd/>
            <a:tailEnd/>
          </a:ln>
          <a:effectLst/>
        </p:spPr>
      </p:pic>
      <p:sp>
        <p:nvSpPr>
          <p:cNvPr id="84995" name="Text Box 3"/>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84996" name="Line 4"/>
          <p:cNvSpPr>
            <a:spLocks noChangeShapeType="1"/>
          </p:cNvSpPr>
          <p:nvPr/>
        </p:nvSpPr>
        <p:spPr bwMode="auto">
          <a:xfrm flipV="1">
            <a:off x="2124075" y="620713"/>
            <a:ext cx="3311525" cy="215900"/>
          </a:xfrm>
          <a:prstGeom prst="line">
            <a:avLst/>
          </a:prstGeom>
          <a:noFill/>
          <a:ln w="57150">
            <a:solidFill>
              <a:srgbClr val="FF0000"/>
            </a:solidFill>
            <a:round/>
            <a:headEnd/>
            <a:tailEnd type="oval" w="med" len="med"/>
          </a:ln>
          <a:effectLst/>
        </p:spPr>
        <p:txBody>
          <a:bodyPr/>
          <a:lstStyle/>
          <a:p>
            <a:endParaRPr lang="en-US"/>
          </a:p>
        </p:txBody>
      </p:sp>
      <p:sp>
        <p:nvSpPr>
          <p:cNvPr id="84997" name="Line 5"/>
          <p:cNvSpPr>
            <a:spLocks noChangeShapeType="1"/>
          </p:cNvSpPr>
          <p:nvPr/>
        </p:nvSpPr>
        <p:spPr bwMode="auto">
          <a:xfrm rot="20616676" flipV="1">
            <a:off x="1639888" y="3582988"/>
            <a:ext cx="1104900" cy="625475"/>
          </a:xfrm>
          <a:prstGeom prst="line">
            <a:avLst/>
          </a:prstGeom>
          <a:noFill/>
          <a:ln w="57150">
            <a:solidFill>
              <a:srgbClr val="FF0000"/>
            </a:solidFill>
            <a:round/>
            <a:headEnd/>
            <a:tailEnd type="oval" w="med" len="med"/>
          </a:ln>
          <a:effectLst/>
        </p:spPr>
        <p:txBody>
          <a:bodyPr/>
          <a:lstStyle/>
          <a:p>
            <a:endParaRPr lang="en-US"/>
          </a:p>
        </p:txBody>
      </p:sp>
      <p:sp>
        <p:nvSpPr>
          <p:cNvPr id="84998" name="Text Box 6"/>
          <p:cNvSpPr txBox="1">
            <a:spLocks noChangeArrowheads="1"/>
          </p:cNvSpPr>
          <p:nvPr/>
        </p:nvSpPr>
        <p:spPr bwMode="auto">
          <a:xfrm>
            <a:off x="323850" y="1557338"/>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Smiling, happy</a:t>
            </a:r>
          </a:p>
        </p:txBody>
      </p:sp>
      <p:sp>
        <p:nvSpPr>
          <p:cNvPr id="84999" name="Text Box 7"/>
          <p:cNvSpPr txBox="1">
            <a:spLocks noChangeArrowheads="1"/>
          </p:cNvSpPr>
          <p:nvPr/>
        </p:nvSpPr>
        <p:spPr bwMode="auto">
          <a:xfrm>
            <a:off x="250825" y="2708275"/>
            <a:ext cx="208915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Aryan and healthy in appearance</a:t>
            </a:r>
          </a:p>
        </p:txBody>
      </p:sp>
      <p:sp>
        <p:nvSpPr>
          <p:cNvPr id="85000" name="Text Box 8"/>
          <p:cNvSpPr txBox="1">
            <a:spLocks noChangeArrowheads="1"/>
          </p:cNvSpPr>
          <p:nvPr/>
        </p:nvSpPr>
        <p:spPr bwMode="auto">
          <a:xfrm>
            <a:off x="468313" y="620713"/>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Nazi Party Flag</a:t>
            </a:r>
          </a:p>
        </p:txBody>
      </p:sp>
      <p:sp>
        <p:nvSpPr>
          <p:cNvPr id="85001" name="Text Box 9"/>
          <p:cNvSpPr txBox="1">
            <a:spLocks noChangeArrowheads="1"/>
          </p:cNvSpPr>
          <p:nvPr/>
        </p:nvSpPr>
        <p:spPr bwMode="auto">
          <a:xfrm>
            <a:off x="468313" y="4076700"/>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Flag bearer</a:t>
            </a:r>
          </a:p>
        </p:txBody>
      </p:sp>
      <p:sp>
        <p:nvSpPr>
          <p:cNvPr id="85002" name="Line 10"/>
          <p:cNvSpPr>
            <a:spLocks noChangeShapeType="1"/>
          </p:cNvSpPr>
          <p:nvPr/>
        </p:nvSpPr>
        <p:spPr bwMode="auto">
          <a:xfrm rot="1553774" flipV="1">
            <a:off x="1962150" y="1701800"/>
            <a:ext cx="2087563" cy="711200"/>
          </a:xfrm>
          <a:prstGeom prst="line">
            <a:avLst/>
          </a:prstGeom>
          <a:noFill/>
          <a:ln w="57150">
            <a:solidFill>
              <a:srgbClr val="FF0000"/>
            </a:solidFill>
            <a:round/>
            <a:headEnd/>
            <a:tailEnd type="oval" w="med" len="med"/>
          </a:ln>
          <a:effectLst/>
        </p:spPr>
        <p:txBody>
          <a:bodyPr/>
          <a:lstStyle/>
          <a:p>
            <a:endParaRPr lang="en-US"/>
          </a:p>
        </p:txBody>
      </p:sp>
      <p:sp>
        <p:nvSpPr>
          <p:cNvPr id="85003" name="Line 11"/>
          <p:cNvSpPr>
            <a:spLocks noChangeShapeType="1"/>
          </p:cNvSpPr>
          <p:nvPr/>
        </p:nvSpPr>
        <p:spPr bwMode="auto">
          <a:xfrm rot="-981141">
            <a:off x="2051050" y="2852738"/>
            <a:ext cx="2089150" cy="153987"/>
          </a:xfrm>
          <a:prstGeom prst="line">
            <a:avLst/>
          </a:prstGeom>
          <a:noFill/>
          <a:ln w="57150">
            <a:solidFill>
              <a:srgbClr val="FF0000"/>
            </a:solidFill>
            <a:round/>
            <a:headEnd/>
            <a:tailEnd type="oval" w="med" len="med"/>
          </a:ln>
          <a:effectLst/>
        </p:spPr>
        <p:txBody>
          <a:bodyPr/>
          <a:lstStyle/>
          <a:p>
            <a:endParaRPr lang="en-US"/>
          </a:p>
        </p:txBody>
      </p:sp>
      <p:sp>
        <p:nvSpPr>
          <p:cNvPr id="85004" name="Text Box 12"/>
          <p:cNvSpPr txBox="1">
            <a:spLocks noChangeArrowheads="1"/>
          </p:cNvSpPr>
          <p:nvPr/>
        </p:nvSpPr>
        <p:spPr bwMode="auto">
          <a:xfrm>
            <a:off x="6948488" y="333375"/>
            <a:ext cx="1989137" cy="1895475"/>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Key Questions</a:t>
            </a:r>
            <a:br>
              <a:rPr lang="en-GB" sz="2000" b="1" u="sng">
                <a:latin typeface="Times New Roman" pitchFamily="18" charset="0"/>
              </a:rPr>
            </a:br>
            <a:r>
              <a:rPr lang="en-GB" sz="2400" b="1">
                <a:latin typeface="Comic Sans MS" pitchFamily="66" charset="0"/>
              </a:rPr>
              <a:t>Who is this poster aimed at?</a:t>
            </a:r>
            <a:br>
              <a:rPr lang="en-GB" sz="2400" b="1">
                <a:latin typeface="Comic Sans MS" pitchFamily="66" charset="0"/>
              </a:rPr>
            </a:br>
            <a:endParaRPr lang="en-GB" sz="2400" b="1">
              <a:latin typeface="Comic Sans MS" pitchFamily="66" charset="0"/>
            </a:endParaRPr>
          </a:p>
        </p:txBody>
      </p:sp>
      <p:pic>
        <p:nvPicPr>
          <p:cNvPr id="85006" name="Picture 14" descr="j0330986[1]"/>
          <p:cNvPicPr>
            <a:picLocks noChangeAspect="1" noChangeArrowheads="1"/>
          </p:cNvPicPr>
          <p:nvPr/>
        </p:nvPicPr>
        <p:blipFill>
          <a:blip r:embed="rId3"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85007" name="Text Box 15"/>
          <p:cNvSpPr txBox="1">
            <a:spLocks noChangeArrowheads="1"/>
          </p:cNvSpPr>
          <p:nvPr/>
        </p:nvSpPr>
        <p:spPr bwMode="auto">
          <a:xfrm>
            <a:off x="6911975" y="5445125"/>
            <a:ext cx="2232025" cy="835025"/>
          </a:xfrm>
          <a:prstGeom prst="rect">
            <a:avLst/>
          </a:prstGeom>
          <a:noFill/>
          <a:ln w="9525">
            <a:solidFill>
              <a:schemeClr val="tx1"/>
            </a:solidFill>
            <a:prstDash val="dashDot"/>
            <a:miter lim="800000"/>
            <a:headEnd/>
            <a:tailEnd/>
          </a:ln>
          <a:effectLst/>
        </p:spPr>
        <p:txBody>
          <a:bodyPr>
            <a:spAutoFit/>
          </a:bodyPr>
          <a:lstStyle/>
          <a:p>
            <a:pPr algn="ctr">
              <a:spcBef>
                <a:spcPct val="50000"/>
              </a:spcBef>
            </a:pPr>
            <a:r>
              <a:rPr lang="en-GB" sz="1600">
                <a:latin typeface="Times New Roman" pitchFamily="18" charset="0"/>
              </a:rPr>
              <a:t>Left hand mouse click to check your response before moving on</a:t>
            </a:r>
          </a:p>
        </p:txBody>
      </p:sp>
      <p:sp>
        <p:nvSpPr>
          <p:cNvPr id="85012" name="Text Box 20"/>
          <p:cNvSpPr txBox="1">
            <a:spLocks noChangeArrowheads="1"/>
          </p:cNvSpPr>
          <p:nvPr/>
        </p:nvSpPr>
        <p:spPr bwMode="auto">
          <a:xfrm>
            <a:off x="250825" y="5229225"/>
            <a:ext cx="2017713"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a:t>
            </a:r>
            <a:br>
              <a:rPr lang="en-GB" sz="2200" b="1">
                <a:latin typeface="Comic Sans MS" pitchFamily="66" charset="0"/>
              </a:rPr>
            </a:br>
            <a:r>
              <a:rPr lang="en-GB" sz="2200" b="1">
                <a:latin typeface="Comic Sans MS" pitchFamily="66" charset="0"/>
              </a:rPr>
              <a:t>message in bold </a:t>
            </a:r>
          </a:p>
        </p:txBody>
      </p:sp>
      <p:sp>
        <p:nvSpPr>
          <p:cNvPr id="85013" name="Line 21"/>
          <p:cNvSpPr>
            <a:spLocks noChangeShapeType="1"/>
          </p:cNvSpPr>
          <p:nvPr/>
        </p:nvSpPr>
        <p:spPr bwMode="auto">
          <a:xfrm rot="20616676">
            <a:off x="2192338" y="5495925"/>
            <a:ext cx="1374775" cy="314325"/>
          </a:xfrm>
          <a:prstGeom prst="line">
            <a:avLst/>
          </a:prstGeom>
          <a:noFill/>
          <a:ln w="57150">
            <a:solidFill>
              <a:srgbClr val="FF0000"/>
            </a:solidFill>
            <a:round/>
            <a:headEnd/>
            <a:tailEnd type="oval" w="med" len="med"/>
          </a:ln>
          <a:effectLst/>
        </p:spPr>
        <p:txBody>
          <a:bodyPr/>
          <a:lstStyle/>
          <a:p>
            <a:endParaRPr lang="en-US"/>
          </a:p>
        </p:txBody>
      </p:sp>
      <p:sp>
        <p:nvSpPr>
          <p:cNvPr id="85014" name="AutoShape 22">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5015" name="AutoShape 23">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39" name="Picture 2" descr="npo000018"/>
          <p:cNvPicPr>
            <a:picLocks noChangeAspect="1" noChangeArrowheads="1"/>
          </p:cNvPicPr>
          <p:nvPr/>
        </p:nvPicPr>
        <p:blipFill>
          <a:blip r:embed="rId2" cstate="print"/>
          <a:srcRect/>
          <a:stretch>
            <a:fillRect/>
          </a:stretch>
        </p:blipFill>
        <p:spPr bwMode="auto">
          <a:xfrm>
            <a:off x="2484438" y="260350"/>
            <a:ext cx="4348162" cy="6335713"/>
          </a:xfrm>
          <a:prstGeom prst="rect">
            <a:avLst/>
          </a:prstGeom>
          <a:noFill/>
          <a:ln w="9525" algn="ctr">
            <a:noFill/>
            <a:miter lim="800000"/>
            <a:headEnd/>
            <a:tailEnd/>
          </a:ln>
          <a:effectLst/>
        </p:spPr>
      </p:pic>
      <p:sp>
        <p:nvSpPr>
          <p:cNvPr id="86019" name="Text Box 3"/>
          <p:cNvSpPr txBox="1">
            <a:spLocks noChangeArrowheads="1"/>
          </p:cNvSpPr>
          <p:nvPr/>
        </p:nvSpPr>
        <p:spPr bwMode="auto">
          <a:xfrm>
            <a:off x="228600" y="228600"/>
            <a:ext cx="2133600" cy="6369050"/>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What I can see</a:t>
            </a:r>
          </a:p>
          <a:p>
            <a:pPr>
              <a:spcBef>
                <a:spcPct val="50000"/>
              </a:spcBef>
            </a:pPr>
            <a:endParaRPr lang="en-GB" sz="2000" b="1"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a:p>
            <a:pPr>
              <a:spcBef>
                <a:spcPct val="50000"/>
              </a:spcBef>
            </a:pPr>
            <a:endParaRPr lang="en-GB" sz="2400" u="sng">
              <a:latin typeface="Times New Roman" pitchFamily="18" charset="0"/>
            </a:endParaRPr>
          </a:p>
        </p:txBody>
      </p:sp>
      <p:sp>
        <p:nvSpPr>
          <p:cNvPr id="86020" name="Line 4"/>
          <p:cNvSpPr>
            <a:spLocks noChangeShapeType="1"/>
          </p:cNvSpPr>
          <p:nvPr/>
        </p:nvSpPr>
        <p:spPr bwMode="auto">
          <a:xfrm flipV="1">
            <a:off x="2124075" y="620713"/>
            <a:ext cx="3311525" cy="215900"/>
          </a:xfrm>
          <a:prstGeom prst="line">
            <a:avLst/>
          </a:prstGeom>
          <a:noFill/>
          <a:ln w="57150">
            <a:solidFill>
              <a:srgbClr val="FF0000"/>
            </a:solidFill>
            <a:round/>
            <a:headEnd/>
            <a:tailEnd type="oval" w="med" len="med"/>
          </a:ln>
          <a:effectLst/>
        </p:spPr>
        <p:txBody>
          <a:bodyPr/>
          <a:lstStyle/>
          <a:p>
            <a:endParaRPr lang="en-US"/>
          </a:p>
        </p:txBody>
      </p:sp>
      <p:sp>
        <p:nvSpPr>
          <p:cNvPr id="86021" name="Line 5"/>
          <p:cNvSpPr>
            <a:spLocks noChangeShapeType="1"/>
          </p:cNvSpPr>
          <p:nvPr/>
        </p:nvSpPr>
        <p:spPr bwMode="auto">
          <a:xfrm rot="20616676" flipV="1">
            <a:off x="1639888" y="3582988"/>
            <a:ext cx="1104900" cy="625475"/>
          </a:xfrm>
          <a:prstGeom prst="line">
            <a:avLst/>
          </a:prstGeom>
          <a:noFill/>
          <a:ln w="57150">
            <a:solidFill>
              <a:srgbClr val="FF0000"/>
            </a:solidFill>
            <a:round/>
            <a:headEnd/>
            <a:tailEnd type="oval" w="med" len="med"/>
          </a:ln>
          <a:effectLst/>
        </p:spPr>
        <p:txBody>
          <a:bodyPr/>
          <a:lstStyle/>
          <a:p>
            <a:endParaRPr lang="en-US"/>
          </a:p>
        </p:txBody>
      </p:sp>
      <p:sp>
        <p:nvSpPr>
          <p:cNvPr id="86022" name="Text Box 6"/>
          <p:cNvSpPr txBox="1">
            <a:spLocks noChangeArrowheads="1"/>
          </p:cNvSpPr>
          <p:nvPr/>
        </p:nvSpPr>
        <p:spPr bwMode="auto">
          <a:xfrm>
            <a:off x="323850" y="1557338"/>
            <a:ext cx="19050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Smiling, happy</a:t>
            </a:r>
          </a:p>
        </p:txBody>
      </p:sp>
      <p:sp>
        <p:nvSpPr>
          <p:cNvPr id="86023" name="Text Box 7"/>
          <p:cNvSpPr txBox="1">
            <a:spLocks noChangeArrowheads="1"/>
          </p:cNvSpPr>
          <p:nvPr/>
        </p:nvSpPr>
        <p:spPr bwMode="auto">
          <a:xfrm>
            <a:off x="250825" y="2708275"/>
            <a:ext cx="2089150"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Aryan and healthy in appearance</a:t>
            </a:r>
          </a:p>
        </p:txBody>
      </p:sp>
      <p:sp>
        <p:nvSpPr>
          <p:cNvPr id="86024" name="Text Box 8"/>
          <p:cNvSpPr txBox="1">
            <a:spLocks noChangeArrowheads="1"/>
          </p:cNvSpPr>
          <p:nvPr/>
        </p:nvSpPr>
        <p:spPr bwMode="auto">
          <a:xfrm>
            <a:off x="468313" y="620713"/>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Nazi Party Flag</a:t>
            </a:r>
          </a:p>
        </p:txBody>
      </p:sp>
      <p:sp>
        <p:nvSpPr>
          <p:cNvPr id="86025" name="Text Box 9"/>
          <p:cNvSpPr txBox="1">
            <a:spLocks noChangeArrowheads="1"/>
          </p:cNvSpPr>
          <p:nvPr/>
        </p:nvSpPr>
        <p:spPr bwMode="auto">
          <a:xfrm>
            <a:off x="468313" y="4076700"/>
            <a:ext cx="1676400" cy="762000"/>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Flag bearer</a:t>
            </a:r>
          </a:p>
        </p:txBody>
      </p:sp>
      <p:sp>
        <p:nvSpPr>
          <p:cNvPr id="86026" name="Line 10"/>
          <p:cNvSpPr>
            <a:spLocks noChangeShapeType="1"/>
          </p:cNvSpPr>
          <p:nvPr/>
        </p:nvSpPr>
        <p:spPr bwMode="auto">
          <a:xfrm rot="1553774" flipV="1">
            <a:off x="1962150" y="1701800"/>
            <a:ext cx="2087563" cy="711200"/>
          </a:xfrm>
          <a:prstGeom prst="line">
            <a:avLst/>
          </a:prstGeom>
          <a:noFill/>
          <a:ln w="57150">
            <a:solidFill>
              <a:srgbClr val="FF0000"/>
            </a:solidFill>
            <a:round/>
            <a:headEnd/>
            <a:tailEnd type="oval" w="med" len="med"/>
          </a:ln>
          <a:effectLst/>
        </p:spPr>
        <p:txBody>
          <a:bodyPr/>
          <a:lstStyle/>
          <a:p>
            <a:endParaRPr lang="en-US"/>
          </a:p>
        </p:txBody>
      </p:sp>
      <p:sp>
        <p:nvSpPr>
          <p:cNvPr id="86027" name="Line 11"/>
          <p:cNvSpPr>
            <a:spLocks noChangeShapeType="1"/>
          </p:cNvSpPr>
          <p:nvPr/>
        </p:nvSpPr>
        <p:spPr bwMode="auto">
          <a:xfrm rot="-981141">
            <a:off x="2051050" y="2852738"/>
            <a:ext cx="2089150" cy="153987"/>
          </a:xfrm>
          <a:prstGeom prst="line">
            <a:avLst/>
          </a:prstGeom>
          <a:noFill/>
          <a:ln w="57150">
            <a:solidFill>
              <a:srgbClr val="FF0000"/>
            </a:solidFill>
            <a:round/>
            <a:headEnd/>
            <a:tailEnd type="oval" w="med" len="med"/>
          </a:ln>
          <a:effectLst/>
        </p:spPr>
        <p:txBody>
          <a:bodyPr/>
          <a:lstStyle/>
          <a:p>
            <a:endParaRPr lang="en-US"/>
          </a:p>
        </p:txBody>
      </p:sp>
      <p:sp>
        <p:nvSpPr>
          <p:cNvPr id="86028" name="Text Box 12"/>
          <p:cNvSpPr txBox="1">
            <a:spLocks noChangeArrowheads="1"/>
          </p:cNvSpPr>
          <p:nvPr/>
        </p:nvSpPr>
        <p:spPr bwMode="auto">
          <a:xfrm>
            <a:off x="6948488" y="333375"/>
            <a:ext cx="1989137" cy="4816475"/>
          </a:xfrm>
          <a:prstGeom prst="rect">
            <a:avLst/>
          </a:prstGeom>
          <a:noFill/>
          <a:ln w="38100">
            <a:solidFill>
              <a:schemeClr val="tx1"/>
            </a:solidFill>
            <a:miter lim="800000"/>
            <a:headEnd/>
            <a:tailEnd/>
          </a:ln>
          <a:effectLst/>
        </p:spPr>
        <p:txBody>
          <a:bodyPr>
            <a:spAutoFit/>
          </a:bodyPr>
          <a:lstStyle/>
          <a:p>
            <a:pPr algn="ctr">
              <a:spcBef>
                <a:spcPct val="50000"/>
              </a:spcBef>
            </a:pPr>
            <a:r>
              <a:rPr lang="en-GB" sz="2000" b="1" u="sng">
                <a:latin typeface="Times New Roman" pitchFamily="18" charset="0"/>
              </a:rPr>
              <a:t>Key Questions</a:t>
            </a:r>
            <a:br>
              <a:rPr lang="en-GB" sz="2000" b="1" u="sng">
                <a:latin typeface="Times New Roman" pitchFamily="18" charset="0"/>
              </a:rPr>
            </a:br>
            <a:r>
              <a:rPr lang="en-GB" sz="2400" b="1">
                <a:latin typeface="Comic Sans MS" pitchFamily="66" charset="0"/>
              </a:rPr>
              <a:t>Who is this poster aimed at?</a:t>
            </a:r>
          </a:p>
          <a:p>
            <a:pPr algn="ctr">
              <a:spcBef>
                <a:spcPct val="50000"/>
              </a:spcBef>
            </a:pPr>
            <a:endParaRPr lang="en-GB" sz="2400" b="1">
              <a:latin typeface="Comic Sans MS" pitchFamily="66" charset="0"/>
            </a:endParaRPr>
          </a:p>
          <a:p>
            <a:pPr algn="ctr">
              <a:spcBef>
                <a:spcPct val="50000"/>
              </a:spcBef>
            </a:pPr>
            <a:r>
              <a:rPr lang="en-GB" sz="2400" b="1">
                <a:latin typeface="Comic Sans MS" pitchFamily="66" charset="0"/>
              </a:rPr>
              <a:t>Why was this poster produced? </a:t>
            </a:r>
            <a:br>
              <a:rPr lang="en-GB" sz="2400" b="1">
                <a:latin typeface="Comic Sans MS" pitchFamily="66" charset="0"/>
              </a:rPr>
            </a:br>
            <a:r>
              <a:rPr lang="en-GB" sz="2400" b="1">
                <a:latin typeface="Comic Sans MS" pitchFamily="66" charset="0"/>
              </a:rPr>
              <a:t/>
            </a:r>
            <a:br>
              <a:rPr lang="en-GB" sz="2400" b="1">
                <a:latin typeface="Comic Sans MS" pitchFamily="66" charset="0"/>
              </a:rPr>
            </a:br>
            <a:r>
              <a:rPr lang="en-GB" sz="2400" b="1">
                <a:latin typeface="Comic Sans MS" pitchFamily="66" charset="0"/>
              </a:rPr>
              <a:t>What makes it so effective?</a:t>
            </a:r>
          </a:p>
        </p:txBody>
      </p:sp>
      <p:pic>
        <p:nvPicPr>
          <p:cNvPr id="86030" name="Picture 14" descr="j0330986[1]"/>
          <p:cNvPicPr>
            <a:picLocks noChangeAspect="1" noChangeArrowheads="1"/>
          </p:cNvPicPr>
          <p:nvPr/>
        </p:nvPicPr>
        <p:blipFill>
          <a:blip r:embed="rId3" cstate="print"/>
          <a:srcRect/>
          <a:stretch>
            <a:fillRect/>
          </a:stretch>
        </p:blipFill>
        <p:spPr bwMode="auto">
          <a:xfrm>
            <a:off x="2339975" y="0"/>
            <a:ext cx="649288" cy="552450"/>
          </a:xfrm>
          <a:prstGeom prst="rect">
            <a:avLst/>
          </a:prstGeom>
          <a:noFill/>
          <a:ln w="9525" algn="ctr">
            <a:noFill/>
            <a:miter lim="800000"/>
            <a:headEnd/>
            <a:tailEnd/>
          </a:ln>
          <a:effectLst/>
        </p:spPr>
      </p:pic>
      <p:sp>
        <p:nvSpPr>
          <p:cNvPr id="86031" name="Text Box 15"/>
          <p:cNvSpPr txBox="1">
            <a:spLocks noChangeArrowheads="1"/>
          </p:cNvSpPr>
          <p:nvPr/>
        </p:nvSpPr>
        <p:spPr bwMode="auto">
          <a:xfrm>
            <a:off x="6911975" y="5445125"/>
            <a:ext cx="2232025" cy="835025"/>
          </a:xfrm>
          <a:prstGeom prst="rect">
            <a:avLst/>
          </a:prstGeom>
          <a:noFill/>
          <a:ln w="9525">
            <a:solidFill>
              <a:schemeClr val="tx1"/>
            </a:solidFill>
            <a:prstDash val="dashDot"/>
            <a:miter lim="800000"/>
            <a:headEnd/>
            <a:tailEnd/>
          </a:ln>
          <a:effectLst/>
        </p:spPr>
        <p:txBody>
          <a:bodyPr>
            <a:spAutoFit/>
          </a:bodyPr>
          <a:lstStyle/>
          <a:p>
            <a:pPr algn="ctr">
              <a:spcBef>
                <a:spcPct val="50000"/>
              </a:spcBef>
            </a:pPr>
            <a:r>
              <a:rPr lang="en-GB" sz="1600">
                <a:latin typeface="Times New Roman" pitchFamily="18" charset="0"/>
              </a:rPr>
              <a:t>Left hand mouse click to check your response before moving on</a:t>
            </a:r>
          </a:p>
        </p:txBody>
      </p:sp>
      <p:sp>
        <p:nvSpPr>
          <p:cNvPr id="86035" name="Text Box 19"/>
          <p:cNvSpPr txBox="1">
            <a:spLocks noChangeArrowheads="1"/>
          </p:cNvSpPr>
          <p:nvPr/>
        </p:nvSpPr>
        <p:spPr bwMode="auto">
          <a:xfrm>
            <a:off x="250825" y="5229225"/>
            <a:ext cx="2017713" cy="1096963"/>
          </a:xfrm>
          <a:prstGeom prst="rect">
            <a:avLst/>
          </a:prstGeom>
          <a:noFill/>
          <a:ln w="9525">
            <a:noFill/>
            <a:miter lim="800000"/>
            <a:headEnd/>
            <a:tailEnd/>
          </a:ln>
          <a:effectLst/>
        </p:spPr>
        <p:txBody>
          <a:bodyPr>
            <a:spAutoFit/>
          </a:bodyPr>
          <a:lstStyle/>
          <a:p>
            <a:pPr algn="ctr">
              <a:spcBef>
                <a:spcPct val="50000"/>
              </a:spcBef>
            </a:pPr>
            <a:r>
              <a:rPr lang="en-GB" sz="2200" b="1">
                <a:latin typeface="Comic Sans MS" pitchFamily="66" charset="0"/>
              </a:rPr>
              <a:t>Caption/</a:t>
            </a:r>
            <a:br>
              <a:rPr lang="en-GB" sz="2200" b="1">
                <a:latin typeface="Comic Sans MS" pitchFamily="66" charset="0"/>
              </a:rPr>
            </a:br>
            <a:r>
              <a:rPr lang="en-GB" sz="2200" b="1">
                <a:latin typeface="Comic Sans MS" pitchFamily="66" charset="0"/>
              </a:rPr>
              <a:t>message in bold </a:t>
            </a:r>
          </a:p>
        </p:txBody>
      </p:sp>
      <p:sp>
        <p:nvSpPr>
          <p:cNvPr id="86036" name="Line 20"/>
          <p:cNvSpPr>
            <a:spLocks noChangeShapeType="1"/>
          </p:cNvSpPr>
          <p:nvPr/>
        </p:nvSpPr>
        <p:spPr bwMode="auto">
          <a:xfrm rot="20616676">
            <a:off x="2192338" y="5495925"/>
            <a:ext cx="1374775" cy="314325"/>
          </a:xfrm>
          <a:prstGeom prst="line">
            <a:avLst/>
          </a:prstGeom>
          <a:noFill/>
          <a:ln w="57150">
            <a:solidFill>
              <a:srgbClr val="FF0000"/>
            </a:solidFill>
            <a:round/>
            <a:headEnd/>
            <a:tailEnd type="oval" w="med" len="med"/>
          </a:ln>
          <a:effectLst/>
        </p:spPr>
        <p:txBody>
          <a:bodyPr/>
          <a:lstStyle/>
          <a:p>
            <a:endParaRPr lang="en-US"/>
          </a:p>
        </p:txBody>
      </p:sp>
      <p:sp>
        <p:nvSpPr>
          <p:cNvPr id="86037" name="AutoShape 21">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6038" name="AutoShape 22">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907" name="Picture 3" descr="npo00001a"/>
          <p:cNvPicPr>
            <a:picLocks noChangeAspect="1" noChangeArrowheads="1"/>
          </p:cNvPicPr>
          <p:nvPr/>
        </p:nvPicPr>
        <p:blipFill>
          <a:blip r:embed="rId2" cstate="print"/>
          <a:srcRect/>
          <a:stretch>
            <a:fillRect/>
          </a:stretch>
        </p:blipFill>
        <p:spPr bwMode="auto">
          <a:xfrm>
            <a:off x="1547813" y="620713"/>
            <a:ext cx="5715000" cy="3990975"/>
          </a:xfrm>
          <a:prstGeom prst="rect">
            <a:avLst/>
          </a:prstGeom>
          <a:noFill/>
          <a:ln w="57150" algn="ctr">
            <a:solidFill>
              <a:srgbClr val="000000"/>
            </a:solidFill>
            <a:miter lim="800000"/>
            <a:headEnd/>
            <a:tailEnd/>
          </a:ln>
          <a:effectLst/>
        </p:spPr>
      </p:pic>
      <p:sp>
        <p:nvSpPr>
          <p:cNvPr id="80901" name="Text Box 5"/>
          <p:cNvSpPr txBox="1">
            <a:spLocks noChangeArrowheads="1"/>
          </p:cNvSpPr>
          <p:nvPr/>
        </p:nvSpPr>
        <p:spPr bwMode="auto">
          <a:xfrm>
            <a:off x="1547813" y="0"/>
            <a:ext cx="5688012" cy="457200"/>
          </a:xfrm>
          <a:prstGeom prst="rect">
            <a:avLst/>
          </a:prstGeom>
          <a:noFill/>
          <a:ln w="9525">
            <a:noFill/>
            <a:miter lim="800000"/>
            <a:headEnd/>
            <a:tailEnd/>
          </a:ln>
          <a:effectLst/>
        </p:spPr>
        <p:txBody>
          <a:bodyPr>
            <a:spAutoFit/>
          </a:bodyPr>
          <a:lstStyle/>
          <a:p>
            <a:pPr algn="ctr">
              <a:spcBef>
                <a:spcPct val="50000"/>
              </a:spcBef>
            </a:pPr>
            <a:r>
              <a:rPr lang="en-GB" sz="2400" b="1">
                <a:latin typeface="Comic Sans MS" pitchFamily="66" charset="0"/>
              </a:rPr>
              <a:t>What is happening in the picture?</a:t>
            </a:r>
          </a:p>
        </p:txBody>
      </p:sp>
      <p:sp>
        <p:nvSpPr>
          <p:cNvPr id="80902" name="Text Box 6"/>
          <p:cNvSpPr txBox="1">
            <a:spLocks noChangeArrowheads="1"/>
          </p:cNvSpPr>
          <p:nvPr/>
        </p:nvSpPr>
        <p:spPr bwMode="auto">
          <a:xfrm>
            <a:off x="0" y="4797425"/>
            <a:ext cx="9144000" cy="701675"/>
          </a:xfrm>
          <a:prstGeom prst="rect">
            <a:avLst/>
          </a:prstGeom>
          <a:noFill/>
          <a:ln w="9525">
            <a:noFill/>
            <a:miter lim="800000"/>
            <a:headEnd/>
            <a:tailEnd/>
          </a:ln>
          <a:effectLst/>
        </p:spPr>
        <p:txBody>
          <a:bodyPr>
            <a:spAutoFit/>
          </a:bodyPr>
          <a:lstStyle/>
          <a:p>
            <a:pPr algn="ctr">
              <a:spcBef>
                <a:spcPct val="50000"/>
              </a:spcBef>
            </a:pPr>
            <a:r>
              <a:rPr lang="en-GB" sz="2000" b="1">
                <a:latin typeface="Comic Sans MS" pitchFamily="66" charset="0"/>
              </a:rPr>
              <a:t>What does this tell you about the degree to which young people within Germany were exposed to Nazi ideas and beliefs?</a:t>
            </a:r>
          </a:p>
        </p:txBody>
      </p:sp>
      <p:sp>
        <p:nvSpPr>
          <p:cNvPr id="80905" name="AutoShape 9">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80906" name="AutoShape 10">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ransition advClick="0" advTm="400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Text Box 4"/>
          <p:cNvSpPr txBox="1">
            <a:spLocks noChangeArrowheads="1"/>
          </p:cNvSpPr>
          <p:nvPr/>
        </p:nvSpPr>
        <p:spPr bwMode="auto">
          <a:xfrm>
            <a:off x="2268538" y="1052513"/>
            <a:ext cx="6192837" cy="3084512"/>
          </a:xfrm>
          <a:prstGeom prst="rect">
            <a:avLst/>
          </a:prstGeom>
          <a:noFill/>
          <a:ln w="9525">
            <a:noFill/>
            <a:miter lim="800000"/>
            <a:headEnd/>
            <a:tailEnd/>
          </a:ln>
          <a:effectLst/>
        </p:spPr>
        <p:txBody>
          <a:bodyPr>
            <a:spAutoFit/>
          </a:bodyPr>
          <a:lstStyle/>
          <a:p>
            <a:pPr marL="342900" indent="-342900">
              <a:spcBef>
                <a:spcPct val="50000"/>
              </a:spcBef>
              <a:buFontTx/>
              <a:buAutoNum type="arabicPlain" startAt="1932"/>
            </a:pPr>
            <a:r>
              <a:rPr lang="en-GB" sz="2800" b="1">
                <a:solidFill>
                  <a:schemeClr val="accent2"/>
                </a:solidFill>
                <a:latin typeface="Comic Sans MS" pitchFamily="66" charset="0"/>
              </a:rPr>
              <a:t>      108,000</a:t>
            </a:r>
          </a:p>
          <a:p>
            <a:pPr marL="342900" indent="-342900">
              <a:spcBef>
                <a:spcPct val="50000"/>
              </a:spcBef>
              <a:buFontTx/>
              <a:buAutoNum type="arabicPlain" startAt="1934"/>
            </a:pPr>
            <a:r>
              <a:rPr lang="en-GB" sz="2800" b="1">
                <a:solidFill>
                  <a:schemeClr val="accent2"/>
                </a:solidFill>
                <a:latin typeface="Comic Sans MS" pitchFamily="66" charset="0"/>
              </a:rPr>
              <a:t>      3.6 million</a:t>
            </a:r>
          </a:p>
          <a:p>
            <a:pPr marL="342900" indent="-342900">
              <a:spcBef>
                <a:spcPct val="50000"/>
              </a:spcBef>
              <a:buFontTx/>
              <a:buAutoNum type="arabicPlain" startAt="1936"/>
            </a:pPr>
            <a:r>
              <a:rPr lang="en-GB" sz="2800" b="1">
                <a:solidFill>
                  <a:schemeClr val="accent2"/>
                </a:solidFill>
                <a:latin typeface="Comic Sans MS" pitchFamily="66" charset="0"/>
              </a:rPr>
              <a:t>      5.4 million</a:t>
            </a:r>
          </a:p>
          <a:p>
            <a:pPr marL="342900" indent="-342900">
              <a:spcBef>
                <a:spcPct val="50000"/>
              </a:spcBef>
              <a:buFontTx/>
              <a:buAutoNum type="arabicPlain" startAt="1938"/>
            </a:pPr>
            <a:r>
              <a:rPr lang="en-GB" sz="2800" b="1">
                <a:solidFill>
                  <a:schemeClr val="accent2"/>
                </a:solidFill>
                <a:latin typeface="Comic Sans MS" pitchFamily="66" charset="0"/>
              </a:rPr>
              <a:t>      7.0 million</a:t>
            </a:r>
          </a:p>
          <a:p>
            <a:pPr marL="342900" indent="-342900">
              <a:spcBef>
                <a:spcPct val="50000"/>
              </a:spcBef>
              <a:buFontTx/>
              <a:buAutoNum type="arabicPlain" startAt="1938"/>
            </a:pPr>
            <a:r>
              <a:rPr lang="en-GB" sz="2800" b="1">
                <a:solidFill>
                  <a:schemeClr val="accent2"/>
                </a:solidFill>
                <a:latin typeface="Comic Sans MS" pitchFamily="66" charset="0"/>
              </a:rPr>
              <a:t>      7.3 million</a:t>
            </a:r>
          </a:p>
        </p:txBody>
      </p:sp>
      <p:sp>
        <p:nvSpPr>
          <p:cNvPr id="105477" name="Text Box 5"/>
          <p:cNvSpPr txBox="1">
            <a:spLocks noChangeArrowheads="1"/>
          </p:cNvSpPr>
          <p:nvPr/>
        </p:nvSpPr>
        <p:spPr bwMode="auto">
          <a:xfrm>
            <a:off x="323850" y="0"/>
            <a:ext cx="8424863" cy="519113"/>
          </a:xfrm>
          <a:prstGeom prst="rect">
            <a:avLst/>
          </a:prstGeom>
          <a:noFill/>
          <a:ln w="9525">
            <a:noFill/>
            <a:miter lim="800000"/>
            <a:headEnd/>
            <a:tailEnd/>
          </a:ln>
          <a:effectLst/>
        </p:spPr>
        <p:txBody>
          <a:bodyPr>
            <a:spAutoFit/>
          </a:bodyPr>
          <a:lstStyle/>
          <a:p>
            <a:pPr algn="ctr">
              <a:spcBef>
                <a:spcPct val="50000"/>
              </a:spcBef>
            </a:pPr>
            <a:r>
              <a:rPr lang="en-GB" sz="2800">
                <a:latin typeface="Comic Sans MS" pitchFamily="66" charset="0"/>
              </a:rPr>
              <a:t>Figures showing membership of the Hitler Youth</a:t>
            </a:r>
          </a:p>
        </p:txBody>
      </p:sp>
      <p:sp>
        <p:nvSpPr>
          <p:cNvPr id="105478" name="Text Box 6"/>
          <p:cNvSpPr txBox="1">
            <a:spLocks noChangeArrowheads="1"/>
          </p:cNvSpPr>
          <p:nvPr/>
        </p:nvSpPr>
        <p:spPr bwMode="auto">
          <a:xfrm>
            <a:off x="0" y="4724400"/>
            <a:ext cx="9144000" cy="1085850"/>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US" sz="2600">
                <a:solidFill>
                  <a:schemeClr val="bg1"/>
                </a:solidFill>
                <a:latin typeface="Comic Sans MS" pitchFamily="66" charset="0"/>
              </a:rPr>
              <a:t>Based upon all that you learnt, how do you account for the rapid growth in membership of the Hitler Youth?</a:t>
            </a:r>
          </a:p>
        </p:txBody>
      </p:sp>
      <p:sp>
        <p:nvSpPr>
          <p:cNvPr id="105481" name="AutoShape 9">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105482" name="AutoShape 10">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p:cNvSpPr txBox="1">
            <a:spLocks noChangeArrowheads="1"/>
          </p:cNvSpPr>
          <p:nvPr/>
        </p:nvSpPr>
        <p:spPr bwMode="auto">
          <a:xfrm>
            <a:off x="0" y="1052513"/>
            <a:ext cx="9144000" cy="4702175"/>
          </a:xfrm>
          <a:prstGeom prst="rect">
            <a:avLst/>
          </a:prstGeom>
          <a:noFill/>
          <a:ln w="9525">
            <a:noFill/>
            <a:miter lim="800000"/>
            <a:headEnd/>
            <a:tailEnd/>
          </a:ln>
          <a:effectLst/>
        </p:spPr>
        <p:txBody>
          <a:bodyPr>
            <a:spAutoFit/>
          </a:bodyPr>
          <a:lstStyle/>
          <a:p>
            <a:pPr>
              <a:lnSpc>
                <a:spcPct val="125000"/>
              </a:lnSpc>
              <a:spcBef>
                <a:spcPct val="50000"/>
              </a:spcBef>
            </a:pPr>
            <a:r>
              <a:rPr lang="en-GB" sz="2200">
                <a:latin typeface="Comic Sans MS" pitchFamily="66" charset="0"/>
              </a:rPr>
              <a:t>“We were very proud of our new Heim. It stood on one of the most beautiful spots in our part of the town, close to the park. The Hitler Youth, the Bund Deutscher Madel (League of German Maidens), the Jungmadel (Young Maidens), and the Jungvolk could all do their duty there simultaneously. Each unit had a business room and a large room for indoor duty. Wide windows and pale furniture made the rooms light. Books stood on the wall shelves in easy reach of everybody. Parlour games lay in the open cupboard; table-tennis tops were propped in the corner. We had a fully equipped workshop in the cellar, as well as showers. A caretaker couple looked after the cleaning and the heating.”</a:t>
            </a:r>
            <a:endParaRPr lang="en-US" sz="2200">
              <a:latin typeface="Comic Sans MS" pitchFamily="66" charset="0"/>
            </a:endParaRPr>
          </a:p>
        </p:txBody>
      </p:sp>
      <p:sp>
        <p:nvSpPr>
          <p:cNvPr id="96259" name="Text Box 3"/>
          <p:cNvSpPr txBox="1">
            <a:spLocks noChangeArrowheads="1"/>
          </p:cNvSpPr>
          <p:nvPr/>
        </p:nvSpPr>
        <p:spPr bwMode="auto">
          <a:xfrm>
            <a:off x="3348038" y="5805488"/>
            <a:ext cx="5795962" cy="304800"/>
          </a:xfrm>
          <a:prstGeom prst="rect">
            <a:avLst/>
          </a:prstGeom>
          <a:noFill/>
          <a:ln w="9525">
            <a:noFill/>
            <a:miter lim="800000"/>
            <a:headEnd/>
            <a:tailEnd/>
          </a:ln>
          <a:effectLst/>
        </p:spPr>
        <p:txBody>
          <a:bodyPr>
            <a:spAutoFit/>
          </a:bodyPr>
          <a:lstStyle/>
          <a:p>
            <a:pPr algn="r">
              <a:spcBef>
                <a:spcPct val="50000"/>
              </a:spcBef>
            </a:pPr>
            <a:r>
              <a:rPr lang="en-GB" sz="1400"/>
              <a:t>Taken from ‘</a:t>
            </a:r>
            <a:r>
              <a:rPr lang="en-GB" sz="1400" b="1" i="1"/>
              <a:t>I Was There’</a:t>
            </a:r>
            <a:r>
              <a:rPr lang="en-GB" sz="1400"/>
              <a:t> by Hans Peter Richter (Puffin Books, 1987)</a:t>
            </a:r>
            <a:endParaRPr lang="en-US" sz="1400"/>
          </a:p>
        </p:txBody>
      </p:sp>
      <p:sp>
        <p:nvSpPr>
          <p:cNvPr id="96260" name="Text Box 4"/>
          <p:cNvSpPr txBox="1">
            <a:spLocks noChangeArrowheads="1"/>
          </p:cNvSpPr>
          <p:nvPr/>
        </p:nvSpPr>
        <p:spPr bwMode="auto">
          <a:xfrm>
            <a:off x="0" y="0"/>
            <a:ext cx="9144000" cy="9302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200">
                <a:solidFill>
                  <a:schemeClr val="bg1"/>
                </a:solidFill>
                <a:latin typeface="Comic Sans MS" pitchFamily="66" charset="0"/>
              </a:rPr>
              <a:t>What do you think a Heim was and why do you think that the members of the Nazi Youth Groups liked it so much?</a:t>
            </a:r>
            <a:endParaRPr lang="en-US" sz="2200">
              <a:solidFill>
                <a:schemeClr val="bg1"/>
              </a:solidFill>
              <a:latin typeface="Comic Sans MS" pitchFamily="66" charset="0"/>
            </a:endParaRPr>
          </a:p>
        </p:txBody>
      </p:sp>
      <p:sp>
        <p:nvSpPr>
          <p:cNvPr id="96261" name="AutoShape 5">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96262" name="AutoShape 6">
            <a:hlinkClick r:id="" action="ppaction://hlinkshowjump?jump=previousslide" highlightClick="1"/>
          </p:cNvPr>
          <p:cNvSpPr>
            <a:spLocks noChangeArrowheads="1"/>
          </p:cNvSpPr>
          <p:nvPr/>
        </p:nvSpPr>
        <p:spPr bwMode="auto">
          <a:xfrm>
            <a:off x="7885113"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2268538" y="1052513"/>
            <a:ext cx="6192837" cy="3084512"/>
          </a:xfrm>
          <a:prstGeom prst="rect">
            <a:avLst/>
          </a:prstGeom>
          <a:noFill/>
          <a:ln w="9525">
            <a:noFill/>
            <a:miter lim="800000"/>
            <a:headEnd/>
            <a:tailEnd/>
          </a:ln>
          <a:effectLst/>
        </p:spPr>
        <p:txBody>
          <a:bodyPr>
            <a:spAutoFit/>
          </a:bodyPr>
          <a:lstStyle/>
          <a:p>
            <a:pPr marL="342900" indent="-342900">
              <a:spcBef>
                <a:spcPct val="50000"/>
              </a:spcBef>
              <a:buFontTx/>
              <a:buAutoNum type="arabicPlain" startAt="1932"/>
            </a:pPr>
            <a:r>
              <a:rPr lang="en-GB" sz="2800" b="1">
                <a:solidFill>
                  <a:schemeClr val="accent2"/>
                </a:solidFill>
                <a:latin typeface="Comic Sans MS" pitchFamily="66" charset="0"/>
              </a:rPr>
              <a:t>      108,000</a:t>
            </a:r>
          </a:p>
          <a:p>
            <a:pPr marL="342900" indent="-342900">
              <a:spcBef>
                <a:spcPct val="50000"/>
              </a:spcBef>
              <a:buFontTx/>
              <a:buAutoNum type="arabicPlain" startAt="1934"/>
            </a:pPr>
            <a:r>
              <a:rPr lang="en-GB" sz="2800" b="1">
                <a:solidFill>
                  <a:schemeClr val="accent2"/>
                </a:solidFill>
                <a:latin typeface="Comic Sans MS" pitchFamily="66" charset="0"/>
              </a:rPr>
              <a:t>      3.6 million</a:t>
            </a:r>
          </a:p>
          <a:p>
            <a:pPr marL="342900" indent="-342900">
              <a:spcBef>
                <a:spcPct val="50000"/>
              </a:spcBef>
              <a:buFontTx/>
              <a:buAutoNum type="arabicPlain" startAt="1936"/>
            </a:pPr>
            <a:r>
              <a:rPr lang="en-GB" sz="2800" b="1">
                <a:solidFill>
                  <a:schemeClr val="accent2"/>
                </a:solidFill>
                <a:latin typeface="Comic Sans MS" pitchFamily="66" charset="0"/>
              </a:rPr>
              <a:t>      5.4 million</a:t>
            </a:r>
          </a:p>
          <a:p>
            <a:pPr marL="342900" indent="-342900">
              <a:spcBef>
                <a:spcPct val="50000"/>
              </a:spcBef>
              <a:buFontTx/>
              <a:buAutoNum type="arabicPlain" startAt="1938"/>
            </a:pPr>
            <a:r>
              <a:rPr lang="en-GB" sz="2800" b="1">
                <a:solidFill>
                  <a:schemeClr val="accent2"/>
                </a:solidFill>
                <a:latin typeface="Comic Sans MS" pitchFamily="66" charset="0"/>
              </a:rPr>
              <a:t>      7.0 million</a:t>
            </a:r>
          </a:p>
          <a:p>
            <a:pPr marL="342900" indent="-342900">
              <a:spcBef>
                <a:spcPct val="50000"/>
              </a:spcBef>
              <a:buFontTx/>
              <a:buAutoNum type="arabicPlain" startAt="1938"/>
            </a:pPr>
            <a:r>
              <a:rPr lang="en-GB" sz="2800" b="1">
                <a:solidFill>
                  <a:schemeClr val="accent2"/>
                </a:solidFill>
                <a:latin typeface="Comic Sans MS" pitchFamily="66" charset="0"/>
              </a:rPr>
              <a:t>      7.3 million</a:t>
            </a:r>
          </a:p>
        </p:txBody>
      </p:sp>
      <p:sp>
        <p:nvSpPr>
          <p:cNvPr id="106499" name="Text Box 3"/>
          <p:cNvSpPr txBox="1">
            <a:spLocks noChangeArrowheads="1"/>
          </p:cNvSpPr>
          <p:nvPr/>
        </p:nvSpPr>
        <p:spPr bwMode="auto">
          <a:xfrm>
            <a:off x="323850" y="0"/>
            <a:ext cx="8424863" cy="519113"/>
          </a:xfrm>
          <a:prstGeom prst="rect">
            <a:avLst/>
          </a:prstGeom>
          <a:noFill/>
          <a:ln w="9525">
            <a:noFill/>
            <a:miter lim="800000"/>
            <a:headEnd/>
            <a:tailEnd/>
          </a:ln>
          <a:effectLst/>
        </p:spPr>
        <p:txBody>
          <a:bodyPr>
            <a:spAutoFit/>
          </a:bodyPr>
          <a:lstStyle/>
          <a:p>
            <a:pPr algn="ctr">
              <a:spcBef>
                <a:spcPct val="50000"/>
              </a:spcBef>
            </a:pPr>
            <a:r>
              <a:rPr lang="en-GB" sz="2800">
                <a:latin typeface="Comic Sans MS" pitchFamily="66" charset="0"/>
              </a:rPr>
              <a:t>Figures showing membership of the Hitler Youth</a:t>
            </a:r>
          </a:p>
        </p:txBody>
      </p:sp>
      <p:sp>
        <p:nvSpPr>
          <p:cNvPr id="106500" name="Text Box 4"/>
          <p:cNvSpPr txBox="1">
            <a:spLocks noChangeArrowheads="1"/>
          </p:cNvSpPr>
          <p:nvPr/>
        </p:nvSpPr>
        <p:spPr bwMode="auto">
          <a:xfrm>
            <a:off x="0" y="4508500"/>
            <a:ext cx="9144000" cy="1085850"/>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US" sz="2600">
                <a:solidFill>
                  <a:schemeClr val="bg1"/>
                </a:solidFill>
                <a:latin typeface="Comic Sans MS" pitchFamily="66" charset="0"/>
              </a:rPr>
              <a:t>Based upon all that you learnt, how do you account for the rapid growth in membership of the Hitler Youth?</a:t>
            </a:r>
          </a:p>
        </p:txBody>
      </p:sp>
      <p:sp>
        <p:nvSpPr>
          <p:cNvPr id="106504" name="Text Box 8"/>
          <p:cNvSpPr txBox="1">
            <a:spLocks noChangeArrowheads="1"/>
          </p:cNvSpPr>
          <p:nvPr/>
        </p:nvSpPr>
        <p:spPr bwMode="auto">
          <a:xfrm>
            <a:off x="0" y="5734050"/>
            <a:ext cx="9144000" cy="822325"/>
          </a:xfrm>
          <a:prstGeom prst="rect">
            <a:avLst/>
          </a:prstGeom>
          <a:noFill/>
          <a:ln w="9525">
            <a:noFill/>
            <a:miter lim="800000"/>
            <a:headEnd/>
            <a:tailEnd/>
          </a:ln>
          <a:effectLst/>
        </p:spPr>
        <p:txBody>
          <a:bodyPr>
            <a:spAutoFit/>
          </a:bodyPr>
          <a:lstStyle/>
          <a:p>
            <a:pPr algn="ctr">
              <a:spcBef>
                <a:spcPct val="50000"/>
              </a:spcBef>
            </a:pPr>
            <a:r>
              <a:rPr lang="en-GB" sz="2400">
                <a:latin typeface="Comic Sans MS" pitchFamily="66" charset="0"/>
              </a:rPr>
              <a:t>It may be worth noting that the total number of 10-18 year olds in Germany in 1939 was 8.9 million.</a:t>
            </a:r>
          </a:p>
        </p:txBody>
      </p:sp>
      <p:sp>
        <p:nvSpPr>
          <p:cNvPr id="106501" name="AutoShape 5">
            <a:hlinkClick r:id="" action="ppaction://hlinkshowjump?jump=previousslide" highlightClick="1"/>
          </p:cNvPr>
          <p:cNvSpPr>
            <a:spLocks noChangeArrowheads="1"/>
          </p:cNvSpPr>
          <p:nvPr/>
        </p:nvSpPr>
        <p:spPr bwMode="auto">
          <a:xfrm>
            <a:off x="7812088"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106502" name="AutoShape 6">
            <a:hlinkClick r:id="" action="ppaction://hlinkshowjump?jump=nextslide" highlightClick="1"/>
          </p:cNvPr>
          <p:cNvSpPr>
            <a:spLocks noChangeArrowheads="1"/>
          </p:cNvSpPr>
          <p:nvPr/>
        </p:nvSpPr>
        <p:spPr bwMode="auto">
          <a:xfrm>
            <a:off x="8532813" y="6381750"/>
            <a:ext cx="611187"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99" name="Picture 11" descr="npo00001c"/>
          <p:cNvPicPr>
            <a:picLocks noChangeAspect="1" noChangeArrowheads="1"/>
          </p:cNvPicPr>
          <p:nvPr/>
        </p:nvPicPr>
        <p:blipFill>
          <a:blip r:embed="rId2" cstate="print"/>
          <a:srcRect/>
          <a:stretch>
            <a:fillRect/>
          </a:stretch>
        </p:blipFill>
        <p:spPr bwMode="auto">
          <a:xfrm>
            <a:off x="2724150" y="1123950"/>
            <a:ext cx="3694113" cy="4608513"/>
          </a:xfrm>
          <a:prstGeom prst="rect">
            <a:avLst/>
          </a:prstGeom>
          <a:noFill/>
          <a:ln w="9525" algn="ctr">
            <a:noFill/>
            <a:miter lim="800000"/>
            <a:headEnd/>
            <a:tailEnd/>
          </a:ln>
          <a:effectLst/>
        </p:spPr>
      </p:pic>
      <p:sp>
        <p:nvSpPr>
          <p:cNvPr id="93187" name="Text Box 3"/>
          <p:cNvSpPr txBox="1">
            <a:spLocks noChangeArrowheads="1"/>
          </p:cNvSpPr>
          <p:nvPr/>
        </p:nvSpPr>
        <p:spPr bwMode="auto">
          <a:xfrm>
            <a:off x="0" y="0"/>
            <a:ext cx="9144000" cy="1006475"/>
          </a:xfrm>
          <a:prstGeom prst="rect">
            <a:avLst/>
          </a:prstGeom>
          <a:noFill/>
          <a:ln w="9525">
            <a:noFill/>
            <a:miter lim="800000"/>
            <a:headEnd/>
            <a:tailEnd/>
          </a:ln>
          <a:effectLst/>
        </p:spPr>
        <p:txBody>
          <a:bodyPr>
            <a:spAutoFit/>
          </a:bodyPr>
          <a:lstStyle/>
          <a:p>
            <a:pPr algn="ctr">
              <a:spcBef>
                <a:spcPct val="50000"/>
              </a:spcBef>
            </a:pPr>
            <a:r>
              <a:rPr lang="en-GB" sz="2400">
                <a:latin typeface="Comic Sans MS" pitchFamily="66" charset="0"/>
              </a:rPr>
              <a:t>So what have I learnt about the H.J.?</a:t>
            </a:r>
          </a:p>
          <a:p>
            <a:pPr algn="ctr">
              <a:spcBef>
                <a:spcPct val="50000"/>
              </a:spcBef>
            </a:pPr>
            <a:r>
              <a:rPr lang="en-GB" sz="1200" b="1">
                <a:solidFill>
                  <a:srgbClr val="FF0000"/>
                </a:solidFill>
                <a:latin typeface="Comic Sans MS" pitchFamily="66" charset="0"/>
              </a:rPr>
              <a:t/>
            </a:r>
            <a:br>
              <a:rPr lang="en-GB" sz="1200" b="1">
                <a:solidFill>
                  <a:srgbClr val="FF0000"/>
                </a:solidFill>
                <a:latin typeface="Comic Sans MS" pitchFamily="66" charset="0"/>
              </a:rPr>
            </a:br>
            <a:r>
              <a:rPr lang="en-GB" b="1">
                <a:solidFill>
                  <a:srgbClr val="FF0000"/>
                </a:solidFill>
                <a:latin typeface="Comic Sans MS" pitchFamily="66" charset="0"/>
              </a:rPr>
              <a:t>(Some information has already been added for you)</a:t>
            </a:r>
            <a:endParaRPr lang="en-GB" sz="2400">
              <a:latin typeface="Comic Sans MS" pitchFamily="66" charset="0"/>
            </a:endParaRPr>
          </a:p>
        </p:txBody>
      </p:sp>
      <p:sp>
        <p:nvSpPr>
          <p:cNvPr id="93188" name="Line 4"/>
          <p:cNvSpPr>
            <a:spLocks noChangeShapeType="1"/>
          </p:cNvSpPr>
          <p:nvPr/>
        </p:nvSpPr>
        <p:spPr bwMode="auto">
          <a:xfrm flipV="1">
            <a:off x="6011863" y="2276475"/>
            <a:ext cx="720725" cy="574675"/>
          </a:xfrm>
          <a:prstGeom prst="line">
            <a:avLst/>
          </a:prstGeom>
          <a:noFill/>
          <a:ln w="38100">
            <a:solidFill>
              <a:schemeClr val="tx1"/>
            </a:solidFill>
            <a:round/>
            <a:headEnd/>
            <a:tailEnd type="oval" w="med" len="med"/>
          </a:ln>
          <a:effectLst/>
        </p:spPr>
        <p:txBody>
          <a:bodyPr/>
          <a:lstStyle/>
          <a:p>
            <a:endParaRPr lang="en-US"/>
          </a:p>
        </p:txBody>
      </p:sp>
      <p:sp>
        <p:nvSpPr>
          <p:cNvPr id="93191" name="Line 7"/>
          <p:cNvSpPr>
            <a:spLocks noChangeShapeType="1"/>
          </p:cNvSpPr>
          <p:nvPr/>
        </p:nvSpPr>
        <p:spPr bwMode="auto">
          <a:xfrm flipH="1">
            <a:off x="2195513" y="5013325"/>
            <a:ext cx="1152525" cy="790575"/>
          </a:xfrm>
          <a:prstGeom prst="line">
            <a:avLst/>
          </a:prstGeom>
          <a:noFill/>
          <a:ln w="38100">
            <a:solidFill>
              <a:schemeClr val="tx1"/>
            </a:solidFill>
            <a:round/>
            <a:headEnd/>
            <a:tailEnd type="oval" w="med" len="med"/>
          </a:ln>
          <a:effectLst/>
        </p:spPr>
        <p:txBody>
          <a:bodyPr/>
          <a:lstStyle/>
          <a:p>
            <a:endParaRPr lang="en-US"/>
          </a:p>
        </p:txBody>
      </p:sp>
      <p:sp>
        <p:nvSpPr>
          <p:cNvPr id="93192" name="AutoShape 8">
            <a:hlinkClick r:id="" action="ppaction://hlinkshowjump?jump=nextslide" highlightClick="1"/>
          </p:cNvPr>
          <p:cNvSpPr>
            <a:spLocks noChangeArrowheads="1"/>
          </p:cNvSpPr>
          <p:nvPr/>
        </p:nvSpPr>
        <p:spPr bwMode="auto">
          <a:xfrm>
            <a:off x="8388350" y="6308725"/>
            <a:ext cx="755650" cy="549275"/>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93193" name="AutoShape 9">
            <a:hlinkClick r:id="" action="ppaction://hlinkshowjump?jump=previousslide" highlightClick="1"/>
          </p:cNvPr>
          <p:cNvSpPr>
            <a:spLocks noChangeArrowheads="1"/>
          </p:cNvSpPr>
          <p:nvPr/>
        </p:nvSpPr>
        <p:spPr bwMode="auto">
          <a:xfrm flipH="1">
            <a:off x="75961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3196" name="Text Box 12"/>
          <p:cNvSpPr txBox="1">
            <a:spLocks noChangeArrowheads="1"/>
          </p:cNvSpPr>
          <p:nvPr/>
        </p:nvSpPr>
        <p:spPr bwMode="auto">
          <a:xfrm>
            <a:off x="5003800" y="1341438"/>
            <a:ext cx="3889375" cy="755650"/>
          </a:xfrm>
          <a:prstGeom prst="rect">
            <a:avLst/>
          </a:prstGeom>
          <a:solidFill>
            <a:schemeClr val="bg1"/>
          </a:solidFill>
          <a:ln w="28575">
            <a:solidFill>
              <a:schemeClr val="tx1"/>
            </a:solidFill>
            <a:miter lim="800000"/>
            <a:headEnd/>
            <a:tailEnd/>
          </a:ln>
          <a:effectLst/>
        </p:spPr>
        <p:txBody>
          <a:bodyPr>
            <a:spAutoFit/>
          </a:bodyPr>
          <a:lstStyle/>
          <a:p>
            <a:pPr algn="ctr">
              <a:lnSpc>
                <a:spcPct val="130000"/>
              </a:lnSpc>
              <a:spcBef>
                <a:spcPct val="50000"/>
              </a:spcBef>
            </a:pPr>
            <a:r>
              <a:rPr lang="en-GB" sz="1600" b="1">
                <a:latin typeface="Comic Sans MS" pitchFamily="66" charset="0"/>
              </a:rPr>
              <a:t>You experienced outdoor activities such as hiking and camping</a:t>
            </a:r>
          </a:p>
        </p:txBody>
      </p:sp>
      <p:sp>
        <p:nvSpPr>
          <p:cNvPr id="93198" name="Text Box 14"/>
          <p:cNvSpPr txBox="1">
            <a:spLocks noChangeArrowheads="1"/>
          </p:cNvSpPr>
          <p:nvPr/>
        </p:nvSpPr>
        <p:spPr bwMode="auto">
          <a:xfrm>
            <a:off x="179388" y="5949950"/>
            <a:ext cx="4103687" cy="609600"/>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By 1939 there were 7.3 million members of The Hitler Youth</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20" name="Picture 2" descr="npo00001e"/>
          <p:cNvPicPr>
            <a:picLocks noChangeAspect="1" noChangeArrowheads="1"/>
          </p:cNvPicPr>
          <p:nvPr/>
        </p:nvPicPr>
        <p:blipFill>
          <a:blip r:embed="rId2" cstate="print"/>
          <a:srcRect/>
          <a:stretch>
            <a:fillRect/>
          </a:stretch>
        </p:blipFill>
        <p:spPr bwMode="auto">
          <a:xfrm>
            <a:off x="2724150" y="1123950"/>
            <a:ext cx="3694113" cy="4608513"/>
          </a:xfrm>
          <a:prstGeom prst="rect">
            <a:avLst/>
          </a:prstGeom>
          <a:noFill/>
          <a:ln w="9525" algn="ctr">
            <a:noFill/>
            <a:miter lim="800000"/>
            <a:headEnd/>
            <a:tailEnd/>
          </a:ln>
          <a:effectLst/>
        </p:spPr>
      </p:pic>
      <p:sp>
        <p:nvSpPr>
          <p:cNvPr id="94211" name="Text Box 3"/>
          <p:cNvSpPr txBox="1">
            <a:spLocks noChangeArrowheads="1"/>
          </p:cNvSpPr>
          <p:nvPr/>
        </p:nvSpPr>
        <p:spPr bwMode="auto">
          <a:xfrm>
            <a:off x="0" y="0"/>
            <a:ext cx="9144000" cy="1006475"/>
          </a:xfrm>
          <a:prstGeom prst="rect">
            <a:avLst/>
          </a:prstGeom>
          <a:noFill/>
          <a:ln w="9525">
            <a:noFill/>
            <a:miter lim="800000"/>
            <a:headEnd/>
            <a:tailEnd/>
          </a:ln>
          <a:effectLst/>
        </p:spPr>
        <p:txBody>
          <a:bodyPr>
            <a:spAutoFit/>
          </a:bodyPr>
          <a:lstStyle/>
          <a:p>
            <a:pPr algn="ctr">
              <a:spcBef>
                <a:spcPct val="50000"/>
              </a:spcBef>
            </a:pPr>
            <a:r>
              <a:rPr lang="en-GB" sz="2400">
                <a:latin typeface="Comic Sans MS" pitchFamily="66" charset="0"/>
              </a:rPr>
              <a:t>So what have I learnt about Alternative Youth Groups?</a:t>
            </a:r>
          </a:p>
          <a:p>
            <a:pPr algn="ctr">
              <a:spcBef>
                <a:spcPct val="50000"/>
              </a:spcBef>
            </a:pPr>
            <a:r>
              <a:rPr lang="en-GB" sz="1200" b="1">
                <a:solidFill>
                  <a:srgbClr val="FF0000"/>
                </a:solidFill>
                <a:latin typeface="Comic Sans MS" pitchFamily="66" charset="0"/>
              </a:rPr>
              <a:t/>
            </a:r>
            <a:br>
              <a:rPr lang="en-GB" sz="1200" b="1">
                <a:solidFill>
                  <a:srgbClr val="FF0000"/>
                </a:solidFill>
                <a:latin typeface="Comic Sans MS" pitchFamily="66" charset="0"/>
              </a:rPr>
            </a:br>
            <a:r>
              <a:rPr lang="en-GB" b="1">
                <a:solidFill>
                  <a:srgbClr val="FF0000"/>
                </a:solidFill>
                <a:latin typeface="Comic Sans MS" pitchFamily="66" charset="0"/>
              </a:rPr>
              <a:t>(Some information has already been added for you)</a:t>
            </a:r>
            <a:endParaRPr lang="en-GB" sz="2400">
              <a:latin typeface="Comic Sans MS" pitchFamily="66" charset="0"/>
            </a:endParaRPr>
          </a:p>
        </p:txBody>
      </p:sp>
      <p:sp>
        <p:nvSpPr>
          <p:cNvPr id="94212" name="Line 4"/>
          <p:cNvSpPr>
            <a:spLocks noChangeShapeType="1"/>
          </p:cNvSpPr>
          <p:nvPr/>
        </p:nvSpPr>
        <p:spPr bwMode="auto">
          <a:xfrm>
            <a:off x="5435600" y="4581525"/>
            <a:ext cx="865188" cy="431800"/>
          </a:xfrm>
          <a:prstGeom prst="line">
            <a:avLst/>
          </a:prstGeom>
          <a:noFill/>
          <a:ln w="38100">
            <a:solidFill>
              <a:schemeClr val="tx1"/>
            </a:solidFill>
            <a:round/>
            <a:headEnd/>
            <a:tailEnd type="oval" w="med" len="med"/>
          </a:ln>
          <a:effectLst/>
        </p:spPr>
        <p:txBody>
          <a:bodyPr/>
          <a:lstStyle/>
          <a:p>
            <a:endParaRPr lang="en-US"/>
          </a:p>
        </p:txBody>
      </p:sp>
      <p:sp>
        <p:nvSpPr>
          <p:cNvPr id="94215" name="AutoShape 7">
            <a:hlinkClick r:id="" action="ppaction://hlinkshowjump?jump=previousslide" highlightClick="1"/>
          </p:cNvPr>
          <p:cNvSpPr>
            <a:spLocks noChangeArrowheads="1"/>
          </p:cNvSpPr>
          <p:nvPr/>
        </p:nvSpPr>
        <p:spPr bwMode="auto">
          <a:xfrm flipH="1">
            <a:off x="7451725"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4218" name="Text Box 10"/>
          <p:cNvSpPr txBox="1">
            <a:spLocks noChangeArrowheads="1"/>
          </p:cNvSpPr>
          <p:nvPr/>
        </p:nvSpPr>
        <p:spPr bwMode="auto">
          <a:xfrm>
            <a:off x="6443663" y="4005263"/>
            <a:ext cx="2447925" cy="1831975"/>
          </a:xfrm>
          <a:prstGeom prst="rect">
            <a:avLst/>
          </a:prstGeom>
          <a:solidFill>
            <a:schemeClr val="bg1"/>
          </a:solidFill>
          <a:ln w="28575">
            <a:solidFill>
              <a:schemeClr val="tx1"/>
            </a:solidFill>
            <a:miter lim="800000"/>
            <a:headEnd/>
            <a:tailEnd/>
          </a:ln>
          <a:effectLst/>
        </p:spPr>
        <p:txBody>
          <a:bodyPr>
            <a:spAutoFit/>
          </a:bodyPr>
          <a:lstStyle/>
          <a:p>
            <a:pPr algn="ctr">
              <a:spcBef>
                <a:spcPct val="50000"/>
              </a:spcBef>
            </a:pPr>
            <a:r>
              <a:rPr lang="en-GB" sz="1600" b="1">
                <a:latin typeface="Comic Sans MS" pitchFamily="66" charset="0"/>
              </a:rPr>
              <a:t>Alternative youth groups sprang up across Germany – </a:t>
            </a:r>
            <a:br>
              <a:rPr lang="en-GB" sz="1600" b="1">
                <a:latin typeface="Comic Sans MS" pitchFamily="66" charset="0"/>
              </a:rPr>
            </a:br>
            <a:r>
              <a:rPr lang="en-GB" sz="1600" b="1">
                <a:latin typeface="Comic Sans MS" pitchFamily="66" charset="0"/>
              </a:rPr>
              <a:t>e.g. The Edelweiss Pirates, The Navajos Gang, The Kittelbach Pirates…</a:t>
            </a:r>
          </a:p>
        </p:txBody>
      </p:sp>
      <p:sp>
        <p:nvSpPr>
          <p:cNvPr id="94219" name="AutoShape 11">
            <a:hlinkClick r:id="" action="ppaction://hlinkshowjump?jump=endshow" highlightClick="1"/>
          </p:cNvPr>
          <p:cNvSpPr>
            <a:spLocks noChangeArrowheads="1"/>
          </p:cNvSpPr>
          <p:nvPr/>
        </p:nvSpPr>
        <p:spPr bwMode="auto">
          <a:xfrm>
            <a:off x="8243888" y="6308725"/>
            <a:ext cx="900112" cy="549275"/>
          </a:xfrm>
          <a:prstGeom prst="actionButtonBlank">
            <a:avLst/>
          </a:prstGeom>
          <a:solidFill>
            <a:srgbClr val="FF9900"/>
          </a:solidFill>
          <a:ln w="9525">
            <a:noFill/>
            <a:miter lim="800000"/>
            <a:headEnd/>
            <a:tailEnd/>
          </a:ln>
          <a:effectLst/>
        </p:spPr>
        <p:txBody>
          <a:bodyPr wrap="none" anchor="ctr"/>
          <a:lstStyle/>
          <a:p>
            <a:pPr algn="ctr"/>
            <a:r>
              <a:rPr lang="en-GB" b="1"/>
              <a:t>END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 Box 2"/>
          <p:cNvSpPr txBox="1">
            <a:spLocks noChangeArrowheads="1"/>
          </p:cNvSpPr>
          <p:nvPr/>
        </p:nvSpPr>
        <p:spPr bwMode="auto">
          <a:xfrm>
            <a:off x="0" y="0"/>
            <a:ext cx="9144000" cy="4656138"/>
          </a:xfrm>
          <a:prstGeom prst="rect">
            <a:avLst/>
          </a:prstGeom>
          <a:noFill/>
          <a:ln w="9525">
            <a:noFill/>
            <a:miter lim="800000"/>
            <a:headEnd/>
            <a:tailEnd/>
          </a:ln>
          <a:effectLst/>
        </p:spPr>
        <p:txBody>
          <a:bodyPr>
            <a:spAutoFit/>
          </a:bodyPr>
          <a:lstStyle/>
          <a:p>
            <a:pPr>
              <a:lnSpc>
                <a:spcPct val="125000"/>
              </a:lnSpc>
              <a:spcBef>
                <a:spcPct val="50000"/>
              </a:spcBef>
            </a:pPr>
            <a:r>
              <a:rPr lang="en-GB" sz="2200">
                <a:latin typeface="Comic Sans MS" pitchFamily="66" charset="0"/>
              </a:rPr>
              <a:t>Hans Peter Richter commented that ‘many found the new Heim nicer than home’. He also goes on to describe ‘War Games’ practiced by the Hitler Youth Unit that he was part of in 1937.</a:t>
            </a:r>
          </a:p>
          <a:p>
            <a:pPr>
              <a:lnSpc>
                <a:spcPct val="125000"/>
              </a:lnSpc>
              <a:spcBef>
                <a:spcPct val="50000"/>
              </a:spcBef>
            </a:pPr>
            <a:r>
              <a:rPr lang="en-GB" sz="1400">
                <a:latin typeface="Comic Sans MS" pitchFamily="66" charset="0"/>
              </a:rPr>
              <a:t/>
            </a:r>
            <a:br>
              <a:rPr lang="en-GB" sz="1400">
                <a:latin typeface="Comic Sans MS" pitchFamily="66" charset="0"/>
              </a:rPr>
            </a:br>
            <a:r>
              <a:rPr lang="en-GB" sz="2200">
                <a:latin typeface="Comic Sans MS" pitchFamily="66" charset="0"/>
              </a:rPr>
              <a:t>“We marched to the works. ‘Works’ was the name given to a large area outside of town. Someone had at one time started to build vast factory halls there. But the work had been broken off and the tract of land had lain fallow ever since. Mounds of earth, excavated pits, all were overgrown with grass and underbrush, in between lay piles of stone, remnants of walls, broken train tracks. A perfect spot for war games!”</a:t>
            </a:r>
            <a:endParaRPr lang="en-US" sz="2200">
              <a:latin typeface="Comic Sans MS" pitchFamily="66" charset="0"/>
            </a:endParaRPr>
          </a:p>
        </p:txBody>
      </p:sp>
      <p:sp>
        <p:nvSpPr>
          <p:cNvPr id="97283" name="Text Box 3"/>
          <p:cNvSpPr txBox="1">
            <a:spLocks noChangeArrowheads="1"/>
          </p:cNvSpPr>
          <p:nvPr/>
        </p:nvSpPr>
        <p:spPr bwMode="auto">
          <a:xfrm>
            <a:off x="0" y="4868863"/>
            <a:ext cx="9144000" cy="15017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000">
                <a:solidFill>
                  <a:schemeClr val="bg1"/>
                </a:solidFill>
                <a:latin typeface="Comic Sans MS" pitchFamily="66" charset="0"/>
              </a:rPr>
              <a:t>Why do you think that the Hitler Youth were taken to such areas to participate in ‘War Games’?</a:t>
            </a:r>
            <a:br>
              <a:rPr lang="en-GB" sz="2000">
                <a:solidFill>
                  <a:schemeClr val="bg1"/>
                </a:solidFill>
                <a:latin typeface="Comic Sans MS" pitchFamily="66" charset="0"/>
              </a:rPr>
            </a:br>
            <a:r>
              <a:rPr lang="en-GB" sz="1400">
                <a:solidFill>
                  <a:schemeClr val="bg1"/>
                </a:solidFill>
                <a:latin typeface="Comic Sans MS" pitchFamily="66" charset="0"/>
              </a:rPr>
              <a:t/>
            </a:r>
            <a:br>
              <a:rPr lang="en-GB" sz="1400">
                <a:solidFill>
                  <a:schemeClr val="bg1"/>
                </a:solidFill>
                <a:latin typeface="Comic Sans MS" pitchFamily="66" charset="0"/>
              </a:rPr>
            </a:br>
            <a:r>
              <a:rPr lang="en-GB" sz="2000">
                <a:solidFill>
                  <a:schemeClr val="bg1"/>
                </a:solidFill>
                <a:latin typeface="Comic Sans MS" pitchFamily="66" charset="0"/>
              </a:rPr>
              <a:t>Does this help you to understand the aims of the HJ as an organisation?</a:t>
            </a:r>
            <a:endParaRPr lang="en-US" sz="2000">
              <a:solidFill>
                <a:schemeClr val="bg1"/>
              </a:solidFill>
              <a:latin typeface="Comic Sans MS" pitchFamily="66" charset="0"/>
            </a:endParaRPr>
          </a:p>
        </p:txBody>
      </p:sp>
      <p:sp>
        <p:nvSpPr>
          <p:cNvPr id="97284" name="AutoShape 4">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97285" name="AutoShape 5">
            <a:hlinkClick r:id="" action="ppaction://hlinkshowjump?jump=previousslide" highlightClick="1"/>
          </p:cNvPr>
          <p:cNvSpPr>
            <a:spLocks noChangeArrowheads="1"/>
          </p:cNvSpPr>
          <p:nvPr/>
        </p:nvSpPr>
        <p:spPr bwMode="auto">
          <a:xfrm>
            <a:off x="7885113"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7286" name="Text Box 6"/>
          <p:cNvSpPr txBox="1">
            <a:spLocks noChangeArrowheads="1"/>
          </p:cNvSpPr>
          <p:nvPr/>
        </p:nvSpPr>
        <p:spPr bwMode="auto">
          <a:xfrm>
            <a:off x="3348038" y="4508500"/>
            <a:ext cx="5795962" cy="304800"/>
          </a:xfrm>
          <a:prstGeom prst="rect">
            <a:avLst/>
          </a:prstGeom>
          <a:noFill/>
          <a:ln w="9525">
            <a:noFill/>
            <a:miter lim="800000"/>
            <a:headEnd/>
            <a:tailEnd/>
          </a:ln>
          <a:effectLst/>
        </p:spPr>
        <p:txBody>
          <a:bodyPr>
            <a:spAutoFit/>
          </a:bodyPr>
          <a:lstStyle/>
          <a:p>
            <a:pPr algn="r">
              <a:spcBef>
                <a:spcPct val="50000"/>
              </a:spcBef>
            </a:pPr>
            <a:r>
              <a:rPr lang="en-GB" sz="1400"/>
              <a:t>Taken from ‘</a:t>
            </a:r>
            <a:r>
              <a:rPr lang="en-GB" sz="1400" b="1" i="1"/>
              <a:t>I Was There’</a:t>
            </a:r>
            <a:r>
              <a:rPr lang="en-GB" sz="1400"/>
              <a:t> by Hans Peter Richter (Puffin Books, 1987)</a:t>
            </a:r>
            <a:endParaRPr lang="en-US" sz="1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p:cNvSpPr txBox="1">
            <a:spLocks noChangeArrowheads="1"/>
          </p:cNvSpPr>
          <p:nvPr/>
        </p:nvSpPr>
        <p:spPr bwMode="auto">
          <a:xfrm>
            <a:off x="0" y="2781300"/>
            <a:ext cx="9144000" cy="2606675"/>
          </a:xfrm>
          <a:prstGeom prst="rect">
            <a:avLst/>
          </a:prstGeom>
          <a:noFill/>
          <a:ln w="9525">
            <a:noFill/>
            <a:miter lim="800000"/>
            <a:headEnd/>
            <a:tailEnd/>
          </a:ln>
          <a:effectLst/>
        </p:spPr>
        <p:txBody>
          <a:bodyPr>
            <a:spAutoFit/>
          </a:bodyPr>
          <a:lstStyle/>
          <a:p>
            <a:pPr>
              <a:lnSpc>
                <a:spcPct val="125000"/>
              </a:lnSpc>
              <a:spcBef>
                <a:spcPct val="50000"/>
              </a:spcBef>
            </a:pPr>
            <a:r>
              <a:rPr lang="en-GB" sz="2200">
                <a:latin typeface="Comic Sans MS" pitchFamily="66" charset="0"/>
              </a:rPr>
              <a:t>The future of the German nation depends upon its youth and must be prepared for its future duties…The whole of German youth is organised in the Hitler Youth. All German young people, apart from being educated at home and at school, will be educated in the Hitler Youth physically, intellectually, and morally in the spirit of National Socialism to serve the nation and the community.</a:t>
            </a:r>
            <a:endParaRPr lang="en-US" sz="2200">
              <a:latin typeface="Comic Sans MS" pitchFamily="66" charset="0"/>
            </a:endParaRPr>
          </a:p>
        </p:txBody>
      </p:sp>
      <p:sp>
        <p:nvSpPr>
          <p:cNvPr id="98307" name="Text Box 3"/>
          <p:cNvSpPr txBox="1">
            <a:spLocks noChangeArrowheads="1"/>
          </p:cNvSpPr>
          <p:nvPr/>
        </p:nvSpPr>
        <p:spPr bwMode="auto">
          <a:xfrm>
            <a:off x="4716463" y="5516563"/>
            <a:ext cx="4427537" cy="304800"/>
          </a:xfrm>
          <a:prstGeom prst="rect">
            <a:avLst/>
          </a:prstGeom>
          <a:noFill/>
          <a:ln w="9525">
            <a:noFill/>
            <a:miter lim="800000"/>
            <a:headEnd/>
            <a:tailEnd/>
          </a:ln>
          <a:effectLst/>
        </p:spPr>
        <p:txBody>
          <a:bodyPr>
            <a:spAutoFit/>
          </a:bodyPr>
          <a:lstStyle/>
          <a:p>
            <a:pPr algn="r">
              <a:spcBef>
                <a:spcPct val="50000"/>
              </a:spcBef>
            </a:pPr>
            <a:r>
              <a:rPr lang="en-GB" sz="1400"/>
              <a:t>Taken from the </a:t>
            </a:r>
            <a:r>
              <a:rPr lang="en-GB" sz="1400" b="1" i="1"/>
              <a:t>Nazi Youth Law</a:t>
            </a:r>
            <a:r>
              <a:rPr lang="en-GB" sz="1400"/>
              <a:t>, 1</a:t>
            </a:r>
            <a:r>
              <a:rPr lang="en-GB" sz="1400" baseline="30000"/>
              <a:t>st</a:t>
            </a:r>
            <a:r>
              <a:rPr lang="en-GB" sz="1400"/>
              <a:t> December 1936</a:t>
            </a:r>
            <a:endParaRPr lang="en-US" sz="1400"/>
          </a:p>
        </p:txBody>
      </p:sp>
      <p:sp>
        <p:nvSpPr>
          <p:cNvPr id="98308" name="Text Box 4"/>
          <p:cNvSpPr txBox="1">
            <a:spLocks noChangeArrowheads="1"/>
          </p:cNvSpPr>
          <p:nvPr/>
        </p:nvSpPr>
        <p:spPr bwMode="auto">
          <a:xfrm>
            <a:off x="0" y="0"/>
            <a:ext cx="9144000" cy="2606675"/>
          </a:xfrm>
          <a:prstGeom prst="rect">
            <a:avLst/>
          </a:prstGeom>
          <a:solidFill>
            <a:schemeClr val="accent2"/>
          </a:solidFill>
          <a:ln w="9525">
            <a:noFill/>
            <a:miter lim="800000"/>
            <a:headEnd/>
            <a:tailEnd/>
          </a:ln>
          <a:effectLst/>
        </p:spPr>
        <p:txBody>
          <a:bodyPr>
            <a:spAutoFit/>
          </a:bodyPr>
          <a:lstStyle/>
          <a:p>
            <a:pPr algn="ctr">
              <a:lnSpc>
                <a:spcPct val="125000"/>
              </a:lnSpc>
              <a:spcBef>
                <a:spcPct val="50000"/>
              </a:spcBef>
            </a:pPr>
            <a:r>
              <a:rPr lang="en-GB" sz="2000">
                <a:solidFill>
                  <a:schemeClr val="bg1"/>
                </a:solidFill>
                <a:latin typeface="Comic Sans MS" pitchFamily="66" charset="0"/>
              </a:rPr>
              <a:t>Why do you think that it was necessary for the Nazis to pass Laws concerning the Hitler Youth?</a:t>
            </a:r>
            <a:br>
              <a:rPr lang="en-GB" sz="2000">
                <a:solidFill>
                  <a:schemeClr val="bg1"/>
                </a:solidFill>
                <a:latin typeface="Comic Sans MS" pitchFamily="66" charset="0"/>
              </a:rPr>
            </a:br>
            <a:r>
              <a:rPr lang="en-GB" sz="2000">
                <a:solidFill>
                  <a:schemeClr val="bg1"/>
                </a:solidFill>
                <a:latin typeface="Comic Sans MS" pitchFamily="66" charset="0"/>
              </a:rPr>
              <a:t/>
            </a:r>
            <a:br>
              <a:rPr lang="en-GB" sz="2000">
                <a:solidFill>
                  <a:schemeClr val="bg1"/>
                </a:solidFill>
                <a:latin typeface="Comic Sans MS" pitchFamily="66" charset="0"/>
              </a:rPr>
            </a:br>
            <a:r>
              <a:rPr lang="en-GB" sz="2000" u="sng">
                <a:solidFill>
                  <a:schemeClr val="bg1"/>
                </a:solidFill>
                <a:latin typeface="Comic Sans MS" pitchFamily="66" charset="0"/>
              </a:rPr>
              <a:t>Think about:</a:t>
            </a:r>
            <a:br>
              <a:rPr lang="en-GB" sz="2000" u="sng">
                <a:solidFill>
                  <a:schemeClr val="bg1"/>
                </a:solidFill>
                <a:latin typeface="Comic Sans MS" pitchFamily="66" charset="0"/>
              </a:rPr>
            </a:br>
            <a:r>
              <a:rPr lang="en-GB" sz="1200">
                <a:solidFill>
                  <a:schemeClr val="bg1"/>
                </a:solidFill>
                <a:latin typeface="Comic Sans MS" pitchFamily="66" charset="0"/>
              </a:rPr>
              <a:t/>
            </a:r>
            <a:br>
              <a:rPr lang="en-GB" sz="1200">
                <a:solidFill>
                  <a:schemeClr val="bg1"/>
                </a:solidFill>
                <a:latin typeface="Comic Sans MS" pitchFamily="66" charset="0"/>
              </a:rPr>
            </a:br>
            <a:r>
              <a:rPr lang="en-GB" sz="2000">
                <a:solidFill>
                  <a:schemeClr val="bg1"/>
                </a:solidFill>
                <a:latin typeface="Comic Sans MS" pitchFamily="66" charset="0"/>
              </a:rPr>
              <a:t>* The Nazi vision of the future of Germany</a:t>
            </a:r>
            <a:br>
              <a:rPr lang="en-GB" sz="2000">
                <a:solidFill>
                  <a:schemeClr val="bg1"/>
                </a:solidFill>
                <a:latin typeface="Comic Sans MS" pitchFamily="66" charset="0"/>
              </a:rPr>
            </a:br>
            <a:r>
              <a:rPr lang="en-GB" sz="2000">
                <a:solidFill>
                  <a:schemeClr val="bg1"/>
                </a:solidFill>
                <a:latin typeface="Comic Sans MS" pitchFamily="66" charset="0"/>
              </a:rPr>
              <a:t>* Rebellious youths and parents</a:t>
            </a:r>
            <a:endParaRPr lang="en-US" sz="2000">
              <a:solidFill>
                <a:schemeClr val="bg1"/>
              </a:solidFill>
              <a:latin typeface="Comic Sans MS" pitchFamily="66" charset="0"/>
            </a:endParaRPr>
          </a:p>
        </p:txBody>
      </p:sp>
      <p:sp>
        <p:nvSpPr>
          <p:cNvPr id="98309" name="AutoShape 5">
            <a:hlinkClick r:id="" action="ppaction://hlinkshowjump?jump=previousslide" highlightClick="1"/>
          </p:cNvPr>
          <p:cNvSpPr>
            <a:spLocks noChangeArrowheads="1"/>
          </p:cNvSpPr>
          <p:nvPr/>
        </p:nvSpPr>
        <p:spPr bwMode="auto">
          <a:xfrm>
            <a:off x="7885113" y="6381750"/>
            <a:ext cx="611187" cy="476250"/>
          </a:xfrm>
          <a:prstGeom prst="actionButtonBackPrevious">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98310" name="AutoShape 6">
            <a:hlinkClick r:id="" action="ppaction://hlinkshowjump?jump=nextslide" highlightClick="1"/>
          </p:cNvPr>
          <p:cNvSpPr>
            <a:spLocks noChangeArrowheads="1"/>
          </p:cNvSpPr>
          <p:nvPr/>
        </p:nvSpPr>
        <p:spPr bwMode="auto">
          <a:xfrm>
            <a:off x="8567738" y="6381750"/>
            <a:ext cx="576262" cy="476250"/>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Oval 2"/>
          <p:cNvSpPr>
            <a:spLocks noChangeArrowheads="1"/>
          </p:cNvSpPr>
          <p:nvPr/>
        </p:nvSpPr>
        <p:spPr bwMode="auto">
          <a:xfrm>
            <a:off x="468313" y="333375"/>
            <a:ext cx="3168650" cy="2160588"/>
          </a:xfrm>
          <a:prstGeom prst="ellipse">
            <a:avLst/>
          </a:prstGeom>
          <a:gradFill rotWithShape="1">
            <a:gsLst>
              <a:gs pos="0">
                <a:srgbClr val="FF0000"/>
              </a:gs>
              <a:gs pos="50000">
                <a:schemeClr val="bg1"/>
              </a:gs>
              <a:gs pos="100000">
                <a:srgbClr val="FF0000"/>
              </a:gs>
            </a:gsLst>
            <a:lin ang="5400000" scaled="1"/>
          </a:gradFill>
          <a:ln w="9525">
            <a:noFill/>
            <a:round/>
            <a:headEnd/>
            <a:tailEnd/>
          </a:ln>
          <a:effectLst/>
        </p:spPr>
        <p:txBody>
          <a:bodyPr wrap="none" anchor="ctr"/>
          <a:lstStyle/>
          <a:p>
            <a:pPr algn="ctr"/>
            <a:r>
              <a:rPr lang="en-GB" sz="2400" b="1">
                <a:latin typeface="Comic Sans MS" pitchFamily="66" charset="0"/>
              </a:rPr>
              <a:t>Hitler Youth </a:t>
            </a:r>
            <a:br>
              <a:rPr lang="en-GB" sz="2400" b="1">
                <a:latin typeface="Comic Sans MS" pitchFamily="66" charset="0"/>
              </a:rPr>
            </a:br>
            <a:r>
              <a:rPr lang="en-GB" sz="2400" b="1">
                <a:latin typeface="Comic Sans MS" pitchFamily="66" charset="0"/>
              </a:rPr>
              <a:t>Rules</a:t>
            </a:r>
          </a:p>
        </p:txBody>
      </p:sp>
      <p:sp>
        <p:nvSpPr>
          <p:cNvPr id="102405" name="Text Box 5"/>
          <p:cNvSpPr txBox="1">
            <a:spLocks noChangeArrowheads="1"/>
          </p:cNvSpPr>
          <p:nvPr/>
        </p:nvSpPr>
        <p:spPr bwMode="auto">
          <a:xfrm>
            <a:off x="4284663" y="333375"/>
            <a:ext cx="2881312"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be seen in uniform with girls</a:t>
            </a:r>
          </a:p>
        </p:txBody>
      </p:sp>
      <p:sp>
        <p:nvSpPr>
          <p:cNvPr id="102406" name="Line 6"/>
          <p:cNvSpPr>
            <a:spLocks noChangeShapeType="1"/>
          </p:cNvSpPr>
          <p:nvPr/>
        </p:nvSpPr>
        <p:spPr bwMode="auto">
          <a:xfrm flipV="1">
            <a:off x="3492500" y="836613"/>
            <a:ext cx="792163" cy="142875"/>
          </a:xfrm>
          <a:prstGeom prst="line">
            <a:avLst/>
          </a:prstGeom>
          <a:noFill/>
          <a:ln w="28575">
            <a:solidFill>
              <a:schemeClr val="tx1"/>
            </a:solidFill>
            <a:round/>
            <a:headEnd/>
            <a:tailEnd/>
          </a:ln>
          <a:effectLst/>
        </p:spPr>
        <p:txBody>
          <a:bodyPr/>
          <a:lstStyle/>
          <a:p>
            <a:endParaRPr lang="en-US"/>
          </a:p>
        </p:txBody>
      </p:sp>
      <p:sp>
        <p:nvSpPr>
          <p:cNvPr id="102408" name="Text Box 8"/>
          <p:cNvSpPr txBox="1">
            <a:spLocks noChangeArrowheads="1"/>
          </p:cNvSpPr>
          <p:nvPr/>
        </p:nvSpPr>
        <p:spPr bwMode="auto">
          <a:xfrm>
            <a:off x="0" y="6583363"/>
            <a:ext cx="5940425" cy="274637"/>
          </a:xfrm>
          <a:prstGeom prst="rect">
            <a:avLst/>
          </a:prstGeom>
          <a:noFill/>
          <a:ln w="9525">
            <a:noFill/>
            <a:miter lim="800000"/>
            <a:headEnd/>
            <a:tailEnd/>
          </a:ln>
          <a:effectLst/>
        </p:spPr>
        <p:txBody>
          <a:bodyPr>
            <a:spAutoFit/>
          </a:bodyPr>
          <a:lstStyle/>
          <a:p>
            <a:pPr>
              <a:spcBef>
                <a:spcPct val="50000"/>
              </a:spcBef>
            </a:pPr>
            <a:r>
              <a:rPr lang="en-GB" sz="1200"/>
              <a:t>Rules taken from </a:t>
            </a:r>
            <a:r>
              <a:rPr lang="en-GB" sz="1200" b="1" i="1"/>
              <a:t>Nazi Power in Germany</a:t>
            </a:r>
            <a:r>
              <a:rPr lang="en-GB" sz="1200"/>
              <a:t> by Greg and Jean Thie, Hutchinson, 1989</a:t>
            </a:r>
          </a:p>
        </p:txBody>
      </p:sp>
      <p:sp>
        <p:nvSpPr>
          <p:cNvPr id="102409" name="Line 9"/>
          <p:cNvSpPr>
            <a:spLocks noChangeShapeType="1"/>
          </p:cNvSpPr>
          <p:nvPr/>
        </p:nvSpPr>
        <p:spPr bwMode="auto">
          <a:xfrm>
            <a:off x="3276600" y="2133600"/>
            <a:ext cx="0" cy="0"/>
          </a:xfrm>
          <a:prstGeom prst="line">
            <a:avLst/>
          </a:prstGeom>
          <a:noFill/>
          <a:ln w="9525">
            <a:solidFill>
              <a:schemeClr val="tx1"/>
            </a:solidFill>
            <a:round/>
            <a:headEnd/>
            <a:tailEnd/>
          </a:ln>
          <a:effectLst/>
        </p:spPr>
        <p:txBody>
          <a:bodyPr/>
          <a:lstStyle/>
          <a:p>
            <a:endParaRPr lang="en-US"/>
          </a:p>
        </p:txBody>
      </p:sp>
      <p:sp>
        <p:nvSpPr>
          <p:cNvPr id="102411" name="AutoShape 11">
            <a:hlinkClick r:id="" action="ppaction://hlinkshowjump?jump=nextslide" highlightClick="1"/>
          </p:cNvPr>
          <p:cNvSpPr>
            <a:spLocks noChangeArrowheads="1"/>
          </p:cNvSpPr>
          <p:nvPr/>
        </p:nvSpPr>
        <p:spPr bwMode="auto">
          <a:xfrm>
            <a:off x="7451725" y="6308725"/>
            <a:ext cx="1692275" cy="54927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Next Rule</a:t>
            </a:r>
          </a:p>
        </p:txBody>
      </p:sp>
      <p:sp>
        <p:nvSpPr>
          <p:cNvPr id="102412" name="AutoShape 12">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Oval 2"/>
          <p:cNvSpPr>
            <a:spLocks noChangeArrowheads="1"/>
          </p:cNvSpPr>
          <p:nvPr/>
        </p:nvSpPr>
        <p:spPr bwMode="auto">
          <a:xfrm>
            <a:off x="468313" y="333375"/>
            <a:ext cx="3168650" cy="2160588"/>
          </a:xfrm>
          <a:prstGeom prst="ellipse">
            <a:avLst/>
          </a:prstGeom>
          <a:gradFill rotWithShape="1">
            <a:gsLst>
              <a:gs pos="0">
                <a:srgbClr val="FF0000"/>
              </a:gs>
              <a:gs pos="50000">
                <a:schemeClr val="bg1"/>
              </a:gs>
              <a:gs pos="100000">
                <a:srgbClr val="FF0000"/>
              </a:gs>
            </a:gsLst>
            <a:lin ang="5400000" scaled="1"/>
          </a:gradFill>
          <a:ln w="9525">
            <a:noFill/>
            <a:round/>
            <a:headEnd/>
            <a:tailEnd/>
          </a:ln>
          <a:effectLst/>
        </p:spPr>
        <p:txBody>
          <a:bodyPr wrap="none" anchor="ctr"/>
          <a:lstStyle/>
          <a:p>
            <a:pPr algn="ctr"/>
            <a:r>
              <a:rPr lang="en-GB" sz="2400" b="1">
                <a:latin typeface="Comic Sans MS" pitchFamily="66" charset="0"/>
              </a:rPr>
              <a:t>Hitler Youth </a:t>
            </a:r>
            <a:br>
              <a:rPr lang="en-GB" sz="2400" b="1">
                <a:latin typeface="Comic Sans MS" pitchFamily="66" charset="0"/>
              </a:rPr>
            </a:br>
            <a:r>
              <a:rPr lang="en-GB" sz="2400" b="1">
                <a:latin typeface="Comic Sans MS" pitchFamily="66" charset="0"/>
              </a:rPr>
              <a:t>Rules</a:t>
            </a:r>
          </a:p>
        </p:txBody>
      </p:sp>
      <p:sp>
        <p:nvSpPr>
          <p:cNvPr id="103429" name="Text Box 5"/>
          <p:cNvSpPr txBox="1">
            <a:spLocks noChangeArrowheads="1"/>
          </p:cNvSpPr>
          <p:nvPr/>
        </p:nvSpPr>
        <p:spPr bwMode="auto">
          <a:xfrm>
            <a:off x="4284663" y="333375"/>
            <a:ext cx="2881312"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be seen in uniform with girls</a:t>
            </a:r>
          </a:p>
        </p:txBody>
      </p:sp>
      <p:sp>
        <p:nvSpPr>
          <p:cNvPr id="103430" name="Line 6"/>
          <p:cNvSpPr>
            <a:spLocks noChangeShapeType="1"/>
          </p:cNvSpPr>
          <p:nvPr/>
        </p:nvSpPr>
        <p:spPr bwMode="auto">
          <a:xfrm flipV="1">
            <a:off x="3492500" y="836613"/>
            <a:ext cx="792163" cy="142875"/>
          </a:xfrm>
          <a:prstGeom prst="line">
            <a:avLst/>
          </a:prstGeom>
          <a:noFill/>
          <a:ln w="28575">
            <a:solidFill>
              <a:schemeClr val="tx1"/>
            </a:solidFill>
            <a:round/>
            <a:headEnd/>
            <a:tailEnd/>
          </a:ln>
          <a:effectLst/>
        </p:spPr>
        <p:txBody>
          <a:bodyPr/>
          <a:lstStyle/>
          <a:p>
            <a:endParaRPr lang="en-US"/>
          </a:p>
        </p:txBody>
      </p:sp>
      <p:sp>
        <p:nvSpPr>
          <p:cNvPr id="103431" name="Text Box 7"/>
          <p:cNvSpPr txBox="1">
            <a:spLocks noChangeArrowheads="1"/>
          </p:cNvSpPr>
          <p:nvPr/>
        </p:nvSpPr>
        <p:spPr bwMode="auto">
          <a:xfrm>
            <a:off x="3708400" y="2205038"/>
            <a:ext cx="2881313" cy="944562"/>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buy things at Jewish shops</a:t>
            </a:r>
          </a:p>
        </p:txBody>
      </p:sp>
      <p:sp>
        <p:nvSpPr>
          <p:cNvPr id="103432" name="Text Box 8"/>
          <p:cNvSpPr txBox="1">
            <a:spLocks noChangeArrowheads="1"/>
          </p:cNvSpPr>
          <p:nvPr/>
        </p:nvSpPr>
        <p:spPr bwMode="auto">
          <a:xfrm>
            <a:off x="0" y="6583363"/>
            <a:ext cx="5940425" cy="274637"/>
          </a:xfrm>
          <a:prstGeom prst="rect">
            <a:avLst/>
          </a:prstGeom>
          <a:noFill/>
          <a:ln w="9525">
            <a:noFill/>
            <a:miter lim="800000"/>
            <a:headEnd/>
            <a:tailEnd/>
          </a:ln>
          <a:effectLst/>
        </p:spPr>
        <p:txBody>
          <a:bodyPr>
            <a:spAutoFit/>
          </a:bodyPr>
          <a:lstStyle/>
          <a:p>
            <a:pPr>
              <a:spcBef>
                <a:spcPct val="50000"/>
              </a:spcBef>
            </a:pPr>
            <a:r>
              <a:rPr lang="en-GB" sz="1200"/>
              <a:t>Rules taken from </a:t>
            </a:r>
            <a:r>
              <a:rPr lang="en-GB" sz="1200" b="1" i="1"/>
              <a:t>Nazi Power in Germany</a:t>
            </a:r>
            <a:r>
              <a:rPr lang="en-GB" sz="1200"/>
              <a:t> by Greg and Jean Thie, Hutchinson, 1989</a:t>
            </a:r>
          </a:p>
        </p:txBody>
      </p:sp>
      <p:sp>
        <p:nvSpPr>
          <p:cNvPr id="103433" name="Line 9"/>
          <p:cNvSpPr>
            <a:spLocks noChangeShapeType="1"/>
          </p:cNvSpPr>
          <p:nvPr/>
        </p:nvSpPr>
        <p:spPr bwMode="auto">
          <a:xfrm>
            <a:off x="3276600" y="2133600"/>
            <a:ext cx="0" cy="0"/>
          </a:xfrm>
          <a:prstGeom prst="line">
            <a:avLst/>
          </a:prstGeom>
          <a:noFill/>
          <a:ln w="9525">
            <a:solidFill>
              <a:schemeClr val="tx1"/>
            </a:solidFill>
            <a:round/>
            <a:headEnd/>
            <a:tailEnd/>
          </a:ln>
          <a:effectLst/>
        </p:spPr>
        <p:txBody>
          <a:bodyPr/>
          <a:lstStyle/>
          <a:p>
            <a:endParaRPr lang="en-US"/>
          </a:p>
        </p:txBody>
      </p:sp>
      <p:sp>
        <p:nvSpPr>
          <p:cNvPr id="103434" name="Line 10"/>
          <p:cNvSpPr>
            <a:spLocks noChangeShapeType="1"/>
          </p:cNvSpPr>
          <p:nvPr/>
        </p:nvSpPr>
        <p:spPr bwMode="auto">
          <a:xfrm>
            <a:off x="2987675" y="2276475"/>
            <a:ext cx="720725" cy="431800"/>
          </a:xfrm>
          <a:prstGeom prst="line">
            <a:avLst/>
          </a:prstGeom>
          <a:noFill/>
          <a:ln w="28575">
            <a:solidFill>
              <a:schemeClr val="tx1"/>
            </a:solidFill>
            <a:round/>
            <a:headEnd/>
            <a:tailEnd/>
          </a:ln>
          <a:effectLst/>
        </p:spPr>
        <p:txBody>
          <a:bodyPr/>
          <a:lstStyle/>
          <a:p>
            <a:endParaRPr lang="en-US"/>
          </a:p>
        </p:txBody>
      </p:sp>
      <p:sp>
        <p:nvSpPr>
          <p:cNvPr id="103435" name="AutoShape 11">
            <a:hlinkClick r:id="" action="ppaction://hlinkshowjump?jump=nextslide" highlightClick="1"/>
          </p:cNvPr>
          <p:cNvSpPr>
            <a:spLocks noChangeArrowheads="1"/>
          </p:cNvSpPr>
          <p:nvPr/>
        </p:nvSpPr>
        <p:spPr bwMode="auto">
          <a:xfrm>
            <a:off x="7451725" y="6308725"/>
            <a:ext cx="1692275" cy="54927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Next Rule</a:t>
            </a:r>
          </a:p>
        </p:txBody>
      </p:sp>
      <p:sp>
        <p:nvSpPr>
          <p:cNvPr id="103436" name="AutoShape 12">
            <a:hlinkClick r:id="" action="ppaction://hlinkshowjump?jump=previousslide" highlightClick="1"/>
          </p:cNvPr>
          <p:cNvSpPr>
            <a:spLocks noChangeArrowheads="1"/>
          </p:cNvSpPr>
          <p:nvPr/>
        </p:nvSpPr>
        <p:spPr bwMode="auto">
          <a:xfrm flipH="1">
            <a:off x="6659563"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Oval 2"/>
          <p:cNvSpPr>
            <a:spLocks noChangeArrowheads="1"/>
          </p:cNvSpPr>
          <p:nvPr/>
        </p:nvSpPr>
        <p:spPr bwMode="auto">
          <a:xfrm>
            <a:off x="468313" y="333375"/>
            <a:ext cx="3168650" cy="2160588"/>
          </a:xfrm>
          <a:prstGeom prst="ellipse">
            <a:avLst/>
          </a:prstGeom>
          <a:gradFill rotWithShape="1">
            <a:gsLst>
              <a:gs pos="0">
                <a:srgbClr val="FF0000"/>
              </a:gs>
              <a:gs pos="50000">
                <a:schemeClr val="bg1"/>
              </a:gs>
              <a:gs pos="100000">
                <a:srgbClr val="FF0000"/>
              </a:gs>
            </a:gsLst>
            <a:lin ang="5400000" scaled="1"/>
          </a:gradFill>
          <a:ln w="9525">
            <a:noFill/>
            <a:round/>
            <a:headEnd/>
            <a:tailEnd/>
          </a:ln>
          <a:effectLst/>
        </p:spPr>
        <p:txBody>
          <a:bodyPr wrap="none" anchor="ctr"/>
          <a:lstStyle/>
          <a:p>
            <a:pPr algn="ctr"/>
            <a:r>
              <a:rPr lang="en-GB" sz="2400" b="1">
                <a:latin typeface="Comic Sans MS" pitchFamily="66" charset="0"/>
              </a:rPr>
              <a:t>Hitler Youth </a:t>
            </a:r>
            <a:br>
              <a:rPr lang="en-GB" sz="2400" b="1">
                <a:latin typeface="Comic Sans MS" pitchFamily="66" charset="0"/>
              </a:rPr>
            </a:br>
            <a:r>
              <a:rPr lang="en-GB" sz="2400" b="1">
                <a:latin typeface="Comic Sans MS" pitchFamily="66" charset="0"/>
              </a:rPr>
              <a:t>Rules</a:t>
            </a:r>
          </a:p>
        </p:txBody>
      </p:sp>
      <p:sp>
        <p:nvSpPr>
          <p:cNvPr id="104451" name="Text Box 3"/>
          <p:cNvSpPr txBox="1">
            <a:spLocks noChangeArrowheads="1"/>
          </p:cNvSpPr>
          <p:nvPr/>
        </p:nvSpPr>
        <p:spPr bwMode="auto">
          <a:xfrm>
            <a:off x="179388" y="3429000"/>
            <a:ext cx="3168650"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HJ members must ignore friends and parents whilst marching along</a:t>
            </a:r>
          </a:p>
        </p:txBody>
      </p:sp>
      <p:sp>
        <p:nvSpPr>
          <p:cNvPr id="104452" name="Line 4"/>
          <p:cNvSpPr>
            <a:spLocks noChangeShapeType="1"/>
          </p:cNvSpPr>
          <p:nvPr/>
        </p:nvSpPr>
        <p:spPr bwMode="auto">
          <a:xfrm flipH="1">
            <a:off x="1692275" y="2492375"/>
            <a:ext cx="217488" cy="936625"/>
          </a:xfrm>
          <a:prstGeom prst="line">
            <a:avLst/>
          </a:prstGeom>
          <a:noFill/>
          <a:ln w="28575">
            <a:solidFill>
              <a:schemeClr val="tx1"/>
            </a:solidFill>
            <a:round/>
            <a:headEnd/>
            <a:tailEnd/>
          </a:ln>
          <a:effectLst/>
        </p:spPr>
        <p:txBody>
          <a:bodyPr/>
          <a:lstStyle/>
          <a:p>
            <a:endParaRPr lang="en-US"/>
          </a:p>
        </p:txBody>
      </p:sp>
      <p:sp>
        <p:nvSpPr>
          <p:cNvPr id="104453" name="Text Box 5"/>
          <p:cNvSpPr txBox="1">
            <a:spLocks noChangeArrowheads="1"/>
          </p:cNvSpPr>
          <p:nvPr/>
        </p:nvSpPr>
        <p:spPr bwMode="auto">
          <a:xfrm>
            <a:off x="4284663" y="333375"/>
            <a:ext cx="2881312" cy="944563"/>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be seen in uniform with girls</a:t>
            </a:r>
          </a:p>
        </p:txBody>
      </p:sp>
      <p:sp>
        <p:nvSpPr>
          <p:cNvPr id="104454" name="Line 6"/>
          <p:cNvSpPr>
            <a:spLocks noChangeShapeType="1"/>
          </p:cNvSpPr>
          <p:nvPr/>
        </p:nvSpPr>
        <p:spPr bwMode="auto">
          <a:xfrm flipV="1">
            <a:off x="3492500" y="836613"/>
            <a:ext cx="792163" cy="142875"/>
          </a:xfrm>
          <a:prstGeom prst="line">
            <a:avLst/>
          </a:prstGeom>
          <a:noFill/>
          <a:ln w="28575">
            <a:solidFill>
              <a:schemeClr val="tx1"/>
            </a:solidFill>
            <a:round/>
            <a:headEnd/>
            <a:tailEnd/>
          </a:ln>
          <a:effectLst/>
        </p:spPr>
        <p:txBody>
          <a:bodyPr/>
          <a:lstStyle/>
          <a:p>
            <a:endParaRPr lang="en-US"/>
          </a:p>
        </p:txBody>
      </p:sp>
      <p:sp>
        <p:nvSpPr>
          <p:cNvPr id="104455" name="Text Box 7"/>
          <p:cNvSpPr txBox="1">
            <a:spLocks noChangeArrowheads="1"/>
          </p:cNvSpPr>
          <p:nvPr/>
        </p:nvSpPr>
        <p:spPr bwMode="auto">
          <a:xfrm>
            <a:off x="3708400" y="2205038"/>
            <a:ext cx="2881313" cy="944562"/>
          </a:xfrm>
          <a:prstGeom prst="rect">
            <a:avLst/>
          </a:prstGeom>
          <a:solidFill>
            <a:schemeClr val="accent1"/>
          </a:solidFill>
          <a:ln w="28575">
            <a:solidFill>
              <a:schemeClr val="tx1"/>
            </a:solidFill>
            <a:miter lim="800000"/>
            <a:headEnd/>
            <a:tailEnd/>
          </a:ln>
          <a:effectLst/>
        </p:spPr>
        <p:txBody>
          <a:bodyPr>
            <a:spAutoFit/>
          </a:bodyPr>
          <a:lstStyle/>
          <a:p>
            <a:pPr algn="ctr">
              <a:spcBef>
                <a:spcPct val="50000"/>
              </a:spcBef>
            </a:pPr>
            <a:r>
              <a:rPr lang="en-GB">
                <a:latin typeface="Comic Sans MS" pitchFamily="66" charset="0"/>
              </a:rPr>
              <a:t>Members of the HJ must not buy things at Jewish shops</a:t>
            </a:r>
          </a:p>
        </p:txBody>
      </p:sp>
      <p:sp>
        <p:nvSpPr>
          <p:cNvPr id="104456" name="Text Box 8"/>
          <p:cNvSpPr txBox="1">
            <a:spLocks noChangeArrowheads="1"/>
          </p:cNvSpPr>
          <p:nvPr/>
        </p:nvSpPr>
        <p:spPr bwMode="auto">
          <a:xfrm>
            <a:off x="0" y="6583363"/>
            <a:ext cx="5940425" cy="274637"/>
          </a:xfrm>
          <a:prstGeom prst="rect">
            <a:avLst/>
          </a:prstGeom>
          <a:noFill/>
          <a:ln w="9525">
            <a:noFill/>
            <a:miter lim="800000"/>
            <a:headEnd/>
            <a:tailEnd/>
          </a:ln>
          <a:effectLst/>
        </p:spPr>
        <p:txBody>
          <a:bodyPr>
            <a:spAutoFit/>
          </a:bodyPr>
          <a:lstStyle/>
          <a:p>
            <a:pPr>
              <a:spcBef>
                <a:spcPct val="50000"/>
              </a:spcBef>
            </a:pPr>
            <a:r>
              <a:rPr lang="en-GB" sz="1200"/>
              <a:t>Rules taken from </a:t>
            </a:r>
            <a:r>
              <a:rPr lang="en-GB" sz="1200" b="1" i="1"/>
              <a:t>Nazi Power in Germany</a:t>
            </a:r>
            <a:r>
              <a:rPr lang="en-GB" sz="1200"/>
              <a:t> by Greg and Jean Thie, Hutchinson, 1989</a:t>
            </a:r>
          </a:p>
        </p:txBody>
      </p:sp>
      <p:sp>
        <p:nvSpPr>
          <p:cNvPr id="104457" name="Line 9"/>
          <p:cNvSpPr>
            <a:spLocks noChangeShapeType="1"/>
          </p:cNvSpPr>
          <p:nvPr/>
        </p:nvSpPr>
        <p:spPr bwMode="auto">
          <a:xfrm>
            <a:off x="3276600" y="2133600"/>
            <a:ext cx="0" cy="0"/>
          </a:xfrm>
          <a:prstGeom prst="line">
            <a:avLst/>
          </a:prstGeom>
          <a:noFill/>
          <a:ln w="9525">
            <a:solidFill>
              <a:schemeClr val="tx1"/>
            </a:solidFill>
            <a:round/>
            <a:headEnd/>
            <a:tailEnd/>
          </a:ln>
          <a:effectLst/>
        </p:spPr>
        <p:txBody>
          <a:bodyPr/>
          <a:lstStyle/>
          <a:p>
            <a:endParaRPr lang="en-US"/>
          </a:p>
        </p:txBody>
      </p:sp>
      <p:sp>
        <p:nvSpPr>
          <p:cNvPr id="104458" name="Line 10"/>
          <p:cNvSpPr>
            <a:spLocks noChangeShapeType="1"/>
          </p:cNvSpPr>
          <p:nvPr/>
        </p:nvSpPr>
        <p:spPr bwMode="auto">
          <a:xfrm>
            <a:off x="2987675" y="2276475"/>
            <a:ext cx="720725" cy="431800"/>
          </a:xfrm>
          <a:prstGeom prst="line">
            <a:avLst/>
          </a:prstGeom>
          <a:noFill/>
          <a:ln w="28575">
            <a:solidFill>
              <a:schemeClr val="tx1"/>
            </a:solidFill>
            <a:round/>
            <a:headEnd/>
            <a:tailEnd/>
          </a:ln>
          <a:effectLst/>
        </p:spPr>
        <p:txBody>
          <a:bodyPr/>
          <a:lstStyle/>
          <a:p>
            <a:endParaRPr lang="en-US"/>
          </a:p>
        </p:txBody>
      </p:sp>
      <p:sp>
        <p:nvSpPr>
          <p:cNvPr id="104459" name="AutoShape 11">
            <a:hlinkClick r:id="" action="ppaction://hlinkshowjump?jump=previousslide" highlightClick="1"/>
          </p:cNvPr>
          <p:cNvSpPr>
            <a:spLocks noChangeArrowheads="1"/>
          </p:cNvSpPr>
          <p:nvPr/>
        </p:nvSpPr>
        <p:spPr bwMode="auto">
          <a:xfrm flipH="1">
            <a:off x="7596188" y="6308725"/>
            <a:ext cx="755650" cy="549275"/>
          </a:xfrm>
          <a:prstGeom prst="actionButtonForwardNext">
            <a:avLst/>
          </a:prstGeom>
          <a:gradFill rotWithShape="1">
            <a:gsLst>
              <a:gs pos="0">
                <a:schemeClr val="bg1"/>
              </a:gs>
              <a:gs pos="100000">
                <a:srgbClr val="FF0000"/>
              </a:gs>
            </a:gsLst>
            <a:lin ang="5400000" scaled="1"/>
          </a:gradFill>
          <a:ln w="9525">
            <a:noFill/>
            <a:miter lim="800000"/>
            <a:headEnd/>
            <a:tailEnd/>
          </a:ln>
          <a:effectLst/>
        </p:spPr>
        <p:txBody>
          <a:bodyPr wrap="none" anchor="ctr"/>
          <a:lstStyle/>
          <a:p>
            <a:endParaRPr lang="en-US"/>
          </a:p>
        </p:txBody>
      </p:sp>
      <p:sp>
        <p:nvSpPr>
          <p:cNvPr id="104460" name="AutoShape 12">
            <a:hlinkClick r:id="rId2" action="ppaction://hlinksldjump" highlightClick="1"/>
          </p:cNvPr>
          <p:cNvSpPr>
            <a:spLocks noChangeArrowheads="1"/>
          </p:cNvSpPr>
          <p:nvPr/>
        </p:nvSpPr>
        <p:spPr bwMode="auto">
          <a:xfrm>
            <a:off x="8388350" y="6308725"/>
            <a:ext cx="755650" cy="549275"/>
          </a:xfrm>
          <a:prstGeom prst="actionButtonForwardNext">
            <a:avLst/>
          </a:prstGeom>
          <a:gradFill rotWithShape="1">
            <a:gsLst>
              <a:gs pos="0">
                <a:schemeClr val="bg1"/>
              </a:gs>
              <a:gs pos="100000">
                <a:schemeClr val="accent2"/>
              </a:gs>
            </a:gsLst>
            <a:lin ang="5400000" scaled="1"/>
          </a:gradFill>
          <a:ln w="9525">
            <a:noFill/>
            <a:miter lim="800000"/>
            <a:headEnd/>
            <a:tailEnd/>
          </a:ln>
          <a:effectLst/>
        </p:spPr>
        <p:txBody>
          <a:bodyPr wrap="none" anchor="ctr"/>
          <a:lstStyle/>
          <a:p>
            <a:endParaRPr lang="en-US"/>
          </a:p>
        </p:txBody>
      </p:sp>
      <p:sp>
        <p:nvSpPr>
          <p:cNvPr id="104462" name="AutoShape 14">
            <a:hlinkClick r:id="" action="ppaction://hlinkshowjump?jump=nextslide" highlightClick="1"/>
          </p:cNvPr>
          <p:cNvSpPr>
            <a:spLocks noChangeArrowheads="1"/>
          </p:cNvSpPr>
          <p:nvPr/>
        </p:nvSpPr>
        <p:spPr bwMode="auto">
          <a:xfrm>
            <a:off x="7415213" y="5516563"/>
            <a:ext cx="1728787" cy="574675"/>
          </a:xfrm>
          <a:prstGeom prst="actionButtonBlank">
            <a:avLst/>
          </a:prstGeom>
          <a:solidFill>
            <a:srgbClr val="FF9900"/>
          </a:solidFill>
          <a:ln w="9525">
            <a:noFill/>
            <a:miter lim="800000"/>
            <a:headEnd/>
            <a:tailEnd/>
          </a:ln>
          <a:effectLst/>
        </p:spPr>
        <p:txBody>
          <a:bodyPr wrap="none" anchor="ctr"/>
          <a:lstStyle/>
          <a:p>
            <a:pPr algn="ctr"/>
            <a:r>
              <a:rPr lang="en-GB" sz="2400" b="1">
                <a:latin typeface="Comic Sans MS" pitchFamily="66" charset="0"/>
              </a:rPr>
              <a:t>Question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737</TotalTime>
  <Words>2472</Words>
  <Application>Microsoft Office PowerPoint</Application>
  <PresentationFormat>On-screen Show (4:3)</PresentationFormat>
  <Paragraphs>339</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Comic Sans MS</vt:lpstr>
      <vt:lpstr>Times New Roman</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vector>
  </TitlesOfParts>
  <Company>St Cenydd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Martin Williams</dc:creator>
  <cp:lastModifiedBy>Alex Ott</cp:lastModifiedBy>
  <cp:revision>65</cp:revision>
  <dcterms:created xsi:type="dcterms:W3CDTF">2005-02-28T14:12:08Z</dcterms:created>
  <dcterms:modified xsi:type="dcterms:W3CDTF">2016-02-08T23:55:36Z</dcterms:modified>
</cp:coreProperties>
</file>