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25"/>
  </p:notesMasterIdLst>
  <p:sldIdLst>
    <p:sldId id="258" r:id="rId3"/>
    <p:sldId id="263" r:id="rId4"/>
    <p:sldId id="283" r:id="rId5"/>
    <p:sldId id="274" r:id="rId6"/>
    <p:sldId id="264" r:id="rId7"/>
    <p:sldId id="284" r:id="rId8"/>
    <p:sldId id="265" r:id="rId9"/>
    <p:sldId id="285" r:id="rId10"/>
    <p:sldId id="277" r:id="rId11"/>
    <p:sldId id="266" r:id="rId12"/>
    <p:sldId id="267" r:id="rId13"/>
    <p:sldId id="286" r:id="rId14"/>
    <p:sldId id="287" r:id="rId15"/>
    <p:sldId id="268" r:id="rId16"/>
    <p:sldId id="269" r:id="rId17"/>
    <p:sldId id="270" r:id="rId18"/>
    <p:sldId id="271" r:id="rId19"/>
    <p:sldId id="288" r:id="rId20"/>
    <p:sldId id="272" r:id="rId21"/>
    <p:sldId id="289" r:id="rId22"/>
    <p:sldId id="273" r:id="rId23"/>
    <p:sldId id="290" r:id="rId2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843537"/>
    <a:srgbClr val="EFE0C0"/>
    <a:srgbClr val="FFF3D4"/>
    <a:srgbClr val="FEDEBE"/>
    <a:srgbClr val="FFCC99"/>
    <a:srgbClr val="AEC28C"/>
    <a:srgbClr val="262D7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1602" autoAdjust="0"/>
  </p:normalViewPr>
  <p:slideViewPr>
    <p:cSldViewPr>
      <p:cViewPr>
        <p:scale>
          <a:sx n="130" d="100"/>
          <a:sy n="130" d="100"/>
        </p:scale>
        <p:origin x="-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38" d="100"/>
          <a:sy n="138" d="100"/>
        </p:scale>
        <p:origin x="-3472"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Verdana" pitchFamily="34" charset="0"/>
              </a:defRPr>
            </a:lvl1pPr>
          </a:lstStyle>
          <a:p>
            <a:pPr>
              <a:defRPr/>
            </a:pPr>
            <a:endParaRPr lang="en-US"/>
          </a:p>
        </p:txBody>
      </p:sp>
      <p:sp>
        <p:nvSpPr>
          <p:cNvPr id="1034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Verdana" pitchFamily="34" charset="0"/>
              </a:defRPr>
            </a:lvl1pPr>
          </a:lstStyle>
          <a:p>
            <a:pPr>
              <a:defRPr/>
            </a:pPr>
            <a:endParaRPr lang="en-US"/>
          </a:p>
        </p:txBody>
      </p:sp>
      <p:sp>
        <p:nvSpPr>
          <p:cNvPr id="1434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34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34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Verdana" pitchFamily="34" charset="0"/>
              </a:defRPr>
            </a:lvl1pPr>
          </a:lstStyle>
          <a:p>
            <a:pPr>
              <a:defRPr/>
            </a:pPr>
            <a:endParaRPr lang="en-US"/>
          </a:p>
        </p:txBody>
      </p:sp>
      <p:sp>
        <p:nvSpPr>
          <p:cNvPr id="1034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Verdana" pitchFamily="34" charset="0"/>
              </a:defRPr>
            </a:lvl1pPr>
          </a:lstStyle>
          <a:p>
            <a:pPr>
              <a:defRPr/>
            </a:pPr>
            <a:fld id="{599221C4-1B5C-4B81-A827-BF09EA96917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3F6EA6AC-1B38-4A1B-83BB-4A1E3FC28310}" type="slidenum">
              <a:rPr lang="en-US" smtClean="0">
                <a:latin typeface="Verdana" charset="0"/>
              </a:rPr>
              <a:pPr/>
              <a:t>1</a:t>
            </a:fld>
            <a:endParaRPr lang="en-US" smtClean="0">
              <a:latin typeface="Verdana" charset="0"/>
            </a:endParaRPr>
          </a:p>
        </p:txBody>
      </p:sp>
      <p:sp>
        <p:nvSpPr>
          <p:cNvPr id="15363" name="Rectangle 2"/>
          <p:cNvSpPr>
            <a:spLocks noChangeArrowheads="1" noTextEdit="1"/>
          </p:cNvSpPr>
          <p:nvPr>
            <p:ph type="sldImg"/>
          </p:nvPr>
        </p:nvSpPr>
        <p:spPr>
          <a:solidFill>
            <a:srgbClr val="FFFFFF"/>
          </a:solidFill>
          <a:ln/>
        </p:spPr>
      </p:sp>
      <p:sp>
        <p:nvSpPr>
          <p:cNvPr id="15364"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latin typeface="Verdana"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lnSpc>
                <a:spcPct val="80000"/>
              </a:lnSpc>
            </a:pPr>
            <a:r>
              <a:rPr lang="en-US" sz="1000" b="1" smtClean="0">
                <a:latin typeface="Verdana" charset="0"/>
              </a:rPr>
              <a:t>III. The Home Front</a:t>
            </a:r>
          </a:p>
          <a:p>
            <a:pPr algn="ctr" eaLnBrk="1" hangingPunct="1">
              <a:lnSpc>
                <a:spcPct val="80000"/>
              </a:lnSpc>
            </a:pPr>
            <a:endParaRPr lang="en-US" sz="1000" b="1" smtClean="0">
              <a:latin typeface="Verdana" charset="0"/>
            </a:endParaRPr>
          </a:p>
          <a:p>
            <a:pPr eaLnBrk="1" hangingPunct="1">
              <a:lnSpc>
                <a:spcPct val="80000"/>
              </a:lnSpc>
            </a:pPr>
            <a:r>
              <a:rPr lang="en-US" sz="1000" b="1" smtClean="0">
                <a:latin typeface="Verdana" charset="0"/>
              </a:rPr>
              <a:t>A. Mobilizing for Total War</a:t>
            </a:r>
          </a:p>
          <a:p>
            <a:pPr eaLnBrk="1" hangingPunct="1">
              <a:lnSpc>
                <a:spcPct val="80000"/>
              </a:lnSpc>
            </a:pPr>
            <a:r>
              <a:rPr lang="en-US" sz="1000" smtClean="0">
                <a:latin typeface="Verdana" charset="0"/>
              </a:rPr>
              <a:t>1. Governmental  Management – Each combatant state established new ministries to mobilize soldiers and arms to provide care for widows and veterans and to censor and control the news.</a:t>
            </a:r>
          </a:p>
          <a:p>
            <a:pPr eaLnBrk="1" hangingPunct="1">
              <a:lnSpc>
                <a:spcPct val="80000"/>
              </a:lnSpc>
            </a:pPr>
            <a:r>
              <a:rPr lang="en-US" sz="1000" smtClean="0">
                <a:latin typeface="Verdana" charset="0"/>
              </a:rPr>
              <a:t>2. A Planned Economy – Government planning boards set mandatory production goals, established rationing programs, set limits on wages and prices, and created war materials boards. Yet the government refused to tax war profits, a situation that led to deficit financing, inflation, a black market and the reemergence of class conflict. </a:t>
            </a:r>
          </a:p>
          <a:p>
            <a:pPr eaLnBrk="1" hangingPunct="1">
              <a:lnSpc>
                <a:spcPct val="80000"/>
              </a:lnSpc>
            </a:pPr>
            <a:r>
              <a:rPr lang="en-US" sz="1000" smtClean="0">
                <a:latin typeface="Verdana" charset="0"/>
              </a:rPr>
              <a:t>3. Military Dictatorship – In Germany, Generals Hindenburg and Ludendorff drove Chancellor Bethmann-Hollweg from office and attempted to mobilize for total war. Yet other countries, including France, also suspended parliamentary powers, civil liberties and ignored democratic proceedings. </a:t>
            </a:r>
          </a:p>
          <a:p>
            <a:pPr eaLnBrk="1" hangingPunct="1">
              <a:lnSpc>
                <a:spcPct val="80000"/>
              </a:lnSpc>
            </a:pPr>
            <a:endParaRPr lang="en-US" sz="1000" smtClean="0">
              <a:latin typeface="Verdana" charset="0"/>
            </a:endParaRPr>
          </a:p>
          <a:p>
            <a:pPr eaLnBrk="1" hangingPunct="1">
              <a:lnSpc>
                <a:spcPct val="80000"/>
              </a:lnSpc>
            </a:pPr>
            <a:r>
              <a:rPr lang="en-US" sz="1000" b="1" smtClean="0">
                <a:latin typeface="Verdana" charset="0"/>
              </a:rPr>
              <a:t>B. The Social Impact</a:t>
            </a:r>
          </a:p>
          <a:p>
            <a:pPr eaLnBrk="1" hangingPunct="1">
              <a:lnSpc>
                <a:spcPct val="80000"/>
              </a:lnSpc>
            </a:pPr>
            <a:r>
              <a:rPr lang="en-US" sz="1000" smtClean="0">
                <a:latin typeface="Verdana" charset="0"/>
              </a:rPr>
              <a:t>1. Labor Shortage – Since millions of men were conscripted into the military. </a:t>
            </a:r>
          </a:p>
          <a:p>
            <a:pPr eaLnBrk="1" hangingPunct="1">
              <a:lnSpc>
                <a:spcPct val="80000"/>
              </a:lnSpc>
            </a:pPr>
            <a:r>
              <a:rPr lang="en-US" sz="1000" smtClean="0">
                <a:latin typeface="Verdana" charset="0"/>
              </a:rPr>
              <a:t>2. Labor Unions – Unions gained power and prestige. They chose to cooperate with wartime governments on workplace rules, wages and production schedule in exchange for real participation in wartime councils. </a:t>
            </a:r>
          </a:p>
          <a:p>
            <a:pPr eaLnBrk="1" hangingPunct="1">
              <a:lnSpc>
                <a:spcPct val="80000"/>
              </a:lnSpc>
            </a:pPr>
            <a:r>
              <a:rPr lang="en-US" sz="1000" smtClean="0">
                <a:latin typeface="Verdana" charset="0"/>
              </a:rPr>
              <a:t>3. Women Workers – Women moved into skilled industrial jobs and as bank tellers, mail carriers, police officers, firefighters, farm laborers, and auxiliaries and nurses at the front.  At the end of the war, women were forced out of the workplace as demobilized soldiers demanded their jobs back and women’s rights movements faded later in the 1920s and 1930s. </a:t>
            </a:r>
          </a:p>
          <a:p>
            <a:pPr eaLnBrk="1" hangingPunct="1">
              <a:lnSpc>
                <a:spcPct val="80000"/>
              </a:lnSpc>
            </a:pPr>
            <a:r>
              <a:rPr lang="en-US" sz="1000" smtClean="0">
                <a:latin typeface="Verdana" charset="0"/>
              </a:rPr>
              <a:t>4. Greater Social Equality – The result of full employment, labor shortages, and the leveling power of death which knew no class distinctions at the front. </a:t>
            </a:r>
          </a:p>
          <a:p>
            <a:pPr eaLnBrk="1" hangingPunct="1">
              <a:lnSpc>
                <a:spcPct val="80000"/>
              </a:lnSpc>
            </a:pPr>
            <a:endParaRPr lang="en-US" sz="1000" smtClean="0">
              <a:latin typeface="Verdana" charset="0"/>
            </a:endParaRPr>
          </a:p>
          <a:p>
            <a:pPr>
              <a:lnSpc>
                <a:spcPct val="80000"/>
              </a:lnSpc>
            </a:pPr>
            <a:endParaRPr lang="en-US" sz="1000" smtClean="0">
              <a:latin typeface="Verdana"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lnSpc>
                <a:spcPct val="90000"/>
              </a:lnSpc>
            </a:pPr>
            <a:r>
              <a:rPr lang="en-US" b="1" smtClean="0">
                <a:latin typeface="Verdana" charset="0"/>
              </a:rPr>
              <a:t>III. The Home Front</a:t>
            </a:r>
          </a:p>
          <a:p>
            <a:pPr algn="ctr" eaLnBrk="1" hangingPunct="1">
              <a:lnSpc>
                <a:spcPct val="90000"/>
              </a:lnSpc>
            </a:pPr>
            <a:endParaRPr lang="en-US" b="1" smtClean="0">
              <a:latin typeface="Verdana" charset="0"/>
            </a:endParaRPr>
          </a:p>
          <a:p>
            <a:pPr eaLnBrk="1" hangingPunct="1">
              <a:lnSpc>
                <a:spcPct val="90000"/>
              </a:lnSpc>
            </a:pPr>
            <a:r>
              <a:rPr lang="en-US" b="1" smtClean="0">
                <a:latin typeface="Verdana" charset="0"/>
              </a:rPr>
              <a:t>C. Growing Political Tensions</a:t>
            </a:r>
          </a:p>
          <a:p>
            <a:pPr eaLnBrk="1" hangingPunct="1">
              <a:lnSpc>
                <a:spcPct val="90000"/>
              </a:lnSpc>
            </a:pPr>
            <a:r>
              <a:rPr lang="en-US" smtClean="0">
                <a:latin typeface="Verdana" charset="0"/>
              </a:rPr>
              <a:t>1. Propaganda – Helped ensure initial support for most governments, featuring exaggerated accounts of atrocities and patriotic slogans. </a:t>
            </a:r>
          </a:p>
          <a:p>
            <a:pPr eaLnBrk="1" hangingPunct="1">
              <a:lnSpc>
                <a:spcPct val="90000"/>
              </a:lnSpc>
            </a:pPr>
            <a:r>
              <a:rPr lang="en-US" smtClean="0">
                <a:latin typeface="Verdana" charset="0"/>
              </a:rPr>
              <a:t>2. Strains in the Allied Powers – Included demonstrations by the radical German socialist leader Karl Liebknecht, the Easter rebellion in Dublin, strikes in France (which were ruthlessly suppressed by the French leaders, Georges Clemenceau), and mutinies by French and Italian troops (1917).  </a:t>
            </a:r>
          </a:p>
          <a:p>
            <a:pPr eaLnBrk="1" hangingPunct="1">
              <a:lnSpc>
                <a:spcPct val="90000"/>
              </a:lnSpc>
            </a:pPr>
            <a:r>
              <a:rPr lang="en-US" smtClean="0">
                <a:latin typeface="Verdana" charset="0"/>
              </a:rPr>
              <a:t>3. Strains in the Central Powers – In Austria, the chief minister was assassinated by a socialist while Czech and Yugoslav leaders demanded independent states. In Germany, 750,000 civilians died of starvation because of the British blockade, while moderate socialists in the Reichstag called for a compromise — “peace without annexations or reparations.” After a series of strikes, radicals left the Socialist Party to form the Independent Socialist Party, which would found the German Communist Party.  </a:t>
            </a:r>
          </a:p>
          <a:p>
            <a:pPr eaLnBrk="1" hangingPunct="1">
              <a:lnSpc>
                <a:spcPct val="90000"/>
              </a:lnSpc>
            </a:pPr>
            <a:endParaRPr lang="en-US" smtClean="0">
              <a:latin typeface="Verdana" charset="0"/>
            </a:endParaRPr>
          </a:p>
          <a:p>
            <a:pPr>
              <a:lnSpc>
                <a:spcPct val="90000"/>
              </a:lnSpc>
            </a:pPr>
            <a:endParaRPr lang="en-US" smtClean="0">
              <a:latin typeface="Verdana"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pPr>
              <a:lnSpc>
                <a:spcPct val="90000"/>
              </a:lnSpc>
            </a:pPr>
            <a:r>
              <a:rPr lang="en-US" sz="1000" smtClean="0">
                <a:latin typeface="Verdana" charset="0"/>
              </a:rPr>
              <a:t>Have students discuss these recruiting posters and how propaganda posters appealed to national and gender identities.</a:t>
            </a:r>
          </a:p>
          <a:p>
            <a:pPr>
              <a:lnSpc>
                <a:spcPct val="90000"/>
              </a:lnSpc>
            </a:pPr>
            <a:endParaRPr lang="en-US" sz="1000" smtClean="0">
              <a:latin typeface="Verdana" charset="0"/>
            </a:endParaRPr>
          </a:p>
          <a:p>
            <a:pPr>
              <a:lnSpc>
                <a:spcPct val="90000"/>
              </a:lnSpc>
            </a:pPr>
            <a:r>
              <a:rPr lang="en-US" sz="1000" smtClean="0">
                <a:latin typeface="Verdana" charset="0"/>
              </a:rPr>
              <a:t>1. Based on the French poster, what image does the poster convey about the French soldier? </a:t>
            </a:r>
          </a:p>
          <a:p>
            <a:pPr>
              <a:lnSpc>
                <a:spcPct val="90000"/>
              </a:lnSpc>
            </a:pPr>
            <a:r>
              <a:rPr lang="en-US" sz="1000" smtClean="0">
                <a:latin typeface="Verdana" charset="0"/>
              </a:rPr>
              <a:t>(Answers: strong, defiant, battle-hardened, proud, overcoming hardship.)</a:t>
            </a:r>
          </a:p>
          <a:p>
            <a:pPr>
              <a:lnSpc>
                <a:spcPct val="90000"/>
              </a:lnSpc>
            </a:pPr>
            <a:endParaRPr lang="en-US" sz="1000" smtClean="0">
              <a:latin typeface="Verdana" charset="0"/>
            </a:endParaRPr>
          </a:p>
          <a:p>
            <a:pPr>
              <a:lnSpc>
                <a:spcPct val="90000"/>
              </a:lnSpc>
            </a:pPr>
            <a:r>
              <a:rPr lang="en-US" sz="1000" smtClean="0">
                <a:latin typeface="Verdana" charset="0"/>
              </a:rPr>
              <a:t>2. What does the poster say about the French people? </a:t>
            </a:r>
          </a:p>
          <a:p>
            <a:pPr>
              <a:lnSpc>
                <a:spcPct val="90000"/>
              </a:lnSpc>
            </a:pPr>
            <a:r>
              <a:rPr lang="en-US" sz="1000" smtClean="0">
                <a:latin typeface="Verdana" charset="0"/>
              </a:rPr>
              <a:t>(Answers: shows years of suffering, destruction of cities in background, farmland turned to battlefields, but the French still fighting.)</a:t>
            </a:r>
          </a:p>
          <a:p>
            <a:pPr>
              <a:lnSpc>
                <a:spcPct val="90000"/>
              </a:lnSpc>
            </a:pPr>
            <a:endParaRPr lang="en-US" sz="1000" smtClean="0">
              <a:latin typeface="Verdana" charset="0"/>
            </a:endParaRPr>
          </a:p>
          <a:p>
            <a:pPr>
              <a:lnSpc>
                <a:spcPct val="90000"/>
              </a:lnSpc>
            </a:pPr>
            <a:r>
              <a:rPr lang="en-US" sz="1000" smtClean="0">
                <a:latin typeface="Verdana" charset="0"/>
              </a:rPr>
              <a:t>3. What image does the American poster convey about the American soldier?  </a:t>
            </a:r>
          </a:p>
          <a:p>
            <a:pPr>
              <a:lnSpc>
                <a:spcPct val="90000"/>
              </a:lnSpc>
            </a:pPr>
            <a:r>
              <a:rPr lang="en-US" sz="1000" smtClean="0">
                <a:latin typeface="Verdana" charset="0"/>
              </a:rPr>
              <a:t>(Answers: young, enthusiastic, energetic, adventurous, exciting, like a cowboy, fighters)</a:t>
            </a:r>
          </a:p>
          <a:p>
            <a:pPr>
              <a:lnSpc>
                <a:spcPct val="90000"/>
              </a:lnSpc>
            </a:pPr>
            <a:endParaRPr lang="en-US" sz="1000" smtClean="0">
              <a:latin typeface="Verdana" charset="0"/>
            </a:endParaRPr>
          </a:p>
          <a:p>
            <a:pPr>
              <a:lnSpc>
                <a:spcPct val="90000"/>
              </a:lnSpc>
            </a:pPr>
            <a:r>
              <a:rPr lang="en-US" sz="1000" smtClean="0">
                <a:latin typeface="Verdana" charset="0"/>
              </a:rPr>
              <a:t>4. What does the poster say about the American people? </a:t>
            </a:r>
          </a:p>
          <a:p>
            <a:pPr>
              <a:lnSpc>
                <a:spcPct val="90000"/>
              </a:lnSpc>
            </a:pPr>
            <a:r>
              <a:rPr lang="en-US" sz="1000" smtClean="0">
                <a:latin typeface="Verdana" charset="0"/>
              </a:rPr>
              <a:t>(Answers: haven’t suffered a long war, confident, not threatened with invasion.)</a:t>
            </a:r>
          </a:p>
          <a:p>
            <a:pPr>
              <a:lnSpc>
                <a:spcPct val="90000"/>
              </a:lnSpc>
            </a:pPr>
            <a:endParaRPr lang="en-US" sz="1000" smtClean="0">
              <a:latin typeface="Verdana" charset="0"/>
            </a:endParaRPr>
          </a:p>
          <a:p>
            <a:pPr>
              <a:lnSpc>
                <a:spcPct val="90000"/>
              </a:lnSpc>
            </a:pPr>
            <a:r>
              <a:rPr lang="en-US" sz="1000" smtClean="0">
                <a:latin typeface="Verdana" charset="0"/>
              </a:rPr>
              <a:t>5. How do these images appeal to ideas of masculinity, and how are women’s roles changing at the same time? </a:t>
            </a:r>
          </a:p>
          <a:p>
            <a:pPr>
              <a:lnSpc>
                <a:spcPct val="90000"/>
              </a:lnSpc>
            </a:pPr>
            <a:r>
              <a:rPr lang="en-US" sz="1000" smtClean="0">
                <a:latin typeface="Verdana" charset="0"/>
              </a:rPr>
              <a:t>(Answers: men are fighting men, real men join the army, women are taking men’s jobs in the factories, suffrage movement)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a:lnSpc>
                <a:spcPct val="90000"/>
              </a:lnSpc>
            </a:pPr>
            <a:r>
              <a:rPr lang="en-US" sz="1000" smtClean="0">
                <a:latin typeface="Verdana" charset="0"/>
              </a:rPr>
              <a:t>Have students discuss these recruiting posters and how propaganda posters appealed to national and gender identities.</a:t>
            </a:r>
          </a:p>
          <a:p>
            <a:pPr>
              <a:lnSpc>
                <a:spcPct val="90000"/>
              </a:lnSpc>
            </a:pPr>
            <a:endParaRPr lang="en-US" sz="1000" smtClean="0">
              <a:latin typeface="Verdana" charset="0"/>
            </a:endParaRPr>
          </a:p>
          <a:p>
            <a:pPr>
              <a:lnSpc>
                <a:spcPct val="90000"/>
              </a:lnSpc>
            </a:pPr>
            <a:r>
              <a:rPr lang="en-US" sz="1000" smtClean="0">
                <a:latin typeface="Verdana" charset="0"/>
              </a:rPr>
              <a:t>1. Based on the French poster, what image does the poster convey about the French soldier? </a:t>
            </a:r>
          </a:p>
          <a:p>
            <a:pPr>
              <a:lnSpc>
                <a:spcPct val="90000"/>
              </a:lnSpc>
            </a:pPr>
            <a:r>
              <a:rPr lang="en-US" sz="1000" smtClean="0">
                <a:latin typeface="Verdana" charset="0"/>
              </a:rPr>
              <a:t>(Answers: strong, defiant, battle-hardened, proud, overcoming hardship.)</a:t>
            </a:r>
          </a:p>
          <a:p>
            <a:pPr>
              <a:lnSpc>
                <a:spcPct val="90000"/>
              </a:lnSpc>
            </a:pPr>
            <a:endParaRPr lang="en-US" sz="1000" smtClean="0">
              <a:latin typeface="Verdana" charset="0"/>
            </a:endParaRPr>
          </a:p>
          <a:p>
            <a:pPr>
              <a:lnSpc>
                <a:spcPct val="90000"/>
              </a:lnSpc>
            </a:pPr>
            <a:r>
              <a:rPr lang="en-US" sz="1000" smtClean="0">
                <a:latin typeface="Verdana" charset="0"/>
              </a:rPr>
              <a:t>2. What does the poster say about the French people? </a:t>
            </a:r>
          </a:p>
          <a:p>
            <a:pPr>
              <a:lnSpc>
                <a:spcPct val="90000"/>
              </a:lnSpc>
            </a:pPr>
            <a:r>
              <a:rPr lang="en-US" sz="1000" smtClean="0">
                <a:latin typeface="Verdana" charset="0"/>
              </a:rPr>
              <a:t>(Answers: shows years of suffering, destruction of cities in background, farmland turned to battlefields, but the French still fighting.)</a:t>
            </a:r>
          </a:p>
          <a:p>
            <a:pPr>
              <a:lnSpc>
                <a:spcPct val="90000"/>
              </a:lnSpc>
            </a:pPr>
            <a:endParaRPr lang="en-US" sz="1000" smtClean="0">
              <a:latin typeface="Verdana" charset="0"/>
            </a:endParaRPr>
          </a:p>
          <a:p>
            <a:pPr>
              <a:lnSpc>
                <a:spcPct val="90000"/>
              </a:lnSpc>
            </a:pPr>
            <a:r>
              <a:rPr lang="en-US" sz="1000" smtClean="0">
                <a:latin typeface="Verdana" charset="0"/>
              </a:rPr>
              <a:t>3. What image does the American poster convey about the American soldier?  </a:t>
            </a:r>
          </a:p>
          <a:p>
            <a:pPr>
              <a:lnSpc>
                <a:spcPct val="90000"/>
              </a:lnSpc>
            </a:pPr>
            <a:r>
              <a:rPr lang="en-US" sz="1000" smtClean="0">
                <a:latin typeface="Verdana" charset="0"/>
              </a:rPr>
              <a:t>(Answers: young, enthusiastic, energetic, adventurous, exciting, like a cowboy, fighters)</a:t>
            </a:r>
          </a:p>
          <a:p>
            <a:pPr>
              <a:lnSpc>
                <a:spcPct val="90000"/>
              </a:lnSpc>
            </a:pPr>
            <a:endParaRPr lang="en-US" sz="1000" smtClean="0">
              <a:latin typeface="Verdana" charset="0"/>
            </a:endParaRPr>
          </a:p>
          <a:p>
            <a:pPr>
              <a:lnSpc>
                <a:spcPct val="90000"/>
              </a:lnSpc>
            </a:pPr>
            <a:r>
              <a:rPr lang="en-US" sz="1000" smtClean="0">
                <a:latin typeface="Verdana" charset="0"/>
              </a:rPr>
              <a:t>4. What does the poster say about the American people? </a:t>
            </a:r>
          </a:p>
          <a:p>
            <a:pPr>
              <a:lnSpc>
                <a:spcPct val="90000"/>
              </a:lnSpc>
            </a:pPr>
            <a:r>
              <a:rPr lang="en-US" sz="1000" smtClean="0">
                <a:latin typeface="Verdana" charset="0"/>
              </a:rPr>
              <a:t>(Answers: haven’t suffered a long war, confident, not threatened with invasion.)</a:t>
            </a:r>
          </a:p>
          <a:p>
            <a:pPr>
              <a:lnSpc>
                <a:spcPct val="90000"/>
              </a:lnSpc>
            </a:pPr>
            <a:endParaRPr lang="en-US" sz="1000" smtClean="0">
              <a:latin typeface="Verdana" charset="0"/>
            </a:endParaRPr>
          </a:p>
          <a:p>
            <a:pPr>
              <a:lnSpc>
                <a:spcPct val="90000"/>
              </a:lnSpc>
            </a:pPr>
            <a:r>
              <a:rPr lang="en-US" sz="1000" smtClean="0">
                <a:latin typeface="Verdana" charset="0"/>
              </a:rPr>
              <a:t>5. How do these images appeal to ideas of masculinity, and how are women’s roles changing at the same time? </a:t>
            </a:r>
          </a:p>
          <a:p>
            <a:pPr>
              <a:lnSpc>
                <a:spcPct val="90000"/>
              </a:lnSpc>
            </a:pPr>
            <a:r>
              <a:rPr lang="en-US" sz="1000" smtClean="0">
                <a:latin typeface="Verdana" charset="0"/>
              </a:rPr>
              <a:t>(Answers: men are fighting men, real men join the army, women are taking men’s jobs in the factories, suffrage movement) </a:t>
            </a:r>
          </a:p>
          <a:p>
            <a:pPr>
              <a:lnSpc>
                <a:spcPct val="90000"/>
              </a:lnSpc>
            </a:pPr>
            <a:endParaRPr lang="en-US" sz="1000" smtClean="0">
              <a:latin typeface="Verdana"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pPr eaLnBrk="1" hangingPunct="1">
              <a:lnSpc>
                <a:spcPct val="80000"/>
              </a:lnSpc>
            </a:pPr>
            <a:r>
              <a:rPr lang="en-US" sz="1000" b="1" smtClean="0">
                <a:latin typeface="Verdana" charset="0"/>
              </a:rPr>
              <a:t>IV. The Russian Revolution</a:t>
            </a:r>
          </a:p>
          <a:p>
            <a:pPr algn="ctr" eaLnBrk="1" hangingPunct="1">
              <a:lnSpc>
                <a:spcPct val="80000"/>
              </a:lnSpc>
            </a:pPr>
            <a:endParaRPr lang="en-US" sz="1000" b="1" smtClean="0">
              <a:latin typeface="Verdana" charset="0"/>
            </a:endParaRPr>
          </a:p>
          <a:p>
            <a:pPr eaLnBrk="1" hangingPunct="1">
              <a:lnSpc>
                <a:spcPct val="80000"/>
              </a:lnSpc>
            </a:pPr>
            <a:r>
              <a:rPr lang="en-US" sz="1000" b="1" smtClean="0">
                <a:latin typeface="Verdana" charset="0"/>
              </a:rPr>
              <a:t>A. The Fall of Imperial Russia</a:t>
            </a:r>
          </a:p>
          <a:p>
            <a:pPr eaLnBrk="1" hangingPunct="1">
              <a:lnSpc>
                <a:spcPct val="80000"/>
              </a:lnSpc>
            </a:pPr>
            <a:r>
              <a:rPr lang="en-US" sz="1000" smtClean="0">
                <a:latin typeface="Verdana" charset="0"/>
              </a:rPr>
              <a:t>1. Temporary Unity – At the start of the war, liberals, socialists and conservatives united behind Tsar Nicholas II (r. 1894–1917). </a:t>
            </a:r>
          </a:p>
          <a:p>
            <a:pPr eaLnBrk="1" hangingPunct="1">
              <a:lnSpc>
                <a:spcPct val="80000"/>
              </a:lnSpc>
            </a:pPr>
            <a:r>
              <a:rPr lang="en-US" sz="1000" smtClean="0">
                <a:latin typeface="Verdana" charset="0"/>
              </a:rPr>
              <a:t>2. Problems with the Russian War Effort – Inadequate armaments and a relatively ineffective mobilization.</a:t>
            </a:r>
          </a:p>
          <a:p>
            <a:pPr eaLnBrk="1" hangingPunct="1">
              <a:lnSpc>
                <a:spcPct val="80000"/>
              </a:lnSpc>
            </a:pPr>
            <a:r>
              <a:rPr lang="en-US" sz="1000" smtClean="0">
                <a:latin typeface="Verdana" charset="0"/>
              </a:rPr>
              <a:t>3. Weak Leadership - The tsar retained complete control over the bureaucracy and the army, adjourned the Duma to travel to the front to lead the armies. The government was left in the hands of his wife, Tsarina Alexandra, who relied for an adviser on Rasputin, an educated Siberian preacher with supposed healing powers.  </a:t>
            </a:r>
          </a:p>
          <a:p>
            <a:pPr eaLnBrk="1" hangingPunct="1">
              <a:lnSpc>
                <a:spcPct val="80000"/>
              </a:lnSpc>
            </a:pPr>
            <a:r>
              <a:rPr lang="en-US" sz="1000" smtClean="0">
                <a:latin typeface="Verdana" charset="0"/>
              </a:rPr>
              <a:t>4. The February Revolution – After mass desertions, food and fuel shortages, violent demonstrations in St. Petersburg and strike, the Duma declared a provisional government and Nicholas abdicated. </a:t>
            </a:r>
          </a:p>
          <a:p>
            <a:pPr eaLnBrk="1" hangingPunct="1">
              <a:lnSpc>
                <a:spcPct val="80000"/>
              </a:lnSpc>
            </a:pPr>
            <a:endParaRPr lang="en-US" sz="1000" smtClean="0">
              <a:latin typeface="Verdana" charset="0"/>
            </a:endParaRPr>
          </a:p>
          <a:p>
            <a:pPr eaLnBrk="1" hangingPunct="1">
              <a:lnSpc>
                <a:spcPct val="80000"/>
              </a:lnSpc>
            </a:pPr>
            <a:r>
              <a:rPr lang="en-US" sz="1000" b="1" smtClean="0">
                <a:latin typeface="Verdana" charset="0"/>
              </a:rPr>
              <a:t>B. The Provisional Government</a:t>
            </a:r>
          </a:p>
          <a:p>
            <a:pPr eaLnBrk="1" hangingPunct="1">
              <a:lnSpc>
                <a:spcPct val="80000"/>
              </a:lnSpc>
            </a:pPr>
            <a:r>
              <a:rPr lang="en-US" sz="1000" smtClean="0">
                <a:latin typeface="Verdana" charset="0"/>
              </a:rPr>
              <a:t>1. Reforms – The Provisional Government established equality before the law, freedom of speech, religion, assembly, the right of unions to organize and strike. But it also continued the war effort and refused to bring about land reform by confiscating large landholdings and distributing them to peasants. </a:t>
            </a:r>
          </a:p>
          <a:p>
            <a:pPr eaLnBrk="1" hangingPunct="1">
              <a:lnSpc>
                <a:spcPct val="80000"/>
              </a:lnSpc>
            </a:pPr>
            <a:r>
              <a:rPr lang="en-US" sz="1000" smtClean="0">
                <a:latin typeface="Verdana" charset="0"/>
              </a:rPr>
              <a:t>2. Petrograd Soviet – The workers’ and soldiers’ council modeled after the revolutionary soviet of 1905 that effectively shared power with the Provisional Government. It issued its own radical orders, including Army Order No. 1, which stripped officers of their authority and placed them in the hands of committees of common soldiers. </a:t>
            </a:r>
          </a:p>
          <a:p>
            <a:pPr eaLnBrk="1" hangingPunct="1">
              <a:lnSpc>
                <a:spcPct val="80000"/>
              </a:lnSpc>
            </a:pPr>
            <a:r>
              <a:rPr lang="en-US" sz="1000" smtClean="0">
                <a:latin typeface="Verdana" charset="0"/>
              </a:rPr>
              <a:t>3. The Failed Summer Offensive (1917) – led to mass desertions by peasant soldiers and the seizure of land in the countryside. </a:t>
            </a:r>
          </a:p>
          <a:p>
            <a:pPr>
              <a:lnSpc>
                <a:spcPct val="80000"/>
              </a:lnSpc>
            </a:pPr>
            <a:endParaRPr lang="en-US" sz="1000" smtClean="0">
              <a:latin typeface="Verdana" charset="0"/>
            </a:endParaRPr>
          </a:p>
        </p:txBody>
      </p:sp>
      <p:sp>
        <p:nvSpPr>
          <p:cNvPr id="16388" name="Slide Number Placeholder 3"/>
          <p:cNvSpPr>
            <a:spLocks noGrp="1"/>
          </p:cNvSpPr>
          <p:nvPr>
            <p:ph type="sldNum" sz="quarter" idx="5"/>
          </p:nvPr>
        </p:nvSpPr>
        <p:spPr>
          <a:noFill/>
        </p:spPr>
        <p:txBody>
          <a:bodyPr/>
          <a:lstStyle/>
          <a:p>
            <a:fld id="{76859BCB-B96B-489A-8DAD-514D4F33FDB6}" type="slidenum">
              <a:rPr lang="en-US" smtClean="0">
                <a:latin typeface="Verdana" charset="0"/>
              </a:rPr>
              <a:pPr/>
              <a:t>14</a:t>
            </a:fld>
            <a:endParaRPr lang="en-US" smtClean="0">
              <a:latin typeface="Verdana"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lnSpc>
                <a:spcPct val="80000"/>
              </a:lnSpc>
            </a:pPr>
            <a:r>
              <a:rPr lang="en-US" sz="1000" b="1" smtClean="0">
                <a:latin typeface="Verdana" charset="0"/>
              </a:rPr>
              <a:t>IV. The Russian Revolution </a:t>
            </a:r>
          </a:p>
          <a:p>
            <a:pPr algn="ctr" eaLnBrk="1" hangingPunct="1">
              <a:lnSpc>
                <a:spcPct val="80000"/>
              </a:lnSpc>
            </a:pPr>
            <a:endParaRPr lang="en-US" sz="1000" b="1" smtClean="0">
              <a:latin typeface="Verdana" charset="0"/>
            </a:endParaRPr>
          </a:p>
          <a:p>
            <a:pPr eaLnBrk="1" hangingPunct="1">
              <a:lnSpc>
                <a:spcPct val="80000"/>
              </a:lnSpc>
            </a:pPr>
            <a:r>
              <a:rPr lang="en-US" sz="1000" b="1" smtClean="0">
                <a:latin typeface="Verdana" charset="0"/>
              </a:rPr>
              <a:t>C. Lenin and the Bolshevik Revolution</a:t>
            </a:r>
          </a:p>
          <a:p>
            <a:pPr eaLnBrk="1" hangingPunct="1">
              <a:lnSpc>
                <a:spcPct val="80000"/>
              </a:lnSpc>
            </a:pPr>
            <a:r>
              <a:rPr lang="en-US" sz="1000" smtClean="0">
                <a:latin typeface="Verdana" charset="0"/>
              </a:rPr>
              <a:t>1. Background – Lenin was born into the middle class and his older brother was executed for plotting to kill the czar. He studied Marxist socialism and emerged as a radical but pragmatic thinker. </a:t>
            </a:r>
          </a:p>
          <a:p>
            <a:pPr eaLnBrk="1" hangingPunct="1">
              <a:lnSpc>
                <a:spcPct val="80000"/>
              </a:lnSpc>
            </a:pPr>
            <a:r>
              <a:rPr lang="en-US" sz="1000" smtClean="0">
                <a:latin typeface="Verdana" charset="0"/>
              </a:rPr>
              <a:t>2. Lenin’s Ideas – Only violent revolution could destroy capitalism, and a socialist revolution was possible under certain circumstances even in non-industrialized agrarian nations like Russia. Revolution and the possibility of revolution was determined more by human leadership than historical laws. </a:t>
            </a:r>
          </a:p>
          <a:p>
            <a:pPr eaLnBrk="1" hangingPunct="1">
              <a:lnSpc>
                <a:spcPct val="80000"/>
              </a:lnSpc>
            </a:pPr>
            <a:r>
              <a:rPr lang="en-US" sz="1000" smtClean="0">
                <a:latin typeface="Verdana" charset="0"/>
              </a:rPr>
              <a:t>3. Bolsheviks versus Mensheviks –The Bolsheviks (majority socialists) wanted a small disciplined elitist party while the Mensheviks (minority socialists) wanted a democratic party with mass membership. </a:t>
            </a:r>
          </a:p>
          <a:p>
            <a:pPr eaLnBrk="1" hangingPunct="1">
              <a:lnSpc>
                <a:spcPct val="80000"/>
              </a:lnSpc>
            </a:pPr>
            <a:r>
              <a:rPr lang="en-US" sz="1000" smtClean="0">
                <a:latin typeface="Verdana" charset="0"/>
              </a:rPr>
              <a:t>4. Wartime Activities – Lenin opposed the war from the outset and spent the war in Switzerland. The German government offered him safe passage to Russia in 1917 in the hope that he would undermine the war effort. He rejected all cooperation with the provisional government and led an abortive coup in July. </a:t>
            </a:r>
          </a:p>
          <a:p>
            <a:pPr eaLnBrk="1" hangingPunct="1">
              <a:lnSpc>
                <a:spcPct val="80000"/>
              </a:lnSpc>
            </a:pPr>
            <a:endParaRPr lang="en-US" sz="1000" smtClean="0">
              <a:latin typeface="Verdana" charset="0"/>
            </a:endParaRPr>
          </a:p>
          <a:p>
            <a:pPr eaLnBrk="1" hangingPunct="1">
              <a:lnSpc>
                <a:spcPct val="80000"/>
              </a:lnSpc>
            </a:pPr>
            <a:r>
              <a:rPr lang="en-US" sz="1000" b="1" smtClean="0">
                <a:latin typeface="Verdana" charset="0"/>
              </a:rPr>
              <a:t>D. Trotsky and the Seizure of Power</a:t>
            </a:r>
          </a:p>
          <a:p>
            <a:pPr eaLnBrk="1" hangingPunct="1">
              <a:lnSpc>
                <a:spcPct val="80000"/>
              </a:lnSpc>
            </a:pPr>
            <a:r>
              <a:rPr lang="en-US" sz="1000" smtClean="0">
                <a:latin typeface="Verdana" charset="0"/>
              </a:rPr>
              <a:t>1. Increased Popular Support – Party membership soared from 50,000 to 240,000 in the summer and fall of 1917 and the Bolsheviks gained a majority in the Petrograd Soviet. </a:t>
            </a:r>
          </a:p>
          <a:p>
            <a:pPr eaLnBrk="1" hangingPunct="1">
              <a:lnSpc>
                <a:spcPct val="80000"/>
              </a:lnSpc>
            </a:pPr>
            <a:r>
              <a:rPr lang="en-US" sz="1000" smtClean="0">
                <a:latin typeface="Verdana" charset="0"/>
              </a:rPr>
              <a:t>2. Trotsky’s Role – Leon Trotsky (1879–1940) convinced the Petrograd Soviet to make him the leader of a special military-revolutionary committee, which joined with Bolshevik soldiers to seize government buildings and arrest members of the provisional government on the night of November 6. </a:t>
            </a:r>
          </a:p>
          <a:p>
            <a:pPr eaLnBrk="1" hangingPunct="1">
              <a:lnSpc>
                <a:spcPct val="80000"/>
              </a:lnSpc>
            </a:pPr>
            <a:r>
              <a:rPr lang="en-US" sz="1000" smtClean="0">
                <a:latin typeface="Verdana" charset="0"/>
              </a:rPr>
              <a:t>3. Reasons for the Bolshevik Success – Democracy had given way to anarchy, the Bolsheviks had superior leaders in Lenin and Trotsky and many soldiers and workers embraced the Bolshevik promise to end the war. </a:t>
            </a:r>
          </a:p>
          <a:p>
            <a:pPr eaLnBrk="1" hangingPunct="1">
              <a:lnSpc>
                <a:spcPct val="80000"/>
              </a:lnSpc>
            </a:pPr>
            <a:endParaRPr lang="en-US" sz="1000" smtClean="0">
              <a:latin typeface="Verdana" charset="0"/>
            </a:endParaRPr>
          </a:p>
          <a:p>
            <a:pPr>
              <a:lnSpc>
                <a:spcPct val="80000"/>
              </a:lnSpc>
            </a:pPr>
            <a:endParaRPr lang="en-US" sz="1000" smtClean="0">
              <a:latin typeface="Verdana"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lnSpc>
                <a:spcPct val="80000"/>
              </a:lnSpc>
            </a:pPr>
            <a:r>
              <a:rPr lang="en-US" sz="1000" b="1" smtClean="0">
                <a:latin typeface="Verdana" charset="0"/>
              </a:rPr>
              <a:t>IV. The Russian Revolution</a:t>
            </a:r>
          </a:p>
          <a:p>
            <a:pPr algn="ctr" eaLnBrk="1" hangingPunct="1">
              <a:lnSpc>
                <a:spcPct val="80000"/>
              </a:lnSpc>
            </a:pPr>
            <a:endParaRPr lang="en-US" sz="1000" b="1" smtClean="0">
              <a:latin typeface="Verdana" charset="0"/>
            </a:endParaRPr>
          </a:p>
          <a:p>
            <a:pPr eaLnBrk="1" hangingPunct="1">
              <a:lnSpc>
                <a:spcPct val="80000"/>
              </a:lnSpc>
            </a:pPr>
            <a:r>
              <a:rPr lang="en-US" sz="1000" b="1" smtClean="0">
                <a:latin typeface="Verdana" charset="0"/>
              </a:rPr>
              <a:t>E. Dictatorship and Civil War</a:t>
            </a:r>
          </a:p>
          <a:p>
            <a:pPr eaLnBrk="1" hangingPunct="1">
              <a:lnSpc>
                <a:spcPct val="80000"/>
              </a:lnSpc>
            </a:pPr>
            <a:r>
              <a:rPr lang="en-US" sz="1000" smtClean="0">
                <a:latin typeface="Verdana" charset="0"/>
              </a:rPr>
              <a:t>1. Consolidating Power – Lenin profited from the peasant revolution in Russia, mandating land reform after the peasants had already seized many aristocratic estates. He also permanently disbanded the Constituent Assembly on January 18, 1918 after free elections on November produced stunning setbacks for the Bolsheviks. </a:t>
            </a:r>
          </a:p>
          <a:p>
            <a:pPr eaLnBrk="1" hangingPunct="1">
              <a:lnSpc>
                <a:spcPct val="80000"/>
              </a:lnSpc>
            </a:pPr>
            <a:r>
              <a:rPr lang="en-US" sz="1000" smtClean="0">
                <a:latin typeface="Verdana" charset="0"/>
              </a:rPr>
              <a:t>2. Treaty of Brest-Litovsk – Lenin ended the Russian participation in the war by agreeing to give up the western territories largely inhabited by Poles, Finns, Lithuanians, and other non-Russians. This step, though controversial, allowed him to continue consolidating absolute power.</a:t>
            </a:r>
          </a:p>
          <a:p>
            <a:pPr eaLnBrk="1" hangingPunct="1">
              <a:lnSpc>
                <a:spcPct val="80000"/>
              </a:lnSpc>
            </a:pPr>
            <a:r>
              <a:rPr lang="en-US" sz="1000" smtClean="0">
                <a:latin typeface="Verdana" charset="0"/>
              </a:rPr>
              <a:t>3. The Whites – Opponents of the Bolshevik regime, including many officers of the old army (who rejected the peace treaty) and many other social groups especially in southern Russia, Ukraine, and Siberia. By October 1919, it appeared that they might triumph.</a:t>
            </a:r>
          </a:p>
          <a:p>
            <a:pPr eaLnBrk="1" hangingPunct="1">
              <a:lnSpc>
                <a:spcPct val="80000"/>
              </a:lnSpc>
            </a:pPr>
            <a:r>
              <a:rPr lang="en-US" sz="1000" smtClean="0">
                <a:latin typeface="Verdana" charset="0"/>
              </a:rPr>
              <a:t>4. Red Victory – Was made possible by superior Bolshevik leadership, better discipline in the Red Army which was reorganized by Trotsky, a better strategic position in central Russia and in the crucial cities of Moscow and St. Petersburg, the lack of coordination among the Whites, the Reds’ determination to grant ethnic minorities substantial autonomy, and foreign intervention by the Poles, United States, Britain, France, and Japan (which allowed the Bolsheviks to appeal to patriotic nationalism).</a:t>
            </a:r>
          </a:p>
          <a:p>
            <a:pPr eaLnBrk="1" hangingPunct="1">
              <a:lnSpc>
                <a:spcPct val="80000"/>
              </a:lnSpc>
            </a:pPr>
            <a:r>
              <a:rPr lang="en-US" sz="1000" smtClean="0">
                <a:latin typeface="Verdana" charset="0"/>
              </a:rPr>
              <a:t>5. War Communism and Revolutionary Terror – The Bolsheviks nationalized all banks and industries, allowed private property, and seized grain from the peasants to feed the cities. They also imprisoned and executed tens of thousands of political opponents (clergy, aristocrats, liberals, Red Army deserters, the tsar and his family). </a:t>
            </a:r>
          </a:p>
          <a:p>
            <a:pPr eaLnBrk="1" hangingPunct="1">
              <a:lnSpc>
                <a:spcPct val="80000"/>
              </a:lnSpc>
            </a:pPr>
            <a:endParaRPr lang="en-US" sz="1000" smtClean="0">
              <a:latin typeface="Verdana" charset="0"/>
            </a:endParaRPr>
          </a:p>
          <a:p>
            <a:pPr>
              <a:lnSpc>
                <a:spcPct val="80000"/>
              </a:lnSpc>
            </a:pPr>
            <a:endParaRPr lang="en-US" sz="1000" smtClean="0">
              <a:latin typeface="Verdana"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lnSpc>
                <a:spcPct val="80000"/>
              </a:lnSpc>
            </a:pPr>
            <a:r>
              <a:rPr lang="en-US" sz="900" b="1" smtClean="0">
                <a:latin typeface="Verdana" charset="0"/>
              </a:rPr>
              <a:t>V. The Peace Settlement (the failure of the peace settlement led to economic crisis and violent political conflict.)</a:t>
            </a:r>
          </a:p>
          <a:p>
            <a:pPr algn="ctr" eaLnBrk="1" hangingPunct="1">
              <a:lnSpc>
                <a:spcPct val="80000"/>
              </a:lnSpc>
            </a:pPr>
            <a:endParaRPr lang="en-US" sz="900" b="1" smtClean="0">
              <a:latin typeface="Verdana" charset="0"/>
            </a:endParaRPr>
          </a:p>
          <a:p>
            <a:pPr eaLnBrk="1" hangingPunct="1">
              <a:lnSpc>
                <a:spcPct val="80000"/>
              </a:lnSpc>
            </a:pPr>
            <a:r>
              <a:rPr lang="en-US" sz="900" b="1" smtClean="0">
                <a:latin typeface="Verdana" charset="0"/>
              </a:rPr>
              <a:t>A. The End of the War</a:t>
            </a:r>
          </a:p>
          <a:p>
            <a:pPr eaLnBrk="1" hangingPunct="1">
              <a:lnSpc>
                <a:spcPct val="80000"/>
              </a:lnSpc>
            </a:pPr>
            <a:r>
              <a:rPr lang="en-US" sz="900" smtClean="0">
                <a:latin typeface="Verdana" charset="0"/>
              </a:rPr>
              <a:t>1. Second Battle of the Marne – Battle where the all out German advance of spring 1918 was stopped, just as American troops began to see action.</a:t>
            </a:r>
          </a:p>
          <a:p>
            <a:pPr eaLnBrk="1" hangingPunct="1">
              <a:lnSpc>
                <a:spcPct val="80000"/>
              </a:lnSpc>
            </a:pPr>
            <a:r>
              <a:rPr lang="en-US" sz="900" smtClean="0">
                <a:latin typeface="Verdana" charset="0"/>
              </a:rPr>
              <a:t>2. The Stab in the Back – As British, French, and American troops advanced on all fronts, General Ludendorff looked to invite moderate politicians into the government to sign an armistice and shoulder the blame.</a:t>
            </a:r>
          </a:p>
          <a:p>
            <a:pPr eaLnBrk="1" hangingPunct="1">
              <a:lnSpc>
                <a:spcPct val="80000"/>
              </a:lnSpc>
            </a:pPr>
            <a:r>
              <a:rPr lang="en-US" sz="900" smtClean="0">
                <a:latin typeface="Verdana" charset="0"/>
              </a:rPr>
              <a:t>3. The Collapse of the German Empire – After a wave of strike and mutinies, revolution broke out in Germany. Wilhelm II abdicated and fled to Holland. Socialist leaders in Berlin proclaimed a German republic. </a:t>
            </a:r>
          </a:p>
          <a:p>
            <a:pPr eaLnBrk="1" hangingPunct="1">
              <a:lnSpc>
                <a:spcPct val="80000"/>
              </a:lnSpc>
            </a:pPr>
            <a:endParaRPr lang="en-US" sz="900" smtClean="0">
              <a:latin typeface="Verdana" charset="0"/>
            </a:endParaRPr>
          </a:p>
          <a:p>
            <a:pPr eaLnBrk="1" hangingPunct="1">
              <a:lnSpc>
                <a:spcPct val="80000"/>
              </a:lnSpc>
            </a:pPr>
            <a:r>
              <a:rPr lang="en-US" sz="900" b="1" smtClean="0">
                <a:latin typeface="Verdana" charset="0"/>
              </a:rPr>
              <a:t>B. Revolution in Austria-Hungary and Germany</a:t>
            </a:r>
          </a:p>
          <a:p>
            <a:pPr eaLnBrk="1" hangingPunct="1">
              <a:lnSpc>
                <a:spcPct val="80000"/>
              </a:lnSpc>
            </a:pPr>
            <a:r>
              <a:rPr lang="en-US" sz="900" smtClean="0">
                <a:latin typeface="Verdana" charset="0"/>
              </a:rPr>
              <a:t>1. The Break-up of Austria-Hungary – Austria, Hungary, and Czechoslovakia became independent states. Romania gained territory, a greatly expanded Serbian monarchy took the western Balkans and the name Yugoslavia. Hungary became an independent Soviet republic. </a:t>
            </a:r>
          </a:p>
          <a:p>
            <a:pPr eaLnBrk="1" hangingPunct="1">
              <a:lnSpc>
                <a:spcPct val="80000"/>
              </a:lnSpc>
            </a:pPr>
            <a:r>
              <a:rPr lang="en-US" sz="900" smtClean="0">
                <a:latin typeface="Verdana" charset="0"/>
              </a:rPr>
              <a:t>2. The Aborted German Revolution– A genuine popular uprising welled up from below, toppled a monarchy, and created a liberal provisional republic. But the moderates held on to power in spite of attempts at a more radical revolution. Reasons: most Marxist politicians in the SPD were not revolutionaries, but moderates who wanted political democracy and civil liberties. The SPD worked out deals with the army and big businesses to prevent Germany from total collapse.</a:t>
            </a:r>
          </a:p>
          <a:p>
            <a:pPr eaLnBrk="1" hangingPunct="1">
              <a:lnSpc>
                <a:spcPct val="80000"/>
              </a:lnSpc>
            </a:pPr>
            <a:r>
              <a:rPr lang="en-US" sz="900" smtClean="0">
                <a:latin typeface="Verdana" charset="0"/>
              </a:rPr>
              <a:t>3. The Spartacus Uprising (January 1919) – Radical Communists led by Karl Liebknecht and Rosa Luxemburg attempted to seize power but were crushed by nationalist paramilitary organizations. An attempt to establish a Soviet republic in Bavaria was also crushed. </a:t>
            </a:r>
          </a:p>
          <a:p>
            <a:pPr eaLnBrk="1" hangingPunct="1">
              <a:lnSpc>
                <a:spcPct val="80000"/>
              </a:lnSpc>
            </a:pPr>
            <a:r>
              <a:rPr lang="en-US" sz="900" smtClean="0">
                <a:latin typeface="Verdana" charset="0"/>
              </a:rPr>
              <a:t>4. The Outcome – The republican government held on to power but was distrusted by both left (for putting down the uprisings by force) and right (who claimed its pacifist and socialist leaders had stabbed the nation in the back). </a:t>
            </a:r>
          </a:p>
          <a:p>
            <a:pPr eaLnBrk="1" hangingPunct="1">
              <a:lnSpc>
                <a:spcPct val="80000"/>
              </a:lnSpc>
            </a:pPr>
            <a:endParaRPr lang="en-US" sz="900" smtClean="0">
              <a:latin typeface="Verdana" charset="0"/>
            </a:endParaRPr>
          </a:p>
          <a:p>
            <a:pPr>
              <a:lnSpc>
                <a:spcPct val="80000"/>
              </a:lnSpc>
            </a:pPr>
            <a:endParaRPr lang="en-US" sz="900" smtClean="0">
              <a:latin typeface="Verdana"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endParaRPr lang="en-US" smtClean="0">
              <a:latin typeface="Verdana"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lnSpc>
                <a:spcPct val="80000"/>
              </a:lnSpc>
            </a:pPr>
            <a:r>
              <a:rPr lang="en-US" sz="800" b="1" smtClean="0">
                <a:latin typeface="Verdana" charset="0"/>
              </a:rPr>
              <a:t>V. The Peace Settlement</a:t>
            </a:r>
          </a:p>
          <a:p>
            <a:pPr algn="ctr" eaLnBrk="1" hangingPunct="1">
              <a:lnSpc>
                <a:spcPct val="80000"/>
              </a:lnSpc>
            </a:pPr>
            <a:endParaRPr lang="en-US" sz="800" b="1" smtClean="0">
              <a:latin typeface="Verdana" charset="0"/>
            </a:endParaRPr>
          </a:p>
          <a:p>
            <a:pPr eaLnBrk="1" hangingPunct="1">
              <a:lnSpc>
                <a:spcPct val="80000"/>
              </a:lnSpc>
            </a:pPr>
            <a:r>
              <a:rPr lang="en-US" sz="800" b="1" smtClean="0">
                <a:latin typeface="Verdana" charset="0"/>
              </a:rPr>
              <a:t>C. The Treaty of Versailles</a:t>
            </a:r>
          </a:p>
          <a:p>
            <a:pPr eaLnBrk="1" hangingPunct="1">
              <a:lnSpc>
                <a:spcPct val="80000"/>
              </a:lnSpc>
            </a:pPr>
            <a:r>
              <a:rPr lang="en-US" sz="800" smtClean="0">
                <a:latin typeface="Verdana" charset="0"/>
              </a:rPr>
              <a:t>1. The Fourteen Points – U.S. President Wilson’s peace proposal that called for open diplomacy, freedom of commerce and trade, the establishment of a League of Nations, self-determination of nations. They inspired hopes that could not be fulfilled. </a:t>
            </a:r>
          </a:p>
          <a:p>
            <a:pPr eaLnBrk="1" hangingPunct="1">
              <a:lnSpc>
                <a:spcPct val="80000"/>
              </a:lnSpc>
            </a:pPr>
            <a:r>
              <a:rPr lang="en-US" sz="800" smtClean="0">
                <a:latin typeface="Verdana" charset="0"/>
              </a:rPr>
              <a:t>2. Disagreements over Germany – The Big Three (the U.S., Britain, and France) disagreed over the peace. In contrast to Wilson, Clemenceau wanted revenge, economic retribution, French security, a buffer state (the Rhineland) between France and Germany, and vast reparations payments. The compromise – Clemenceau gave up the demand for a buffer state in exchange for a formal defensive alliance with the U.S. and Britain. </a:t>
            </a:r>
          </a:p>
          <a:p>
            <a:pPr eaLnBrk="1" hangingPunct="1">
              <a:lnSpc>
                <a:spcPct val="80000"/>
              </a:lnSpc>
            </a:pPr>
            <a:r>
              <a:rPr lang="en-US" sz="800" smtClean="0">
                <a:latin typeface="Verdana" charset="0"/>
              </a:rPr>
              <a:t>3. The Peace Terms – New independent states were created (Poland, Czechoslovakia, Finland, the Baltic States, Yugoslavia), the Ottoman Empire was split apart; Germany’s African and Asian colonies were given to France; Britain and Japan as League of Nations mandates; Alsace-Lorraine was returned to France; German and ethnic-Polish territories were given to Poland; Germany’s army was limited to 100,000 men; the Rhineland was demilitarized; the “war guilt clause”; and reparations payments were imposed on Germany.</a:t>
            </a:r>
          </a:p>
          <a:p>
            <a:pPr eaLnBrk="1" hangingPunct="1">
              <a:lnSpc>
                <a:spcPct val="80000"/>
              </a:lnSpc>
            </a:pPr>
            <a:r>
              <a:rPr lang="en-US" sz="800" smtClean="0">
                <a:latin typeface="Verdana" charset="0"/>
              </a:rPr>
              <a:t>4. The Flawed Peace – The American Senate failed to ratify the treaty, Germany was outraged by the war guilt clause and reparations payments and the principle of national self-determination was often flouted and ignored.</a:t>
            </a:r>
          </a:p>
          <a:p>
            <a:pPr eaLnBrk="1" hangingPunct="1">
              <a:lnSpc>
                <a:spcPct val="80000"/>
              </a:lnSpc>
            </a:pPr>
            <a:endParaRPr lang="en-US" sz="800" smtClean="0">
              <a:latin typeface="Verdana" charset="0"/>
            </a:endParaRPr>
          </a:p>
          <a:p>
            <a:pPr eaLnBrk="1" hangingPunct="1">
              <a:lnSpc>
                <a:spcPct val="80000"/>
              </a:lnSpc>
            </a:pPr>
            <a:r>
              <a:rPr lang="en-US" sz="800" b="1" smtClean="0">
                <a:latin typeface="Verdana" charset="0"/>
              </a:rPr>
              <a:t>D. The Peace Settlement in the Middle East</a:t>
            </a:r>
          </a:p>
          <a:p>
            <a:pPr eaLnBrk="1" hangingPunct="1">
              <a:lnSpc>
                <a:spcPct val="80000"/>
              </a:lnSpc>
            </a:pPr>
            <a:r>
              <a:rPr lang="en-US" sz="800" smtClean="0">
                <a:latin typeface="Verdana" charset="0"/>
              </a:rPr>
              <a:t>1. The Sykes-Picot Agreement (1916) – An agreement between the British and the French to divide up and rule Ottoman territories. The French were to receive Lebanon, Syria, and southern Turkey, while the British were to receive Palestine, Transjordan, and Iraq. This agreement betrayed promises the British made to the Arabs during the war. </a:t>
            </a:r>
          </a:p>
          <a:p>
            <a:pPr eaLnBrk="1" hangingPunct="1">
              <a:lnSpc>
                <a:spcPct val="80000"/>
              </a:lnSpc>
            </a:pPr>
            <a:r>
              <a:rPr lang="en-US" sz="800" smtClean="0">
                <a:latin typeface="Verdana" charset="0"/>
              </a:rPr>
              <a:t>2. Balfour Declaration (1917) – British plans for a Jewish homeland in Palestine, even though Jews accounted for only 11% of the population in the territories to become Palestine.</a:t>
            </a:r>
          </a:p>
          <a:p>
            <a:pPr eaLnBrk="1" hangingPunct="1">
              <a:lnSpc>
                <a:spcPct val="80000"/>
              </a:lnSpc>
            </a:pPr>
            <a:r>
              <a:rPr lang="en-US" sz="800" smtClean="0">
                <a:latin typeface="Verdana" charset="0"/>
              </a:rPr>
              <a:t>3. The Arab Response – Since only Saudi Arabia was given political independence, Arab groups proclaimed Iraq and Syria independent kingdoms and revolted, prompting military action by the British and the French. </a:t>
            </a:r>
          </a:p>
          <a:p>
            <a:pPr eaLnBrk="1" hangingPunct="1">
              <a:lnSpc>
                <a:spcPct val="80000"/>
              </a:lnSpc>
            </a:pPr>
            <a:r>
              <a:rPr lang="en-US" sz="800" smtClean="0">
                <a:latin typeface="Verdana" charset="0"/>
              </a:rPr>
              <a:t>4. The Creation of Turkey – Mustafa Kemal (1881–1938) fought back against Allied attempts at dismemberment of the Ottoman Empire and a Greek invasion. He created a secular, modern republic, and a one-party system, under which he was elected president. He separated church and state, introduced western law codes, and established a secular public school system. </a:t>
            </a:r>
          </a:p>
          <a:p>
            <a:pPr eaLnBrk="1" hangingPunct="1">
              <a:lnSpc>
                <a:spcPct val="80000"/>
              </a:lnSpc>
            </a:pPr>
            <a:endParaRPr lang="en-US" sz="800" smtClean="0">
              <a:latin typeface="Verdana" charset="0"/>
            </a:endParaRPr>
          </a:p>
          <a:p>
            <a:pPr eaLnBrk="1" hangingPunct="1">
              <a:lnSpc>
                <a:spcPct val="80000"/>
              </a:lnSpc>
            </a:pPr>
            <a:endParaRPr lang="en-US" sz="800" smtClean="0">
              <a:latin typeface="Verdana" charset="0"/>
            </a:endParaRPr>
          </a:p>
          <a:p>
            <a:pPr>
              <a:lnSpc>
                <a:spcPct val="80000"/>
              </a:lnSpc>
            </a:pPr>
            <a:endParaRPr lang="en-US" sz="800" smtClean="0">
              <a:latin typeface="Verdana"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lnSpc>
                <a:spcPct val="80000"/>
              </a:lnSpc>
            </a:pPr>
            <a:r>
              <a:rPr lang="en-US" sz="1000" b="1" smtClean="0">
                <a:latin typeface="Verdana" charset="0"/>
              </a:rPr>
              <a:t>I. The Road to War</a:t>
            </a:r>
            <a:r>
              <a:rPr lang="en-US" sz="1000" smtClean="0">
                <a:latin typeface="Verdana" charset="0"/>
              </a:rPr>
              <a:t> </a:t>
            </a:r>
            <a:r>
              <a:rPr lang="en-US" sz="1000" b="1" smtClean="0">
                <a:latin typeface="Verdana" charset="0"/>
              </a:rPr>
              <a:t>(no single cause but many)</a:t>
            </a:r>
          </a:p>
          <a:p>
            <a:pPr eaLnBrk="1" hangingPunct="1">
              <a:lnSpc>
                <a:spcPct val="80000"/>
              </a:lnSpc>
            </a:pPr>
            <a:endParaRPr lang="en-US" sz="1000" b="1" smtClean="0">
              <a:latin typeface="Verdana" charset="0"/>
            </a:endParaRPr>
          </a:p>
          <a:p>
            <a:pPr eaLnBrk="1" hangingPunct="1">
              <a:lnSpc>
                <a:spcPct val="80000"/>
              </a:lnSpc>
            </a:pPr>
            <a:r>
              <a:rPr lang="en-US" sz="1000" b="1" smtClean="0">
                <a:latin typeface="Verdana" charset="0"/>
              </a:rPr>
              <a:t>A. Growing International Conflict </a:t>
            </a:r>
          </a:p>
          <a:p>
            <a:pPr eaLnBrk="1" hangingPunct="1">
              <a:lnSpc>
                <a:spcPct val="80000"/>
              </a:lnSpc>
            </a:pPr>
            <a:r>
              <a:rPr lang="en-US" sz="1000" smtClean="0">
                <a:latin typeface="Verdana" charset="0"/>
              </a:rPr>
              <a:t>1. Germany’s Great Power Status – A major cause of the war. Though Bismarck insisted that German had no territorial ambitions and needed to maintain friendly relations with Russia, Kaiser Wilhelm pursued a much more belligerent foreign policy. He refused to renew the nonaggression pact with Russia. </a:t>
            </a:r>
          </a:p>
          <a:p>
            <a:pPr eaLnBrk="1" hangingPunct="1">
              <a:lnSpc>
                <a:spcPct val="80000"/>
              </a:lnSpc>
            </a:pPr>
            <a:r>
              <a:rPr lang="en-US" sz="1000" smtClean="0">
                <a:latin typeface="Verdana" charset="0"/>
              </a:rPr>
              <a:t>2.The Alliance Systems – The Triple Alliance (Austria, Germany, Italy) faced the Dual Alliance (Russia and France). The German military began preparing for a two-front war. </a:t>
            </a:r>
          </a:p>
          <a:p>
            <a:pPr eaLnBrk="1" hangingPunct="1">
              <a:lnSpc>
                <a:spcPct val="80000"/>
              </a:lnSpc>
            </a:pPr>
            <a:r>
              <a:rPr lang="en-US" sz="1000" smtClean="0">
                <a:latin typeface="Verdana" charset="0"/>
              </a:rPr>
              <a:t>3. The Anglo-German Antagonism – Though Britain was the only uncommitted Great Power in Europe in 1891, its relations with Germany soured because of commercial rivalries in world markets, Germany’s pursuit of colonies, Germany’s decision to expand its navy and challenge British naval supremacy and German sympathy for the Boers. </a:t>
            </a:r>
          </a:p>
          <a:p>
            <a:pPr eaLnBrk="1" hangingPunct="1">
              <a:lnSpc>
                <a:spcPct val="80000"/>
              </a:lnSpc>
            </a:pPr>
            <a:r>
              <a:rPr lang="en-US" sz="1000" smtClean="0">
                <a:latin typeface="Verdana" charset="0"/>
              </a:rPr>
              <a:t>4. First Moroccan Crisis (1905) – A colonial dispute in which Wilhelm II declared that Morocco was an independent sovereign state and demanded that Germany receive the same trading rights as France. In response, Britain, France, Russia and even the United States began to see Germany as a potential threat and German leaders began to see plots to block Germany’s development as a great power. </a:t>
            </a:r>
          </a:p>
          <a:p>
            <a:pPr eaLnBrk="1" hangingPunct="1">
              <a:lnSpc>
                <a:spcPct val="80000"/>
              </a:lnSpc>
            </a:pPr>
            <a:r>
              <a:rPr lang="en-US" sz="1000" smtClean="0">
                <a:latin typeface="Verdana" charset="0"/>
              </a:rPr>
              <a:t>5. Triple Entente – Alliance between Britain, Russia, and France. </a:t>
            </a:r>
          </a:p>
          <a:p>
            <a:pPr eaLnBrk="1" hangingPunct="1">
              <a:lnSpc>
                <a:spcPct val="80000"/>
              </a:lnSpc>
            </a:pPr>
            <a:endParaRPr lang="en-US" sz="1000" smtClean="0">
              <a:latin typeface="Verdana"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en-US" smtClean="0">
              <a:latin typeface="Verdana"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r>
              <a:rPr lang="en-US" b="1" smtClean="0">
                <a:latin typeface="Verdana" charset="0"/>
              </a:rPr>
              <a:t>V. The Peace Settlement</a:t>
            </a:r>
          </a:p>
          <a:p>
            <a:pPr algn="ctr" eaLnBrk="1" hangingPunct="1"/>
            <a:endParaRPr lang="en-US" b="1" smtClean="0">
              <a:latin typeface="Verdana" charset="0"/>
            </a:endParaRPr>
          </a:p>
          <a:p>
            <a:pPr eaLnBrk="1" hangingPunct="1"/>
            <a:r>
              <a:rPr lang="en-US" b="1" smtClean="0">
                <a:latin typeface="Verdana" charset="0"/>
              </a:rPr>
              <a:t>E. The Human Costs</a:t>
            </a:r>
          </a:p>
          <a:p>
            <a:pPr eaLnBrk="1" hangingPunct="1"/>
            <a:r>
              <a:rPr lang="en-US" smtClean="0">
                <a:latin typeface="Verdana" charset="0"/>
              </a:rPr>
              <a:t>1. Casualties – Ten to thirteen million total deaths on the battlefield, 7-10 million civilians died because of wartime hardship, and 20 million died in the ensuing influenza epidemic. Germany suffered 2 million dead and 4 million wounded; France lost 1.2 million (1/10 adult males). </a:t>
            </a:r>
          </a:p>
          <a:p>
            <a:pPr eaLnBrk="1" hangingPunct="1"/>
            <a:r>
              <a:rPr lang="en-US" smtClean="0">
                <a:latin typeface="Verdana" charset="0"/>
              </a:rPr>
              <a:t>2. Commemorations – Tomb of the unknown soldier, grand memorials. </a:t>
            </a:r>
          </a:p>
          <a:p>
            <a:pPr eaLnBrk="1" hangingPunct="1"/>
            <a:r>
              <a:rPr lang="en-US" smtClean="0">
                <a:latin typeface="Verdana" charset="0"/>
              </a:rPr>
              <a:t>3. Veterans – Ten million soldiers returned disfigured or mutilated and governments lacked the money to fund pensions and job training programs. One-third of the budget of the Weimar Republic was tied up in war pensions and benefits, funds that were cut with the onset of the Depression.</a:t>
            </a:r>
          </a:p>
          <a:p>
            <a:pPr eaLnBrk="1" hangingPunct="1"/>
            <a:r>
              <a:rPr lang="en-US" smtClean="0">
                <a:latin typeface="Verdana" charset="0"/>
              </a:rPr>
              <a:t>4. Right-Wing Radicalization – The National Socialists and Italian Fascists manipulated popular feelings of loss and resentment to undermine parliamentary governments. </a:t>
            </a:r>
          </a:p>
          <a:p>
            <a:pPr eaLnBrk="1" hangingPunct="1"/>
            <a:endParaRPr lang="en-US" smtClean="0">
              <a:latin typeface="Verdana" charset="0"/>
            </a:endParaRPr>
          </a:p>
          <a:p>
            <a:endParaRPr lang="en-US" smtClean="0">
              <a:latin typeface="Verdana"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endParaRPr lang="en-US" smtClean="0">
              <a:latin typeface="Verdana"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en-US" smtClean="0">
              <a:latin typeface="Verdana"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lnSpc>
                <a:spcPct val="80000"/>
              </a:lnSpc>
            </a:pPr>
            <a:r>
              <a:rPr lang="en-US" b="1" smtClean="0">
                <a:latin typeface="Verdana" charset="0"/>
              </a:rPr>
              <a:t>I. The Road to War</a:t>
            </a:r>
            <a:r>
              <a:rPr lang="en-US" smtClean="0">
                <a:latin typeface="Verdana" charset="0"/>
              </a:rPr>
              <a:t> </a:t>
            </a:r>
            <a:r>
              <a:rPr lang="en-US" b="1" smtClean="0">
                <a:latin typeface="Verdana" charset="0"/>
              </a:rPr>
              <a:t>(no single cause but many)</a:t>
            </a:r>
          </a:p>
          <a:p>
            <a:pPr eaLnBrk="1" hangingPunct="1">
              <a:lnSpc>
                <a:spcPct val="80000"/>
              </a:lnSpc>
            </a:pPr>
            <a:endParaRPr lang="en-US" smtClean="0">
              <a:latin typeface="Verdana" charset="0"/>
            </a:endParaRPr>
          </a:p>
          <a:p>
            <a:pPr eaLnBrk="1" hangingPunct="1">
              <a:lnSpc>
                <a:spcPct val="80000"/>
              </a:lnSpc>
            </a:pPr>
            <a:r>
              <a:rPr lang="en-US" b="1" smtClean="0">
                <a:latin typeface="Verdana" charset="0"/>
              </a:rPr>
              <a:t>B. The Mood of 1914 </a:t>
            </a:r>
          </a:p>
          <a:p>
            <a:pPr eaLnBrk="1" hangingPunct="1">
              <a:lnSpc>
                <a:spcPct val="80000"/>
              </a:lnSpc>
            </a:pPr>
            <a:r>
              <a:rPr lang="en-US" smtClean="0">
                <a:latin typeface="Verdana" charset="0"/>
              </a:rPr>
              <a:t>1. Militarism – Especially powerful in Germany but also present in most of the other powers, who relied on conscription and exposed young men to military culture and discipline. Many Europeans saw war as glorious, heroic, and manly. It  was a test of strength that would bring about national unity.</a:t>
            </a:r>
          </a:p>
          <a:p>
            <a:pPr eaLnBrk="1" hangingPunct="1">
              <a:lnSpc>
                <a:spcPct val="80000"/>
              </a:lnSpc>
            </a:pPr>
            <a:r>
              <a:rPr lang="en-US" smtClean="0">
                <a:latin typeface="Verdana" charset="0"/>
              </a:rPr>
              <a:t>2. Nationalism – Drove the arms race and the struggle over colonies and saw antiwar sentiment as a betrayal of the country in its time of need. </a:t>
            </a:r>
          </a:p>
          <a:p>
            <a:pPr eaLnBrk="1" hangingPunct="1">
              <a:lnSpc>
                <a:spcPct val="80000"/>
              </a:lnSpc>
            </a:pPr>
            <a:r>
              <a:rPr lang="en-US" smtClean="0">
                <a:latin typeface="Verdana" charset="0"/>
              </a:rPr>
              <a:t>3. Promoting Nationalism – Statesmen used war and nationalism to distract from problems like the civil war in Northern Ireland, the women’s movement, the growth of the SPD in Germany and labor and budget problems in France. In the short run, patriotic nationalism unified, but in the long run, led to social revolution. </a:t>
            </a:r>
          </a:p>
          <a:p>
            <a:pPr eaLnBrk="1" hangingPunct="1">
              <a:lnSpc>
                <a:spcPct val="80000"/>
              </a:lnSpc>
            </a:pPr>
            <a:endParaRPr lang="en-US" smtClean="0">
              <a:latin typeface="Verdana" charset="0"/>
            </a:endParaRPr>
          </a:p>
          <a:p>
            <a:pPr>
              <a:lnSpc>
                <a:spcPct val="80000"/>
              </a:lnSpc>
            </a:pPr>
            <a:endParaRPr lang="en-US" smtClean="0">
              <a:latin typeface="Verdana"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lnSpc>
                <a:spcPct val="90000"/>
              </a:lnSpc>
            </a:pPr>
            <a:r>
              <a:rPr lang="en-US" sz="1000" b="1" smtClean="0">
                <a:latin typeface="Verdana" charset="0"/>
              </a:rPr>
              <a:t>I. The Road to War</a:t>
            </a:r>
            <a:r>
              <a:rPr lang="en-US" sz="1000" smtClean="0">
                <a:latin typeface="Verdana" charset="0"/>
              </a:rPr>
              <a:t> </a:t>
            </a:r>
            <a:endParaRPr lang="en-US" sz="1000" b="1" smtClean="0">
              <a:latin typeface="Verdana" charset="0"/>
            </a:endParaRPr>
          </a:p>
          <a:p>
            <a:pPr algn="ctr" eaLnBrk="1" hangingPunct="1">
              <a:lnSpc>
                <a:spcPct val="90000"/>
              </a:lnSpc>
            </a:pPr>
            <a:endParaRPr lang="en-US" sz="1000" b="1" smtClean="0">
              <a:latin typeface="Verdana" charset="0"/>
            </a:endParaRPr>
          </a:p>
          <a:p>
            <a:pPr eaLnBrk="1" hangingPunct="1">
              <a:lnSpc>
                <a:spcPct val="90000"/>
              </a:lnSpc>
            </a:pPr>
            <a:r>
              <a:rPr lang="en-US" sz="1000" b="1" smtClean="0">
                <a:latin typeface="Verdana" charset="0"/>
              </a:rPr>
              <a:t>C. The Outbreak of War</a:t>
            </a:r>
            <a:r>
              <a:rPr lang="en-US" sz="1000" smtClean="0">
                <a:latin typeface="Verdana" charset="0"/>
              </a:rPr>
              <a:t> </a:t>
            </a:r>
          </a:p>
          <a:p>
            <a:pPr eaLnBrk="1" hangingPunct="1">
              <a:lnSpc>
                <a:spcPct val="90000"/>
              </a:lnSpc>
            </a:pPr>
            <a:r>
              <a:rPr lang="en-US" sz="1000" smtClean="0">
                <a:latin typeface="Verdana" charset="0"/>
              </a:rPr>
              <a:t>1. The Assassination of Archduke Ferdinand – On June 28, 1914, the heir to the Austrian throne was shot in Sarajevo, the capital of Bosnia, by a member of a radical Serbian group who sought to unite all Serbians. </a:t>
            </a:r>
          </a:p>
          <a:p>
            <a:pPr eaLnBrk="1" hangingPunct="1">
              <a:lnSpc>
                <a:spcPct val="90000"/>
              </a:lnSpc>
            </a:pPr>
            <a:r>
              <a:rPr lang="en-US" sz="1000" smtClean="0">
                <a:latin typeface="Verdana" charset="0"/>
              </a:rPr>
              <a:t>2. The Balkan Powder-Keg  – After the Western powers forced the Ottoman empire to give up their European territories between 1900 and 1914, ethnic nationalism grew in the region and threatened the Austro-Hungarian Empire. Serbia wanted to build a state that included all Serbs, including those in the Austro-Hungarian empire.  </a:t>
            </a:r>
          </a:p>
          <a:p>
            <a:pPr eaLnBrk="1" hangingPunct="1">
              <a:lnSpc>
                <a:spcPct val="90000"/>
              </a:lnSpc>
            </a:pPr>
            <a:r>
              <a:rPr lang="en-US" sz="1000" smtClean="0">
                <a:latin typeface="Verdana" charset="0"/>
              </a:rPr>
              <a:t>3. The Two Balkan Wars (1912, 1913) – Serbia joined Greece and Bulgaria to attack the Ottoman Empire (1912) and Bulgaria attacked its former allies, prompting Austrian intervention and Serbia’s relinquishing of Albania (1913). </a:t>
            </a:r>
          </a:p>
          <a:p>
            <a:pPr eaLnBrk="1" hangingPunct="1">
              <a:lnSpc>
                <a:spcPct val="90000"/>
              </a:lnSpc>
            </a:pPr>
            <a:r>
              <a:rPr lang="en-US" sz="1000" smtClean="0">
                <a:latin typeface="Verdana" charset="0"/>
              </a:rPr>
              <a:t>4. The Road to War – Austria implicated Serbia in the assassination and, with unconditional German support, presented it with an ultimatum that would violate Serbian sovereignty. Serbia turned to Russia for support, but Russian mobilization plans assumed a two-front war against Austria and Germany. Russian mobilization ensured German involvement. </a:t>
            </a:r>
          </a:p>
          <a:p>
            <a:pPr eaLnBrk="1" hangingPunct="1">
              <a:lnSpc>
                <a:spcPct val="90000"/>
              </a:lnSpc>
            </a:pPr>
            <a:r>
              <a:rPr lang="en-US" sz="1000" smtClean="0">
                <a:latin typeface="Verdana" charset="0"/>
              </a:rPr>
              <a:t>5. The Schlieffen Plan – The German plan for a two-front war that called for a quick victory over France after a lightning invasion of neutral Belgium before turning on Russia.</a:t>
            </a:r>
          </a:p>
          <a:p>
            <a:pPr eaLnBrk="1" hangingPunct="1">
              <a:lnSpc>
                <a:spcPct val="90000"/>
              </a:lnSpc>
            </a:pPr>
            <a:r>
              <a:rPr lang="en-US" sz="1000" smtClean="0">
                <a:latin typeface="Verdana" charset="0"/>
              </a:rPr>
              <a:t>6. Popular Sentiment – At the end of July and early August, crowds celebrated the impending war in Paris, London, St. Petersburg, Berlin, and Vienna. </a:t>
            </a:r>
          </a:p>
          <a:p>
            <a:pPr eaLnBrk="1" hangingPunct="1">
              <a:lnSpc>
                <a:spcPct val="90000"/>
              </a:lnSpc>
            </a:pPr>
            <a:endParaRPr lang="en-US" sz="1000" smtClean="0">
              <a:latin typeface="Verdana" charset="0"/>
            </a:endParaRPr>
          </a:p>
          <a:p>
            <a:pPr>
              <a:lnSpc>
                <a:spcPct val="90000"/>
              </a:lnSpc>
            </a:pPr>
            <a:endParaRPr lang="en-US" sz="1000" smtClean="0">
              <a:latin typeface="Verdana"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latin typeface="Verdana"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lnSpc>
                <a:spcPct val="80000"/>
              </a:lnSpc>
            </a:pPr>
            <a:r>
              <a:rPr lang="en-US" b="1" smtClean="0">
                <a:latin typeface="Verdana" charset="0"/>
              </a:rPr>
              <a:t>II. Waging Total War (expectations of a quick and painless war were dashed)</a:t>
            </a:r>
          </a:p>
          <a:p>
            <a:pPr algn="ctr" eaLnBrk="1" hangingPunct="1">
              <a:lnSpc>
                <a:spcPct val="80000"/>
              </a:lnSpc>
            </a:pPr>
            <a:endParaRPr lang="en-US" b="1" smtClean="0">
              <a:latin typeface="Verdana" charset="0"/>
            </a:endParaRPr>
          </a:p>
          <a:p>
            <a:pPr eaLnBrk="1" hangingPunct="1">
              <a:lnSpc>
                <a:spcPct val="80000"/>
              </a:lnSpc>
            </a:pPr>
            <a:r>
              <a:rPr lang="en-US" b="1" smtClean="0">
                <a:latin typeface="Verdana" charset="0"/>
              </a:rPr>
              <a:t>A. Stalemate and Slaughter on the Western Front</a:t>
            </a:r>
          </a:p>
          <a:p>
            <a:pPr eaLnBrk="1" hangingPunct="1">
              <a:lnSpc>
                <a:spcPct val="80000"/>
              </a:lnSpc>
            </a:pPr>
            <a:r>
              <a:rPr lang="en-US" smtClean="0">
                <a:latin typeface="Verdana" charset="0"/>
              </a:rPr>
              <a:t>1. The Road to Stalemate – Because of the Russian attack, Germany was forced to transfer troops to the east. After initial advances, the French counterattacked at the battle of the Marne, leading to a stalemate.</a:t>
            </a:r>
          </a:p>
          <a:p>
            <a:pPr eaLnBrk="1" hangingPunct="1">
              <a:lnSpc>
                <a:spcPct val="80000"/>
              </a:lnSpc>
            </a:pPr>
            <a:r>
              <a:rPr lang="en-US" smtClean="0">
                <a:latin typeface="Verdana" charset="0"/>
              </a:rPr>
              <a:t>2. Trench Warfare – Trenches extended from the Belgian coast to the Swiss border, where soldiers dug in and made use of machine guns, hand grenades, poison gas, flame-throwers, long-range artillery, airplanes and, later, tanks. It was a strange mixture of high-tech warfare and man-to-man combat. </a:t>
            </a:r>
          </a:p>
          <a:p>
            <a:pPr eaLnBrk="1" hangingPunct="1">
              <a:lnSpc>
                <a:spcPct val="80000"/>
              </a:lnSpc>
            </a:pPr>
            <a:r>
              <a:rPr lang="en-US" smtClean="0">
                <a:latin typeface="Verdana" charset="0"/>
              </a:rPr>
              <a:t>3. The Battles of Verdun and the Somme (1916) – Claimed almost two million lives and resulted in almost no territorial gains. </a:t>
            </a:r>
          </a:p>
          <a:p>
            <a:pPr eaLnBrk="1" hangingPunct="1">
              <a:lnSpc>
                <a:spcPct val="80000"/>
              </a:lnSpc>
            </a:pPr>
            <a:endParaRPr lang="en-US" smtClean="0">
              <a:latin typeface="Verdana"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n-US" smtClean="0">
              <a:latin typeface="Verdana"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lnSpc>
                <a:spcPct val="80000"/>
              </a:lnSpc>
            </a:pPr>
            <a:r>
              <a:rPr lang="en-US" sz="1000" b="1" smtClean="0">
                <a:latin typeface="Verdana" charset="0"/>
              </a:rPr>
              <a:t>II. Waging Total War (expectations of a quick and painless war were dashed)</a:t>
            </a:r>
          </a:p>
          <a:p>
            <a:pPr algn="ctr" eaLnBrk="1" hangingPunct="1">
              <a:lnSpc>
                <a:spcPct val="80000"/>
              </a:lnSpc>
            </a:pPr>
            <a:endParaRPr lang="en-US" sz="1000" smtClean="0">
              <a:latin typeface="Verdana" charset="0"/>
            </a:endParaRPr>
          </a:p>
          <a:p>
            <a:pPr eaLnBrk="1" hangingPunct="1">
              <a:lnSpc>
                <a:spcPct val="80000"/>
              </a:lnSpc>
            </a:pPr>
            <a:r>
              <a:rPr lang="en-US" sz="1000" b="1" smtClean="0">
                <a:latin typeface="Verdana" charset="0"/>
              </a:rPr>
              <a:t>B. The Widening War</a:t>
            </a:r>
          </a:p>
          <a:p>
            <a:pPr eaLnBrk="1" hangingPunct="1">
              <a:lnSpc>
                <a:spcPct val="80000"/>
              </a:lnSpc>
            </a:pPr>
            <a:r>
              <a:rPr lang="en-US" sz="1000" smtClean="0">
                <a:latin typeface="Verdana" charset="0"/>
              </a:rPr>
              <a:t>1. German Victories and Occupation – Germans won major victories at the Battles of Tannenberg and the Masurian Lakes (August and September 1914) and by 1915 captured, killed, or wounded 2.5 million Russian soldiers. The German military bureaucracy treated the Slavs as savages and used POWs and refugees as slave laborers. It stole or requisitioned cattle and crops and killed or turned 1/3 of the civilian population into refugees. This was an eerie forerunner of German policies in WWII.</a:t>
            </a:r>
          </a:p>
          <a:p>
            <a:pPr eaLnBrk="1" hangingPunct="1">
              <a:lnSpc>
                <a:spcPct val="80000"/>
              </a:lnSpc>
            </a:pPr>
            <a:r>
              <a:rPr lang="en-US" sz="1000" smtClean="0">
                <a:latin typeface="Verdana" charset="0"/>
              </a:rPr>
              <a:t>2. Italian and Ottoman Entry – Italy joined the Triple Entente in exchange for future Austrian territory and the Ottomans entered on the side of the Central Powers. The Ottoman entry led to the genocide of more than one million Armenians, battles with the British at Gallipoli and the so-called Arab revolt, in which the British gave vague commitments to the Arab leader, Hussein ibn-Ali (1856–1931) for an independent Arab kingdom and assistance through men like T. E. Lawrence. </a:t>
            </a:r>
          </a:p>
          <a:p>
            <a:pPr eaLnBrk="1" hangingPunct="1">
              <a:lnSpc>
                <a:spcPct val="80000"/>
              </a:lnSpc>
            </a:pPr>
            <a:r>
              <a:rPr lang="en-US" sz="1000" smtClean="0">
                <a:latin typeface="Verdana" charset="0"/>
              </a:rPr>
              <a:t>3. The Colonial Theater – British and French commanders seized Germany’s colonies around the globe and more than one million Africans and Asians served in the armies of the warring powers. </a:t>
            </a:r>
          </a:p>
          <a:p>
            <a:pPr eaLnBrk="1" hangingPunct="1">
              <a:lnSpc>
                <a:spcPct val="80000"/>
              </a:lnSpc>
            </a:pPr>
            <a:r>
              <a:rPr lang="en-US" sz="1000" smtClean="0">
                <a:latin typeface="Verdana" charset="0"/>
              </a:rPr>
              <a:t>4. American Intervention – Prompted by general sympathy for the Triple Entente and unrestricted German submarine warfare, under which the Germans sank the British passenger liner, the </a:t>
            </a:r>
            <a:r>
              <a:rPr lang="en-US" sz="1000" i="1" smtClean="0">
                <a:latin typeface="Verdana" charset="0"/>
              </a:rPr>
              <a:t>Lusitania</a:t>
            </a:r>
            <a:r>
              <a:rPr lang="en-US" sz="1000" smtClean="0">
                <a:latin typeface="Verdana" charset="0"/>
              </a:rPr>
              <a:t>. When the Germans resumed submarine warfare, they gambled that they could win the war before the Americans came to the aid of the British and French. </a:t>
            </a:r>
          </a:p>
          <a:p>
            <a:pPr eaLnBrk="1" hangingPunct="1">
              <a:lnSpc>
                <a:spcPct val="80000"/>
              </a:lnSpc>
            </a:pPr>
            <a:endParaRPr lang="en-US" sz="1000" smtClean="0">
              <a:latin typeface="Verdana" charset="0"/>
            </a:endParaRPr>
          </a:p>
          <a:p>
            <a:pPr>
              <a:lnSpc>
                <a:spcPct val="80000"/>
              </a:lnSpc>
            </a:pPr>
            <a:endParaRPr lang="en-US" sz="900" smtClean="0">
              <a:latin typeface="Verdana"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EB6788-87E9-40E2-B11D-45A2EC64FA3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5E6879-8812-4DDE-ABF7-507EFC85430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5BC11A-6274-4E48-A57F-E6B564B8DB2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1508C-232B-4026-8D5B-D34ED304AC82}" type="datetimeFigureOut">
              <a:rPr lang="en-US"/>
              <a:pPr/>
              <a:t>2/22/2016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7299F0-C4F8-4AA7-A5C0-2F403A92734A}"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3CA78CD-1E0F-4C3B-925E-3805CC362604}" type="datetimeFigureOut">
              <a:rPr lang="en-US"/>
              <a:pPr/>
              <a:t>2/22/2016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4E20041-9F0A-4FFE-9631-51713FF9FA6E}"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4FF9873-E316-4C70-B7C1-B9C0A936978E}" type="datetimeFigureOut">
              <a:rPr lang="en-US"/>
              <a:pPr/>
              <a:t>2/22/2016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0C08144-2674-4451-A116-E6C626DE06F7}"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D90086EE-36BA-43F0-BA65-38FA4814E50F}" type="datetimeFigureOut">
              <a:rPr lang="en-US"/>
              <a:pPr/>
              <a:t>2/22/2016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4780B3A-F0C8-4709-81C3-88C71FCE925C}"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47CF2BAC-9DC0-4AD5-A606-172FE5568D8B}" type="datetimeFigureOut">
              <a:rPr lang="en-US"/>
              <a:pPr/>
              <a:t>2/22/2016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DB2C3D4-9285-4696-B371-B6F896664CBC}"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6F4E8A13-29C0-4633-823F-18D892989077}" type="datetimeFigureOut">
              <a:rPr lang="en-US"/>
              <a:pPr/>
              <a:t>2/22/2016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03B631B-74E3-44CB-9586-8E7C5B8BCBB3}"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3F09FB4-EBBC-4AF0-AB0C-2ABFB25AACFA}" type="datetimeFigureOut">
              <a:rPr lang="en-US"/>
              <a:pPr/>
              <a:t>2/22/2016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31A2758-52CA-4039-9990-4B9D706345E5}"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F450A30-BE87-4F34-8600-88860C9A4C05}" type="datetimeFigureOut">
              <a:rPr lang="en-US"/>
              <a:pPr/>
              <a:t>2/22/2016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C02D054-F5E4-43FA-AEAE-5F2FDC47237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B1CCF3-1C7F-48B1-B4EF-A512FFF7DF5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7A8D402-FCA2-4987-AE6A-954B4EF94889}" type="datetimeFigureOut">
              <a:rPr lang="en-US"/>
              <a:pPr/>
              <a:t>2/22/2016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415BB14-6255-4769-8FC4-7EEF02403423}"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4F6C4A9-2C94-42AE-97CE-CED307E51805}" type="datetimeFigureOut">
              <a:rPr lang="en-US"/>
              <a:pPr/>
              <a:t>2/22/2016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3E9B3B-3C76-44E1-8FA1-41A0F4A2FA70}"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0556DCD-E828-46B0-A218-8B05655A9986}" type="datetimeFigureOut">
              <a:rPr lang="en-US"/>
              <a:pPr/>
              <a:t>2/22/2016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FC2422E-A8A4-45CB-81B0-77E1BA966D1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4B754B-296E-40F7-9A08-B5B7F0B288C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2B5809-98C0-492B-A85A-5D038C175F8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E7E615B-AC1D-409A-A7CC-868E690F8D4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E9444FA-0491-4991-94E1-14A36EA3D4B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9FAD24-6E63-4211-8D14-20C459230AD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AAEF52-21E4-4B12-A9D4-87B741A030C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531B11-38B9-4936-9503-FB896EE0892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E0C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Verdana"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Verdana"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Verdana" pitchFamily="34" charset="0"/>
              </a:defRPr>
            </a:lvl1pPr>
          </a:lstStyle>
          <a:p>
            <a:pPr>
              <a:defRPr/>
            </a:pPr>
            <a:fld id="{1DAC9CD7-3786-4517-BB57-A2BAD7E688B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22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Verdana" charset="0"/>
              </a:defRPr>
            </a:lvl1pPr>
          </a:lstStyle>
          <a:p>
            <a:fld id="{D12370EF-AD3F-41F1-87EC-BC614A948500}" type="datetimeFigureOut">
              <a:rPr lang="en-US"/>
              <a:pPr/>
              <a:t>2/22/2016</a:t>
            </a:fld>
            <a:endParaRPr lang="en-US"/>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Verdana" charset="0"/>
              </a:defRPr>
            </a:lvl1pPr>
          </a:lstStyle>
          <a:p>
            <a:endParaRPr lang="en-US"/>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Verdana" charset="0"/>
              </a:defRPr>
            </a:lvl1pPr>
          </a:lstStyle>
          <a:p>
            <a:fld id="{0D80277E-8DEA-49DF-95C4-2ADBED5B78A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p:cNvSpPr>
            <a:spLocks noChangeArrowheads="1"/>
          </p:cNvSpPr>
          <p:nvPr/>
        </p:nvSpPr>
        <p:spPr bwMode="auto">
          <a:xfrm>
            <a:off x="0" y="1981200"/>
            <a:ext cx="9144000" cy="1752600"/>
          </a:xfrm>
          <a:prstGeom prst="rect">
            <a:avLst/>
          </a:prstGeom>
          <a:solidFill>
            <a:srgbClr val="AEC28C"/>
          </a:solidFill>
          <a:ln w="9525">
            <a:noFill/>
            <a:miter lim="800000"/>
            <a:headEnd/>
            <a:tailEnd/>
          </a:ln>
        </p:spPr>
        <p:txBody>
          <a:bodyPr wrap="none" anchor="ctr"/>
          <a:lstStyle/>
          <a:p>
            <a:endParaRPr lang="en-US"/>
          </a:p>
        </p:txBody>
      </p:sp>
      <p:sp>
        <p:nvSpPr>
          <p:cNvPr id="2051" name="Rectangle 2"/>
          <p:cNvSpPr>
            <a:spLocks noGrp="1" noChangeArrowheads="1"/>
          </p:cNvSpPr>
          <p:nvPr>
            <p:ph type="ctrTitle"/>
          </p:nvPr>
        </p:nvSpPr>
        <p:spPr>
          <a:xfrm>
            <a:off x="304800" y="1524000"/>
            <a:ext cx="8534400" cy="2590800"/>
          </a:xfrm>
        </p:spPr>
        <p:txBody>
          <a:bodyPr/>
          <a:lstStyle/>
          <a:p>
            <a:pPr eaLnBrk="1" hangingPunct="1"/>
            <a:r>
              <a:rPr lang="en-US" b="1" smtClean="0"/>
              <a:t>A History of Western Society</a:t>
            </a:r>
            <a:r>
              <a:rPr lang="en-US" smtClean="0"/>
              <a:t> </a:t>
            </a:r>
            <a:r>
              <a:rPr lang="en-US" sz="4500" b="1" smtClean="0"/>
              <a:t/>
            </a:r>
            <a:br>
              <a:rPr lang="en-US" sz="4500" b="1" smtClean="0"/>
            </a:br>
            <a:r>
              <a:rPr lang="en-US" sz="4500" b="1" smtClean="0"/>
              <a:t> </a:t>
            </a:r>
            <a:r>
              <a:rPr lang="en-US" sz="3200" smtClean="0"/>
              <a:t>Tenth Edition</a:t>
            </a:r>
          </a:p>
        </p:txBody>
      </p:sp>
      <p:sp>
        <p:nvSpPr>
          <p:cNvPr id="2052" name="Rectangle 3"/>
          <p:cNvSpPr>
            <a:spLocks noGrp="1" noChangeArrowheads="1"/>
          </p:cNvSpPr>
          <p:nvPr>
            <p:ph type="subTitle" idx="1"/>
          </p:nvPr>
        </p:nvSpPr>
        <p:spPr>
          <a:xfrm>
            <a:off x="152400" y="4114800"/>
            <a:ext cx="8839200" cy="2209800"/>
          </a:xfrm>
        </p:spPr>
        <p:txBody>
          <a:bodyPr/>
          <a:lstStyle/>
          <a:p>
            <a:pPr eaLnBrk="1" hangingPunct="1">
              <a:lnSpc>
                <a:spcPct val="90000"/>
              </a:lnSpc>
            </a:pPr>
            <a:r>
              <a:rPr lang="en-US" sz="2800" b="1" smtClean="0"/>
              <a:t>CHAPTER 26</a:t>
            </a:r>
            <a:endParaRPr lang="en-US" sz="2800" smtClean="0"/>
          </a:p>
          <a:p>
            <a:pPr eaLnBrk="1" hangingPunct="1">
              <a:lnSpc>
                <a:spcPct val="90000"/>
              </a:lnSpc>
            </a:pPr>
            <a:r>
              <a:rPr lang="en-US" sz="2800" smtClean="0"/>
              <a:t>War and Revolution, 1914–1919</a:t>
            </a:r>
          </a:p>
        </p:txBody>
      </p:sp>
      <p:sp>
        <p:nvSpPr>
          <p:cNvPr id="2053" name="Text Box 4"/>
          <p:cNvSpPr txBox="1">
            <a:spLocks noChangeArrowheads="1"/>
          </p:cNvSpPr>
          <p:nvPr/>
        </p:nvSpPr>
        <p:spPr bwMode="auto">
          <a:xfrm>
            <a:off x="4876800" y="6430963"/>
            <a:ext cx="4038600" cy="274637"/>
          </a:xfrm>
          <a:prstGeom prst="rect">
            <a:avLst/>
          </a:prstGeom>
          <a:noFill/>
          <a:ln w="9525">
            <a:noFill/>
            <a:miter lim="800000"/>
            <a:headEnd/>
            <a:tailEnd/>
          </a:ln>
        </p:spPr>
        <p:txBody>
          <a:bodyPr>
            <a:spAutoFit/>
          </a:bodyPr>
          <a:lstStyle/>
          <a:p>
            <a:pPr algn="r">
              <a:spcBef>
                <a:spcPct val="50000"/>
              </a:spcBef>
            </a:pPr>
            <a:r>
              <a:rPr lang="en-US" sz="1200" b="1"/>
              <a:t>Copyright © 2011 by Bedford/St. Martin’s</a:t>
            </a:r>
          </a:p>
        </p:txBody>
      </p:sp>
      <p:sp>
        <p:nvSpPr>
          <p:cNvPr id="2056" name="Text Box 5"/>
          <p:cNvSpPr txBox="1">
            <a:spLocks noChangeArrowheads="1"/>
          </p:cNvSpPr>
          <p:nvPr/>
        </p:nvSpPr>
        <p:spPr bwMode="auto">
          <a:xfrm>
            <a:off x="0" y="381000"/>
            <a:ext cx="9144000" cy="1282700"/>
          </a:xfrm>
          <a:prstGeom prst="rect">
            <a:avLst/>
          </a:prstGeom>
          <a:noFill/>
          <a:ln w="9525">
            <a:noFill/>
            <a:miter lim="800000"/>
            <a:headEnd/>
            <a:tailEnd/>
          </a:ln>
        </p:spPr>
        <p:txBody>
          <a:bodyPr>
            <a:spAutoFit/>
          </a:bodyPr>
          <a:lstStyle/>
          <a:p>
            <a:pPr algn="ctr"/>
            <a:r>
              <a:rPr lang="en-US" sz="2600">
                <a:ea typeface="ＭＳ Ｐゴシック" charset="-128"/>
              </a:rPr>
              <a:t>John P. McKay </a:t>
            </a:r>
            <a:r>
              <a:rPr lang="en-US" sz="2600">
                <a:latin typeface="Lucida Grande" charset="0"/>
                <a:ea typeface="Lucida Grande" charset="0"/>
                <a:cs typeface="Lucida Grande" charset="0"/>
              </a:rPr>
              <a:t>●</a:t>
            </a:r>
            <a:r>
              <a:rPr lang="en-US" sz="2600">
                <a:ea typeface="ＭＳ Ｐゴシック" charset="-128"/>
              </a:rPr>
              <a:t> Bennett D. Hill</a:t>
            </a:r>
          </a:p>
          <a:p>
            <a:pPr algn="ctr"/>
            <a:r>
              <a:rPr lang="en-US" sz="2600">
                <a:ea typeface="ＭＳ Ｐゴシック" charset="-128"/>
              </a:rPr>
              <a:t>John Buckler </a:t>
            </a:r>
            <a:r>
              <a:rPr lang="en-US" sz="2600">
                <a:latin typeface="Lucida Grande" charset="0"/>
                <a:ea typeface="Lucida Grande" charset="0"/>
                <a:cs typeface="Lucida Grande" charset="0"/>
              </a:rPr>
              <a:t>●</a:t>
            </a:r>
            <a:r>
              <a:rPr lang="en-US" sz="2600">
                <a:ea typeface="ＭＳ Ｐゴシック" charset="-128"/>
              </a:rPr>
              <a:t> Claire Haru Crowston</a:t>
            </a:r>
          </a:p>
          <a:p>
            <a:pPr algn="ctr"/>
            <a:r>
              <a:rPr lang="en-US" sz="2600">
                <a:ea typeface="ＭＳ Ｐゴシック" charset="-128"/>
              </a:rPr>
              <a:t>Merry E. Wiesner-Hanks </a:t>
            </a:r>
            <a:r>
              <a:rPr lang="en-US" sz="2600">
                <a:latin typeface="Lucida Grande" charset="0"/>
                <a:ea typeface="Lucida Grande" charset="0"/>
                <a:cs typeface="Lucida Grande" charset="0"/>
              </a:rPr>
              <a:t>●</a:t>
            </a:r>
            <a:r>
              <a:rPr lang="en-US" sz="2600">
                <a:ea typeface="ＭＳ Ｐゴシック" charset="-128"/>
              </a:rPr>
              <a:t> Joe Perry </a:t>
            </a:r>
            <a:endParaRPr lang="en-US">
              <a:ea typeface="ＭＳ Ｐゴシック" charset="-128"/>
            </a:endParaRP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0" y="152400"/>
            <a:ext cx="9144000" cy="6705600"/>
          </a:xfrm>
        </p:spPr>
        <p:txBody>
          <a:bodyPr/>
          <a:lstStyle/>
          <a:p>
            <a:pPr algn="ctr" eaLnBrk="1" hangingPunct="1">
              <a:buFontTx/>
              <a:buNone/>
            </a:pPr>
            <a:r>
              <a:rPr lang="en-US" sz="3600" b="1" smtClean="0"/>
              <a:t>III. The Home Front</a:t>
            </a:r>
          </a:p>
          <a:p>
            <a:pPr algn="ctr" eaLnBrk="1" hangingPunct="1">
              <a:buFontTx/>
              <a:buNone/>
            </a:pPr>
            <a:endParaRPr lang="en-US" sz="2600" b="1" smtClean="0"/>
          </a:p>
          <a:p>
            <a:pPr eaLnBrk="1" hangingPunct="1">
              <a:buFontTx/>
              <a:buNone/>
            </a:pPr>
            <a:r>
              <a:rPr lang="en-US" sz="2600" b="1" smtClean="0"/>
              <a:t>A. Mobilizing for Total War</a:t>
            </a:r>
          </a:p>
          <a:p>
            <a:pPr eaLnBrk="1" hangingPunct="1">
              <a:buFontTx/>
              <a:buNone/>
            </a:pPr>
            <a:r>
              <a:rPr lang="en-US" sz="2600" smtClean="0"/>
              <a:t>	1. Governmental Management  </a:t>
            </a:r>
          </a:p>
          <a:p>
            <a:pPr eaLnBrk="1" hangingPunct="1">
              <a:buFontTx/>
              <a:buNone/>
            </a:pPr>
            <a:r>
              <a:rPr lang="en-US" sz="2600" smtClean="0"/>
              <a:t>	2. A Planned Economy  </a:t>
            </a:r>
          </a:p>
          <a:p>
            <a:pPr eaLnBrk="1" hangingPunct="1">
              <a:buFontTx/>
              <a:buNone/>
            </a:pPr>
            <a:r>
              <a:rPr lang="en-US" sz="2600" smtClean="0"/>
              <a:t>	3. Military Dictatorship  </a:t>
            </a:r>
          </a:p>
          <a:p>
            <a:pPr eaLnBrk="1" hangingPunct="1">
              <a:buFontTx/>
              <a:buNone/>
            </a:pPr>
            <a:endParaRPr lang="en-US" sz="2600" smtClean="0"/>
          </a:p>
          <a:p>
            <a:pPr eaLnBrk="1" hangingPunct="1">
              <a:buFontTx/>
              <a:buNone/>
            </a:pPr>
            <a:r>
              <a:rPr lang="en-US" sz="2600" b="1" smtClean="0"/>
              <a:t>B. The Social Impact</a:t>
            </a:r>
          </a:p>
          <a:p>
            <a:pPr eaLnBrk="1" hangingPunct="1">
              <a:buFontTx/>
              <a:buNone/>
            </a:pPr>
            <a:r>
              <a:rPr lang="en-US" sz="2600" smtClean="0"/>
              <a:t>	1. Labor Shortage  </a:t>
            </a:r>
          </a:p>
          <a:p>
            <a:pPr eaLnBrk="1" hangingPunct="1">
              <a:buFontTx/>
              <a:buNone/>
            </a:pPr>
            <a:r>
              <a:rPr lang="en-US" sz="2600" smtClean="0"/>
              <a:t>	2. Labor Unions  </a:t>
            </a:r>
          </a:p>
          <a:p>
            <a:pPr eaLnBrk="1" hangingPunct="1">
              <a:buFontTx/>
              <a:buNone/>
            </a:pPr>
            <a:r>
              <a:rPr lang="en-US" sz="2600" smtClean="0"/>
              <a:t>	3. Women Workers  </a:t>
            </a:r>
          </a:p>
          <a:p>
            <a:pPr eaLnBrk="1" hangingPunct="1">
              <a:buFontTx/>
              <a:buNone/>
            </a:pPr>
            <a:r>
              <a:rPr lang="en-US" sz="2600" smtClean="0"/>
              <a:t>    4. Greater Social Equality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0" y="152400"/>
            <a:ext cx="9144000" cy="6705600"/>
          </a:xfrm>
        </p:spPr>
        <p:txBody>
          <a:bodyPr/>
          <a:lstStyle/>
          <a:p>
            <a:pPr algn="ctr" eaLnBrk="1" hangingPunct="1">
              <a:buFontTx/>
              <a:buNone/>
            </a:pPr>
            <a:r>
              <a:rPr lang="en-US" sz="3600" b="1" smtClean="0"/>
              <a:t>III. The Home Front</a:t>
            </a:r>
          </a:p>
          <a:p>
            <a:pPr algn="ctr" eaLnBrk="1" hangingPunct="1">
              <a:buFontTx/>
              <a:buNone/>
            </a:pPr>
            <a:endParaRPr lang="en-US" sz="2600" b="1" smtClean="0"/>
          </a:p>
          <a:p>
            <a:pPr eaLnBrk="1" hangingPunct="1">
              <a:buFontTx/>
              <a:buNone/>
            </a:pPr>
            <a:r>
              <a:rPr lang="en-US" sz="2600" b="1" smtClean="0"/>
              <a:t>C. Growing Political Tensions</a:t>
            </a:r>
          </a:p>
          <a:p>
            <a:pPr eaLnBrk="1" hangingPunct="1">
              <a:buFontTx/>
              <a:buNone/>
            </a:pPr>
            <a:r>
              <a:rPr lang="en-US" sz="2600" smtClean="0"/>
              <a:t>	1. Propaganda  </a:t>
            </a:r>
          </a:p>
          <a:p>
            <a:pPr eaLnBrk="1" hangingPunct="1">
              <a:buFontTx/>
              <a:buNone/>
            </a:pPr>
            <a:r>
              <a:rPr lang="en-US" sz="2600" smtClean="0"/>
              <a:t>	2. Strains in the Allied Powers  </a:t>
            </a:r>
          </a:p>
          <a:p>
            <a:pPr eaLnBrk="1" hangingPunct="1">
              <a:buFontTx/>
              <a:buNone/>
            </a:pPr>
            <a:r>
              <a:rPr lang="en-US" sz="2600" smtClean="0"/>
              <a:t>	3. Strains in the Central Powers  </a:t>
            </a:r>
          </a:p>
          <a:p>
            <a:pPr eaLnBrk="1" hangingPunct="1">
              <a:buFontTx/>
              <a:buNone/>
            </a:pPr>
            <a:endParaRPr lang="en-US" sz="260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page 832 wartime propaganda posters (a)"/>
          <p:cNvPicPr>
            <a:picLocks noChangeAspect="1" noChangeArrowheads="1"/>
          </p:cNvPicPr>
          <p:nvPr/>
        </p:nvPicPr>
        <p:blipFill>
          <a:blip r:embed="rId3" cstate="print"/>
          <a:srcRect/>
          <a:stretch>
            <a:fillRect/>
          </a:stretch>
        </p:blipFill>
        <p:spPr bwMode="auto">
          <a:xfrm>
            <a:off x="2544763" y="276225"/>
            <a:ext cx="4054475" cy="630396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page 832 wartime propaganda posters (b)"/>
          <p:cNvPicPr>
            <a:picLocks noChangeAspect="1" noChangeArrowheads="1"/>
          </p:cNvPicPr>
          <p:nvPr/>
        </p:nvPicPr>
        <p:blipFill>
          <a:blip r:embed="rId3" cstate="print"/>
          <a:srcRect/>
          <a:stretch>
            <a:fillRect/>
          </a:stretch>
        </p:blipFill>
        <p:spPr bwMode="auto">
          <a:xfrm>
            <a:off x="2452688" y="276225"/>
            <a:ext cx="4237037" cy="630396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0" y="152400"/>
            <a:ext cx="9144000" cy="6705600"/>
          </a:xfrm>
        </p:spPr>
        <p:txBody>
          <a:bodyPr/>
          <a:lstStyle/>
          <a:p>
            <a:pPr algn="ctr" eaLnBrk="1" hangingPunct="1">
              <a:buFontTx/>
              <a:buNone/>
            </a:pPr>
            <a:r>
              <a:rPr lang="en-US" sz="3600" b="1" smtClean="0"/>
              <a:t>IV. The Russian Revolution</a:t>
            </a:r>
          </a:p>
          <a:p>
            <a:pPr algn="ctr" eaLnBrk="1" hangingPunct="1">
              <a:buFontTx/>
              <a:buNone/>
            </a:pPr>
            <a:endParaRPr lang="en-US" sz="2600" b="1" smtClean="0"/>
          </a:p>
          <a:p>
            <a:pPr eaLnBrk="1" hangingPunct="1">
              <a:buFontTx/>
              <a:buNone/>
            </a:pPr>
            <a:r>
              <a:rPr lang="en-US" sz="2600" b="1" smtClean="0"/>
              <a:t>A. The Fall of Imperial Russia</a:t>
            </a:r>
          </a:p>
          <a:p>
            <a:pPr eaLnBrk="1" hangingPunct="1">
              <a:buFontTx/>
              <a:buNone/>
            </a:pPr>
            <a:r>
              <a:rPr lang="en-US" sz="2600" smtClean="0"/>
              <a:t>	1. Temporary Unity  </a:t>
            </a:r>
          </a:p>
          <a:p>
            <a:pPr eaLnBrk="1" hangingPunct="1">
              <a:buFontTx/>
              <a:buNone/>
            </a:pPr>
            <a:r>
              <a:rPr lang="en-US" sz="2600" smtClean="0"/>
              <a:t>	2. Problems with the Russian War Effort   </a:t>
            </a:r>
          </a:p>
          <a:p>
            <a:pPr eaLnBrk="1" hangingPunct="1">
              <a:buFontTx/>
              <a:buNone/>
            </a:pPr>
            <a:r>
              <a:rPr lang="en-US" sz="2600" smtClean="0"/>
              <a:t>    3. Weak Leadership  </a:t>
            </a:r>
          </a:p>
          <a:p>
            <a:pPr eaLnBrk="1" hangingPunct="1">
              <a:buFontTx/>
              <a:buNone/>
            </a:pPr>
            <a:r>
              <a:rPr lang="en-US" sz="2600" smtClean="0"/>
              <a:t>	4. The February Revolution  </a:t>
            </a:r>
          </a:p>
          <a:p>
            <a:pPr eaLnBrk="1" hangingPunct="1">
              <a:buFontTx/>
              <a:buNone/>
            </a:pPr>
            <a:endParaRPr lang="en-US" sz="2600" smtClean="0"/>
          </a:p>
          <a:p>
            <a:pPr eaLnBrk="1" hangingPunct="1">
              <a:buFontTx/>
              <a:buNone/>
            </a:pPr>
            <a:r>
              <a:rPr lang="en-US" sz="2600" b="1" smtClean="0"/>
              <a:t>B. The Provisional Government</a:t>
            </a:r>
          </a:p>
          <a:p>
            <a:pPr eaLnBrk="1" hangingPunct="1">
              <a:buFontTx/>
              <a:buNone/>
            </a:pPr>
            <a:r>
              <a:rPr lang="en-US" sz="2600" smtClean="0"/>
              <a:t>	1. Reforms  </a:t>
            </a:r>
          </a:p>
          <a:p>
            <a:pPr eaLnBrk="1" hangingPunct="1">
              <a:buFontTx/>
              <a:buNone/>
            </a:pPr>
            <a:r>
              <a:rPr lang="en-US" sz="2600" smtClean="0"/>
              <a:t>	2. Petrograd Soviet    </a:t>
            </a:r>
          </a:p>
          <a:p>
            <a:pPr eaLnBrk="1" hangingPunct="1">
              <a:buFontTx/>
              <a:buNone/>
            </a:pPr>
            <a:r>
              <a:rPr lang="en-US" sz="2600" smtClean="0"/>
              <a:t>	3. The Failed Summer Offensive (1917)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0" y="152400"/>
            <a:ext cx="9144000" cy="6705600"/>
          </a:xfrm>
        </p:spPr>
        <p:txBody>
          <a:bodyPr/>
          <a:lstStyle/>
          <a:p>
            <a:pPr algn="ctr" eaLnBrk="1" hangingPunct="1">
              <a:buFontTx/>
              <a:buNone/>
            </a:pPr>
            <a:r>
              <a:rPr lang="en-US" sz="3600" b="1" smtClean="0"/>
              <a:t>IV. The Russian Revolution </a:t>
            </a:r>
          </a:p>
          <a:p>
            <a:pPr algn="ctr" eaLnBrk="1" hangingPunct="1">
              <a:buFontTx/>
              <a:buNone/>
            </a:pPr>
            <a:endParaRPr lang="en-US" sz="2600" b="1" smtClean="0"/>
          </a:p>
          <a:p>
            <a:pPr eaLnBrk="1" hangingPunct="1">
              <a:buFontTx/>
              <a:buNone/>
            </a:pPr>
            <a:r>
              <a:rPr lang="en-US" sz="2600" b="1" smtClean="0"/>
              <a:t>C. Lenin and the Bolshevik Revolution</a:t>
            </a:r>
          </a:p>
          <a:p>
            <a:pPr eaLnBrk="1" hangingPunct="1">
              <a:buFontTx/>
              <a:buNone/>
            </a:pPr>
            <a:r>
              <a:rPr lang="en-US" sz="2600" smtClean="0"/>
              <a:t>	1. Background  </a:t>
            </a:r>
          </a:p>
          <a:p>
            <a:pPr eaLnBrk="1" hangingPunct="1">
              <a:buFontTx/>
              <a:buNone/>
            </a:pPr>
            <a:r>
              <a:rPr lang="en-US" sz="2600" smtClean="0"/>
              <a:t>	2. Lenin’s Ideas  </a:t>
            </a:r>
          </a:p>
          <a:p>
            <a:pPr eaLnBrk="1" hangingPunct="1">
              <a:buFontTx/>
              <a:buNone/>
            </a:pPr>
            <a:r>
              <a:rPr lang="en-US" sz="2600" smtClean="0"/>
              <a:t>	3. Bolsheviks versus Mensheviks  </a:t>
            </a:r>
          </a:p>
          <a:p>
            <a:pPr eaLnBrk="1" hangingPunct="1">
              <a:buFontTx/>
              <a:buNone/>
            </a:pPr>
            <a:r>
              <a:rPr lang="en-US" sz="2600" smtClean="0"/>
              <a:t>    4. Wartime Activities  </a:t>
            </a:r>
          </a:p>
          <a:p>
            <a:pPr eaLnBrk="1" hangingPunct="1">
              <a:buFontTx/>
              <a:buNone/>
            </a:pPr>
            <a:endParaRPr lang="en-US" sz="2600" smtClean="0"/>
          </a:p>
          <a:p>
            <a:pPr eaLnBrk="1" hangingPunct="1">
              <a:buFontTx/>
              <a:buNone/>
            </a:pPr>
            <a:r>
              <a:rPr lang="en-US" sz="2600" b="1" smtClean="0"/>
              <a:t>D. Trotsky and the Seizure of Power</a:t>
            </a:r>
          </a:p>
          <a:p>
            <a:pPr eaLnBrk="1" hangingPunct="1">
              <a:buFontTx/>
              <a:buNone/>
            </a:pPr>
            <a:r>
              <a:rPr lang="en-US" sz="2600" smtClean="0"/>
              <a:t>	1. Increased Popular Support  </a:t>
            </a:r>
          </a:p>
          <a:p>
            <a:pPr eaLnBrk="1" hangingPunct="1">
              <a:buFontTx/>
              <a:buNone/>
            </a:pPr>
            <a:r>
              <a:rPr lang="en-US" sz="2600" smtClean="0"/>
              <a:t>	2. Trotsky’s Role  </a:t>
            </a:r>
          </a:p>
          <a:p>
            <a:pPr eaLnBrk="1" hangingPunct="1">
              <a:buFontTx/>
              <a:buNone/>
            </a:pPr>
            <a:r>
              <a:rPr lang="en-US" sz="2600" smtClean="0"/>
              <a:t>	3. Reasons for the Bolshevik Success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0" y="152400"/>
            <a:ext cx="9144000" cy="6705600"/>
          </a:xfrm>
        </p:spPr>
        <p:txBody>
          <a:bodyPr/>
          <a:lstStyle/>
          <a:p>
            <a:pPr algn="ctr" eaLnBrk="1" hangingPunct="1">
              <a:buFontTx/>
              <a:buNone/>
            </a:pPr>
            <a:r>
              <a:rPr lang="en-US" sz="3600" b="1" smtClean="0"/>
              <a:t>IV. The Russian Revolution</a:t>
            </a:r>
          </a:p>
          <a:p>
            <a:pPr algn="ctr" eaLnBrk="1" hangingPunct="1">
              <a:buFontTx/>
              <a:buNone/>
            </a:pPr>
            <a:endParaRPr lang="en-US" sz="2600" b="1" smtClean="0"/>
          </a:p>
          <a:p>
            <a:pPr eaLnBrk="1" hangingPunct="1">
              <a:buFontTx/>
              <a:buNone/>
            </a:pPr>
            <a:r>
              <a:rPr lang="en-US" sz="2600" b="1" smtClean="0"/>
              <a:t>E. Dictatorship and Civil War</a:t>
            </a:r>
          </a:p>
          <a:p>
            <a:pPr eaLnBrk="1" hangingPunct="1">
              <a:buFontTx/>
              <a:buNone/>
            </a:pPr>
            <a:r>
              <a:rPr lang="en-US" sz="2600" smtClean="0"/>
              <a:t>	1. Consolidating Power  </a:t>
            </a:r>
          </a:p>
          <a:p>
            <a:pPr eaLnBrk="1" hangingPunct="1">
              <a:buFontTx/>
              <a:buNone/>
            </a:pPr>
            <a:r>
              <a:rPr lang="en-US" sz="2600" smtClean="0"/>
              <a:t>	2. Treaty of Brest-Litovsk  </a:t>
            </a:r>
          </a:p>
          <a:p>
            <a:pPr eaLnBrk="1" hangingPunct="1">
              <a:buFontTx/>
              <a:buNone/>
            </a:pPr>
            <a:r>
              <a:rPr lang="en-US" sz="2600" smtClean="0"/>
              <a:t>	3. The Whites  </a:t>
            </a:r>
          </a:p>
          <a:p>
            <a:pPr eaLnBrk="1" hangingPunct="1">
              <a:buFontTx/>
              <a:buNone/>
            </a:pPr>
            <a:r>
              <a:rPr lang="en-US" sz="2600" smtClean="0"/>
              <a:t>    4. Red Victory  </a:t>
            </a:r>
          </a:p>
          <a:p>
            <a:pPr eaLnBrk="1" hangingPunct="1">
              <a:buFontTx/>
              <a:buNone/>
            </a:pPr>
            <a:r>
              <a:rPr lang="en-US" sz="2600" smtClean="0"/>
              <a:t>    5. War Communism and Revolutionary Terror  </a:t>
            </a:r>
          </a:p>
          <a:p>
            <a:pPr eaLnBrk="1" hangingPunct="1">
              <a:buFontTx/>
              <a:buNone/>
            </a:pPr>
            <a:endParaRPr lang="en-US" sz="260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0" y="152400"/>
            <a:ext cx="9144000" cy="6705600"/>
          </a:xfrm>
        </p:spPr>
        <p:txBody>
          <a:bodyPr/>
          <a:lstStyle/>
          <a:p>
            <a:pPr algn="ctr" eaLnBrk="1" hangingPunct="1">
              <a:buFontTx/>
              <a:buNone/>
            </a:pPr>
            <a:r>
              <a:rPr lang="en-US" sz="3600" b="1" smtClean="0"/>
              <a:t>V. The Peace Settlement</a:t>
            </a:r>
          </a:p>
          <a:p>
            <a:pPr algn="ctr" eaLnBrk="1" hangingPunct="1">
              <a:buFontTx/>
              <a:buNone/>
            </a:pPr>
            <a:r>
              <a:rPr lang="en-US" sz="2600" b="1" smtClean="0"/>
              <a:t> </a:t>
            </a:r>
          </a:p>
          <a:p>
            <a:pPr eaLnBrk="1" hangingPunct="1">
              <a:buFontTx/>
              <a:buNone/>
            </a:pPr>
            <a:r>
              <a:rPr lang="en-US" sz="2600" b="1" smtClean="0"/>
              <a:t>A. The End of the War</a:t>
            </a:r>
          </a:p>
          <a:p>
            <a:pPr eaLnBrk="1" hangingPunct="1">
              <a:buFontTx/>
              <a:buNone/>
            </a:pPr>
            <a:r>
              <a:rPr lang="en-US" sz="2600" smtClean="0"/>
              <a:t>	1. Second Battle of the Marne  </a:t>
            </a:r>
          </a:p>
          <a:p>
            <a:pPr eaLnBrk="1" hangingPunct="1">
              <a:buFontTx/>
              <a:buNone/>
            </a:pPr>
            <a:r>
              <a:rPr lang="en-US" sz="2600" smtClean="0"/>
              <a:t>	2. The Stab in the Back  </a:t>
            </a:r>
          </a:p>
          <a:p>
            <a:pPr eaLnBrk="1" hangingPunct="1">
              <a:buFontTx/>
              <a:buNone/>
            </a:pPr>
            <a:r>
              <a:rPr lang="en-US" sz="2600" smtClean="0"/>
              <a:t>	3. The Collapse of the German Empire  </a:t>
            </a:r>
          </a:p>
          <a:p>
            <a:pPr eaLnBrk="1" hangingPunct="1">
              <a:buFontTx/>
              <a:buNone/>
            </a:pPr>
            <a:endParaRPr lang="en-US" sz="2600" smtClean="0"/>
          </a:p>
          <a:p>
            <a:pPr eaLnBrk="1" hangingPunct="1">
              <a:buFontTx/>
              <a:buNone/>
            </a:pPr>
            <a:r>
              <a:rPr lang="en-US" sz="2600" b="1" smtClean="0"/>
              <a:t>B. Revolution in Austria-Hungary and Germany</a:t>
            </a:r>
          </a:p>
          <a:p>
            <a:pPr eaLnBrk="1" hangingPunct="1">
              <a:buFontTx/>
              <a:buNone/>
            </a:pPr>
            <a:r>
              <a:rPr lang="en-US" sz="2600" smtClean="0"/>
              <a:t>	1. The Break-up of Austria-Hungary   </a:t>
            </a:r>
          </a:p>
          <a:p>
            <a:pPr eaLnBrk="1" hangingPunct="1">
              <a:buFontTx/>
              <a:buNone/>
            </a:pPr>
            <a:r>
              <a:rPr lang="en-US" sz="2600" smtClean="0"/>
              <a:t>	2. The Aborted German Revolution </a:t>
            </a:r>
          </a:p>
          <a:p>
            <a:pPr eaLnBrk="1" hangingPunct="1">
              <a:buFontTx/>
              <a:buNone/>
            </a:pPr>
            <a:r>
              <a:rPr lang="en-US" sz="2600" smtClean="0"/>
              <a:t>	3. The Spartacus Uprising (January 1919)  </a:t>
            </a:r>
          </a:p>
          <a:p>
            <a:pPr eaLnBrk="1" hangingPunct="1">
              <a:buFontTx/>
              <a:buNone/>
            </a:pPr>
            <a:r>
              <a:rPr lang="en-US" sz="2600" smtClean="0"/>
              <a:t>    4. The Outcome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map_26_04_territ_changes"/>
          <p:cNvPicPr>
            <a:picLocks noChangeAspect="1" noChangeArrowheads="1"/>
          </p:cNvPicPr>
          <p:nvPr/>
        </p:nvPicPr>
        <p:blipFill>
          <a:blip r:embed="rId3" cstate="print"/>
          <a:srcRect/>
          <a:stretch>
            <a:fillRect/>
          </a:stretch>
        </p:blipFill>
        <p:spPr bwMode="auto">
          <a:xfrm>
            <a:off x="1003300" y="342900"/>
            <a:ext cx="7142163" cy="61801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0" y="152400"/>
            <a:ext cx="9144000" cy="6705600"/>
          </a:xfrm>
        </p:spPr>
        <p:txBody>
          <a:bodyPr/>
          <a:lstStyle/>
          <a:p>
            <a:pPr algn="ctr" eaLnBrk="1" hangingPunct="1">
              <a:buFontTx/>
              <a:buNone/>
            </a:pPr>
            <a:r>
              <a:rPr lang="en-US" sz="3600" b="1" smtClean="0"/>
              <a:t>V. The Peace Settlement</a:t>
            </a:r>
          </a:p>
          <a:p>
            <a:pPr algn="ctr" eaLnBrk="1" hangingPunct="1">
              <a:buFontTx/>
              <a:buNone/>
            </a:pPr>
            <a:endParaRPr lang="en-US" sz="2600" b="1" smtClean="0"/>
          </a:p>
          <a:p>
            <a:pPr eaLnBrk="1" hangingPunct="1">
              <a:buFontTx/>
              <a:buNone/>
            </a:pPr>
            <a:r>
              <a:rPr lang="en-US" sz="2600" b="1" smtClean="0"/>
              <a:t>C. The Treaty of Versailles</a:t>
            </a:r>
          </a:p>
          <a:p>
            <a:pPr eaLnBrk="1" hangingPunct="1">
              <a:buFontTx/>
              <a:buNone/>
            </a:pPr>
            <a:r>
              <a:rPr lang="en-US" sz="2600" smtClean="0"/>
              <a:t>	1. The Fourteen Points   </a:t>
            </a:r>
          </a:p>
          <a:p>
            <a:pPr eaLnBrk="1" hangingPunct="1">
              <a:buFontTx/>
              <a:buNone/>
            </a:pPr>
            <a:r>
              <a:rPr lang="en-US" sz="2600" smtClean="0"/>
              <a:t>	2. Disagreements over Germany   </a:t>
            </a:r>
          </a:p>
          <a:p>
            <a:pPr eaLnBrk="1" hangingPunct="1">
              <a:buFontTx/>
              <a:buNone/>
            </a:pPr>
            <a:r>
              <a:rPr lang="en-US" sz="2600" smtClean="0"/>
              <a:t>	3. The Peace Terms  </a:t>
            </a:r>
          </a:p>
          <a:p>
            <a:pPr eaLnBrk="1" hangingPunct="1">
              <a:buFontTx/>
              <a:buNone/>
            </a:pPr>
            <a:r>
              <a:rPr lang="en-US" sz="2600" smtClean="0"/>
              <a:t>    4. The Flawed Peace  </a:t>
            </a:r>
          </a:p>
          <a:p>
            <a:pPr eaLnBrk="1" hangingPunct="1">
              <a:buFontTx/>
              <a:buNone/>
            </a:pPr>
            <a:endParaRPr lang="en-US" sz="2600" smtClean="0"/>
          </a:p>
          <a:p>
            <a:pPr eaLnBrk="1" hangingPunct="1">
              <a:buFontTx/>
              <a:buNone/>
            </a:pPr>
            <a:r>
              <a:rPr lang="en-US" sz="2600" b="1" smtClean="0"/>
              <a:t>D. The Peace Settlement in the Middle East</a:t>
            </a:r>
          </a:p>
          <a:p>
            <a:pPr eaLnBrk="1" hangingPunct="1">
              <a:buFontTx/>
              <a:buNone/>
            </a:pPr>
            <a:r>
              <a:rPr lang="en-US" sz="2600" smtClean="0"/>
              <a:t>    1. The Sykes-Picot Agreement (1916)   </a:t>
            </a:r>
          </a:p>
          <a:p>
            <a:pPr eaLnBrk="1" hangingPunct="1">
              <a:buFontTx/>
              <a:buNone/>
            </a:pPr>
            <a:r>
              <a:rPr lang="en-US" sz="2600" smtClean="0"/>
              <a:t>	2. Balfour Declaration (1917)  </a:t>
            </a:r>
          </a:p>
          <a:p>
            <a:pPr eaLnBrk="1" hangingPunct="1">
              <a:buFontTx/>
              <a:buNone/>
            </a:pPr>
            <a:r>
              <a:rPr lang="en-US" sz="2600" smtClean="0"/>
              <a:t>	3. The Arab Response  </a:t>
            </a:r>
          </a:p>
          <a:p>
            <a:pPr eaLnBrk="1" hangingPunct="1">
              <a:buFontTx/>
              <a:buNone/>
            </a:pPr>
            <a:r>
              <a:rPr lang="en-US" sz="2600" smtClean="0"/>
              <a:t>    4. The Creation of Turkey  </a:t>
            </a:r>
          </a:p>
          <a:p>
            <a:pPr eaLnBrk="1" hangingPunct="1">
              <a:buFontTx/>
              <a:buNone/>
            </a:pPr>
            <a:endParaRPr lang="en-US" sz="2600" smtClean="0"/>
          </a:p>
          <a:p>
            <a:pPr eaLnBrk="1" hangingPunct="1">
              <a:buFontTx/>
              <a:buNone/>
            </a:pPr>
            <a:endParaRPr lang="en-US" sz="26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0" y="152400"/>
            <a:ext cx="9144000" cy="6705600"/>
          </a:xfrm>
        </p:spPr>
        <p:txBody>
          <a:bodyPr/>
          <a:lstStyle/>
          <a:p>
            <a:pPr algn="ctr" eaLnBrk="1" hangingPunct="1">
              <a:buFontTx/>
              <a:buNone/>
            </a:pPr>
            <a:r>
              <a:rPr lang="en-US" sz="3600" b="1" smtClean="0"/>
              <a:t>I. The Road to War</a:t>
            </a:r>
            <a:r>
              <a:rPr lang="en-US" sz="3600" smtClean="0"/>
              <a:t> </a:t>
            </a:r>
          </a:p>
          <a:p>
            <a:pPr algn="ctr" eaLnBrk="1" hangingPunct="1">
              <a:buFontTx/>
              <a:buNone/>
            </a:pPr>
            <a:r>
              <a:rPr lang="en-US" sz="2600" b="1" smtClean="0"/>
              <a:t> </a:t>
            </a:r>
          </a:p>
          <a:p>
            <a:pPr eaLnBrk="1" hangingPunct="1">
              <a:buFontTx/>
              <a:buNone/>
            </a:pPr>
            <a:r>
              <a:rPr lang="en-US" sz="2600" b="1" smtClean="0"/>
              <a:t>A. Growing International Conflict </a:t>
            </a:r>
          </a:p>
          <a:p>
            <a:pPr eaLnBrk="1" hangingPunct="1">
              <a:buFontTx/>
              <a:buNone/>
            </a:pPr>
            <a:r>
              <a:rPr lang="en-US" sz="2600" smtClean="0"/>
              <a:t>	1. Germany’s Great Power Status  </a:t>
            </a:r>
          </a:p>
          <a:p>
            <a:pPr eaLnBrk="1" hangingPunct="1">
              <a:buFontTx/>
              <a:buNone/>
            </a:pPr>
            <a:r>
              <a:rPr lang="en-US" sz="2600" smtClean="0"/>
              <a:t>	2. The Alliance Systems  </a:t>
            </a:r>
          </a:p>
          <a:p>
            <a:pPr eaLnBrk="1" hangingPunct="1">
              <a:buFontTx/>
              <a:buNone/>
            </a:pPr>
            <a:r>
              <a:rPr lang="en-US" sz="2600" smtClean="0"/>
              <a:t>	3. The Anglo-German Antagonism  </a:t>
            </a:r>
          </a:p>
          <a:p>
            <a:pPr eaLnBrk="1" hangingPunct="1">
              <a:buFontTx/>
              <a:buNone/>
            </a:pPr>
            <a:r>
              <a:rPr lang="en-US" sz="2600" smtClean="0"/>
              <a:t>    4. First Moroccan Crisis (1905)  </a:t>
            </a:r>
          </a:p>
          <a:p>
            <a:pPr eaLnBrk="1" hangingPunct="1">
              <a:buFontTx/>
              <a:buNone/>
            </a:pPr>
            <a:r>
              <a:rPr lang="en-US" sz="2600" smtClean="0"/>
              <a:t>    5. Triple Entente  </a:t>
            </a:r>
          </a:p>
          <a:p>
            <a:pPr eaLnBrk="1" hangingPunct="1">
              <a:buFontTx/>
              <a:buNone/>
            </a:pPr>
            <a:endParaRPr lang="en-US" sz="260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map_26_05_partition_ottoman"/>
          <p:cNvPicPr>
            <a:picLocks noChangeAspect="1" noChangeArrowheads="1"/>
          </p:cNvPicPr>
          <p:nvPr/>
        </p:nvPicPr>
        <p:blipFill>
          <a:blip r:embed="rId3" cstate="print"/>
          <a:srcRect/>
          <a:stretch>
            <a:fillRect/>
          </a:stretch>
        </p:blipFill>
        <p:spPr bwMode="auto">
          <a:xfrm>
            <a:off x="304800" y="342900"/>
            <a:ext cx="8531225" cy="61737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152400"/>
            <a:ext cx="9144000" cy="6705600"/>
          </a:xfrm>
        </p:spPr>
        <p:txBody>
          <a:bodyPr/>
          <a:lstStyle/>
          <a:p>
            <a:pPr algn="ctr" eaLnBrk="1" hangingPunct="1">
              <a:buFontTx/>
              <a:buNone/>
            </a:pPr>
            <a:r>
              <a:rPr lang="en-US" sz="3600" b="1" smtClean="0"/>
              <a:t>V. The Peace Settlement</a:t>
            </a:r>
          </a:p>
          <a:p>
            <a:pPr algn="ctr" eaLnBrk="1" hangingPunct="1">
              <a:buFontTx/>
              <a:buNone/>
            </a:pPr>
            <a:endParaRPr lang="en-US" sz="2600" b="1" smtClean="0"/>
          </a:p>
          <a:p>
            <a:pPr eaLnBrk="1" hangingPunct="1">
              <a:buFontTx/>
              <a:buNone/>
            </a:pPr>
            <a:r>
              <a:rPr lang="en-US" sz="2600" b="1" smtClean="0"/>
              <a:t>E. The Human Costs</a:t>
            </a:r>
          </a:p>
          <a:p>
            <a:pPr eaLnBrk="1" hangingPunct="1">
              <a:buFontTx/>
              <a:buNone/>
            </a:pPr>
            <a:r>
              <a:rPr lang="en-US" sz="2600" smtClean="0"/>
              <a:t>	1. Casualties  </a:t>
            </a:r>
          </a:p>
          <a:p>
            <a:pPr eaLnBrk="1" hangingPunct="1">
              <a:buFontTx/>
              <a:buNone/>
            </a:pPr>
            <a:r>
              <a:rPr lang="en-US" sz="2600" smtClean="0"/>
              <a:t>	2. Commemorations  </a:t>
            </a:r>
          </a:p>
          <a:p>
            <a:pPr eaLnBrk="1" hangingPunct="1">
              <a:buFontTx/>
              <a:buNone/>
            </a:pPr>
            <a:r>
              <a:rPr lang="en-US" sz="2600" smtClean="0"/>
              <a:t>	3. Veterans  </a:t>
            </a:r>
          </a:p>
          <a:p>
            <a:pPr eaLnBrk="1" hangingPunct="1">
              <a:buFontTx/>
              <a:buNone/>
            </a:pPr>
            <a:r>
              <a:rPr lang="en-US" sz="2600" smtClean="0"/>
              <a:t>    4. Right-Wing Radicalization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fig_26_01_casualties_wwi"/>
          <p:cNvPicPr>
            <a:picLocks noChangeAspect="1" noChangeArrowheads="1"/>
          </p:cNvPicPr>
          <p:nvPr/>
        </p:nvPicPr>
        <p:blipFill>
          <a:blip r:embed="rId3" cstate="print"/>
          <a:srcRect/>
          <a:stretch>
            <a:fillRect/>
          </a:stretch>
        </p:blipFill>
        <p:spPr bwMode="auto">
          <a:xfrm>
            <a:off x="1739900" y="342900"/>
            <a:ext cx="5673725" cy="61801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map_26_01_euro_alliance_wwi"/>
          <p:cNvPicPr>
            <a:picLocks noChangeAspect="1" noChangeArrowheads="1"/>
          </p:cNvPicPr>
          <p:nvPr/>
        </p:nvPicPr>
        <p:blipFill>
          <a:blip r:embed="rId3" cstate="print"/>
          <a:srcRect/>
          <a:stretch>
            <a:fillRect/>
          </a:stretch>
        </p:blipFill>
        <p:spPr bwMode="auto">
          <a:xfrm>
            <a:off x="723900" y="342900"/>
            <a:ext cx="7691438" cy="61801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4294967295"/>
          </p:nvPr>
        </p:nvSpPr>
        <p:spPr>
          <a:xfrm>
            <a:off x="0" y="152400"/>
            <a:ext cx="9144000" cy="6705600"/>
          </a:xfrm>
        </p:spPr>
        <p:txBody>
          <a:bodyPr/>
          <a:lstStyle/>
          <a:p>
            <a:pPr algn="ctr" eaLnBrk="1" hangingPunct="1">
              <a:buFontTx/>
              <a:buNone/>
            </a:pPr>
            <a:r>
              <a:rPr lang="en-US" sz="3600" b="1" smtClean="0"/>
              <a:t>I. The Road to War</a:t>
            </a:r>
            <a:r>
              <a:rPr lang="en-US" sz="3600" smtClean="0"/>
              <a:t> </a:t>
            </a:r>
          </a:p>
          <a:p>
            <a:pPr algn="ctr" eaLnBrk="1" hangingPunct="1">
              <a:buFontTx/>
              <a:buNone/>
            </a:pPr>
            <a:r>
              <a:rPr lang="en-US" sz="2600" b="1" smtClean="0"/>
              <a:t> </a:t>
            </a:r>
          </a:p>
          <a:p>
            <a:pPr eaLnBrk="1" hangingPunct="1">
              <a:buFontTx/>
              <a:buNone/>
            </a:pPr>
            <a:r>
              <a:rPr lang="en-US" sz="2600" b="1" smtClean="0"/>
              <a:t>B. The Mood of 1914 </a:t>
            </a:r>
          </a:p>
          <a:p>
            <a:pPr eaLnBrk="1" hangingPunct="1">
              <a:buFontTx/>
              <a:buNone/>
            </a:pPr>
            <a:r>
              <a:rPr lang="en-US" sz="2600" smtClean="0"/>
              <a:t>	1. Militarism  </a:t>
            </a:r>
          </a:p>
          <a:p>
            <a:pPr eaLnBrk="1" hangingPunct="1">
              <a:buFontTx/>
              <a:buNone/>
            </a:pPr>
            <a:r>
              <a:rPr lang="en-US" sz="2600" smtClean="0"/>
              <a:t>	2. Nationalism  </a:t>
            </a:r>
          </a:p>
          <a:p>
            <a:pPr eaLnBrk="1" hangingPunct="1">
              <a:buFontTx/>
              <a:buNone/>
            </a:pPr>
            <a:r>
              <a:rPr lang="en-US" sz="2600" smtClean="0"/>
              <a:t>	3. Promoting Nationalism  </a:t>
            </a:r>
          </a:p>
          <a:p>
            <a:pPr eaLnBrk="1" hangingPunct="1">
              <a:buFontTx/>
              <a:buNone/>
            </a:pPr>
            <a:endParaRPr lang="en-US" sz="260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0" y="152400"/>
            <a:ext cx="9144000" cy="6705600"/>
          </a:xfrm>
        </p:spPr>
        <p:txBody>
          <a:bodyPr/>
          <a:lstStyle/>
          <a:p>
            <a:pPr algn="ctr" eaLnBrk="1" hangingPunct="1">
              <a:buFontTx/>
              <a:buNone/>
            </a:pPr>
            <a:r>
              <a:rPr lang="en-US" sz="3600" b="1" smtClean="0"/>
              <a:t>I. The Road to War</a:t>
            </a:r>
            <a:r>
              <a:rPr lang="en-US" sz="3600" smtClean="0"/>
              <a:t> </a:t>
            </a:r>
            <a:endParaRPr lang="en-US" sz="3600" b="1" smtClean="0"/>
          </a:p>
          <a:p>
            <a:pPr algn="ctr" eaLnBrk="1" hangingPunct="1">
              <a:buFontTx/>
              <a:buNone/>
            </a:pPr>
            <a:endParaRPr lang="en-US" sz="2600" b="1" smtClean="0"/>
          </a:p>
          <a:p>
            <a:pPr eaLnBrk="1" hangingPunct="1">
              <a:buFontTx/>
              <a:buNone/>
            </a:pPr>
            <a:r>
              <a:rPr lang="en-US" sz="2600" b="1" smtClean="0"/>
              <a:t>C. The Outbreak of War</a:t>
            </a:r>
            <a:r>
              <a:rPr lang="en-US" sz="2600" smtClean="0"/>
              <a:t> </a:t>
            </a:r>
          </a:p>
          <a:p>
            <a:pPr eaLnBrk="1" hangingPunct="1">
              <a:buFontTx/>
              <a:buNone/>
            </a:pPr>
            <a:r>
              <a:rPr lang="en-US" sz="2600" smtClean="0"/>
              <a:t>	1. The Assassination of Archduke Ferdinand  </a:t>
            </a:r>
          </a:p>
          <a:p>
            <a:pPr eaLnBrk="1" hangingPunct="1">
              <a:buFontTx/>
              <a:buNone/>
            </a:pPr>
            <a:r>
              <a:rPr lang="en-US" sz="2600" smtClean="0"/>
              <a:t>	2. The Balkan Powder-Keg     </a:t>
            </a:r>
          </a:p>
          <a:p>
            <a:pPr eaLnBrk="1" hangingPunct="1">
              <a:buFontTx/>
              <a:buNone/>
            </a:pPr>
            <a:r>
              <a:rPr lang="en-US" sz="2600" smtClean="0"/>
              <a:t>	3. The Two Balkan Wars (1912, 1913)  </a:t>
            </a:r>
          </a:p>
          <a:p>
            <a:pPr eaLnBrk="1" hangingPunct="1">
              <a:buFontTx/>
              <a:buNone/>
            </a:pPr>
            <a:r>
              <a:rPr lang="en-US" sz="2600" smtClean="0"/>
              <a:t>    4. The Road to War  </a:t>
            </a:r>
          </a:p>
          <a:p>
            <a:pPr eaLnBrk="1" hangingPunct="1">
              <a:buFontTx/>
              <a:buNone/>
            </a:pPr>
            <a:r>
              <a:rPr lang="en-US" sz="2600" smtClean="0"/>
              <a:t>    5. The Schlieffen Plan  </a:t>
            </a:r>
          </a:p>
          <a:p>
            <a:pPr eaLnBrk="1" hangingPunct="1">
              <a:buFontTx/>
              <a:buNone/>
            </a:pPr>
            <a:r>
              <a:rPr lang="en-US" sz="2600" smtClean="0"/>
              <a:t>    6. Popular Sentiment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map_26_02_the_balkans"/>
          <p:cNvPicPr>
            <a:picLocks noChangeAspect="1" noChangeArrowheads="1"/>
          </p:cNvPicPr>
          <p:nvPr/>
        </p:nvPicPr>
        <p:blipFill>
          <a:blip r:embed="rId3" cstate="print"/>
          <a:srcRect/>
          <a:stretch>
            <a:fillRect/>
          </a:stretch>
        </p:blipFill>
        <p:spPr bwMode="auto">
          <a:xfrm>
            <a:off x="368300" y="342900"/>
            <a:ext cx="8421688" cy="61801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0" y="152400"/>
            <a:ext cx="9144000" cy="6705600"/>
          </a:xfrm>
        </p:spPr>
        <p:txBody>
          <a:bodyPr/>
          <a:lstStyle/>
          <a:p>
            <a:pPr algn="ctr" eaLnBrk="1" hangingPunct="1">
              <a:buFontTx/>
              <a:buNone/>
            </a:pPr>
            <a:r>
              <a:rPr lang="en-US" sz="3600" b="1" smtClean="0"/>
              <a:t>II. Waging Total War</a:t>
            </a:r>
          </a:p>
          <a:p>
            <a:pPr algn="ctr" eaLnBrk="1" hangingPunct="1">
              <a:buFontTx/>
              <a:buNone/>
            </a:pPr>
            <a:r>
              <a:rPr lang="en-US" sz="2600" b="1" smtClean="0"/>
              <a:t> </a:t>
            </a:r>
          </a:p>
          <a:p>
            <a:pPr eaLnBrk="1" hangingPunct="1">
              <a:buFontTx/>
              <a:buNone/>
            </a:pPr>
            <a:r>
              <a:rPr lang="en-US" sz="2600" b="1" smtClean="0"/>
              <a:t>A. Stalemate and Slaughter on the Western Front</a:t>
            </a:r>
          </a:p>
          <a:p>
            <a:pPr eaLnBrk="1" hangingPunct="1">
              <a:buFontTx/>
              <a:buNone/>
            </a:pPr>
            <a:r>
              <a:rPr lang="en-US" sz="2600" smtClean="0"/>
              <a:t>	1. The Road to Stalemate  </a:t>
            </a:r>
          </a:p>
          <a:p>
            <a:pPr eaLnBrk="1" hangingPunct="1">
              <a:buFontTx/>
              <a:buNone/>
            </a:pPr>
            <a:r>
              <a:rPr lang="en-US" sz="2600" smtClean="0"/>
              <a:t>	2. Trench Warfare  </a:t>
            </a:r>
          </a:p>
          <a:p>
            <a:pPr eaLnBrk="1" hangingPunct="1">
              <a:buFontTx/>
              <a:buNone/>
            </a:pPr>
            <a:r>
              <a:rPr lang="en-US" sz="2600" smtClean="0"/>
              <a:t>	3. The Battles of Verdun and the Somme (1916)  </a:t>
            </a:r>
          </a:p>
          <a:p>
            <a:pPr eaLnBrk="1" hangingPunct="1">
              <a:buFontTx/>
              <a:buNone/>
            </a:pPr>
            <a:endParaRPr lang="en-US" sz="260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map_26_03a_wwi_euro_mideast"/>
          <p:cNvPicPr>
            <a:picLocks noChangeAspect="1" noChangeArrowheads="1"/>
          </p:cNvPicPr>
          <p:nvPr/>
        </p:nvPicPr>
        <p:blipFill>
          <a:blip r:embed="rId3" cstate="print"/>
          <a:srcRect/>
          <a:stretch>
            <a:fillRect/>
          </a:stretch>
        </p:blipFill>
        <p:spPr bwMode="auto">
          <a:xfrm>
            <a:off x="889000" y="342900"/>
            <a:ext cx="7361238" cy="61801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4294967295"/>
          </p:nvPr>
        </p:nvSpPr>
        <p:spPr>
          <a:xfrm>
            <a:off x="0" y="152400"/>
            <a:ext cx="9144000" cy="6705600"/>
          </a:xfrm>
        </p:spPr>
        <p:txBody>
          <a:bodyPr/>
          <a:lstStyle/>
          <a:p>
            <a:pPr algn="ctr" eaLnBrk="1" hangingPunct="1">
              <a:buFontTx/>
              <a:buNone/>
            </a:pPr>
            <a:r>
              <a:rPr lang="en-US" sz="3600" b="1" smtClean="0"/>
              <a:t>II. Waging Total War</a:t>
            </a:r>
          </a:p>
          <a:p>
            <a:pPr algn="ctr" eaLnBrk="1" hangingPunct="1">
              <a:buFontTx/>
              <a:buNone/>
            </a:pPr>
            <a:r>
              <a:rPr lang="en-US" sz="2600" b="1" smtClean="0"/>
              <a:t> </a:t>
            </a:r>
          </a:p>
          <a:p>
            <a:pPr eaLnBrk="1" hangingPunct="1">
              <a:buFontTx/>
              <a:buNone/>
            </a:pPr>
            <a:r>
              <a:rPr lang="en-US" sz="2600" b="1" smtClean="0"/>
              <a:t>B. The Widening War</a:t>
            </a:r>
          </a:p>
          <a:p>
            <a:pPr eaLnBrk="1" hangingPunct="1">
              <a:buFontTx/>
              <a:buNone/>
            </a:pPr>
            <a:r>
              <a:rPr lang="en-US" sz="2600" smtClean="0"/>
              <a:t>	1. German Victories and Occupation  </a:t>
            </a:r>
          </a:p>
          <a:p>
            <a:pPr eaLnBrk="1" hangingPunct="1">
              <a:buFontTx/>
              <a:buNone/>
            </a:pPr>
            <a:r>
              <a:rPr lang="en-US" sz="2600" smtClean="0"/>
              <a:t>	2. Italian and Ottoman Entry  </a:t>
            </a:r>
          </a:p>
          <a:p>
            <a:pPr eaLnBrk="1" hangingPunct="1">
              <a:buFontTx/>
              <a:buNone/>
            </a:pPr>
            <a:r>
              <a:rPr lang="en-US" sz="2600" smtClean="0"/>
              <a:t>	3. The Colonial Theater  </a:t>
            </a:r>
          </a:p>
          <a:p>
            <a:pPr eaLnBrk="1" hangingPunct="1">
              <a:buFontTx/>
              <a:buNone/>
            </a:pPr>
            <a:r>
              <a:rPr lang="en-US" sz="2600" smtClean="0"/>
              <a:t>    4. American Intervention  </a:t>
            </a:r>
          </a:p>
          <a:p>
            <a:pPr eaLnBrk="1" hangingPunct="1">
              <a:buFontTx/>
              <a:buNone/>
            </a:pPr>
            <a:endParaRPr lang="en-US" sz="2600" smtClean="0"/>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DFBF"/>
    </a:lt1>
    <a:dk2>
      <a:srgbClr val="000000"/>
    </a:dk2>
    <a:lt2>
      <a:srgbClr val="808080"/>
    </a:lt2>
    <a:accent1>
      <a:srgbClr val="00CC99"/>
    </a:accent1>
    <a:accent2>
      <a:srgbClr val="3333CC"/>
    </a:accent2>
    <a:accent3>
      <a:srgbClr val="FFECDC"/>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751</TotalTime>
  <Words>4092</Words>
  <Application>Microsoft Office PowerPoint</Application>
  <PresentationFormat>On-screen Show (4:3)</PresentationFormat>
  <Paragraphs>278</Paragraphs>
  <Slides>22</Slides>
  <Notes>22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Verdana</vt:lpstr>
      <vt:lpstr>ＭＳ Ｐゴシック</vt:lpstr>
      <vt:lpstr>Lucida Grande</vt:lpstr>
      <vt:lpstr>Blank Presentation</vt:lpstr>
      <vt:lpstr>1_Blank Presentation</vt:lpstr>
      <vt:lpstr>A History of Western Society   Tenth Edition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Bedford/St. Martin's</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History of Western Society</dc:title>
  <dc:creator>McKay et al.</dc:creator>
  <cp:lastModifiedBy>Alex Ott</cp:lastModifiedBy>
  <cp:revision>143</cp:revision>
  <dcterms:created xsi:type="dcterms:W3CDTF">2002-12-24T01:08:46Z</dcterms:created>
  <dcterms:modified xsi:type="dcterms:W3CDTF">2016-02-23T02:47:59Z</dcterms:modified>
</cp:coreProperties>
</file>