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57" r:id="rId2"/>
    <p:sldId id="328" r:id="rId3"/>
    <p:sldId id="258" r:id="rId4"/>
    <p:sldId id="325" r:id="rId5"/>
    <p:sldId id="326" r:id="rId6"/>
    <p:sldId id="327" r:id="rId7"/>
    <p:sldId id="256" r:id="rId8"/>
    <p:sldId id="298" r:id="rId9"/>
    <p:sldId id="329" r:id="rId10"/>
    <p:sldId id="297" r:id="rId11"/>
    <p:sldId id="313" r:id="rId12"/>
  </p:sldIdLst>
  <p:sldSz cx="9144000" cy="6858000" type="screen4x3"/>
  <p:notesSz cx="9144000" cy="6858000"/>
  <p:embeddedFontLst>
    <p:embeddedFont>
      <p:font typeface="Dotum" pitchFamily="34" charset="-127"/>
      <p:regular r:id="rId14"/>
    </p:embeddedFont>
    <p:embeddedFont>
      <p:font typeface="굴림" pitchFamily="34" charset="-127"/>
      <p:regular r:id="rId15"/>
    </p:embeddedFont>
    <p:embeddedFont>
      <p:font typeface="Impact" pitchFamily="34" charset="0"/>
      <p:regular r:id="rId16"/>
    </p:embeddedFont>
    <p:embeddedFont>
      <p:font typeface="Arial Narrow" pitchFamily="34" charset="0"/>
      <p:regular r:id="rId17"/>
      <p:bold r:id="rId18"/>
      <p:italic r:id="rId19"/>
      <p:boldItalic r:id="rId20"/>
    </p:embeddedFont>
    <p:embeddedFont>
      <p:font typeface="Britannic Bold" pitchFamily="34" charset="0"/>
      <p:regular r:id="rId21"/>
    </p:embeddedFont>
    <p:embeddedFont>
      <p:font typeface="Book Antiqua" pitchFamily="18" charset="0"/>
      <p:regular r:id="rId22"/>
      <p:bold r:id="rId23"/>
      <p:italic r:id="rId24"/>
      <p:bold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Comic Sans MS" pitchFamily="66" charset="0"/>
      <p:regular r:id="rId30"/>
      <p:bold r:id="rId31"/>
    </p:embeddedFont>
    <p:embeddedFont>
      <p:font typeface="Arial Unicode MS" pitchFamily="34" charset="-128"/>
      <p:regular r:id="rId32"/>
    </p:embeddedFont>
    <p:embeddedFont>
      <p:font typeface="Carta-Normal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E80000"/>
    <a:srgbClr val="009900"/>
    <a:srgbClr val="3333CC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278" autoAdjust="0"/>
  </p:normalViewPr>
  <p:slideViewPr>
    <p:cSldViewPr>
      <p:cViewPr varScale="1">
        <p:scale>
          <a:sx n="61" d="100"/>
          <a:sy n="61" d="100"/>
        </p:scale>
        <p:origin x="-8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742E2-99BA-4BA0-B86C-F0D749BF68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69" name="Picture 1121" descr="LastCar"/>
          <p:cNvPicPr>
            <a:picLocks noChangeAspect="1" noChangeArrowheads="1"/>
          </p:cNvPicPr>
          <p:nvPr/>
        </p:nvPicPr>
        <p:blipFill>
          <a:blip r:embed="rId13" cstate="print">
            <a:lum contrast="6000"/>
          </a:blip>
          <a:srcRect l="56000" r="10400" b="32095"/>
          <a:stretch>
            <a:fillRect/>
          </a:stretch>
        </p:blipFill>
        <p:spPr bwMode="auto">
          <a:xfrm>
            <a:off x="0" y="0"/>
            <a:ext cx="1362075" cy="1981200"/>
          </a:xfrm>
          <a:prstGeom prst="rect">
            <a:avLst/>
          </a:prstGeom>
          <a:noFill/>
        </p:spPr>
      </p:pic>
      <p:pic>
        <p:nvPicPr>
          <p:cNvPr id="3174" name="Picture 1126" descr="Local25 with Socialist paper-The NY Call"/>
          <p:cNvPicPr>
            <a:picLocks noChangeAspect="1" noChangeArrowheads="1"/>
          </p:cNvPicPr>
          <p:nvPr userDrawn="1"/>
        </p:nvPicPr>
        <p:blipFill>
          <a:blip r:embed="rId14" cstate="print">
            <a:lum bright="6000"/>
          </a:blip>
          <a:srcRect l="39999" t="4347" r="32001" b="2899"/>
          <a:stretch>
            <a:fillRect/>
          </a:stretch>
        </p:blipFill>
        <p:spPr bwMode="auto">
          <a:xfrm>
            <a:off x="0" y="3886200"/>
            <a:ext cx="13620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3" name="Picture 1125" descr="empty"/>
          <p:cNvPicPr>
            <a:picLocks noChangeAspect="1" noChangeArrowheads="1"/>
          </p:cNvPicPr>
          <p:nvPr/>
        </p:nvPicPr>
        <p:blipFill>
          <a:blip r:embed="rId15" cstate="print">
            <a:lum contrast="6000"/>
          </a:blip>
          <a:srcRect l="23747" r="29276" b="6061"/>
          <a:stretch>
            <a:fillRect/>
          </a:stretch>
        </p:blipFill>
        <p:spPr bwMode="auto">
          <a:xfrm>
            <a:off x="0" y="1981200"/>
            <a:ext cx="1352550" cy="2133600"/>
          </a:xfrm>
          <a:prstGeom prst="rect">
            <a:avLst/>
          </a:prstGeom>
          <a:noFill/>
        </p:spPr>
      </p:pic>
      <p:sp>
        <p:nvSpPr>
          <p:cNvPr id="3175" name="Line 1127"/>
          <p:cNvSpPr>
            <a:spLocks noChangeShapeType="1"/>
          </p:cNvSpPr>
          <p:nvPr userDrawn="1"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" name="Line 1128"/>
          <p:cNvSpPr>
            <a:spLocks noChangeShapeType="1"/>
          </p:cNvSpPr>
          <p:nvPr userDrawn="1"/>
        </p:nvSpPr>
        <p:spPr bwMode="auto">
          <a:xfrm>
            <a:off x="0" y="1981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" name="Line 1129"/>
          <p:cNvSpPr>
            <a:spLocks noChangeShapeType="1"/>
          </p:cNvSpPr>
          <p:nvPr userDrawn="1"/>
        </p:nvSpPr>
        <p:spPr bwMode="auto">
          <a:xfrm>
            <a:off x="0" y="4114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04800"/>
            <a:ext cx="739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E80000"/>
                </a:solidFill>
                <a:latin typeface="Dotum" pitchFamily="34" charset="-127"/>
                <a:ea typeface="Dotum" pitchFamily="34" charset="-127"/>
              </a:rPr>
              <a:t>The Growth</a:t>
            </a:r>
          </a:p>
          <a:p>
            <a:pPr algn="ctr"/>
            <a:r>
              <a:rPr lang="en-US" sz="48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E80000"/>
                </a:solidFill>
                <a:latin typeface="Dotum" pitchFamily="34" charset="-127"/>
                <a:ea typeface="Dotum" pitchFamily="34" charset="-127"/>
              </a:rPr>
              <a:t>of the </a:t>
            </a:r>
          </a:p>
          <a:p>
            <a:pPr algn="ctr"/>
            <a:r>
              <a:rPr lang="en-US" sz="48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E80000"/>
                </a:solidFill>
                <a:latin typeface="Dotum" pitchFamily="34" charset="-127"/>
                <a:ea typeface="Dotum" pitchFamily="34" charset="-127"/>
              </a:rPr>
              <a:t>American</a:t>
            </a:r>
          </a:p>
          <a:p>
            <a:pPr algn="ctr"/>
            <a:r>
              <a:rPr lang="en-US" sz="48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E80000"/>
                </a:solidFill>
                <a:latin typeface="Dotum" pitchFamily="34" charset="-127"/>
                <a:ea typeface="Dotum" pitchFamily="34" charset="-127"/>
              </a:rPr>
              <a:t>Labor Movement</a:t>
            </a:r>
            <a:endParaRPr lang="en-US" sz="4800" b="1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rgbClr val="E8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Mr. Ott – BETA 2011-12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6576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Aim: How did workers react to the growth of industry and America?</a:t>
            </a:r>
          </a:p>
          <a:p>
            <a:endParaRPr lang="en-US" dirty="0"/>
          </a:p>
          <a:p>
            <a:r>
              <a:rPr lang="en-US" dirty="0" smtClean="0"/>
              <a:t>Do Now:  Take Quiz (5-7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7239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E00000"/>
                </a:solidFill>
                <a:latin typeface="Britannic Bold" pitchFamily="34" charset="0"/>
              </a:rPr>
              <a:t>How the AF of L </a:t>
            </a:r>
            <a:br>
              <a:rPr lang="en-US" sz="4500" b="1" dirty="0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500" b="1" dirty="0">
                <a:solidFill>
                  <a:srgbClr val="E00000"/>
                </a:solidFill>
                <a:latin typeface="Britannic Bold" pitchFamily="34" charset="0"/>
              </a:rPr>
              <a:t>Would Help the Workers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828800" y="1714500"/>
            <a:ext cx="685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Carta-Normal" pitchFamily="2" charset="0"/>
              <a:buChar char="ù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Catered to the skilled worker.</a:t>
            </a:r>
          </a:p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Carta-Normal" pitchFamily="2" charset="0"/>
              <a:buChar char="ù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Represented workers in matters of national legislation.</a:t>
            </a:r>
          </a:p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Carta-Normal" pitchFamily="2" charset="0"/>
              <a:buChar char="ù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Maintained a national strike fund.</a:t>
            </a:r>
          </a:p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Carta-Normal" pitchFamily="2" charset="0"/>
              <a:buChar char="ù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Evangelized the cause of unionism.</a:t>
            </a:r>
          </a:p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Carta-Normal" pitchFamily="2" charset="0"/>
              <a:buChar char="ù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Prevented disputes among the many craft unions.</a:t>
            </a:r>
          </a:p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Carta-Normal" pitchFamily="2" charset="0"/>
              <a:buChar char="ù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Mediated disputes between management and labor.</a:t>
            </a:r>
          </a:p>
          <a:p>
            <a:pPr marL="457200" indent="-457200">
              <a:spcBef>
                <a:spcPct val="50000"/>
              </a:spcBef>
              <a:buClr>
                <a:srgbClr val="0033CC"/>
              </a:buClr>
              <a:buFont typeface="Carta-Normal" pitchFamily="2" charset="0"/>
              <a:buChar char="ù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Pushed for </a:t>
            </a:r>
            <a:r>
              <a:rPr lang="en-US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closed shops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447800" y="365125"/>
            <a:ext cx="754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Labor Union Membership</a:t>
            </a:r>
          </a:p>
        </p:txBody>
      </p:sp>
      <p:pic>
        <p:nvPicPr>
          <p:cNvPr id="97283" name="Picture 3" descr="chart-LaborUnionMembership-1897-1920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7736"/>
          <a:stretch>
            <a:fillRect/>
          </a:stretch>
        </p:blipFill>
        <p:spPr bwMode="auto">
          <a:xfrm>
            <a:off x="2933700" y="1524000"/>
            <a:ext cx="4762500" cy="4657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2776538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4228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10600" cy="685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18900000" scaled="1"/>
                </a:gradFill>
                <a:effectLst>
                  <a:outerShdw dist="56796" dir="9206097" algn="ctr" rotWithShape="0">
                    <a:schemeClr val="tx1"/>
                  </a:outerShdw>
                </a:effectLst>
                <a:latin typeface="Impact"/>
              </a:rPr>
              <a:t>1st LAWS TO REGULATE BIG BUSINESS</a:t>
            </a:r>
          </a:p>
        </p:txBody>
      </p:sp>
      <p:sp>
        <p:nvSpPr>
          <p:cNvPr id="564235" name="Rectangle 11"/>
          <p:cNvSpPr>
            <a:spLocks noChangeArrowheads="1"/>
          </p:cNvSpPr>
          <p:nvPr/>
        </p:nvSpPr>
        <p:spPr bwMode="auto">
          <a:xfrm>
            <a:off x="152400" y="1143000"/>
            <a:ext cx="2133600" cy="920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i="1" dirty="0">
                <a:solidFill>
                  <a:srgbClr val="000000"/>
                </a:solidFill>
              </a:rPr>
              <a:t>Granger State Laws</a:t>
            </a:r>
          </a:p>
        </p:txBody>
      </p:sp>
      <p:sp>
        <p:nvSpPr>
          <p:cNvPr id="564236" name="Rectangle 12"/>
          <p:cNvSpPr>
            <a:spLocks noChangeArrowheads="1"/>
          </p:cNvSpPr>
          <p:nvPr/>
        </p:nvSpPr>
        <p:spPr bwMode="auto">
          <a:xfrm>
            <a:off x="2667000" y="990600"/>
            <a:ext cx="6477000" cy="2044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  <a:latin typeface="Arial Narrow" pitchFamily="34" charset="0"/>
              </a:rPr>
              <a:t>State representatives voted into office by members of the Grange who in turn represented the interests of farmers and passed state laws regulating railroad prices in 18 states.</a:t>
            </a:r>
          </a:p>
        </p:txBody>
      </p:sp>
      <p:sp>
        <p:nvSpPr>
          <p:cNvPr id="564237" name="Rectangle 13"/>
          <p:cNvSpPr>
            <a:spLocks noChangeArrowheads="1"/>
          </p:cNvSpPr>
          <p:nvPr/>
        </p:nvSpPr>
        <p:spPr bwMode="auto">
          <a:xfrm>
            <a:off x="-76200" y="3155950"/>
            <a:ext cx="2397125" cy="1263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Munn v. Illinois</a:t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>(1876)</a:t>
            </a:r>
          </a:p>
        </p:txBody>
      </p:sp>
      <p:sp>
        <p:nvSpPr>
          <p:cNvPr id="564238" name="Rectangle 14"/>
          <p:cNvSpPr>
            <a:spLocks noChangeArrowheads="1"/>
          </p:cNvSpPr>
          <p:nvPr/>
        </p:nvSpPr>
        <p:spPr bwMode="auto">
          <a:xfrm>
            <a:off x="2667000" y="3074988"/>
            <a:ext cx="6400800" cy="165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CC"/>
                </a:solidFill>
                <a:latin typeface="Arial Narrow" pitchFamily="34" charset="0"/>
              </a:rPr>
              <a:t>Supreme Court decision stating that states had the ability to regulate private property if it affected public interest.</a:t>
            </a:r>
          </a:p>
        </p:txBody>
      </p:sp>
      <p:sp>
        <p:nvSpPr>
          <p:cNvPr id="564239" name="Rectangle 15"/>
          <p:cNvSpPr>
            <a:spLocks noChangeArrowheads="1"/>
          </p:cNvSpPr>
          <p:nvPr/>
        </p:nvSpPr>
        <p:spPr bwMode="auto">
          <a:xfrm>
            <a:off x="76200" y="5141913"/>
            <a:ext cx="2455863" cy="920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i="1">
                <a:solidFill>
                  <a:srgbClr val="000000"/>
                </a:solidFill>
              </a:rPr>
              <a:t>Wabash Case</a:t>
            </a:r>
            <a:br>
              <a:rPr lang="en-US" sz="3200" b="1" i="1">
                <a:solidFill>
                  <a:srgbClr val="000000"/>
                </a:solidFill>
              </a:rPr>
            </a:br>
            <a:r>
              <a:rPr lang="en-US" sz="3200" b="1" i="1">
                <a:solidFill>
                  <a:srgbClr val="000000"/>
                </a:solidFill>
              </a:rPr>
              <a:t>(1886)</a:t>
            </a:r>
          </a:p>
        </p:txBody>
      </p:sp>
      <p:sp>
        <p:nvSpPr>
          <p:cNvPr id="564240" name="Rectangle 16"/>
          <p:cNvSpPr>
            <a:spLocks noChangeArrowheads="1"/>
          </p:cNvSpPr>
          <p:nvPr/>
        </p:nvSpPr>
        <p:spPr bwMode="auto">
          <a:xfrm>
            <a:off x="2667000" y="4795897"/>
            <a:ext cx="6324600" cy="20621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0000"/>
                </a:solidFill>
                <a:latin typeface="Arial Narrow" pitchFamily="34" charset="0"/>
              </a:rPr>
              <a:t>Declared that it was unconstitutional for states to regulate interstate commerce. Showed need for Federal regulation of interstate </a:t>
            </a: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commerce (RR!).</a:t>
            </a:r>
            <a:endParaRPr lang="en-US" sz="3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6" grpId="0"/>
      <p:bldP spid="564238" grpId="0"/>
      <p:bldP spid="5642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762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E00000"/>
                </a:solidFill>
                <a:latin typeface="Britannic Bold" pitchFamily="34" charset="0"/>
              </a:rPr>
              <a:t>The Changing </a:t>
            </a:r>
            <a:r>
              <a:rPr lang="en-US" sz="3200" b="1" dirty="0" smtClean="0">
                <a:solidFill>
                  <a:srgbClr val="E00000"/>
                </a:solidFill>
                <a:latin typeface="Britannic Bold" pitchFamily="34" charset="0"/>
              </a:rPr>
              <a:t>American Labor </a:t>
            </a:r>
            <a:r>
              <a:rPr lang="en-US" sz="3200" b="1" dirty="0">
                <a:solidFill>
                  <a:srgbClr val="E00000"/>
                </a:solidFill>
                <a:latin typeface="Britannic Bold" pitchFamily="34" charset="0"/>
              </a:rPr>
              <a:t>Force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2961" t="2992" r="22130" b="2744"/>
          <a:stretch>
            <a:fillRect/>
          </a:stretch>
        </p:blipFill>
        <p:spPr bwMode="auto">
          <a:xfrm>
            <a:off x="1524000" y="762000"/>
            <a:ext cx="7315200" cy="5943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228600"/>
            <a:ext cx="7467600" cy="9906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desire to maximize profits and become more efficient led to poor working conditions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1219200"/>
            <a:ext cx="3886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3300"/>
                </a:solidFill>
              </a:rPr>
              <a:t>Machines and unskilled workers replaced skilled craftspeople.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601" y="2362200"/>
            <a:ext cx="39623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03300"/>
                </a:solidFill>
              </a:rPr>
              <a:t>These low-paid workers could easily be replaced. They brought costs down and caused production to rise.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3381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4267200"/>
            <a:ext cx="4267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3300"/>
                </a:solidFill>
              </a:rPr>
              <a:t>Encouraged managers to view workers as interchangeable parts</a:t>
            </a:r>
            <a:endParaRPr lang="en-US" sz="1800" dirty="0">
              <a:solidFill>
                <a:srgbClr val="003300"/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98907"/>
            <a:ext cx="3257550" cy="257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28800" y="5181600"/>
            <a:ext cx="3505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algn="ctr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3300"/>
                </a:solidFill>
              </a:rPr>
              <a:t>Injuries increased, and conditions worsened.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0" y="914400"/>
            <a:ext cx="3352800" cy="54102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Small, crowded rooms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Specialization made workers tired, bored, and more likely to be injured.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Managers paid less attention to working conditions.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Stuffy air / Pollution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Unsafe workplaces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Long hours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Low wages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 job security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Child Labor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8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47800" y="0"/>
            <a:ext cx="754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E00000"/>
                </a:solidFill>
                <a:latin typeface="Book Antiqua" pitchFamily="18" charset="0"/>
              </a:rPr>
              <a:t>Poor Working Conditions</a:t>
            </a:r>
            <a:endParaRPr lang="en-US" sz="4800" b="1" dirty="0">
              <a:solidFill>
                <a:srgbClr val="E00000"/>
              </a:solidFill>
              <a:latin typeface="Book Antiqua" pitchFamily="18" charset="0"/>
            </a:endParaRPr>
          </a:p>
        </p:txBody>
      </p:sp>
      <p:pic>
        <p:nvPicPr>
          <p:cNvPr id="5" name="Picture 6" descr="child labor-factor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3200400" cy="2293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child labor-factory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2661138" cy="23063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828800" y="5257800"/>
            <a:ext cx="1905000" cy="533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child labor-little salesmen-1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4959" t="5882" r="13223" b="1961"/>
          <a:stretch>
            <a:fillRect/>
          </a:stretch>
        </p:blipFill>
        <p:spPr bwMode="auto">
          <a:xfrm>
            <a:off x="4267200" y="3657600"/>
            <a:ext cx="2085975" cy="2971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00200" y="838200"/>
            <a:ext cx="3352800" cy="5867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30000"/>
              </a:spcBef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 algn="ctr">
              <a:spcBef>
                <a:spcPct val="30000"/>
              </a:spcBef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 algn="ctr">
              <a:spcBef>
                <a:spcPct val="30000"/>
              </a:spcBef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 algn="ctr">
              <a:spcBef>
                <a:spcPct val="30000"/>
              </a:spcBef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Knights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Labor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(1870)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First national labor 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union</a:t>
            </a:r>
            <a:endParaRPr lang="en-US" sz="2000" dirty="0">
              <a:solidFill>
                <a:srgbClr val="F8F8F8"/>
              </a:solidFill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>
                <a:solidFill>
                  <a:srgbClr val="F8F8F8"/>
                </a:solidFill>
                <a:latin typeface="Verdana" pitchFamily="34" charset="0"/>
              </a:rPr>
              <a:t>Pushed for </a:t>
            </a: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eight-hour workday</a:t>
            </a:r>
            <a:r>
              <a:rPr lang="en-US" sz="2000" dirty="0">
                <a:solidFill>
                  <a:srgbClr val="F8F8F8"/>
                </a:solidFill>
                <a:latin typeface="Verdana" pitchFamily="34" charset="0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equal pay for equal work</a:t>
            </a:r>
            <a:r>
              <a:rPr lang="en-US" sz="2000" dirty="0">
                <a:solidFill>
                  <a:srgbClr val="F8F8F8"/>
                </a:solidFill>
                <a:latin typeface="Verdana" pitchFamily="34" charset="0"/>
              </a:rPr>
              <a:t>, and </a:t>
            </a: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end to child labor  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>
                <a:solidFill>
                  <a:srgbClr val="F8F8F8"/>
                </a:solidFill>
                <a:latin typeface="Verdana" pitchFamily="34" charset="0"/>
              </a:rPr>
              <a:t>Included both </a:t>
            </a: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skilled</a:t>
            </a:r>
            <a:r>
              <a:rPr lang="en-US" sz="2000" dirty="0">
                <a:solidFill>
                  <a:srgbClr val="F8F8F8"/>
                </a:solidFill>
                <a:latin typeface="Verdana" pitchFamily="34" charset="0"/>
              </a:rPr>
              <a:t> and </a:t>
            </a: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unskilled workers </a:t>
            </a:r>
            <a:endParaRPr lang="en-US" sz="20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No contract foreign 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labor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Doesn’t last</a:t>
            </a:r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0200" y="0"/>
            <a:ext cx="7010400" cy="838199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Workers began to organize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and demand improvements in working conditions and pay.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05400" y="838200"/>
            <a:ext cx="3886200" cy="58674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30000"/>
              </a:spcBef>
            </a:pPr>
            <a:endParaRPr lang="en-US" sz="2000" b="1" dirty="0" smtClean="0">
              <a:solidFill>
                <a:srgbClr val="E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 algn="ctr">
              <a:spcBef>
                <a:spcPct val="30000"/>
              </a:spcBef>
            </a:pPr>
            <a:endParaRPr lang="en-US" sz="2000" b="1" dirty="0">
              <a:solidFill>
                <a:srgbClr val="E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 algn="ctr">
              <a:spcBef>
                <a:spcPct val="30000"/>
              </a:spcBef>
            </a:pPr>
            <a:endParaRPr lang="en-US" sz="2000" b="1" dirty="0" smtClean="0">
              <a:solidFill>
                <a:srgbClr val="E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 algn="ctr">
              <a:spcBef>
                <a:spcPct val="30000"/>
              </a:spcBef>
            </a:pPr>
            <a:r>
              <a:rPr lang="en-US" sz="2000" b="1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American </a:t>
            </a:r>
            <a:r>
              <a:rPr lang="en-US" sz="2000" b="1" dirty="0">
                <a:solidFill>
                  <a:srgbClr val="E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Federation </a:t>
            </a:r>
            <a:endParaRPr lang="en-US" sz="2000" b="1" dirty="0" smtClean="0">
              <a:solidFill>
                <a:srgbClr val="E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 algn="ctr">
              <a:spcBef>
                <a:spcPct val="30000"/>
              </a:spcBef>
            </a:pPr>
            <a:r>
              <a:rPr lang="en-US" sz="2000" b="1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 </a:t>
            </a:r>
            <a:r>
              <a:rPr lang="en-US" sz="2000" b="1" dirty="0">
                <a:solidFill>
                  <a:srgbClr val="E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Labor</a:t>
            </a:r>
            <a:r>
              <a:rPr lang="en-US" sz="2000" dirty="0">
                <a:solidFill>
                  <a:srgbClr val="E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(AFL)</a:t>
            </a:r>
            <a:endParaRPr lang="en-US" sz="2000" b="1" dirty="0">
              <a:solidFill>
                <a:srgbClr val="E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E80000"/>
                </a:solidFill>
                <a:latin typeface="Verdana" pitchFamily="34" charset="0"/>
              </a:rPr>
              <a:t>Organized individual national unions</a:t>
            </a:r>
            <a:r>
              <a:rPr lang="en-US" sz="2000" dirty="0">
                <a:latin typeface="Verdana" pitchFamily="34" charset="0"/>
              </a:rPr>
              <a:t>, such as mine-workers’ and steelworkers’ unions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Limited membership to </a:t>
            </a:r>
            <a:r>
              <a:rPr lang="en-US" sz="2000" b="1" dirty="0">
                <a:solidFill>
                  <a:srgbClr val="E80000"/>
                </a:solidFill>
                <a:latin typeface="Verdana" pitchFamily="34" charset="0"/>
              </a:rPr>
              <a:t>skilled workers 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>
                <a:latin typeface="Verdana" pitchFamily="34" charset="0"/>
              </a:rPr>
              <a:t>Used </a:t>
            </a:r>
            <a:r>
              <a:rPr lang="en-US" sz="2000" b="1" dirty="0">
                <a:solidFill>
                  <a:srgbClr val="E80000"/>
                </a:solidFill>
                <a:latin typeface="Verdana" pitchFamily="34" charset="0"/>
              </a:rPr>
              <a:t>collective</a:t>
            </a:r>
            <a:r>
              <a:rPr lang="en-US" sz="2000" dirty="0">
                <a:solidFill>
                  <a:srgbClr val="E80000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E80000"/>
                </a:solidFill>
                <a:latin typeface="Verdana" pitchFamily="34" charset="0"/>
              </a:rPr>
              <a:t>bargaining</a:t>
            </a:r>
            <a:r>
              <a:rPr lang="en-US" sz="2000" dirty="0">
                <a:solidFill>
                  <a:srgbClr val="E80000"/>
                </a:solidFill>
                <a:latin typeface="Verdana" pitchFamily="34" charset="0"/>
              </a:rPr>
              <a:t>,</a:t>
            </a:r>
            <a:r>
              <a:rPr lang="en-US" sz="2000" dirty="0">
                <a:latin typeface="Verdana" pitchFamily="34" charset="0"/>
              </a:rPr>
              <a:t> in which all workers acted collectively, or together, to negotiate with management 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91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14400"/>
            <a:ext cx="1066800" cy="105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257800" y="914400"/>
            <a:ext cx="2133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Samuel </a:t>
            </a:r>
            <a:r>
              <a:rPr lang="en-US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Gompers</a:t>
            </a:r>
            <a:br>
              <a:rPr lang="en-US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1886</a:t>
            </a:r>
            <a:endParaRPr lang="en-US" dirty="0">
              <a:solidFill>
                <a:srgbClr val="E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IVI723338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862" t="1437" r="862"/>
          <a:stretch>
            <a:fillRect/>
          </a:stretch>
        </p:blipFill>
        <p:spPr bwMode="auto">
          <a:xfrm>
            <a:off x="1676400" y="1524000"/>
            <a:ext cx="7239000" cy="435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447800" y="365125"/>
            <a:ext cx="7620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Labor Unrest:  1870-1900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 descr="bo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3660">
            <a:off x="4419600" y="1066800"/>
            <a:ext cx="1301750" cy="1524000"/>
          </a:xfrm>
          <a:prstGeom prst="rect">
            <a:avLst/>
          </a:prstGeom>
          <a:noFill/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Management vs. Labor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1981200" y="1143000"/>
            <a:ext cx="1981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</a:rPr>
              <a:t>“Tools” of </a:t>
            </a:r>
            <a:b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</a:rPr>
            </a:b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</a:rPr>
              <a:t>Management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6400800" y="1143000"/>
            <a:ext cx="1981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“Tools” of </a:t>
            </a:r>
            <a:b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Labor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3962400" y="1905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5791200" y="1905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905000" y="2895600"/>
            <a:ext cx="3810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“scabs”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 R. campaign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Pinkertons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(security firm)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lockout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blacklisting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yellow-dog contracts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court injunctions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open shop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248400" y="2895600"/>
            <a:ext cx="2743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boycotts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sympathy 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demonstrations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informational 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picketing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closed shops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organized 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strikes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“wildcat” strikes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  <p:bldP spid="76808" grpId="0" animBg="1"/>
      <p:bldP spid="76811" grpId="0"/>
      <p:bldP spid="768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2514600" cy="5715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Haymarket Riot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8F8F8"/>
                </a:solidFill>
                <a:latin typeface="Verdana" pitchFamily="34" charset="0"/>
              </a:rPr>
              <a:t>Erupted between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protesters </a:t>
            </a:r>
            <a:r>
              <a:rPr lang="en-US" dirty="0">
                <a:solidFill>
                  <a:srgbClr val="F8F8F8"/>
                </a:solidFill>
                <a:latin typeface="Verdana" pitchFamily="34" charset="0"/>
              </a:rPr>
              <a:t>and</a:t>
            </a: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police</a:t>
            </a: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Verdana" pitchFamily="34" charset="0"/>
              </a:rPr>
              <a:t>in</a:t>
            </a: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Chicago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Resulted in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decline of Knights of Labor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71800" y="838200"/>
            <a:ext cx="2514600" cy="5715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Homestead Strike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Strike occurred at 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Carnegie Steel Company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in Homestead, Pennsylvania.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Resulting fight 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left workers and Pinkerton guards dead</a:t>
            </a: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0"/>
            <a:ext cx="8077200" cy="838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Labor strikes often turned violent and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failed to accomplish their goals.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62600" y="838200"/>
            <a:ext cx="3048000" cy="571500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Pullman Strike</a:t>
            </a: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Began with 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workers who made Pullman train cars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Spread to 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workers who worked on trains pulling sleeping cars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Federal troops stopped 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strike. No Mail Delivery!</a:t>
            </a:r>
            <a:endParaRPr lang="en-US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1569</TotalTime>
  <Words>456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Dotum</vt:lpstr>
      <vt:lpstr>굴림</vt:lpstr>
      <vt:lpstr>Impact</vt:lpstr>
      <vt:lpstr>Arial Narrow</vt:lpstr>
      <vt:lpstr>Britannic Bold</vt:lpstr>
      <vt:lpstr>Book Antiqua</vt:lpstr>
      <vt:lpstr>Verdana</vt:lpstr>
      <vt:lpstr>Comic Sans MS</vt:lpstr>
      <vt:lpstr>Wingdings</vt:lpstr>
      <vt:lpstr>Arial Unicode MS</vt:lpstr>
      <vt:lpstr>Carta-Normal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mrjs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Alex</cp:lastModifiedBy>
  <cp:revision>133</cp:revision>
  <cp:lastPrinted>1601-01-01T00:00:00Z</cp:lastPrinted>
  <dcterms:created xsi:type="dcterms:W3CDTF">2005-01-23T17:48:29Z</dcterms:created>
  <dcterms:modified xsi:type="dcterms:W3CDTF">2012-02-22T19:01:10Z</dcterms:modified>
</cp:coreProperties>
</file>