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5" r:id="rId3"/>
    <p:sldId id="257" r:id="rId4"/>
    <p:sldId id="269" r:id="rId5"/>
    <p:sldId id="287" r:id="rId6"/>
    <p:sldId id="288" r:id="rId7"/>
    <p:sldId id="289" r:id="rId8"/>
    <p:sldId id="290" r:id="rId9"/>
    <p:sldId id="291" r:id="rId10"/>
    <p:sldId id="292" r:id="rId11"/>
    <p:sldId id="260" r:id="rId12"/>
    <p:sldId id="261" r:id="rId13"/>
    <p:sldId id="264" r:id="rId14"/>
    <p:sldId id="263"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1092" autoAdjust="0"/>
  </p:normalViewPr>
  <p:slideViewPr>
    <p:cSldViewPr>
      <p:cViewPr varScale="1">
        <p:scale>
          <a:sx n="62" d="100"/>
          <a:sy n="62" d="100"/>
        </p:scale>
        <p:origin x="8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D7A63-482E-4E86-A610-5089E620AF0A}" type="datetimeFigureOut">
              <a:rPr lang="en-US" smtClean="0"/>
              <a:pPr/>
              <a:t>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2308F-259D-4B03-99A6-8BF55759F7B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02308F-259D-4B03-99A6-8BF55759F7B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02308F-259D-4B03-99A6-8BF55759F7B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02308F-259D-4B03-99A6-8BF55759F7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691305-C86E-4106-BFCD-EE91F96763AC}" type="slidenum">
              <a:rPr lang="en-US" smtClean="0"/>
              <a:pPr/>
              <a:t>4</a:t>
            </a:fld>
            <a:endParaRPr lang="en-US"/>
          </a:p>
        </p:txBody>
      </p:sp>
    </p:spTree>
    <p:extLst>
      <p:ext uri="{BB962C8B-B14F-4D97-AF65-F5344CB8AC3E}">
        <p14:creationId xmlns:p14="http://schemas.microsoft.com/office/powerpoint/2010/main" val="751993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691305-C86E-4106-BFCD-EE91F96763AC}" type="slidenum">
              <a:rPr lang="en-US" smtClean="0"/>
              <a:pPr/>
              <a:t>5</a:t>
            </a:fld>
            <a:endParaRPr lang="en-US"/>
          </a:p>
        </p:txBody>
      </p:sp>
    </p:spTree>
    <p:extLst>
      <p:ext uri="{BB962C8B-B14F-4D97-AF65-F5344CB8AC3E}">
        <p14:creationId xmlns:p14="http://schemas.microsoft.com/office/powerpoint/2010/main" val="165088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02308F-259D-4B03-99A6-8BF55759F7B0}"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02308F-259D-4B03-99A6-8BF55759F7B0}"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02308F-259D-4B03-99A6-8BF55759F7B0}"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02308F-259D-4B03-99A6-8BF55759F7B0}"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r>
              <a:rPr lang="en-US"/>
              <a:t>Click to edit Master title style</a:t>
            </a:r>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r>
              <a:rPr lang="en-US"/>
              <a:t>Click to edit Master subtitle style</a:t>
            </a:r>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endParaRPr lang="en-US"/>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endParaRPr lang="en-US"/>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5A09A9EC-9261-4698-9B57-D0B5E2D4FC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46C2CB-23B8-4039-9588-27885289D2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225425"/>
            <a:ext cx="1925638" cy="5975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42988" y="225425"/>
            <a:ext cx="5627687" cy="5975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48E93C-0819-427F-81F7-DB13C2106D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a:t>Click to edit Master title style</a:t>
            </a:r>
          </a:p>
        </p:txBody>
      </p:sp>
      <p:sp>
        <p:nvSpPr>
          <p:cNvPr id="3" name="Text Placeholder 2"/>
          <p:cNvSpPr>
            <a:spLocks noGrp="1"/>
          </p:cNvSpPr>
          <p:nvPr>
            <p:ph type="body" sz="half" idx="1"/>
          </p:nvPr>
        </p:nvSpPr>
        <p:spPr>
          <a:xfrm>
            <a:off x="1042988" y="1304925"/>
            <a:ext cx="3776662"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72050" y="1304925"/>
            <a:ext cx="3776663" cy="4895850"/>
          </a:xfrm>
        </p:spPr>
        <p:txBody>
          <a:bodyPr/>
          <a:lstStyle/>
          <a:p>
            <a:r>
              <a:rPr lang="en-US"/>
              <a:t>Click icon to add clip art</a:t>
            </a:r>
          </a:p>
        </p:txBody>
      </p:sp>
      <p:sp>
        <p:nvSpPr>
          <p:cNvPr id="5" name="Date Placeholder 4"/>
          <p:cNvSpPr>
            <a:spLocks noGrp="1"/>
          </p:cNvSpPr>
          <p:nvPr>
            <p:ph type="dt" sz="half" idx="10"/>
          </p:nvPr>
        </p:nvSpPr>
        <p:spPr>
          <a:xfrm>
            <a:off x="1042988" y="6308725"/>
            <a:ext cx="1838325" cy="349250"/>
          </a:xfrm>
        </p:spPr>
        <p:txBody>
          <a:bodyPr/>
          <a:lstStyle>
            <a:lvl1pPr>
              <a:defRPr/>
            </a:lvl1pPr>
          </a:lstStyle>
          <a:p>
            <a:endParaRPr lang="en-US"/>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endParaRPr lang="en-US"/>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A0AC2A6E-B8B5-4FD9-801F-5DD783A3915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a:t>Click to edit Master title style</a:t>
            </a:r>
          </a:p>
        </p:txBody>
      </p:sp>
      <p:sp>
        <p:nvSpPr>
          <p:cNvPr id="3" name="Text Placeholder 2"/>
          <p:cNvSpPr>
            <a:spLocks noGrp="1"/>
          </p:cNvSpPr>
          <p:nvPr>
            <p:ph type="body" sz="half" idx="1"/>
          </p:nvPr>
        </p:nvSpPr>
        <p:spPr>
          <a:xfrm>
            <a:off x="1042988" y="1304925"/>
            <a:ext cx="7705725" cy="2371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42988" y="3829050"/>
            <a:ext cx="7705725" cy="2371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2988" y="6308725"/>
            <a:ext cx="1838325" cy="349250"/>
          </a:xfrm>
        </p:spPr>
        <p:txBody>
          <a:bodyPr/>
          <a:lstStyle>
            <a:lvl1pPr>
              <a:defRPr/>
            </a:lvl1pPr>
          </a:lstStyle>
          <a:p>
            <a:endParaRPr lang="en-US"/>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endParaRPr lang="en-US"/>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A0AC2A6E-B8B5-4FD9-801F-5DD783A391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240E46-39F8-4A59-9358-2C509C41CB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D4F1FD-7AC3-4DDC-B4B0-D6CEE0674B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8DA410-DE2B-40EA-B69F-345402E255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8319FE-04EE-457D-A702-26B85C4715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C0001D7-B896-430C-9E8D-3D766A6C3C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F916CF5-8A12-4FC0-8044-334407E37F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5AA763-2088-4516-A6C9-755454CDF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5BA3F9-ACF9-4776-A96E-D4C35D0F6E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1042988" y="1304925"/>
            <a:ext cx="7705725"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a:latin typeface="+mn-lt"/>
              </a:defRPr>
            </a:lvl1pPr>
          </a:lstStyle>
          <a:p>
            <a:endParaRPr lang="en-US"/>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atin typeface="+mn-lt"/>
              </a:defRPr>
            </a:lvl1pPr>
          </a:lstStyle>
          <a:p>
            <a:endParaRPr lang="en-US"/>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mn-lt"/>
              </a:defRPr>
            </a:lvl1pPr>
          </a:lstStyle>
          <a:p>
            <a:fld id="{A0AC2A6E-B8B5-4FD9-801F-5DD783A391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entury Schoolbook" pitchFamily="18" charset="0"/>
          <a:cs typeface="Times New Roman" charset="0"/>
        </a:defRPr>
      </a:lvl2pPr>
      <a:lvl3pPr algn="l" rtl="0" eaLnBrk="1" fontAlgn="base" hangingPunct="1">
        <a:spcBef>
          <a:spcPct val="0"/>
        </a:spcBef>
        <a:spcAft>
          <a:spcPct val="0"/>
        </a:spcAft>
        <a:defRPr sz="3200">
          <a:solidFill>
            <a:schemeClr val="tx1"/>
          </a:solidFill>
          <a:latin typeface="Century Schoolbook" pitchFamily="18" charset="0"/>
          <a:cs typeface="Times New Roman" charset="0"/>
        </a:defRPr>
      </a:lvl3pPr>
      <a:lvl4pPr algn="l" rtl="0" eaLnBrk="1" fontAlgn="base" hangingPunct="1">
        <a:spcBef>
          <a:spcPct val="0"/>
        </a:spcBef>
        <a:spcAft>
          <a:spcPct val="0"/>
        </a:spcAft>
        <a:defRPr sz="3200">
          <a:solidFill>
            <a:schemeClr val="tx1"/>
          </a:solidFill>
          <a:latin typeface="Century Schoolbook" pitchFamily="18" charset="0"/>
          <a:cs typeface="Times New Roman" charset="0"/>
        </a:defRPr>
      </a:lvl4pPr>
      <a:lvl5pPr algn="l" rtl="0" eaLnBrk="1" fontAlgn="base" hangingPunct="1">
        <a:spcBef>
          <a:spcPct val="0"/>
        </a:spcBef>
        <a:spcAft>
          <a:spcPct val="0"/>
        </a:spcAft>
        <a:defRPr sz="3200">
          <a:solidFill>
            <a:schemeClr val="tx1"/>
          </a:solidFill>
          <a:latin typeface="Century Schoolbook" pitchFamily="18" charset="0"/>
          <a:cs typeface="Times New Roman" charset="0"/>
        </a:defRPr>
      </a:lvl5pPr>
      <a:lvl6pPr marL="457200" algn="l" rtl="0" eaLnBrk="1" fontAlgn="base" hangingPunct="1">
        <a:spcBef>
          <a:spcPct val="0"/>
        </a:spcBef>
        <a:spcAft>
          <a:spcPct val="0"/>
        </a:spcAft>
        <a:defRPr sz="3200">
          <a:solidFill>
            <a:schemeClr val="tx1"/>
          </a:solidFill>
          <a:latin typeface="Century Schoolbook" pitchFamily="18" charset="0"/>
          <a:cs typeface="Times New Roman" charset="0"/>
        </a:defRPr>
      </a:lvl6pPr>
      <a:lvl7pPr marL="914400" algn="l" rtl="0" eaLnBrk="1" fontAlgn="base" hangingPunct="1">
        <a:spcBef>
          <a:spcPct val="0"/>
        </a:spcBef>
        <a:spcAft>
          <a:spcPct val="0"/>
        </a:spcAft>
        <a:defRPr sz="3200">
          <a:solidFill>
            <a:schemeClr val="tx1"/>
          </a:solidFill>
          <a:latin typeface="Century Schoolbook" pitchFamily="18" charset="0"/>
          <a:cs typeface="Times New Roman" charset="0"/>
        </a:defRPr>
      </a:lvl7pPr>
      <a:lvl8pPr marL="1371600" algn="l" rtl="0" eaLnBrk="1" fontAlgn="base" hangingPunct="1">
        <a:spcBef>
          <a:spcPct val="0"/>
        </a:spcBef>
        <a:spcAft>
          <a:spcPct val="0"/>
        </a:spcAft>
        <a:defRPr sz="3200">
          <a:solidFill>
            <a:schemeClr val="tx1"/>
          </a:solidFill>
          <a:latin typeface="Century Schoolbook" pitchFamily="18" charset="0"/>
          <a:cs typeface="Times New Roman" charset="0"/>
        </a:defRPr>
      </a:lvl8pPr>
      <a:lvl9pPr marL="1828800" algn="l" rtl="0" eaLnBrk="1" fontAlgn="base" hangingPunct="1">
        <a:spcBef>
          <a:spcPct val="0"/>
        </a:spcBef>
        <a:spcAft>
          <a:spcPct val="0"/>
        </a:spcAft>
        <a:defRPr sz="3200">
          <a:solidFill>
            <a:schemeClr val="tx1"/>
          </a:solidFill>
          <a:latin typeface="Century Schoolbook" pitchFamily="18" charset="0"/>
          <a:cs typeface="Times New Roman"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newwindow=1&amp;safe=strict&amp;biw=1020&amp;bih=458&amp;tbm=isch&amp;sa=1&amp;ei=JGEzXP6wBsfn_Qa58JTQBw&amp;q=london+east+end+late1800s&amp;oq=london+east+end+late1800s&amp;gs_l=img.3...114711.120407..120665...0.0..0.257.1736.22j0j2......1....1..gws-wiz-img.......0j0i7i30j0i8i7i30j0i8i30.OyS6JL6qRF4#imgrc=o7g-HQ4HpGI2wM:"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657600" y="152400"/>
            <a:ext cx="5029200" cy="838200"/>
          </a:xfrm>
        </p:spPr>
        <p:txBody>
          <a:bodyPr/>
          <a:lstStyle/>
          <a:p>
            <a:r>
              <a:rPr lang="en-US" sz="6000" b="1" dirty="0">
                <a:effectLst>
                  <a:outerShdw blurRad="38100" dist="38100" dir="2700000" algn="tl">
                    <a:srgbClr val="000000">
                      <a:alpha val="43137"/>
                    </a:srgbClr>
                  </a:outerShdw>
                </a:effectLst>
                <a:latin typeface="Monotype Corsiva" pitchFamily="66" charset="0"/>
              </a:rPr>
              <a:t>IMPERIALISM</a:t>
            </a:r>
          </a:p>
        </p:txBody>
      </p:sp>
      <p:sp>
        <p:nvSpPr>
          <p:cNvPr id="7" name="TextBox 6"/>
          <p:cNvSpPr txBox="1"/>
          <p:nvPr/>
        </p:nvSpPr>
        <p:spPr>
          <a:xfrm>
            <a:off x="3962400" y="762000"/>
            <a:ext cx="4419600" cy="646331"/>
          </a:xfrm>
          <a:prstGeom prst="rect">
            <a:avLst/>
          </a:prstGeom>
          <a:noFill/>
        </p:spPr>
        <p:txBody>
          <a:bodyPr wrap="square" rtlCol="0">
            <a:spAutoFit/>
          </a:bodyPr>
          <a:lstStyle/>
          <a:p>
            <a:pPr algn="ctr"/>
            <a:r>
              <a:rPr lang="en-US" sz="3600" dirty="0"/>
              <a:t>From 1800-1950</a:t>
            </a:r>
          </a:p>
        </p:txBody>
      </p:sp>
      <p:sp>
        <p:nvSpPr>
          <p:cNvPr id="8" name="TextBox 7"/>
          <p:cNvSpPr txBox="1"/>
          <p:nvPr/>
        </p:nvSpPr>
        <p:spPr>
          <a:xfrm>
            <a:off x="3048000" y="1380517"/>
            <a:ext cx="5638800" cy="2554545"/>
          </a:xfrm>
          <a:prstGeom prst="rect">
            <a:avLst/>
          </a:prstGeom>
          <a:noFill/>
          <a:ln w="12700">
            <a:solidFill>
              <a:schemeClr val="tx1"/>
            </a:solidFill>
          </a:ln>
        </p:spPr>
        <p:txBody>
          <a:bodyPr wrap="square" rtlCol="0">
            <a:spAutoFit/>
          </a:bodyPr>
          <a:lstStyle/>
          <a:p>
            <a:r>
              <a:rPr lang="en-US" sz="3200" b="1" dirty="0"/>
              <a:t>AIM: </a:t>
            </a:r>
            <a:r>
              <a:rPr lang="en-US" sz="3200" dirty="0"/>
              <a:t>What is Imperialism and how did it effect the world? </a:t>
            </a:r>
          </a:p>
          <a:p>
            <a:endParaRPr lang="en-US" sz="3200" dirty="0"/>
          </a:p>
          <a:p>
            <a:r>
              <a:rPr lang="en-US" sz="3200" b="1" dirty="0"/>
              <a:t>Do Now: </a:t>
            </a:r>
            <a:r>
              <a:rPr lang="en-US" sz="3200" b="1" dirty="0">
                <a:solidFill>
                  <a:srgbClr val="FF0000"/>
                </a:solidFill>
              </a:rPr>
              <a:t>Complete Political Cartoon Worksheet</a:t>
            </a:r>
            <a:endParaRPr lang="en-US" dirty="0">
              <a:solidFill>
                <a:srgbClr val="FF0000"/>
              </a:solidFill>
            </a:endParaRPr>
          </a:p>
        </p:txBody>
      </p:sp>
      <p:pic>
        <p:nvPicPr>
          <p:cNvPr id="2053" name="Picture 5"/>
          <p:cNvPicPr>
            <a:picLocks noChangeAspect="1" noChangeArrowheads="1"/>
          </p:cNvPicPr>
          <p:nvPr/>
        </p:nvPicPr>
        <p:blipFill>
          <a:blip r:embed="rId3" cstate="print"/>
          <a:srcRect/>
          <a:stretch>
            <a:fillRect/>
          </a:stretch>
        </p:blipFill>
        <p:spPr bwMode="auto">
          <a:xfrm>
            <a:off x="4097726" y="3970697"/>
            <a:ext cx="2160436" cy="2880581"/>
          </a:xfrm>
          <a:prstGeom prst="rect">
            <a:avLst/>
          </a:prstGeom>
          <a:noFill/>
          <a:ln w="9525" cap="flat" cmpd="sng">
            <a:noFill/>
            <a:prstDash val="solid"/>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rot="1131181">
            <a:off x="7080144" y="3974304"/>
            <a:ext cx="1449085" cy="2747465"/>
          </a:xfrm>
          <a:prstGeom prst="rect">
            <a:avLst/>
          </a:prstGeom>
          <a:noFill/>
          <a:ln w="9525" cap="flat" cmpd="sng">
            <a:noFill/>
            <a:prstDash val="solid"/>
            <a:miter lim="800000"/>
            <a:headEnd/>
            <a:tailEnd/>
          </a:ln>
        </p:spPr>
      </p:pic>
      <p:pic>
        <p:nvPicPr>
          <p:cNvPr id="2" name="Picture 1">
            <a:extLst>
              <a:ext uri="{FF2B5EF4-FFF2-40B4-BE49-F238E27FC236}">
                <a16:creationId xmlns:a16="http://schemas.microsoft.com/office/drawing/2014/main" id="{937CE269-7B71-4975-BA7A-158D982A76D1}"/>
              </a:ext>
            </a:extLst>
          </p:cNvPr>
          <p:cNvPicPr>
            <a:picLocks noChangeAspect="1"/>
          </p:cNvPicPr>
          <p:nvPr/>
        </p:nvPicPr>
        <p:blipFill>
          <a:blip r:embed="rId5"/>
          <a:stretch>
            <a:fillRect/>
          </a:stretch>
        </p:blipFill>
        <p:spPr>
          <a:xfrm>
            <a:off x="0" y="3952880"/>
            <a:ext cx="4097726" cy="29162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2EB43E-1D8D-42F2-91FA-722B110BF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40"/>
            <a:ext cx="9144000" cy="6848959"/>
          </a:xfrm>
          <a:prstGeom prst="rect">
            <a:avLst/>
          </a:prstGeom>
        </p:spPr>
      </p:pic>
    </p:spTree>
    <p:extLst>
      <p:ext uri="{BB962C8B-B14F-4D97-AF65-F5344CB8AC3E}">
        <p14:creationId xmlns:p14="http://schemas.microsoft.com/office/powerpoint/2010/main" val="1426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152400"/>
            <a:ext cx="8382000" cy="990600"/>
          </a:xfrm>
        </p:spPr>
        <p:txBody>
          <a:bodyPr/>
          <a:lstStyle/>
          <a:p>
            <a:pPr algn="l"/>
            <a:r>
              <a:rPr lang="en-US" sz="2800" b="1" dirty="0">
                <a:latin typeface="Arial Rounded MT Bold" pitchFamily="34" charset="0"/>
              </a:rPr>
              <a:t>Why would a country want to take over another land? What reasons propelled them to do this?</a:t>
            </a:r>
          </a:p>
        </p:txBody>
      </p:sp>
      <p:graphicFrame>
        <p:nvGraphicFramePr>
          <p:cNvPr id="11" name="Table 10"/>
          <p:cNvGraphicFramePr>
            <a:graphicFrameLocks noGrp="1"/>
          </p:cNvGraphicFramePr>
          <p:nvPr/>
        </p:nvGraphicFramePr>
        <p:xfrm>
          <a:off x="-1" y="1219200"/>
          <a:ext cx="9144001" cy="5273040"/>
        </p:xfrm>
        <a:graphic>
          <a:graphicData uri="http://schemas.openxmlformats.org/drawingml/2006/table">
            <a:tbl>
              <a:tblPr firstRow="1" bandRow="1">
                <a:tableStyleId>{74C1A8A3-306A-4EB7-A6B1-4F7E0EB9C5D6}</a:tableStyleId>
              </a:tblPr>
              <a:tblGrid>
                <a:gridCol w="2209800">
                  <a:extLst>
                    <a:ext uri="{9D8B030D-6E8A-4147-A177-3AD203B41FA5}">
                      <a16:colId xmlns:a16="http://schemas.microsoft.com/office/drawing/2014/main" val="20000"/>
                    </a:ext>
                  </a:extLst>
                </a:gridCol>
                <a:gridCol w="6934201">
                  <a:extLst>
                    <a:ext uri="{9D8B030D-6E8A-4147-A177-3AD203B41FA5}">
                      <a16:colId xmlns:a16="http://schemas.microsoft.com/office/drawing/2014/main" val="20001"/>
                    </a:ext>
                  </a:extLst>
                </a:gridCol>
              </a:tblGrid>
              <a:tr h="370840">
                <a:tc gridSpan="2">
                  <a:txBody>
                    <a:bodyPr/>
                    <a:lstStyle/>
                    <a:p>
                      <a:pPr algn="ctr"/>
                      <a:r>
                        <a:rPr lang="en-US" sz="2800" dirty="0">
                          <a:solidFill>
                            <a:srgbClr val="C00000"/>
                          </a:solidFill>
                          <a:effectLst>
                            <a:outerShdw blurRad="38100" dist="38100" dir="2700000" algn="tl">
                              <a:srgbClr val="000000">
                                <a:alpha val="43137"/>
                              </a:srgbClr>
                            </a:outerShdw>
                          </a:effectLst>
                        </a:rPr>
                        <a:t>Causes of</a:t>
                      </a:r>
                      <a:r>
                        <a:rPr lang="en-US" sz="2800" baseline="0" dirty="0">
                          <a:solidFill>
                            <a:srgbClr val="C00000"/>
                          </a:solidFill>
                          <a:effectLst>
                            <a:outerShdw blurRad="38100" dist="38100" dir="2700000" algn="tl">
                              <a:srgbClr val="000000">
                                <a:alpha val="43137"/>
                              </a:srgbClr>
                            </a:outerShdw>
                          </a:effectLst>
                        </a:rPr>
                        <a:t> Imperialism</a:t>
                      </a:r>
                      <a:endParaRPr lang="en-US" sz="2800" dirty="0">
                        <a:solidFill>
                          <a:srgbClr val="C00000"/>
                        </a:solidFill>
                        <a:effectLst>
                          <a:outerShdw blurRad="38100" dist="38100" dir="2700000" algn="tl">
                            <a:srgbClr val="000000">
                              <a:alpha val="43137"/>
                            </a:srgbClr>
                          </a:outerShdw>
                        </a:effectLst>
                      </a:endParaRP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400" b="1" dirty="0">
                          <a:solidFill>
                            <a:srgbClr val="C00000"/>
                          </a:solidFill>
                        </a:rPr>
                        <a:t>Economic</a:t>
                      </a:r>
                    </a:p>
                    <a:p>
                      <a:r>
                        <a:rPr lang="en-US" sz="2400" b="1" dirty="0">
                          <a:solidFill>
                            <a:srgbClr val="C00000"/>
                          </a:solidFill>
                        </a:rPr>
                        <a:t>Motives</a:t>
                      </a:r>
                    </a:p>
                    <a:p>
                      <a:endParaRPr lang="en-US" sz="2400" b="1" dirty="0"/>
                    </a:p>
                  </a:txBody>
                  <a:tcPr/>
                </a:tc>
                <a:tc>
                  <a:txBody>
                    <a:bodyPr/>
                    <a:lstStyle/>
                    <a:p>
                      <a:r>
                        <a:rPr lang="en-US" sz="2400" b="1" dirty="0"/>
                        <a:t>The </a:t>
                      </a:r>
                      <a:r>
                        <a:rPr lang="en-US" sz="2400" b="1" dirty="0">
                          <a:solidFill>
                            <a:srgbClr val="C00000"/>
                          </a:solidFill>
                        </a:rPr>
                        <a:t>Industrial Revolution </a:t>
                      </a:r>
                      <a:r>
                        <a:rPr lang="en-US" sz="2400" b="1" dirty="0"/>
                        <a:t>created an</a:t>
                      </a:r>
                    </a:p>
                    <a:p>
                      <a:r>
                        <a:rPr lang="en-US" sz="2400" b="1" dirty="0"/>
                        <a:t>insatiable demand for </a:t>
                      </a:r>
                      <a:r>
                        <a:rPr lang="en-US" sz="2400" b="1" dirty="0">
                          <a:solidFill>
                            <a:srgbClr val="C00000"/>
                          </a:solidFill>
                        </a:rPr>
                        <a:t>raw materials and new markets</a:t>
                      </a:r>
                      <a:r>
                        <a:rPr lang="en-US" sz="2400" b="1" dirty="0"/>
                        <a:t>.</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rPr>
                        <a:t>Nationalism</a:t>
                      </a:r>
                    </a:p>
                    <a:p>
                      <a:endParaRPr lang="en-US" sz="2400" b="1" dirty="0"/>
                    </a:p>
                  </a:txBody>
                  <a:tcPr/>
                </a:tc>
                <a:tc>
                  <a:txBody>
                    <a:bodyPr/>
                    <a:lstStyle/>
                    <a:p>
                      <a:r>
                        <a:rPr lang="en-US" sz="2400" b="1" dirty="0"/>
                        <a:t>European nations wanted to </a:t>
                      </a:r>
                      <a:r>
                        <a:rPr lang="en-US" sz="2400" b="1" dirty="0">
                          <a:solidFill>
                            <a:srgbClr val="C00000"/>
                          </a:solidFill>
                        </a:rPr>
                        <a:t>demonstrate their power and prestige </a:t>
                      </a:r>
                      <a:r>
                        <a:rPr lang="en-US" sz="2400" b="1" dirty="0"/>
                        <a:t>to the world.</a:t>
                      </a:r>
                    </a:p>
                  </a:txBody>
                  <a:tcPr/>
                </a:tc>
                <a:extLst>
                  <a:ext uri="{0D108BD9-81ED-4DB2-BD59-A6C34878D82A}">
                    <a16:rowId xmlns:a16="http://schemas.microsoft.com/office/drawing/2014/main" val="10002"/>
                  </a:ext>
                </a:extLst>
              </a:tr>
              <a:tr h="370840">
                <a:tc>
                  <a:txBody>
                    <a:bodyPr/>
                    <a:lstStyle/>
                    <a:p>
                      <a:r>
                        <a:rPr lang="en-US" sz="2400" b="1" dirty="0">
                          <a:solidFill>
                            <a:srgbClr val="C00000"/>
                          </a:solidFill>
                        </a:rPr>
                        <a:t>Balance of</a:t>
                      </a:r>
                    </a:p>
                    <a:p>
                      <a:r>
                        <a:rPr lang="en-US" sz="2400" b="1" dirty="0">
                          <a:solidFill>
                            <a:srgbClr val="C00000"/>
                          </a:solidFill>
                        </a:rPr>
                        <a:t>Power</a:t>
                      </a:r>
                    </a:p>
                    <a:p>
                      <a:endParaRPr lang="en-US" sz="2400" b="1" dirty="0"/>
                    </a:p>
                  </a:txBody>
                  <a:tcPr/>
                </a:tc>
                <a:tc>
                  <a:txBody>
                    <a:bodyPr/>
                    <a:lstStyle/>
                    <a:p>
                      <a:r>
                        <a:rPr lang="en-US" sz="2400" b="1" dirty="0"/>
                        <a:t>European nations were forced to </a:t>
                      </a:r>
                      <a:r>
                        <a:rPr lang="en-US" sz="2400" b="1" dirty="0">
                          <a:solidFill>
                            <a:srgbClr val="C00000"/>
                          </a:solidFill>
                        </a:rPr>
                        <a:t>acquire new colonies </a:t>
                      </a:r>
                      <a:r>
                        <a:rPr lang="en-US" sz="2400" b="1" dirty="0"/>
                        <a:t>to achieve a </a:t>
                      </a:r>
                      <a:r>
                        <a:rPr lang="en-US" sz="2400" b="1" dirty="0">
                          <a:solidFill>
                            <a:srgbClr val="C00000"/>
                          </a:solidFill>
                        </a:rPr>
                        <a:t>balance with their neighbors and competitors</a:t>
                      </a:r>
                      <a:r>
                        <a:rPr lang="en-US" sz="2400" b="1" dirty="0"/>
                        <a:t>.</a:t>
                      </a:r>
                    </a:p>
                    <a:p>
                      <a:endParaRPr lang="en-US" sz="2400" b="1" dirty="0"/>
                    </a:p>
                  </a:txBody>
                  <a:tcPr/>
                </a:tc>
                <a:extLst>
                  <a:ext uri="{0D108BD9-81ED-4DB2-BD59-A6C34878D82A}">
                    <a16:rowId xmlns:a16="http://schemas.microsoft.com/office/drawing/2014/main" val="10003"/>
                  </a:ext>
                </a:extLst>
              </a:tr>
              <a:tr h="370840">
                <a:tc>
                  <a:txBody>
                    <a:bodyPr/>
                    <a:lstStyle/>
                    <a:p>
                      <a:r>
                        <a:rPr lang="en-US" sz="2400" b="1" dirty="0">
                          <a:solidFill>
                            <a:srgbClr val="C00000"/>
                          </a:solidFill>
                        </a:rPr>
                        <a:t>White Man's</a:t>
                      </a:r>
                    </a:p>
                    <a:p>
                      <a:r>
                        <a:rPr lang="en-US" sz="2400" b="1" dirty="0">
                          <a:solidFill>
                            <a:srgbClr val="C00000"/>
                          </a:solidFill>
                        </a:rPr>
                        <a:t>Burden</a:t>
                      </a:r>
                    </a:p>
                    <a:p>
                      <a:endParaRPr lang="en-US" sz="2400" b="1" dirty="0"/>
                    </a:p>
                  </a:txBody>
                  <a:tcPr/>
                </a:tc>
                <a:tc>
                  <a:txBody>
                    <a:bodyPr/>
                    <a:lstStyle/>
                    <a:p>
                      <a:r>
                        <a:rPr lang="en-US" sz="2400" b="1" dirty="0"/>
                        <a:t>The Europeans’ sense of </a:t>
                      </a:r>
                      <a:r>
                        <a:rPr lang="en-US" sz="2400" b="1" dirty="0">
                          <a:solidFill>
                            <a:srgbClr val="C00000"/>
                          </a:solidFill>
                        </a:rPr>
                        <a:t>superiority</a:t>
                      </a:r>
                      <a:r>
                        <a:rPr lang="en-US" sz="2400" b="1" dirty="0"/>
                        <a:t> made them feel obligated to “</a:t>
                      </a:r>
                      <a:r>
                        <a:rPr lang="en-US" sz="2400" b="1" dirty="0">
                          <a:solidFill>
                            <a:srgbClr val="C00000"/>
                          </a:solidFill>
                        </a:rPr>
                        <a:t>civilize the heathen savages</a:t>
                      </a:r>
                      <a:r>
                        <a:rPr lang="en-US" sz="2400" b="1" dirty="0"/>
                        <a:t>” they encountered.</a:t>
                      </a:r>
                    </a:p>
                  </a:txBody>
                  <a:tcPr/>
                </a:tc>
                <a:extLst>
                  <a:ext uri="{0D108BD9-81ED-4DB2-BD59-A6C34878D82A}">
                    <a16:rowId xmlns:a16="http://schemas.microsoft.com/office/drawing/2014/main" val="10004"/>
                  </a:ext>
                </a:extLst>
              </a:tr>
            </a:tbl>
          </a:graphicData>
        </a:graphic>
      </p:graphicFrame>
      <p:pic>
        <p:nvPicPr>
          <p:cNvPr id="7173" name="Picture 5"/>
          <p:cNvPicPr>
            <a:picLocks noChangeAspect="1" noChangeArrowheads="1"/>
          </p:cNvPicPr>
          <p:nvPr/>
        </p:nvPicPr>
        <p:blipFill>
          <a:blip r:embed="rId3" cstate="print"/>
          <a:srcRect/>
          <a:stretch>
            <a:fillRect/>
          </a:stretch>
        </p:blipFill>
        <p:spPr bwMode="auto">
          <a:xfrm>
            <a:off x="0" y="1752600"/>
            <a:ext cx="9144000" cy="5105400"/>
          </a:xfrm>
          <a:prstGeom prst="rect">
            <a:avLst/>
          </a:prstGeom>
          <a:noFill/>
          <a:ln w="9525" cap="flat" cmpd="sng">
            <a:noFill/>
            <a:prstDash val="solid"/>
            <a:miter lim="800000"/>
            <a:headEnd/>
            <a:tailEnd/>
          </a:ln>
        </p:spPr>
      </p:pic>
      <p:sp>
        <p:nvSpPr>
          <p:cNvPr id="8" name="Rectangle 7"/>
          <p:cNvSpPr/>
          <p:nvPr/>
        </p:nvSpPr>
        <p:spPr bwMode="auto">
          <a:xfrm>
            <a:off x="2895600" y="6172200"/>
            <a:ext cx="6248400" cy="685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1000"/>
                                        <p:tgtEl>
                                          <p:spTgt spid="7173"/>
                                        </p:tgtEl>
                                      </p:cBhvr>
                                    </p:animEffect>
                                    <p:anim calcmode="lin" valueType="num">
                                      <p:cBhvr>
                                        <p:cTn id="8" dur="1000" fill="hold"/>
                                        <p:tgtEl>
                                          <p:spTgt spid="7173"/>
                                        </p:tgtEl>
                                        <p:attrNameLst>
                                          <p:attrName>ppt_x</p:attrName>
                                        </p:attrNameLst>
                                      </p:cBhvr>
                                      <p:tavLst>
                                        <p:tav tm="0">
                                          <p:val>
                                            <p:strVal val="#ppt_x"/>
                                          </p:val>
                                        </p:tav>
                                        <p:tav tm="100000">
                                          <p:val>
                                            <p:strVal val="#ppt_x"/>
                                          </p:val>
                                        </p:tav>
                                      </p:tavLst>
                                    </p:anim>
                                    <p:anim calcmode="lin" valueType="num">
                                      <p:cBhvr>
                                        <p:cTn id="9" dur="900" decel="100000" fill="hold"/>
                                        <p:tgtEl>
                                          <p:spTgt spid="717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7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00200" y="1066800"/>
            <a:ext cx="7543800" cy="5562600"/>
          </a:xfrm>
        </p:spPr>
        <p:txBody>
          <a:bodyPr anchor="t"/>
          <a:lstStyle/>
          <a:p>
            <a:r>
              <a:rPr lang="en-US" b="1" dirty="0"/>
              <a:t>How do you think the Europeans viewed the people and the cultures of the lands they were taking over?</a:t>
            </a:r>
            <a:br>
              <a:rPr lang="en-US" b="1" dirty="0"/>
            </a:br>
            <a:r>
              <a:rPr lang="en-US" sz="100" b="1" dirty="0"/>
              <a:t> </a:t>
            </a:r>
            <a:br>
              <a:rPr lang="en-US" b="1" dirty="0"/>
            </a:br>
            <a:br>
              <a:rPr lang="en-US" b="1" dirty="0"/>
            </a:br>
            <a:r>
              <a:rPr lang="en-US" b="1" dirty="0"/>
              <a:t>                         Vs.</a:t>
            </a:r>
            <a:br>
              <a:rPr lang="en-US" b="1" dirty="0"/>
            </a:br>
            <a:br>
              <a:rPr lang="en-US" sz="1800" b="1" dirty="0"/>
            </a:br>
            <a:r>
              <a:rPr lang="en-US" b="1" dirty="0"/>
              <a:t>How do you think the people of Africa and Asia felt about being taken over by the Europeans?</a:t>
            </a:r>
          </a:p>
        </p:txBody>
      </p:sp>
      <p:sp>
        <p:nvSpPr>
          <p:cNvPr id="5" name="Rectangle 4"/>
          <p:cNvSpPr/>
          <p:nvPr/>
        </p:nvSpPr>
        <p:spPr>
          <a:xfrm>
            <a:off x="990600" y="0"/>
            <a:ext cx="7924800" cy="1200329"/>
          </a:xfrm>
          <a:prstGeom prst="rect">
            <a:avLst/>
          </a:prstGeom>
        </p:spPr>
        <p:txBody>
          <a:bodyPr wrap="square">
            <a:spAutoFit/>
          </a:bodyPr>
          <a:lstStyle/>
          <a:p>
            <a:pPr algn="ctr"/>
            <a:r>
              <a:rPr lang="en-US" sz="4800" b="1" dirty="0">
                <a:effectLst>
                  <a:outerShdw blurRad="38100" dist="38100" dir="2700000" algn="tl">
                    <a:srgbClr val="000000">
                      <a:alpha val="43137"/>
                    </a:srgbClr>
                  </a:outerShdw>
                </a:effectLst>
              </a:rPr>
              <a:t>Point of View?</a:t>
            </a:r>
            <a:br>
              <a:rPr lang="en-US" sz="4800" dirty="0"/>
            </a:br>
            <a:endParaRPr lang="en-US" dirty="0"/>
          </a:p>
        </p:txBody>
      </p:sp>
      <p:cxnSp>
        <p:nvCxnSpPr>
          <p:cNvPr id="6" name="Straight Arrow Connector 5"/>
          <p:cNvCxnSpPr/>
          <p:nvPr/>
        </p:nvCxnSpPr>
        <p:spPr bwMode="auto">
          <a:xfrm>
            <a:off x="342900" y="6172200"/>
            <a:ext cx="8458200" cy="1588"/>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228600" y="1600200"/>
            <a:ext cx="1295400" cy="707886"/>
          </a:xfrm>
          <a:prstGeom prst="rect">
            <a:avLst/>
          </a:prstGeom>
          <a:noFill/>
          <a:ln w="12700">
            <a:solidFill>
              <a:schemeClr val="tx1"/>
            </a:solidFill>
          </a:ln>
        </p:spPr>
        <p:txBody>
          <a:bodyPr wrap="square" rtlCol="0">
            <a:spAutoFit/>
          </a:bodyPr>
          <a:lstStyle/>
          <a:p>
            <a:pPr algn="ctr"/>
            <a:r>
              <a:rPr lang="en-US" sz="2000" b="1" dirty="0"/>
              <a:t>Question #1</a:t>
            </a:r>
          </a:p>
        </p:txBody>
      </p:sp>
      <p:sp>
        <p:nvSpPr>
          <p:cNvPr id="9" name="TextBox 8"/>
          <p:cNvSpPr txBox="1"/>
          <p:nvPr/>
        </p:nvSpPr>
        <p:spPr>
          <a:xfrm>
            <a:off x="223434" y="4710500"/>
            <a:ext cx="1295400" cy="707886"/>
          </a:xfrm>
          <a:prstGeom prst="rect">
            <a:avLst/>
          </a:prstGeom>
          <a:noFill/>
          <a:ln w="12700">
            <a:solidFill>
              <a:schemeClr val="tx1"/>
            </a:solidFill>
          </a:ln>
        </p:spPr>
        <p:txBody>
          <a:bodyPr wrap="square" rtlCol="0">
            <a:spAutoFit/>
          </a:bodyPr>
          <a:lstStyle/>
          <a:p>
            <a:pPr algn="ctr"/>
            <a:r>
              <a:rPr lang="en-US" sz="2000" b="1" dirty="0"/>
              <a:t>Question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box(out)">
                                      <p:cBhvr>
                                        <p:cTn id="7" dur="500"/>
                                        <p:tgtEl>
                                          <p:spTgt spid="81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cap="flat" cmpd="sng">
            <a:noFill/>
            <a:prstDash val="solid"/>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subTitle" idx="1"/>
          </p:nvPr>
        </p:nvSpPr>
        <p:spPr>
          <a:xfrm>
            <a:off x="0" y="0"/>
            <a:ext cx="9144000" cy="3048000"/>
          </a:xfrm>
        </p:spPr>
        <p:txBody>
          <a:bodyPr/>
          <a:lstStyle/>
          <a:p>
            <a:pPr>
              <a:buNone/>
            </a:pPr>
            <a:r>
              <a:rPr lang="en-US" sz="3200" b="1" dirty="0"/>
              <a:t>Why were European countries steering away from the Americas and becoming more interested in Africa and Asia?</a:t>
            </a:r>
          </a:p>
          <a:p>
            <a:r>
              <a:rPr lang="en-US" sz="3200" b="1" dirty="0">
                <a:solidFill>
                  <a:srgbClr val="C00000"/>
                </a:solidFill>
                <a:effectLst>
                  <a:outerShdw blurRad="38100" dist="38100" dir="2700000" algn="tl">
                    <a:srgbClr val="000000">
                      <a:alpha val="43137"/>
                    </a:srgbClr>
                  </a:outerShdw>
                </a:effectLst>
              </a:rPr>
              <a:t>                                   Monroe Doctrine</a:t>
            </a:r>
          </a:p>
          <a:p>
            <a:pPr lvl="1"/>
            <a:r>
              <a:rPr lang="en-US" sz="2800" dirty="0"/>
              <a:t>Issued by the</a:t>
            </a:r>
            <a:endParaRPr lang="en-US" sz="3600" dirty="0"/>
          </a:p>
        </p:txBody>
      </p:sp>
      <p:pic>
        <p:nvPicPr>
          <p:cNvPr id="10245" name="Picture 5"/>
          <p:cNvPicPr>
            <a:picLocks noChangeAspect="1" noChangeArrowheads="1"/>
          </p:cNvPicPr>
          <p:nvPr/>
        </p:nvPicPr>
        <p:blipFill>
          <a:blip r:embed="rId3" cstate="print"/>
          <a:srcRect/>
          <a:stretch>
            <a:fillRect/>
          </a:stretch>
        </p:blipFill>
        <p:spPr bwMode="auto">
          <a:xfrm>
            <a:off x="0" y="1524000"/>
            <a:ext cx="3962400" cy="5334000"/>
          </a:xfrm>
          <a:prstGeom prst="rect">
            <a:avLst/>
          </a:prstGeom>
          <a:noFill/>
          <a:ln w="9525" cap="flat" cmpd="sng">
            <a:noFill/>
            <a:prstDash val="solid"/>
            <a:miter lim="800000"/>
            <a:headEnd/>
            <a:tailEnd/>
          </a:ln>
        </p:spPr>
      </p:pic>
      <p:sp>
        <p:nvSpPr>
          <p:cNvPr id="7" name="Rectangle 6"/>
          <p:cNvSpPr/>
          <p:nvPr/>
        </p:nvSpPr>
        <p:spPr>
          <a:xfrm>
            <a:off x="3429000" y="2286000"/>
            <a:ext cx="5715000" cy="4228850"/>
          </a:xfrm>
          <a:prstGeom prst="rect">
            <a:avLst/>
          </a:prstGeom>
        </p:spPr>
        <p:txBody>
          <a:bodyPr wrap="square">
            <a:spAutoFit/>
          </a:bodyPr>
          <a:lstStyle/>
          <a:p>
            <a:pPr marL="742950" lvl="1" indent="-285750">
              <a:spcBef>
                <a:spcPct val="20000"/>
              </a:spcBef>
              <a:buClr>
                <a:srgbClr val="000000"/>
              </a:buClr>
              <a:buFontTx/>
              <a:buChar char="•"/>
            </a:pPr>
            <a:r>
              <a:rPr lang="en-US" sz="2800" kern="0" dirty="0">
                <a:solidFill>
                  <a:srgbClr val="000000"/>
                </a:solidFill>
                <a:latin typeface="Century Schoolbook"/>
              </a:rPr>
              <a:t>Issued by the U.S. (1823)</a:t>
            </a:r>
          </a:p>
          <a:p>
            <a:pPr marL="742950" lvl="1" indent="-285750">
              <a:spcBef>
                <a:spcPct val="20000"/>
              </a:spcBef>
              <a:buClr>
                <a:srgbClr val="000000"/>
              </a:buClr>
              <a:buFontTx/>
              <a:buChar char="•"/>
            </a:pPr>
            <a:r>
              <a:rPr lang="en-US" sz="2800" kern="0" dirty="0">
                <a:solidFill>
                  <a:srgbClr val="000000"/>
                </a:solidFill>
                <a:latin typeface="Century Schoolbook"/>
              </a:rPr>
              <a:t>Announced opposition to </a:t>
            </a:r>
            <a:br>
              <a:rPr lang="en-US" sz="2800" kern="0" dirty="0">
                <a:solidFill>
                  <a:srgbClr val="000000"/>
                </a:solidFill>
                <a:latin typeface="Century Schoolbook"/>
              </a:rPr>
            </a:br>
            <a:r>
              <a:rPr lang="en-US" sz="2800" kern="0" dirty="0">
                <a:solidFill>
                  <a:srgbClr val="000000"/>
                </a:solidFill>
                <a:latin typeface="Century Schoolbook"/>
              </a:rPr>
              <a:t>re-colonization of independent Latin &amp; South American states</a:t>
            </a:r>
          </a:p>
          <a:p>
            <a:pPr marL="742950" lvl="1" indent="-285750">
              <a:spcBef>
                <a:spcPct val="20000"/>
              </a:spcBef>
              <a:buClr>
                <a:srgbClr val="000000"/>
              </a:buClr>
              <a:buFontTx/>
              <a:buChar char="•"/>
            </a:pPr>
            <a:r>
              <a:rPr lang="en-US" sz="2800" kern="0" dirty="0">
                <a:solidFill>
                  <a:srgbClr val="000000"/>
                </a:solidFill>
                <a:latin typeface="Century Schoolbook"/>
              </a:rPr>
              <a:t>Britain quietly backed the U.S.</a:t>
            </a:r>
          </a:p>
          <a:p>
            <a:pPr marL="742950" lvl="1" indent="-285750">
              <a:spcBef>
                <a:spcPct val="20000"/>
              </a:spcBef>
              <a:buClr>
                <a:srgbClr val="000000"/>
              </a:buClr>
              <a:buFontTx/>
              <a:buChar char="•"/>
            </a:pPr>
            <a:r>
              <a:rPr lang="en-US" sz="2800" kern="0" dirty="0">
                <a:solidFill>
                  <a:srgbClr val="000000"/>
                </a:solidFill>
                <a:latin typeface="Century Schoolbook"/>
              </a:rPr>
              <a:t>Enough to discourage European powers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dissolve">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0" y="-11845"/>
            <a:ext cx="9144000" cy="6869845"/>
          </a:xfrm>
          <a:prstGeom prst="rect">
            <a:avLst/>
          </a:prstGeom>
          <a:noFill/>
          <a:ln w="9525" cap="flat" cmpd="sng">
            <a:noFill/>
            <a:prstDash val="solid"/>
            <a:miter lim="800000"/>
            <a:headEnd/>
            <a:tailEnd/>
          </a:ln>
        </p:spPr>
      </p:pic>
      <p:sp>
        <p:nvSpPr>
          <p:cNvPr id="3" name="TextBox 2"/>
          <p:cNvSpPr txBox="1"/>
          <p:nvPr/>
        </p:nvSpPr>
        <p:spPr>
          <a:xfrm>
            <a:off x="533400" y="914400"/>
            <a:ext cx="2209800" cy="584775"/>
          </a:xfrm>
          <a:prstGeom prst="rect">
            <a:avLst/>
          </a:prstGeom>
          <a:noFill/>
        </p:spPr>
        <p:txBody>
          <a:bodyPr wrap="square" rtlCol="0">
            <a:spAutoFit/>
          </a:bodyPr>
          <a:lstStyle/>
          <a:p>
            <a:r>
              <a:rPr lang="en-US" sz="3200" b="1" dirty="0" err="1"/>
              <a:t>Boersland</a:t>
            </a:r>
            <a:endParaRPr lang="en-US" sz="3200" b="1" dirty="0"/>
          </a:p>
        </p:txBody>
      </p:sp>
      <p:sp>
        <p:nvSpPr>
          <p:cNvPr id="4" name="TextBox 3"/>
          <p:cNvSpPr txBox="1"/>
          <p:nvPr/>
        </p:nvSpPr>
        <p:spPr>
          <a:xfrm>
            <a:off x="7162800" y="838200"/>
            <a:ext cx="1981200" cy="584775"/>
          </a:xfrm>
          <a:prstGeom prst="rect">
            <a:avLst/>
          </a:prstGeom>
          <a:noFill/>
        </p:spPr>
        <p:txBody>
          <a:bodyPr wrap="square" rtlCol="0">
            <a:spAutoFit/>
          </a:bodyPr>
          <a:lstStyle/>
          <a:p>
            <a:r>
              <a:rPr lang="en-US" sz="3200" b="1" dirty="0"/>
              <a:t>Gibraltar</a:t>
            </a:r>
          </a:p>
        </p:txBody>
      </p:sp>
      <p:sp>
        <p:nvSpPr>
          <p:cNvPr id="5" name="TextBox 4"/>
          <p:cNvSpPr txBox="1"/>
          <p:nvPr/>
        </p:nvSpPr>
        <p:spPr>
          <a:xfrm>
            <a:off x="7772400" y="1524000"/>
            <a:ext cx="1600200" cy="1077218"/>
          </a:xfrm>
          <a:prstGeom prst="rect">
            <a:avLst/>
          </a:prstGeom>
          <a:noFill/>
        </p:spPr>
        <p:txBody>
          <a:bodyPr wrap="square" rtlCol="0">
            <a:spAutoFit/>
          </a:bodyPr>
          <a:lstStyle/>
          <a:p>
            <a:r>
              <a:rPr lang="en-US" sz="3200" b="1" dirty="0"/>
              <a:t>Cape Colony</a:t>
            </a:r>
          </a:p>
        </p:txBody>
      </p:sp>
      <p:sp>
        <p:nvSpPr>
          <p:cNvPr id="6" name="TextBox 5"/>
          <p:cNvSpPr txBox="1"/>
          <p:nvPr/>
        </p:nvSpPr>
        <p:spPr>
          <a:xfrm rot="1155897">
            <a:off x="7620000" y="2819400"/>
            <a:ext cx="1524000" cy="584775"/>
          </a:xfrm>
          <a:prstGeom prst="rect">
            <a:avLst/>
          </a:prstGeom>
          <a:noFill/>
        </p:spPr>
        <p:txBody>
          <a:bodyPr wrap="square" rtlCol="0">
            <a:spAutoFit/>
          </a:bodyPr>
          <a:lstStyle/>
          <a:p>
            <a:r>
              <a:rPr lang="en-US" sz="3200" b="1" dirty="0"/>
              <a:t>Cyprus</a:t>
            </a:r>
          </a:p>
        </p:txBody>
      </p:sp>
      <p:sp>
        <p:nvSpPr>
          <p:cNvPr id="7" name="TextBox 6"/>
          <p:cNvSpPr txBox="1"/>
          <p:nvPr/>
        </p:nvSpPr>
        <p:spPr>
          <a:xfrm>
            <a:off x="7315200" y="4419600"/>
            <a:ext cx="1828800" cy="584775"/>
          </a:xfrm>
          <a:prstGeom prst="rect">
            <a:avLst/>
          </a:prstGeom>
          <a:noFill/>
        </p:spPr>
        <p:txBody>
          <a:bodyPr wrap="square" rtlCol="0">
            <a:spAutoFit/>
          </a:bodyPr>
          <a:lstStyle/>
          <a:p>
            <a:r>
              <a:rPr lang="en-US" sz="3200" b="1" dirty="0"/>
              <a:t>Jamaica</a:t>
            </a:r>
          </a:p>
        </p:txBody>
      </p:sp>
      <p:sp>
        <p:nvSpPr>
          <p:cNvPr id="8" name="TextBox 7"/>
          <p:cNvSpPr txBox="1"/>
          <p:nvPr/>
        </p:nvSpPr>
        <p:spPr>
          <a:xfrm rot="1184068">
            <a:off x="7115959" y="5563240"/>
            <a:ext cx="2362200" cy="584775"/>
          </a:xfrm>
          <a:prstGeom prst="rect">
            <a:avLst/>
          </a:prstGeom>
          <a:noFill/>
        </p:spPr>
        <p:txBody>
          <a:bodyPr wrap="square" rtlCol="0">
            <a:spAutoFit/>
          </a:bodyPr>
          <a:lstStyle/>
          <a:p>
            <a:r>
              <a:rPr lang="en-US" sz="3200" b="1" dirty="0"/>
              <a:t>Canada</a:t>
            </a:r>
          </a:p>
        </p:txBody>
      </p:sp>
      <p:sp>
        <p:nvSpPr>
          <p:cNvPr id="9" name="TextBox 8"/>
          <p:cNvSpPr txBox="1"/>
          <p:nvPr/>
        </p:nvSpPr>
        <p:spPr>
          <a:xfrm>
            <a:off x="3505200" y="5867400"/>
            <a:ext cx="2514600" cy="584775"/>
          </a:xfrm>
          <a:prstGeom prst="rect">
            <a:avLst/>
          </a:prstGeom>
          <a:noFill/>
        </p:spPr>
        <p:txBody>
          <a:bodyPr wrap="square" rtlCol="0">
            <a:spAutoFit/>
          </a:bodyPr>
          <a:lstStyle/>
          <a:p>
            <a:r>
              <a:rPr lang="en-US" sz="3200" b="1" dirty="0"/>
              <a:t>India</a:t>
            </a:r>
          </a:p>
        </p:txBody>
      </p:sp>
      <p:sp>
        <p:nvSpPr>
          <p:cNvPr id="10" name="TextBox 9"/>
          <p:cNvSpPr txBox="1"/>
          <p:nvPr/>
        </p:nvSpPr>
        <p:spPr>
          <a:xfrm rot="20287671">
            <a:off x="18421" y="5476544"/>
            <a:ext cx="2514600" cy="584775"/>
          </a:xfrm>
          <a:prstGeom prst="rect">
            <a:avLst/>
          </a:prstGeom>
          <a:noFill/>
        </p:spPr>
        <p:txBody>
          <a:bodyPr wrap="square" rtlCol="0">
            <a:spAutoFit/>
          </a:bodyPr>
          <a:lstStyle/>
          <a:p>
            <a:r>
              <a:rPr lang="en-US" sz="3200" b="1" dirty="0"/>
              <a:t>Egypt</a:t>
            </a:r>
          </a:p>
        </p:txBody>
      </p:sp>
      <p:sp>
        <p:nvSpPr>
          <p:cNvPr id="11" name="TextBox 10"/>
          <p:cNvSpPr txBox="1"/>
          <p:nvPr/>
        </p:nvSpPr>
        <p:spPr>
          <a:xfrm rot="19795892">
            <a:off x="-22702" y="2800402"/>
            <a:ext cx="2514600" cy="584775"/>
          </a:xfrm>
          <a:prstGeom prst="rect">
            <a:avLst/>
          </a:prstGeom>
          <a:noFill/>
        </p:spPr>
        <p:txBody>
          <a:bodyPr wrap="square" rtlCol="0">
            <a:spAutoFit/>
          </a:bodyPr>
          <a:lstStyle/>
          <a:p>
            <a:r>
              <a:rPr lang="en-US" sz="3200" b="1" dirty="0"/>
              <a:t>Malta</a:t>
            </a:r>
          </a:p>
        </p:txBody>
      </p:sp>
      <p:sp>
        <p:nvSpPr>
          <p:cNvPr id="12" name="TextBox 11"/>
          <p:cNvSpPr txBox="1"/>
          <p:nvPr/>
        </p:nvSpPr>
        <p:spPr>
          <a:xfrm rot="2335719">
            <a:off x="1397192" y="2794915"/>
            <a:ext cx="2796669" cy="584775"/>
          </a:xfrm>
          <a:prstGeom prst="rect">
            <a:avLst/>
          </a:prstGeom>
          <a:noFill/>
        </p:spPr>
        <p:txBody>
          <a:bodyPr wrap="square" rtlCol="0">
            <a:spAutoFit/>
          </a:bodyPr>
          <a:lstStyle/>
          <a:p>
            <a:r>
              <a:rPr lang="en-US" sz="3200" b="1" dirty="0"/>
              <a:t>New Zealand</a:t>
            </a:r>
          </a:p>
        </p:txBody>
      </p:sp>
      <p:sp>
        <p:nvSpPr>
          <p:cNvPr id="13" name="TextBox 12"/>
          <p:cNvSpPr txBox="1"/>
          <p:nvPr/>
        </p:nvSpPr>
        <p:spPr>
          <a:xfrm rot="19344429">
            <a:off x="5222028" y="2773539"/>
            <a:ext cx="2796669" cy="584775"/>
          </a:xfrm>
          <a:prstGeom prst="rect">
            <a:avLst/>
          </a:prstGeom>
          <a:noFill/>
        </p:spPr>
        <p:txBody>
          <a:bodyPr wrap="square" rtlCol="0">
            <a:spAutoFit/>
          </a:bodyPr>
          <a:lstStyle/>
          <a:p>
            <a:r>
              <a:rPr lang="en-US" sz="3200" b="1" dirty="0"/>
              <a:t>Ireland</a:t>
            </a:r>
          </a:p>
        </p:txBody>
      </p:sp>
      <p:sp>
        <p:nvSpPr>
          <p:cNvPr id="14" name="Rectangle 13"/>
          <p:cNvSpPr/>
          <p:nvPr/>
        </p:nvSpPr>
        <p:spPr>
          <a:xfrm>
            <a:off x="0" y="0"/>
            <a:ext cx="9144000" cy="523220"/>
          </a:xfrm>
          <a:prstGeom prst="rect">
            <a:avLst/>
          </a:prstGeom>
          <a:solidFill>
            <a:schemeClr val="bg1"/>
          </a:solidFill>
        </p:spPr>
        <p:txBody>
          <a:bodyPr wrap="square">
            <a:spAutoFit/>
          </a:bodyPr>
          <a:lstStyle/>
          <a:p>
            <a:r>
              <a:rPr lang="en-US" sz="2800" b="1" dirty="0"/>
              <a:t>AIM: </a:t>
            </a:r>
            <a:r>
              <a:rPr lang="en-US" b="1" dirty="0"/>
              <a:t>What is Imperialism and how did it effect the world? </a:t>
            </a:r>
            <a:endParaRPr 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66800" y="0"/>
            <a:ext cx="7705725" cy="917576"/>
          </a:xfrm>
        </p:spPr>
        <p:txBody>
          <a:bodyPr/>
          <a:lstStyle/>
          <a:p>
            <a:r>
              <a:rPr lang="en-US" sz="5400" b="1" dirty="0"/>
              <a:t>What is imperialism?</a:t>
            </a:r>
          </a:p>
        </p:txBody>
      </p:sp>
      <p:sp>
        <p:nvSpPr>
          <p:cNvPr id="6" name="Rectangle 5"/>
          <p:cNvSpPr/>
          <p:nvPr/>
        </p:nvSpPr>
        <p:spPr>
          <a:xfrm>
            <a:off x="4267200" y="1219200"/>
            <a:ext cx="4572000" cy="3170099"/>
          </a:xfrm>
          <a:prstGeom prst="rect">
            <a:avLst/>
          </a:prstGeom>
        </p:spPr>
        <p:txBody>
          <a:bodyPr>
            <a:spAutoFit/>
          </a:bodyPr>
          <a:lstStyle/>
          <a:p>
            <a:pPr lvl="1"/>
            <a:r>
              <a:rPr lang="en-US" sz="4000" b="1" dirty="0">
                <a:solidFill>
                  <a:srgbClr val="C00000"/>
                </a:solidFill>
                <a:effectLst>
                  <a:outerShdw blurRad="38100" dist="38100" dir="2700000" algn="tl">
                    <a:srgbClr val="000000">
                      <a:alpha val="43137"/>
                    </a:srgbClr>
                  </a:outerShdw>
                </a:effectLst>
              </a:rPr>
              <a:t>The belief in building an Empire</a:t>
            </a:r>
          </a:p>
          <a:p>
            <a:pPr lvl="1"/>
            <a:r>
              <a:rPr lang="en-US" sz="4000" b="1" dirty="0">
                <a:effectLst>
                  <a:outerShdw blurRad="38100" dist="38100" dir="2700000" algn="tl">
                    <a:srgbClr val="000000">
                      <a:alpha val="43137"/>
                    </a:srgbClr>
                  </a:outerShdw>
                </a:effectLst>
              </a:rPr>
              <a:t>How?</a:t>
            </a:r>
          </a:p>
          <a:p>
            <a:pPr lvl="1"/>
            <a:endParaRPr lang="en-US" sz="4000" b="1" dirty="0">
              <a:solidFill>
                <a:srgbClr val="C00000"/>
              </a:solidFill>
              <a:effectLst>
                <a:outerShdw blurRad="38100" dist="38100" dir="2700000" algn="tl">
                  <a:srgbClr val="000000">
                    <a:alpha val="43137"/>
                  </a:srgbClr>
                </a:outerShdw>
              </a:effectLst>
            </a:endParaRPr>
          </a:p>
        </p:txBody>
      </p:sp>
      <p:pic>
        <p:nvPicPr>
          <p:cNvPr id="3076" name="Picture 4"/>
          <p:cNvPicPr>
            <a:picLocks noChangeAspect="1" noChangeArrowheads="1"/>
          </p:cNvPicPr>
          <p:nvPr/>
        </p:nvPicPr>
        <p:blipFill>
          <a:blip r:embed="rId3" cstate="print"/>
          <a:srcRect/>
          <a:stretch>
            <a:fillRect/>
          </a:stretch>
        </p:blipFill>
        <p:spPr bwMode="auto">
          <a:xfrm>
            <a:off x="501637" y="1197278"/>
            <a:ext cx="3505200" cy="5164149"/>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66B1BB11-C57E-4C59-A6CD-866562D42FE0}"/>
              </a:ext>
            </a:extLst>
          </p:cNvPr>
          <p:cNvSpPr txBox="1"/>
          <p:nvPr/>
        </p:nvSpPr>
        <p:spPr>
          <a:xfrm>
            <a:off x="4121258" y="3779353"/>
            <a:ext cx="5127356" cy="707886"/>
          </a:xfrm>
          <a:prstGeom prst="rect">
            <a:avLst/>
          </a:prstGeom>
          <a:noFill/>
        </p:spPr>
        <p:txBody>
          <a:bodyPr wrap="square" rtlCol="0">
            <a:spAutoFit/>
          </a:bodyPr>
          <a:lstStyle/>
          <a:p>
            <a:r>
              <a:rPr lang="en-US" sz="4000" b="1" dirty="0"/>
              <a:t>I M P E R I A L I S M</a:t>
            </a:r>
          </a:p>
        </p:txBody>
      </p:sp>
      <p:sp>
        <p:nvSpPr>
          <p:cNvPr id="3" name="Oval 2">
            <a:extLst>
              <a:ext uri="{FF2B5EF4-FFF2-40B4-BE49-F238E27FC236}">
                <a16:creationId xmlns:a16="http://schemas.microsoft.com/office/drawing/2014/main" id="{ECC0CA1D-D9DA-4B8F-93F1-C1353EC2A246}"/>
              </a:ext>
            </a:extLst>
          </p:cNvPr>
          <p:cNvSpPr/>
          <p:nvPr/>
        </p:nvSpPr>
        <p:spPr bwMode="auto">
          <a:xfrm>
            <a:off x="5018868" y="3823277"/>
            <a:ext cx="566738" cy="691096"/>
          </a:xfrm>
          <a:prstGeom prst="ellipse">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cs typeface="Times New Roman" charset="0"/>
            </a:endParaRPr>
          </a:p>
        </p:txBody>
      </p:sp>
      <p:sp>
        <p:nvSpPr>
          <p:cNvPr id="7" name="Oval 6">
            <a:extLst>
              <a:ext uri="{FF2B5EF4-FFF2-40B4-BE49-F238E27FC236}">
                <a16:creationId xmlns:a16="http://schemas.microsoft.com/office/drawing/2014/main" id="{8C81617A-2F0A-4316-86F8-CBF80784557E}"/>
              </a:ext>
            </a:extLst>
          </p:cNvPr>
          <p:cNvSpPr/>
          <p:nvPr/>
        </p:nvSpPr>
        <p:spPr bwMode="auto">
          <a:xfrm>
            <a:off x="5454637" y="3836844"/>
            <a:ext cx="566738" cy="691096"/>
          </a:xfrm>
          <a:prstGeom prst="ellipse">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cs typeface="Times New Roman" charset="0"/>
            </a:endParaRPr>
          </a:p>
        </p:txBody>
      </p:sp>
      <p:sp>
        <p:nvSpPr>
          <p:cNvPr id="8" name="Oval 7">
            <a:extLst>
              <a:ext uri="{FF2B5EF4-FFF2-40B4-BE49-F238E27FC236}">
                <a16:creationId xmlns:a16="http://schemas.microsoft.com/office/drawing/2014/main" id="{F1A37FD0-4C03-4590-95FA-D4EC91CF220B}"/>
              </a:ext>
            </a:extLst>
          </p:cNvPr>
          <p:cNvSpPr/>
          <p:nvPr/>
        </p:nvSpPr>
        <p:spPr bwMode="auto">
          <a:xfrm>
            <a:off x="5933268" y="3817591"/>
            <a:ext cx="566738" cy="691096"/>
          </a:xfrm>
          <a:prstGeom prst="ellipse">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cs typeface="Times New Roman" charset="0"/>
            </a:endParaRPr>
          </a:p>
        </p:txBody>
      </p:sp>
      <p:sp>
        <p:nvSpPr>
          <p:cNvPr id="9" name="Oval 8">
            <a:extLst>
              <a:ext uri="{FF2B5EF4-FFF2-40B4-BE49-F238E27FC236}">
                <a16:creationId xmlns:a16="http://schemas.microsoft.com/office/drawing/2014/main" id="{D81A1764-2199-4C16-AD01-BAA574CDDE08}"/>
              </a:ext>
            </a:extLst>
          </p:cNvPr>
          <p:cNvSpPr/>
          <p:nvPr/>
        </p:nvSpPr>
        <p:spPr bwMode="auto">
          <a:xfrm>
            <a:off x="7893037" y="3834001"/>
            <a:ext cx="566738" cy="691096"/>
          </a:xfrm>
          <a:prstGeom prst="ellipse">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cs typeface="Times New Roman" charset="0"/>
            </a:endParaRPr>
          </a:p>
        </p:txBody>
      </p:sp>
      <p:sp>
        <p:nvSpPr>
          <p:cNvPr id="10" name="Oval 9">
            <a:extLst>
              <a:ext uri="{FF2B5EF4-FFF2-40B4-BE49-F238E27FC236}">
                <a16:creationId xmlns:a16="http://schemas.microsoft.com/office/drawing/2014/main" id="{6497140D-848E-437C-A8A9-6DD7D3F00CF5}"/>
              </a:ext>
            </a:extLst>
          </p:cNvPr>
          <p:cNvSpPr/>
          <p:nvPr/>
        </p:nvSpPr>
        <p:spPr bwMode="auto">
          <a:xfrm>
            <a:off x="6335699" y="3798282"/>
            <a:ext cx="566738" cy="707886"/>
          </a:xfrm>
          <a:prstGeom prst="ellipse">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cs typeface="Times New Roman" charset="0"/>
            </a:endParaRPr>
          </a:p>
        </p:txBody>
      </p:sp>
      <p:sp>
        <p:nvSpPr>
          <p:cNvPr id="11" name="Oval 10">
            <a:extLst>
              <a:ext uri="{FF2B5EF4-FFF2-40B4-BE49-F238E27FC236}">
                <a16:creationId xmlns:a16="http://schemas.microsoft.com/office/drawing/2014/main" id="{EC9D67EA-2ECF-45E2-841F-D7CE13E18CA0}"/>
              </a:ext>
            </a:extLst>
          </p:cNvPr>
          <p:cNvSpPr/>
          <p:nvPr/>
        </p:nvSpPr>
        <p:spPr bwMode="auto">
          <a:xfrm>
            <a:off x="6791749" y="3813896"/>
            <a:ext cx="526176" cy="673343"/>
          </a:xfrm>
          <a:prstGeom prst="ellipse">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cs typeface="Times New Roman" charset="0"/>
            </a:endParaRPr>
          </a:p>
        </p:txBody>
      </p:sp>
      <p:sp>
        <p:nvSpPr>
          <p:cNvPr id="4" name="TextBox 3">
            <a:extLst>
              <a:ext uri="{FF2B5EF4-FFF2-40B4-BE49-F238E27FC236}">
                <a16:creationId xmlns:a16="http://schemas.microsoft.com/office/drawing/2014/main" id="{A21E8DB4-9DC6-4C04-8C8F-6BC883DF62E2}"/>
              </a:ext>
            </a:extLst>
          </p:cNvPr>
          <p:cNvSpPr txBox="1"/>
          <p:nvPr/>
        </p:nvSpPr>
        <p:spPr>
          <a:xfrm>
            <a:off x="4216642" y="4538664"/>
            <a:ext cx="4804851" cy="2308324"/>
          </a:xfrm>
          <a:prstGeom prst="rect">
            <a:avLst/>
          </a:prstGeom>
          <a:noFill/>
        </p:spPr>
        <p:txBody>
          <a:bodyPr wrap="square" rtlCol="0">
            <a:spAutoFit/>
          </a:bodyPr>
          <a:lstStyle/>
          <a:p>
            <a:pPr marL="342900" indent="-342900">
              <a:buFont typeface="Arial" panose="020B0604020202020204" pitchFamily="34" charset="0"/>
              <a:buChar char="•"/>
            </a:pPr>
            <a:r>
              <a:rPr lang="en-US" dirty="0"/>
              <a:t>Politically</a:t>
            </a:r>
          </a:p>
          <a:p>
            <a:pPr marL="342900" indent="-342900">
              <a:buFont typeface="Arial" panose="020B0604020202020204" pitchFamily="34" charset="0"/>
              <a:buChar char="•"/>
            </a:pPr>
            <a:r>
              <a:rPr lang="en-US" dirty="0"/>
              <a:t>Economically</a:t>
            </a:r>
          </a:p>
          <a:p>
            <a:pPr marL="342900" indent="-342900">
              <a:buFont typeface="Arial" panose="020B0604020202020204" pitchFamily="34" charset="0"/>
              <a:buChar char="•"/>
            </a:pPr>
            <a:r>
              <a:rPr lang="en-US" dirty="0"/>
              <a:t>Religiously</a:t>
            </a:r>
          </a:p>
          <a:p>
            <a:pPr marL="342900" indent="-342900">
              <a:buFont typeface="Arial" panose="020B0604020202020204" pitchFamily="34" charset="0"/>
              <a:buChar char="•"/>
            </a:pPr>
            <a:r>
              <a:rPr lang="en-US" dirty="0"/>
              <a:t>Socially</a:t>
            </a:r>
          </a:p>
          <a:p>
            <a:pPr marL="342900" indent="-342900">
              <a:buFont typeface="Arial" panose="020B0604020202020204" pitchFamily="34" charset="0"/>
              <a:buChar char="•"/>
            </a:pPr>
            <a:r>
              <a:rPr lang="en-US" dirty="0"/>
              <a:t>Intellectually</a:t>
            </a:r>
          </a:p>
          <a:p>
            <a:pPr marL="342900" indent="-342900">
              <a:buFont typeface="Arial" panose="020B0604020202020204" pitchFamily="34" charset="0"/>
              <a:buChar char="•"/>
            </a:pPr>
            <a:r>
              <a:rPr lang="en-US" dirty="0"/>
              <a:t>Area/Geography</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 calcmode="lin" valueType="num">
                                      <p:cBhvr>
                                        <p:cTn id="25" dur="500" fill="hold"/>
                                        <p:tgtEl>
                                          <p:spTgt spid="3"/>
                                        </p:tgtEl>
                                        <p:attrNameLst>
                                          <p:attrName>style.rotation</p:attrName>
                                        </p:attrNameLst>
                                      </p:cBhvr>
                                      <p:tavLst>
                                        <p:tav tm="0">
                                          <p:val>
                                            <p:fltVal val="90"/>
                                          </p:val>
                                        </p:tav>
                                        <p:tav tm="100000">
                                          <p:val>
                                            <p:fltVal val="0"/>
                                          </p:val>
                                        </p:tav>
                                      </p:tavLst>
                                    </p:anim>
                                    <p:animEffect transition="in" filter="fade">
                                      <p:cBhvr>
                                        <p:cTn id="26" dur="500"/>
                                        <p:tgtEl>
                                          <p:spTgt spid="3"/>
                                        </p:tgtEl>
                                      </p:cBhvr>
                                    </p:animEffect>
                                  </p:childTnLst>
                                </p:cTn>
                              </p:par>
                              <p:par>
                                <p:cTn id="27" presetID="2" presetClass="entr" presetSubtype="4" fill="hold"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par>
                                <p:cTn id="39" presetID="2" presetClass="entr" presetSubtype="4" fill="hold"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style.rotation</p:attrName>
                                        </p:attrNameLst>
                                      </p:cBhvr>
                                      <p:tavLst>
                                        <p:tav tm="0">
                                          <p:val>
                                            <p:fltVal val="90"/>
                                          </p:val>
                                        </p:tav>
                                        <p:tav tm="100000">
                                          <p:val>
                                            <p:fltVal val="0"/>
                                          </p:val>
                                        </p:tav>
                                      </p:tavLst>
                                    </p:anim>
                                    <p:animEffect transition="in" filter="fade">
                                      <p:cBhvr>
                                        <p:cTn id="50" dur="500"/>
                                        <p:tgtEl>
                                          <p:spTgt spid="8"/>
                                        </p:tgtEl>
                                      </p:cBhvr>
                                    </p:animEffect>
                                  </p:childTnLst>
                                </p:cTn>
                              </p:par>
                              <p:par>
                                <p:cTn id="51" presetID="2" presetClass="entr" presetSubtype="4" fill="hold"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calcmode="lin" valueType="num">
                                      <p:cBhvr additive="base">
                                        <p:cTn id="5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 calcmode="lin" valueType="num">
                                      <p:cBhvr>
                                        <p:cTn id="61" dur="500" fill="hold"/>
                                        <p:tgtEl>
                                          <p:spTgt spid="9"/>
                                        </p:tgtEl>
                                        <p:attrNameLst>
                                          <p:attrName>style.rotation</p:attrName>
                                        </p:attrNameLst>
                                      </p:cBhvr>
                                      <p:tavLst>
                                        <p:tav tm="0">
                                          <p:val>
                                            <p:fltVal val="90"/>
                                          </p:val>
                                        </p:tav>
                                        <p:tav tm="100000">
                                          <p:val>
                                            <p:fltVal val="0"/>
                                          </p:val>
                                        </p:tav>
                                      </p:tavLst>
                                    </p:anim>
                                    <p:animEffect transition="in" filter="fade">
                                      <p:cBhvr>
                                        <p:cTn id="62" dur="500"/>
                                        <p:tgtEl>
                                          <p:spTgt spid="9"/>
                                        </p:tgtEl>
                                      </p:cBhvr>
                                    </p:animEffect>
                                  </p:childTnLst>
                                </p:cTn>
                              </p:par>
                              <p:par>
                                <p:cTn id="63" presetID="2" presetClass="entr" presetSubtype="4" fill="hold" nodeType="withEffect">
                                  <p:stCondLst>
                                    <p:cond delay="0"/>
                                  </p:stCondLst>
                                  <p:childTnLst>
                                    <p:set>
                                      <p:cBhvr>
                                        <p:cTn id="64" dur="1" fill="hold">
                                          <p:stCondLst>
                                            <p:cond delay="0"/>
                                          </p:stCondLst>
                                        </p:cTn>
                                        <p:tgtEl>
                                          <p:spTgt spid="4">
                                            <p:txEl>
                                              <p:pRg st="3" end="3"/>
                                            </p:txEl>
                                          </p:spTgt>
                                        </p:tgtEl>
                                        <p:attrNameLst>
                                          <p:attrName>style.visibility</p:attrName>
                                        </p:attrNameLst>
                                      </p:cBhvr>
                                      <p:to>
                                        <p:strVal val="visible"/>
                                      </p:to>
                                    </p:set>
                                    <p:anim calcmode="lin" valueType="num">
                                      <p:cBhvr additive="base">
                                        <p:cTn id="6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 calcmode="lin" valueType="num">
                                      <p:cBhvr>
                                        <p:cTn id="73" dur="500" fill="hold"/>
                                        <p:tgtEl>
                                          <p:spTgt spid="10"/>
                                        </p:tgtEl>
                                        <p:attrNameLst>
                                          <p:attrName>style.rotation</p:attrName>
                                        </p:attrNameLst>
                                      </p:cBhvr>
                                      <p:tavLst>
                                        <p:tav tm="0">
                                          <p:val>
                                            <p:fltVal val="90"/>
                                          </p:val>
                                        </p:tav>
                                        <p:tav tm="100000">
                                          <p:val>
                                            <p:fltVal val="0"/>
                                          </p:val>
                                        </p:tav>
                                      </p:tavLst>
                                    </p:anim>
                                    <p:animEffect transition="in" filter="fade">
                                      <p:cBhvr>
                                        <p:cTn id="74" dur="500"/>
                                        <p:tgtEl>
                                          <p:spTgt spid="10"/>
                                        </p:tgtEl>
                                      </p:cBhvr>
                                    </p:animEffect>
                                  </p:childTnLst>
                                </p:cTn>
                              </p:par>
                              <p:par>
                                <p:cTn id="75" presetID="2" presetClass="entr" presetSubtype="4" fill="hold" nodeType="with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 calcmode="lin" valueType="num">
                                      <p:cBhvr additive="base">
                                        <p:cTn id="7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p:cTn id="83" dur="500" fill="hold"/>
                                        <p:tgtEl>
                                          <p:spTgt spid="11"/>
                                        </p:tgtEl>
                                        <p:attrNameLst>
                                          <p:attrName>ppt_w</p:attrName>
                                        </p:attrNameLst>
                                      </p:cBhvr>
                                      <p:tavLst>
                                        <p:tav tm="0">
                                          <p:val>
                                            <p:fltVal val="0"/>
                                          </p:val>
                                        </p:tav>
                                        <p:tav tm="100000">
                                          <p:val>
                                            <p:strVal val="#ppt_w"/>
                                          </p:val>
                                        </p:tav>
                                      </p:tavLst>
                                    </p:anim>
                                    <p:anim calcmode="lin" valueType="num">
                                      <p:cBhvr>
                                        <p:cTn id="84" dur="500" fill="hold"/>
                                        <p:tgtEl>
                                          <p:spTgt spid="11"/>
                                        </p:tgtEl>
                                        <p:attrNameLst>
                                          <p:attrName>ppt_h</p:attrName>
                                        </p:attrNameLst>
                                      </p:cBhvr>
                                      <p:tavLst>
                                        <p:tav tm="0">
                                          <p:val>
                                            <p:fltVal val="0"/>
                                          </p:val>
                                        </p:tav>
                                        <p:tav tm="100000">
                                          <p:val>
                                            <p:strVal val="#ppt_h"/>
                                          </p:val>
                                        </p:tav>
                                      </p:tavLst>
                                    </p:anim>
                                    <p:anim calcmode="lin" valueType="num">
                                      <p:cBhvr>
                                        <p:cTn id="85" dur="500" fill="hold"/>
                                        <p:tgtEl>
                                          <p:spTgt spid="11"/>
                                        </p:tgtEl>
                                        <p:attrNameLst>
                                          <p:attrName>style.rotation</p:attrName>
                                        </p:attrNameLst>
                                      </p:cBhvr>
                                      <p:tavLst>
                                        <p:tav tm="0">
                                          <p:val>
                                            <p:fltVal val="90"/>
                                          </p:val>
                                        </p:tav>
                                        <p:tav tm="100000">
                                          <p:val>
                                            <p:fltVal val="0"/>
                                          </p:val>
                                        </p:tav>
                                      </p:tavLst>
                                    </p:anim>
                                    <p:animEffect transition="in" filter="fade">
                                      <p:cBhvr>
                                        <p:cTn id="86" dur="500"/>
                                        <p:tgtEl>
                                          <p:spTgt spid="11"/>
                                        </p:tgtEl>
                                      </p:cBhvr>
                                    </p:animEffect>
                                  </p:childTnLst>
                                </p:cTn>
                              </p:par>
                              <p:par>
                                <p:cTn id="87" presetID="2" presetClass="entr" presetSubtype="4" fill="hold" nodeType="withEffect">
                                  <p:stCondLst>
                                    <p:cond delay="0"/>
                                  </p:stCondLst>
                                  <p:childTnLst>
                                    <p:set>
                                      <p:cBhvr>
                                        <p:cTn id="88" dur="1" fill="hold">
                                          <p:stCondLst>
                                            <p:cond delay="0"/>
                                          </p:stCondLst>
                                        </p:cTn>
                                        <p:tgtEl>
                                          <p:spTgt spid="4">
                                            <p:txEl>
                                              <p:pRg st="5" end="5"/>
                                            </p:txEl>
                                          </p:spTgt>
                                        </p:tgtEl>
                                        <p:attrNameLst>
                                          <p:attrName>style.visibility</p:attrName>
                                        </p:attrNameLst>
                                      </p:cBhvr>
                                      <p:to>
                                        <p:strVal val="visible"/>
                                      </p:to>
                                    </p:set>
                                    <p:anim calcmode="lin" valueType="num">
                                      <p:cBhvr additive="base">
                                        <p:cTn id="8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p:bldP spid="3"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Spencer"/>
          <p:cNvPicPr>
            <a:picLocks noChangeAspect="1" noChangeArrowheads="1"/>
          </p:cNvPicPr>
          <p:nvPr/>
        </p:nvPicPr>
        <p:blipFill>
          <a:blip r:embed="rId3" cstate="print"/>
          <a:srcRect/>
          <a:stretch>
            <a:fillRect/>
          </a:stretch>
        </p:blipFill>
        <p:spPr bwMode="auto">
          <a:xfrm>
            <a:off x="5715000" y="0"/>
            <a:ext cx="3172075" cy="4419600"/>
          </a:xfrm>
          <a:prstGeom prst="rect">
            <a:avLst/>
          </a:prstGeom>
          <a:ln>
            <a:noFill/>
          </a:ln>
          <a:effectLst>
            <a:softEdge rad="112500"/>
          </a:effectLst>
        </p:spPr>
      </p:pic>
      <p:sp>
        <p:nvSpPr>
          <p:cNvPr id="9" name="TextBox 8"/>
          <p:cNvSpPr txBox="1"/>
          <p:nvPr/>
        </p:nvSpPr>
        <p:spPr>
          <a:xfrm>
            <a:off x="5791200" y="3810000"/>
            <a:ext cx="3003715"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Herbert Spencer</a:t>
            </a:r>
          </a:p>
        </p:txBody>
      </p:sp>
      <p:pic>
        <p:nvPicPr>
          <p:cNvPr id="32772" name="Picture 4"/>
          <p:cNvPicPr>
            <a:picLocks noChangeAspect="1" noChangeArrowheads="1"/>
          </p:cNvPicPr>
          <p:nvPr/>
        </p:nvPicPr>
        <p:blipFill>
          <a:blip r:embed="rId4" cstate="print"/>
          <a:srcRect/>
          <a:stretch>
            <a:fillRect/>
          </a:stretch>
        </p:blipFill>
        <p:spPr bwMode="auto">
          <a:xfrm>
            <a:off x="5684003" y="-13076"/>
            <a:ext cx="3191447" cy="4632110"/>
          </a:xfrm>
          <a:prstGeom prst="rect">
            <a:avLst/>
          </a:prstGeom>
          <a:ln>
            <a:noFill/>
          </a:ln>
          <a:effectLst>
            <a:softEdge rad="112500"/>
          </a:effectLst>
        </p:spPr>
      </p:pic>
      <p:pic>
        <p:nvPicPr>
          <p:cNvPr id="32773" name="Picture 5"/>
          <p:cNvPicPr>
            <a:picLocks noChangeAspect="1" noChangeArrowheads="1"/>
          </p:cNvPicPr>
          <p:nvPr/>
        </p:nvPicPr>
        <p:blipFill>
          <a:blip r:embed="rId5" cstate="print"/>
          <a:srcRect/>
          <a:stretch>
            <a:fillRect/>
          </a:stretch>
        </p:blipFill>
        <p:spPr bwMode="auto">
          <a:xfrm>
            <a:off x="228599" y="228600"/>
            <a:ext cx="5472827" cy="4104620"/>
          </a:xfrm>
          <a:prstGeom prst="rect">
            <a:avLst/>
          </a:prstGeom>
          <a:ln>
            <a:noFill/>
          </a:ln>
          <a:effectLst>
            <a:softEdge rad="112500"/>
          </a:effectLst>
        </p:spPr>
      </p:pic>
      <p:sp>
        <p:nvSpPr>
          <p:cNvPr id="2" name="TextBox 1">
            <a:extLst>
              <a:ext uri="{FF2B5EF4-FFF2-40B4-BE49-F238E27FC236}">
                <a16:creationId xmlns:a16="http://schemas.microsoft.com/office/drawing/2014/main" id="{30BF9A02-DACC-49AD-A4B3-00DC1688261A}"/>
              </a:ext>
            </a:extLst>
          </p:cNvPr>
          <p:cNvSpPr txBox="1"/>
          <p:nvPr/>
        </p:nvSpPr>
        <p:spPr>
          <a:xfrm>
            <a:off x="25831" y="4706445"/>
            <a:ext cx="9144000" cy="1938992"/>
          </a:xfrm>
          <a:prstGeom prst="rect">
            <a:avLst/>
          </a:prstGeom>
          <a:noFill/>
        </p:spPr>
        <p:txBody>
          <a:bodyPr wrap="square" rtlCol="0">
            <a:spAutoFit/>
          </a:bodyPr>
          <a:lstStyle/>
          <a:p>
            <a:r>
              <a:rPr lang="en-US" dirty="0"/>
              <a:t>The Industrial Revolution created many changes both positive/negative.</a:t>
            </a:r>
          </a:p>
          <a:p>
            <a:pPr marL="342900" indent="-342900">
              <a:buFont typeface="Arial" panose="020B0604020202020204" pitchFamily="34" charset="0"/>
              <a:buChar char="•"/>
            </a:pPr>
            <a:r>
              <a:rPr lang="en-US" dirty="0"/>
              <a:t>Economic: Wealth, Jobs, Middle Class</a:t>
            </a:r>
          </a:p>
          <a:p>
            <a:pPr marL="342900" indent="-342900">
              <a:buFont typeface="Arial" panose="020B0604020202020204" pitchFamily="34" charset="0"/>
              <a:buChar char="•"/>
            </a:pPr>
            <a:r>
              <a:rPr lang="en-US" dirty="0">
                <a:solidFill>
                  <a:srgbClr val="FF0000"/>
                </a:solidFill>
              </a:rPr>
              <a:t>Social: Social Mobility, Political Economy, Disposable Income, Consumer Economy</a:t>
            </a:r>
          </a:p>
          <a:p>
            <a:endParaRPr lang="en-US" dirty="0"/>
          </a:p>
        </p:txBody>
      </p:sp>
      <p:sp>
        <p:nvSpPr>
          <p:cNvPr id="3" name="Title 2">
            <a:extLst>
              <a:ext uri="{FF2B5EF4-FFF2-40B4-BE49-F238E27FC236}">
                <a16:creationId xmlns:a16="http://schemas.microsoft.com/office/drawing/2014/main" id="{35470ECB-C944-4DF6-BBBF-B00F7E0D5A7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4397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dissolve">
                                      <p:cBhvr>
                                        <p:cTn id="7" dur="500"/>
                                        <p:tgtEl>
                                          <p:spTgt spid="3277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4.16667E-6 -4.44444E-6 L -0.5099 -4.44444E-6 " pathEditMode="relative" rAng="0" ptsTypes="AA">
                                      <p:cBhvr>
                                        <p:cTn id="11" dur="2000" fill="hold"/>
                                        <p:tgtEl>
                                          <p:spTgt spid="32772"/>
                                        </p:tgtEl>
                                        <p:attrNameLst>
                                          <p:attrName>ppt_x</p:attrName>
                                          <p:attrName>ppt_y</p:attrName>
                                        </p:attrNameLst>
                                      </p:cBhvr>
                                      <p:rCtr x="-255" y="0"/>
                                    </p:animMotion>
                                  </p:childTnLst>
                                </p:cTn>
                              </p:par>
                              <p:par>
                                <p:cTn id="12" presetID="42" presetClass="path" presetSubtype="0" accel="50000" decel="50000" fill="hold" nodeType="withEffect">
                                  <p:stCondLst>
                                    <p:cond delay="0"/>
                                  </p:stCondLst>
                                  <p:childTnLst>
                                    <p:animMotion origin="layout" path="M 3.33333E-6 -0.03329 L 3.33333E-6 0.44393 " pathEditMode="relative" rAng="0" ptsTypes="AA">
                                      <p:cBhvr>
                                        <p:cTn id="13" dur="2000" fill="hold"/>
                                        <p:tgtEl>
                                          <p:spTgt spid="32773"/>
                                        </p:tgtEl>
                                        <p:attrNameLst>
                                          <p:attrName>ppt_x</p:attrName>
                                          <p:attrName>ppt_y</p:attrName>
                                        </p:attrNameLst>
                                      </p:cBhvr>
                                      <p:rCtr x="0" y="2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62000"/>
          </a:xfrm>
        </p:spPr>
        <p:style>
          <a:lnRef idx="2">
            <a:schemeClr val="accent2"/>
          </a:lnRef>
          <a:fillRef idx="1">
            <a:schemeClr val="lt1"/>
          </a:fillRef>
          <a:effectRef idx="0">
            <a:schemeClr val="accent2"/>
          </a:effectRef>
          <a:fontRef idx="minor">
            <a:schemeClr val="dk1"/>
          </a:fontRef>
        </p:style>
        <p:txBody>
          <a:bodyPr/>
          <a:lstStyle/>
          <a:p>
            <a:r>
              <a:rPr lang="en-US" sz="4000" b="1" dirty="0">
                <a:solidFill>
                  <a:srgbClr val="FF0000"/>
                </a:solidFill>
                <a:effectLst>
                  <a:outerShdw blurRad="38100" dist="38100" dir="2700000" algn="tl">
                    <a:srgbClr val="000000">
                      <a:alpha val="43137"/>
                    </a:srgbClr>
                  </a:outerShdw>
                </a:effectLst>
                <a:latin typeface="Baskerville Old Face" pitchFamily="18" charset="0"/>
              </a:rPr>
              <a:t>Using Darwinism to fix Social Problems?</a:t>
            </a:r>
          </a:p>
        </p:txBody>
      </p:sp>
      <p:sp>
        <p:nvSpPr>
          <p:cNvPr id="4" name="Rectangle 3"/>
          <p:cNvSpPr/>
          <p:nvPr/>
        </p:nvSpPr>
        <p:spPr>
          <a:xfrm>
            <a:off x="3505200" y="914400"/>
            <a:ext cx="5638800" cy="4358116"/>
          </a:xfrm>
          <a:prstGeom prst="rect">
            <a:avLst/>
          </a:prstGeom>
        </p:spPr>
        <p:txBody>
          <a:bodyPr wrap="square">
            <a:spAutoFit/>
          </a:bodyPr>
          <a:lstStyle/>
          <a:p>
            <a:pPr>
              <a:lnSpc>
                <a:spcPct val="90000"/>
              </a:lnSpc>
            </a:pPr>
            <a:r>
              <a:rPr lang="en-US" sz="2800" u="sng" dirty="0">
                <a:latin typeface="Comic Sans MS" pitchFamily="66" charset="0"/>
              </a:rPr>
              <a:t>Herbert Spencer  </a:t>
            </a:r>
            <a:r>
              <a:rPr lang="en-US" sz="2800" dirty="0">
                <a:solidFill>
                  <a:srgbClr val="FF0000"/>
                </a:solidFill>
                <a:latin typeface="Comic Sans MS" pitchFamily="66" charset="0"/>
              </a:rPr>
              <a:t>Applied Darwinism to human society</a:t>
            </a:r>
          </a:p>
          <a:p>
            <a:pPr>
              <a:lnSpc>
                <a:spcPct val="90000"/>
              </a:lnSpc>
            </a:pPr>
            <a:endParaRPr lang="en-US" sz="2800" dirty="0">
              <a:latin typeface="Comic Sans MS" pitchFamily="66" charset="0"/>
            </a:endParaRPr>
          </a:p>
          <a:p>
            <a:pPr>
              <a:lnSpc>
                <a:spcPct val="90000"/>
              </a:lnSpc>
            </a:pPr>
            <a:r>
              <a:rPr lang="en-US" sz="2800" dirty="0">
                <a:latin typeface="Comic Sans MS" pitchFamily="66" charset="0"/>
              </a:rPr>
              <a:t>As in nature, survival properly belongs to the fittest, those most able to survive.  </a:t>
            </a:r>
          </a:p>
          <a:p>
            <a:pPr>
              <a:lnSpc>
                <a:spcPct val="90000"/>
              </a:lnSpc>
            </a:pPr>
            <a:endParaRPr lang="en-US" sz="2800" dirty="0">
              <a:solidFill>
                <a:srgbClr val="FFFF00"/>
              </a:solidFill>
              <a:latin typeface="Comic Sans MS" pitchFamily="66" charset="0"/>
            </a:endParaRPr>
          </a:p>
          <a:p>
            <a:pPr>
              <a:lnSpc>
                <a:spcPct val="90000"/>
              </a:lnSpc>
            </a:pPr>
            <a:r>
              <a:rPr lang="en-US" sz="2800" dirty="0">
                <a:solidFill>
                  <a:srgbClr val="FF0000"/>
                </a:solidFill>
                <a:latin typeface="Comic Sans MS" pitchFamily="66" charset="0"/>
              </a:rPr>
              <a:t>Social Darwinism </a:t>
            </a:r>
            <a:r>
              <a:rPr lang="en-US" sz="2800" dirty="0">
                <a:latin typeface="Comic Sans MS" pitchFamily="66" charset="0"/>
              </a:rPr>
              <a:t>was </a:t>
            </a:r>
            <a:r>
              <a:rPr lang="en-US" sz="2800" dirty="0">
                <a:solidFill>
                  <a:srgbClr val="FF0000"/>
                </a:solidFill>
                <a:latin typeface="Comic Sans MS" pitchFamily="66" charset="0"/>
              </a:rPr>
              <a:t>used</a:t>
            </a:r>
            <a:r>
              <a:rPr lang="en-US" sz="2800" dirty="0">
                <a:latin typeface="Comic Sans MS" pitchFamily="66" charset="0"/>
              </a:rPr>
              <a:t> by many people</a:t>
            </a:r>
            <a:r>
              <a:rPr lang="en-US" sz="2800" dirty="0">
                <a:solidFill>
                  <a:srgbClr val="FF0000"/>
                </a:solidFill>
                <a:latin typeface="Comic Sans MS" pitchFamily="66" charset="0"/>
              </a:rPr>
              <a:t> to justify social inequalities based on race, social or economic class, or gender</a:t>
            </a:r>
          </a:p>
        </p:txBody>
      </p:sp>
      <p:sp>
        <p:nvSpPr>
          <p:cNvPr id="5" name="Rectangle 4"/>
          <p:cNvSpPr/>
          <p:nvPr/>
        </p:nvSpPr>
        <p:spPr>
          <a:xfrm>
            <a:off x="2057400" y="5486400"/>
            <a:ext cx="4826962" cy="646331"/>
          </a:xfrm>
          <a:prstGeom prst="rect">
            <a:avLst/>
          </a:prstGeom>
        </p:spPr>
        <p:txBody>
          <a:bodyPr wrap="none">
            <a:spAutoFit/>
          </a:bodyPr>
          <a:lstStyle/>
          <a:p>
            <a:r>
              <a:rPr lang="en-US" sz="3600" b="1" dirty="0">
                <a:solidFill>
                  <a:srgbClr val="FF0000"/>
                </a:solidFill>
                <a:effectLst>
                  <a:outerShdw blurRad="38100" dist="38100" dir="2700000" algn="tl">
                    <a:srgbClr val="000000">
                      <a:alpha val="43137"/>
                    </a:srgbClr>
                  </a:outerShdw>
                </a:effectLst>
              </a:rPr>
              <a:t>“survival of the fittest” </a:t>
            </a:r>
          </a:p>
        </p:txBody>
      </p:sp>
      <p:pic>
        <p:nvPicPr>
          <p:cNvPr id="73730" name="Picture 2"/>
          <p:cNvPicPr>
            <a:picLocks noChangeAspect="1" noChangeArrowheads="1"/>
          </p:cNvPicPr>
          <p:nvPr/>
        </p:nvPicPr>
        <p:blipFill>
          <a:blip r:embed="rId3" cstate="print"/>
          <a:srcRect/>
          <a:stretch>
            <a:fillRect/>
          </a:stretch>
        </p:blipFill>
        <p:spPr bwMode="auto">
          <a:xfrm>
            <a:off x="152400" y="1143000"/>
            <a:ext cx="3581400" cy="3581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75743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7BED80-7E69-4DFD-A1A6-65771C77A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58"/>
            <a:ext cx="9144000" cy="6858000"/>
          </a:xfrm>
          <a:prstGeom prst="rect">
            <a:avLst/>
          </a:prstGeom>
        </p:spPr>
      </p:pic>
    </p:spTree>
    <p:extLst>
      <p:ext uri="{BB962C8B-B14F-4D97-AF65-F5344CB8AC3E}">
        <p14:creationId xmlns:p14="http://schemas.microsoft.com/office/powerpoint/2010/main" val="290300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F130AA-F248-467A-BE8B-ACF7789F4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91"/>
            <a:ext cx="9144000" cy="5486400"/>
          </a:xfrm>
          <a:prstGeom prst="rect">
            <a:avLst/>
          </a:prstGeom>
        </p:spPr>
      </p:pic>
      <p:sp>
        <p:nvSpPr>
          <p:cNvPr id="5" name="TextBox 4">
            <a:extLst>
              <a:ext uri="{FF2B5EF4-FFF2-40B4-BE49-F238E27FC236}">
                <a16:creationId xmlns:a16="http://schemas.microsoft.com/office/drawing/2014/main" id="{1F682572-8DF3-4977-99CF-E6AC880C2214}"/>
              </a:ext>
            </a:extLst>
          </p:cNvPr>
          <p:cNvSpPr txBox="1"/>
          <p:nvPr/>
        </p:nvSpPr>
        <p:spPr>
          <a:xfrm>
            <a:off x="1600200" y="5715000"/>
            <a:ext cx="6344044" cy="461665"/>
          </a:xfrm>
          <a:prstGeom prst="rect">
            <a:avLst/>
          </a:prstGeom>
          <a:noFill/>
        </p:spPr>
        <p:txBody>
          <a:bodyPr wrap="none" rtlCol="0">
            <a:spAutoFit/>
          </a:bodyPr>
          <a:lstStyle/>
          <a:p>
            <a:r>
              <a:rPr lang="en-US" dirty="0">
                <a:hlinkClick r:id="rId3"/>
              </a:rPr>
              <a:t>People of London’s East End in the 1880s </a:t>
            </a:r>
            <a:r>
              <a:rPr lang="en-US" dirty="0"/>
              <a:t>(6 min)</a:t>
            </a:r>
          </a:p>
        </p:txBody>
      </p:sp>
    </p:spTree>
    <p:extLst>
      <p:ext uri="{BB962C8B-B14F-4D97-AF65-F5344CB8AC3E}">
        <p14:creationId xmlns:p14="http://schemas.microsoft.com/office/powerpoint/2010/main" val="54212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CB5CD4-0A7C-4A31-A2E0-0B4A11030C4D}"/>
              </a:ext>
            </a:extLst>
          </p:cNvPr>
          <p:cNvPicPr>
            <a:picLocks noChangeAspect="1"/>
          </p:cNvPicPr>
          <p:nvPr/>
        </p:nvPicPr>
        <p:blipFill>
          <a:blip r:embed="rId2"/>
          <a:stretch>
            <a:fillRect/>
          </a:stretch>
        </p:blipFill>
        <p:spPr>
          <a:xfrm>
            <a:off x="0" y="-24539"/>
            <a:ext cx="9144000" cy="6888480"/>
          </a:xfrm>
          <a:prstGeom prst="rect">
            <a:avLst/>
          </a:prstGeom>
        </p:spPr>
      </p:pic>
    </p:spTree>
    <p:extLst>
      <p:ext uri="{BB962C8B-B14F-4D97-AF65-F5344CB8AC3E}">
        <p14:creationId xmlns:p14="http://schemas.microsoft.com/office/powerpoint/2010/main" val="175359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58A16B-92DF-4B60-928C-705A17E061D4}"/>
              </a:ext>
            </a:extLst>
          </p:cNvPr>
          <p:cNvPicPr>
            <a:picLocks noChangeAspect="1"/>
          </p:cNvPicPr>
          <p:nvPr/>
        </p:nvPicPr>
        <p:blipFill>
          <a:blip r:embed="rId2"/>
          <a:stretch>
            <a:fillRect/>
          </a:stretch>
        </p:blipFill>
        <p:spPr>
          <a:xfrm>
            <a:off x="0" y="-18081"/>
            <a:ext cx="9144000" cy="7022123"/>
          </a:xfrm>
          <a:prstGeom prst="rect">
            <a:avLst/>
          </a:prstGeom>
        </p:spPr>
      </p:pic>
    </p:spTree>
    <p:extLst>
      <p:ext uri="{BB962C8B-B14F-4D97-AF65-F5344CB8AC3E}">
        <p14:creationId xmlns:p14="http://schemas.microsoft.com/office/powerpoint/2010/main" val="1668330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MPERIALISM&amp;quot;&quot;/&gt;&lt;property id=&quot;20307&quot; value=&quot;256&quot;/&gt;&lt;/object&gt;&lt;object type=&quot;3&quot; unique_id=&quot;10005&quot;&gt;&lt;property id=&quot;20148&quot; value=&quot;5&quot;/&gt;&lt;property id=&quot;20300&quot; value=&quot;Slide 3 - &amp;quot;What is imperialism?&amp;quot;&quot;/&gt;&lt;property id=&quot;20307&quot; value=&quot;257&quot;/&gt;&lt;/object&gt;&lt;object type=&quot;3&quot; unique_id=&quot;10008&quot;&gt;&lt;property id=&quot;20148&quot; value=&quot;5&quot;/&gt;&lt;property id=&quot;20300&quot; value=&quot;Slide 4 - &amp;quot;Why would a country want to take over another land? What reasons propelled them to do this?&amp;quot;&quot;/&gt;&lt;property id=&quot;20307&quot; value=&quot;260&quot;/&gt;&lt;/object&gt;&lt;object type=&quot;3&quot; unique_id=&quot;10009&quot;&gt;&lt;property id=&quot;20148&quot; value=&quot;5&quot;/&gt;&lt;property id=&quot;20300&quot; value=&quot;Slide 5 - &amp;quot;How do you think the Europeans viewed the people and the cultures of the lands they were taking over?&amp;#x0D;&amp;#x0A; &amp;#x0D;&amp;#x0A;           &quot;/&gt;&lt;property id=&quot;20307&quot; value=&quot;261&quot;/&gt;&lt;/object&gt;&lt;object type=&quot;3&quot; unique_id=&quot;10012&quot;&gt;&lt;property id=&quot;20148&quot; value=&quot;5&quot;/&gt;&lt;property id=&quot;20300&quot; value=&quot;Slide 7&quot;/&gt;&lt;property id=&quot;20307&quot; value=&quot;263&quot;/&gt;&lt;/object&gt;&lt;object type=&quot;3&quot; unique_id=&quot;10456&quot;&gt;&lt;property id=&quot;20148&quot; value=&quot;5&quot;/&gt;&lt;property id=&quot;20300&quot; value=&quot;Slide 6&quot;/&gt;&lt;property id=&quot;20307&quot; value=&quot;264&quot;/&gt;&lt;/object&gt;&lt;object type=&quot;3&quot; unique_id=&quot;10544&quot;&gt;&lt;property id=&quot;20148&quot; value=&quot;5&quot;/&gt;&lt;property id=&quot;20300&quot; value=&quot;Slide 2&quot;/&gt;&lt;property id=&quot;20307&quot; value=&quot;265&quot;/&gt;&lt;/object&gt;&lt;/object&gt;&lt;/object&gt;&lt;/database&gt;"/>
  <p:tag name="SECTOMILLISECCONVERTED" val="1"/>
</p:tagLst>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
        <a:cs typeface="Times New Roman"/>
      </a:majorFont>
      <a:minorFont>
        <a:latin typeface="Century Schoolbook"/>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cs typeface="Times New Roman"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324</TotalTime>
  <Words>357</Words>
  <Application>Microsoft Office PowerPoint</Application>
  <PresentationFormat>On-screen Show (4:3)</PresentationFormat>
  <Paragraphs>73</Paragraphs>
  <Slides>14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Rounded MT Bold</vt:lpstr>
      <vt:lpstr>Baskerville Old Face</vt:lpstr>
      <vt:lpstr>Calibri</vt:lpstr>
      <vt:lpstr>Century Schoolbook</vt:lpstr>
      <vt:lpstr>Comic Sans MS</vt:lpstr>
      <vt:lpstr>Monotype Corsiva</vt:lpstr>
      <vt:lpstr>Times New Roman</vt:lpstr>
      <vt:lpstr>Global</vt:lpstr>
      <vt:lpstr>IMPERIALISM</vt:lpstr>
      <vt:lpstr>PowerPoint Presentation</vt:lpstr>
      <vt:lpstr>What is imperialism?</vt:lpstr>
      <vt:lpstr>PowerPoint Presentation</vt:lpstr>
      <vt:lpstr>Using Darwinism to fix Social Problems?</vt:lpstr>
      <vt:lpstr>PowerPoint Presentation</vt:lpstr>
      <vt:lpstr>PowerPoint Presentation</vt:lpstr>
      <vt:lpstr>PowerPoint Presentation</vt:lpstr>
      <vt:lpstr>PowerPoint Presentation</vt:lpstr>
      <vt:lpstr>PowerPoint Presentation</vt:lpstr>
      <vt:lpstr>Why would a country want to take over another land? What reasons propelled them to do this?</vt:lpstr>
      <vt:lpstr>How do you think the Europeans viewed the people and the cultures of the lands they were taking over?                             Vs.  How do you think the people of Africa and Asia felt about being taken over by the Europeans?</vt:lpstr>
      <vt:lpstr>PowerPoint Presentation</vt:lpstr>
      <vt:lpstr>PowerPoint Presentation</vt:lpstr>
    </vt:vector>
  </TitlesOfParts>
  <Company>Sussex Technical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dc:title>
  <dc:creator>SussexTech</dc:creator>
  <cp:lastModifiedBy>Tokio Marine Management</cp:lastModifiedBy>
  <cp:revision>24</cp:revision>
  <dcterms:created xsi:type="dcterms:W3CDTF">2005-04-20T12:11:38Z</dcterms:created>
  <dcterms:modified xsi:type="dcterms:W3CDTF">2019-01-07T14:37:25Z</dcterms:modified>
</cp:coreProperties>
</file>