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9" r:id="rId2"/>
    <p:sldId id="310" r:id="rId3"/>
    <p:sldId id="276" r:id="rId4"/>
    <p:sldId id="312" r:id="rId5"/>
    <p:sldId id="317" r:id="rId6"/>
    <p:sldId id="279" r:id="rId7"/>
    <p:sldId id="264" r:id="rId8"/>
    <p:sldId id="275" r:id="rId9"/>
    <p:sldId id="267" r:id="rId10"/>
    <p:sldId id="271" r:id="rId11"/>
    <p:sldId id="313" r:id="rId12"/>
    <p:sldId id="316" r:id="rId13"/>
    <p:sldId id="315" r:id="rId14"/>
    <p:sldId id="318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58D141A-2707-4544-B2B5-49E04FD2E5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/>
          <a:lstStyle>
            <a:lvl1pPr algn="r">
              <a:defRPr sz="1300"/>
            </a:lvl1pPr>
          </a:lstStyle>
          <a:p>
            <a:fld id="{634F2868-C535-407C-982D-0E24AD10FC2F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26" tIns="48413" rIns="96826" bIns="484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826" tIns="48413" rIns="96826" bIns="484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 anchor="b"/>
          <a:lstStyle>
            <a:lvl1pPr algn="r">
              <a:defRPr sz="1300"/>
            </a:lvl1pPr>
          </a:lstStyle>
          <a:p>
            <a:fld id="{FEEA8602-E286-48BA-88FC-05A13B5B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8602-E286-48BA-88FC-05A13B5B11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F79B-33B6-4560-8C22-C378A1294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AB83-5CA9-44E2-9F64-E29884B1D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CF8-F83B-4290-9240-BA798B1B5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59D6-70DB-41B4-923B-3994CBCF0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E610-AC5B-4F30-B80B-AEFBC2DBD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612A-64B9-4D5F-9F74-E6A8C9D46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0563-1471-4272-AD7E-95927E58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9FBF-AAD8-4B20-9669-000D84B0B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F798-7543-4F59-BD33-A51392538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DB37-5744-49FF-93DE-AD684A461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878FA79-26B2-47B3-B96D-059B902B1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3BF26D-DDDF-4BA8-AA88-414DDBE1A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Civil%20War%20-%20People%20-%20BETA%202011-12\Civil%20War%20Overview.wmv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0" y="3200400"/>
            <a:ext cx="470513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6699"/>
                </a:solidFill>
                <a:latin typeface="Poor Richard" pitchFamily="18" charset="0"/>
              </a:rPr>
              <a:t>The Civil War</a:t>
            </a:r>
            <a:endParaRPr lang="en-US" dirty="0">
              <a:solidFill>
                <a:srgbClr val="006699"/>
              </a:solidFill>
              <a:latin typeface="Poor Richard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American </a:t>
            </a:r>
            <a:r>
              <a:rPr lang="en-US" sz="2800" b="1" dirty="0" smtClean="0"/>
              <a:t>War between </a:t>
            </a:r>
            <a:r>
              <a:rPr lang="en-US" sz="2800" b="1" dirty="0"/>
              <a:t>the </a:t>
            </a:r>
            <a:r>
              <a:rPr lang="en-US" sz="2800" b="1" dirty="0" smtClean="0"/>
              <a:t>North </a:t>
            </a:r>
            <a:r>
              <a:rPr lang="en-US" sz="2800" b="1" dirty="0"/>
              <a:t>and the South</a:t>
            </a:r>
            <a:endParaRPr lang="en-US" sz="1600" dirty="0"/>
          </a:p>
        </p:txBody>
      </p:sp>
      <p:pic>
        <p:nvPicPr>
          <p:cNvPr id="35844" name="Picture 4" descr="bann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2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800600"/>
            <a:ext cx="84582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Aim: Who were the people and their effects of their actions?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562600"/>
            <a:ext cx="6553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 Now: In your notebook, Name two (2) reasons for the Civil War?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tretch>
            <a:fillRect/>
          </a:stretch>
        </p:blipFill>
        <p:spPr>
          <a:xfrm>
            <a:off x="4546087" y="1447800"/>
            <a:ext cx="4597913" cy="5410200"/>
          </a:xfrm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90600" y="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Rockwell Extra Bold" pitchFamily="18" charset="0"/>
              </a:rPr>
              <a:t>Robert E. Lee</a:t>
            </a:r>
            <a:endParaRPr lang="en-US" sz="1200" dirty="0">
              <a:latin typeface="Rockwell Extra Bol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449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West Point Military School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Colonel in the Army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From Virginia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Lincoln asked him to</a:t>
            </a:r>
            <a:br>
              <a:rPr lang="en-US" sz="2800" dirty="0" smtClean="0"/>
            </a:br>
            <a:r>
              <a:rPr lang="en-US" sz="2800" dirty="0" smtClean="0"/>
              <a:t>   command the whole Union </a:t>
            </a:r>
            <a:br>
              <a:rPr lang="en-US" sz="2800" dirty="0" smtClean="0"/>
            </a:br>
            <a:r>
              <a:rPr lang="en-US" sz="2800" dirty="0" smtClean="0"/>
              <a:t>   Army – Lee refused and </a:t>
            </a:r>
            <a:br>
              <a:rPr lang="en-US" sz="2800" dirty="0" smtClean="0"/>
            </a:br>
            <a:r>
              <a:rPr lang="en-US" sz="2800" dirty="0" smtClean="0"/>
              <a:t>   fought for the South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Fierce Fighter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Helped soldiers win many     </a:t>
            </a:r>
            <a:br>
              <a:rPr lang="en-US" sz="2800" dirty="0" smtClean="0"/>
            </a:br>
            <a:r>
              <a:rPr lang="en-US" sz="2800" dirty="0" smtClean="0"/>
              <a:t>   battles in the beginning of   </a:t>
            </a:r>
            <a:br>
              <a:rPr lang="en-US" sz="2800" dirty="0" smtClean="0"/>
            </a:br>
            <a:r>
              <a:rPr lang="en-US" sz="2800" dirty="0" smtClean="0"/>
              <a:t>   war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10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 Extra Bold" pitchFamily="18" charset="0"/>
              </a:rPr>
              <a:t>Women in the Civil War</a:t>
            </a:r>
            <a:endParaRPr lang="en-US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2721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763000" y="1219200"/>
            <a:ext cx="38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38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84785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33600" y="533400"/>
            <a:ext cx="6858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First woman to work at the U.S. Patent Office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After 1</a:t>
            </a:r>
            <a:r>
              <a:rPr lang="en-US" baseline="30000" dirty="0" smtClean="0"/>
              <a:t>st</a:t>
            </a:r>
            <a:r>
              <a:rPr lang="en-US" dirty="0" smtClean="0"/>
              <a:t> Bull Run she helped wounded soldiers and got medical supplies behind enemy lines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Established the American Red Cross (1881)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0"/>
            <a:ext cx="2247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Rockwell" pitchFamily="18" charset="0"/>
              </a:rPr>
              <a:t>Clara Barton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09800"/>
            <a:ext cx="1914144" cy="276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" y="3124200"/>
            <a:ext cx="6781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Confederate Spy who entertained Union leaders in Washington, D.C., picking up information about Union plans that she passed to the South. She was caught, convicted of treason, and exiled.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2438400"/>
            <a:ext cx="4118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Rockwell" pitchFamily="18" charset="0"/>
              </a:rPr>
              <a:t>Rosie O’Neal Greenhow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724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Other Important Civil War Women:</a:t>
            </a:r>
            <a:br>
              <a:rPr lang="en-US" u="sng" dirty="0" smtClean="0"/>
            </a:br>
            <a:endParaRPr lang="en-US" u="sng" dirty="0" smtClean="0"/>
          </a:p>
          <a:p>
            <a:r>
              <a:rPr lang="en-US" b="1" dirty="0" smtClean="0"/>
              <a:t>Belle Boyd </a:t>
            </a:r>
            <a:r>
              <a:rPr lang="en-US" dirty="0" smtClean="0"/>
              <a:t>– Confederate Spy informed on Union Army Movements</a:t>
            </a:r>
          </a:p>
          <a:p>
            <a:r>
              <a:rPr lang="en-US" b="1" dirty="0" smtClean="0"/>
              <a:t>Loretta </a:t>
            </a:r>
            <a:r>
              <a:rPr lang="en-US" b="1" dirty="0" err="1" smtClean="0"/>
              <a:t>Janeta</a:t>
            </a:r>
            <a:r>
              <a:rPr lang="en-US" b="1" dirty="0" smtClean="0"/>
              <a:t> </a:t>
            </a:r>
            <a:r>
              <a:rPr lang="en-US" b="1" dirty="0" err="1" smtClean="0"/>
              <a:t>Valasquez</a:t>
            </a:r>
            <a:r>
              <a:rPr lang="en-US" b="1" dirty="0" smtClean="0"/>
              <a:t> </a:t>
            </a:r>
            <a:r>
              <a:rPr lang="en-US" dirty="0" smtClean="0"/>
              <a:t>– Disguised as a man fought for the South at 1</a:t>
            </a:r>
            <a:r>
              <a:rPr lang="en-US" baseline="30000" dirty="0" smtClean="0"/>
              <a:t>st</a:t>
            </a:r>
            <a:r>
              <a:rPr lang="en-US" dirty="0" smtClean="0"/>
              <a:t> Bull Run &amp; Shiloh. She became a Confederate Spy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429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Thomas "Stonewall" Jackson Confederate General nicknamed "Stonewall" because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he stood like a 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stone wall against 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the Union Army 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at the First Battle 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of Bull Run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Pierre Beauregard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Confederate 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General 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ordered the 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attack on 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Fort Sumter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George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MacClellan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Union General </a:t>
                      </a:r>
                    </a:p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known as </a:t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"Little Mac"</a:t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President Lincoln</a:t>
                      </a:r>
                    </a:p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fired him as head </a:t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of the Union Army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William Tecumseh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Sherman</a:t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Union General</a:t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Led march from </a:t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Atlanta to </a:t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Savannah , Georgia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destroying </a:t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everything in his path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85800"/>
            <a:ext cx="1828800" cy="266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33400"/>
            <a:ext cx="2147316" cy="270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1828800" cy="294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7570" y="3657600"/>
            <a:ext cx="1916430" cy="248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648200" y="0"/>
            <a:ext cx="4495800" cy="3429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3505200"/>
            <a:ext cx="4495800" cy="3352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715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Excerpt from: The Civil War by Ken Burns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ivil War Overvi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838200"/>
            <a:ext cx="7620000" cy="430620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343400" y="152401"/>
            <a:ext cx="4800600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3200" b="1" dirty="0"/>
              <a:t>The American Civil War (1861 - 1865) was one of the most violent times in the History of the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United </a:t>
            </a:r>
            <a:r>
              <a:rPr lang="en-US" sz="3200" b="1" dirty="0"/>
              <a:t>States</a:t>
            </a:r>
            <a:r>
              <a:rPr lang="en-US" sz="3200" b="1" dirty="0" smtClean="0"/>
              <a:t>.</a:t>
            </a:r>
            <a:br>
              <a:rPr lang="en-US" sz="3200" b="1" dirty="0" smtClean="0"/>
            </a:br>
            <a:r>
              <a:rPr lang="en-US" sz="3200" b="1" dirty="0" smtClean="0"/>
              <a:t>  </a:t>
            </a: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b="1" dirty="0"/>
              <a:t>More than 600,000 men gave their lives for their country in this war. </a:t>
            </a:r>
            <a:r>
              <a:rPr lang="en-US" sz="3500" b="1" dirty="0" smtClean="0"/>
              <a:t/>
            </a:r>
            <a:br>
              <a:rPr lang="en-US" sz="3500" b="1" dirty="0" smtClean="0"/>
            </a:br>
            <a:r>
              <a:rPr lang="en-US" sz="3500" b="1" dirty="0" smtClean="0"/>
              <a:t/>
            </a:r>
            <a:br>
              <a:rPr lang="en-US" sz="3500" b="1" dirty="0" smtClean="0"/>
            </a:br>
            <a:r>
              <a:rPr lang="en-US" sz="3500" b="1" dirty="0" smtClean="0"/>
              <a:t>M</a:t>
            </a:r>
            <a:r>
              <a:rPr lang="en-US" sz="3200" b="1" dirty="0" smtClean="0"/>
              <a:t>ore </a:t>
            </a:r>
            <a:r>
              <a:rPr lang="en-US" sz="3200" b="1" dirty="0"/>
              <a:t>lives lost in one war than in all </a:t>
            </a:r>
            <a:r>
              <a:rPr lang="en-US" sz="3200" b="1" dirty="0" smtClean="0"/>
              <a:t>almost all wars </a:t>
            </a:r>
            <a:r>
              <a:rPr lang="en-US" sz="3200" b="1" dirty="0"/>
              <a:t>and conflicts </a:t>
            </a:r>
            <a:r>
              <a:rPr lang="en-US" sz="3200" b="1" dirty="0" smtClean="0"/>
              <a:t>combined.</a:t>
            </a:r>
            <a:endParaRPr 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27672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union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tars_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179639"/>
            <a:ext cx="4114800" cy="2463568"/>
          </a:xfrm>
          <a:prstGeom prst="rect">
            <a:avLst/>
          </a:prstGeom>
          <a:noFill/>
        </p:spPr>
      </p:pic>
      <p:pic>
        <p:nvPicPr>
          <p:cNvPr id="59395" name="Picture 3" descr="usa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4114800" cy="2520950"/>
          </a:xfrm>
          <a:prstGeom prst="rect">
            <a:avLst/>
          </a:prstGeom>
          <a:noFill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/>
              <a:t>    </a:t>
            </a:r>
            <a:r>
              <a:rPr lang="en-US" sz="3600" b="1" dirty="0">
                <a:solidFill>
                  <a:srgbClr val="002060"/>
                </a:solidFill>
              </a:rPr>
              <a:t>Confederate </a:t>
            </a:r>
            <a:r>
              <a:rPr lang="en-US" sz="3600" b="1" dirty="0" smtClean="0">
                <a:solidFill>
                  <a:srgbClr val="002060"/>
                </a:solidFill>
              </a:rPr>
              <a:t>Flag      </a:t>
            </a:r>
            <a:r>
              <a:rPr lang="en-US" sz="3600" b="1" dirty="0">
                <a:solidFill>
                  <a:srgbClr val="002060"/>
                </a:solidFill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</a:rPr>
              <a:t>U.S.A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smtClean="0">
                <a:solidFill>
                  <a:srgbClr val="002060"/>
                </a:solidFill>
              </a:rPr>
              <a:t>Flag (1864)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ckwell Extra Bold" pitchFamily="18" charset="0"/>
              </a:rPr>
              <a:t>Two Nations? - 2 Flags</a:t>
            </a:r>
            <a:endParaRPr lang="en-US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800600"/>
            <a:ext cx="3697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Rebel - REB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0470" y="4800600"/>
            <a:ext cx="44635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YANKEE- YANK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ockwell Extra Bold" pitchFamily="18" charset="0"/>
              </a:rPr>
              <a:t>Confederate Battle Flag</a:t>
            </a:r>
            <a:endParaRPr lang="en-US" sz="3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142413" y="63706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5605" name="Picture 5" descr="UnionUni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138613" cy="5165725"/>
          </a:xfrm>
          <a:prstGeom prst="rect">
            <a:avLst/>
          </a:prstGeom>
          <a:noFill/>
        </p:spPr>
      </p:pic>
      <p:pic>
        <p:nvPicPr>
          <p:cNvPr id="25606" name="Picture 6" descr="ConfedUnif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4144963" cy="5181600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57200" y="5715000"/>
            <a:ext cx="411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Confederate Uniform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(The South)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800600" y="5715000"/>
            <a:ext cx="381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Union Uniform</a:t>
            </a:r>
            <a:endParaRPr lang="en-US"/>
          </a:p>
          <a:p>
            <a:pPr algn="ctr">
              <a:spcBef>
                <a:spcPct val="50000"/>
              </a:spcBef>
            </a:pPr>
            <a:r>
              <a:rPr lang="en-US"/>
              <a:t>(The North)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524000"/>
            <a:ext cx="3573585" cy="4724400"/>
          </a:xfrm>
        </p:spPr>
      </p:pic>
      <p:sp>
        <p:nvSpPr>
          <p:cNvPr id="4" name="TextBox 3"/>
          <p:cNvSpPr txBox="1"/>
          <p:nvPr/>
        </p:nvSpPr>
        <p:spPr>
          <a:xfrm>
            <a:off x="4419600" y="18288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Lawyer &amp; Politician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Ran for Senate against Douglass</a:t>
            </a:r>
            <a:br>
              <a:rPr lang="en-US" dirty="0" smtClean="0"/>
            </a:br>
            <a:r>
              <a:rPr lang="en-US" dirty="0" smtClean="0"/>
              <a:t>  &amp; Lost 1858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Ran for President &amp; Won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Elected 1860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Took Office – South Carolina  </a:t>
            </a:r>
            <a:br>
              <a:rPr lang="en-US" dirty="0" smtClean="0"/>
            </a:br>
            <a:r>
              <a:rPr lang="en-US" dirty="0" smtClean="0"/>
              <a:t>  Seceded from the Union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Civil War Starts 4/12/1861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Emancipation Proclamation 1863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South Surrenders April 1865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Assassinated by John Wilkes Booth April 15, 1865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February 12, 1809 – April 15, 1865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52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Abraham Lincoln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00200"/>
            <a:ext cx="3166753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981200" y="0"/>
            <a:ext cx="5243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Jefferson Davis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8382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President of Confederate States of America (C.S.A.)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752600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 Graduated from West Point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 Colonel during the </a:t>
            </a:r>
            <a:br>
              <a:rPr lang="en-US" sz="3600" dirty="0" smtClean="0"/>
            </a:br>
            <a:r>
              <a:rPr lang="en-US" sz="3600" dirty="0" smtClean="0"/>
              <a:t>  Mexican-American War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 Secretary of War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 Senator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 President of the C.S.A.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81400" cy="6821076"/>
          </a:xfrm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05200" y="228600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Rockwell Extra Bold" pitchFamily="18" charset="0"/>
              </a:rPr>
              <a:t>Ulysses S. Grant</a:t>
            </a:r>
            <a:endParaRPr lang="en-US" sz="1200" dirty="0">
              <a:latin typeface="Rockwell Extra Bol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676400"/>
            <a:ext cx="5486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West Point Military School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Lieutenant </a:t>
            </a:r>
            <a:br>
              <a:rPr lang="en-US" sz="3200" dirty="0" smtClean="0"/>
            </a:br>
            <a:r>
              <a:rPr lang="en-US" sz="3200" dirty="0" smtClean="0"/>
              <a:t>   Mexican-American War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Rejoined Army after North</a:t>
            </a:r>
            <a:br>
              <a:rPr lang="en-US" sz="3200" dirty="0" smtClean="0"/>
            </a:br>
            <a:r>
              <a:rPr lang="en-US" sz="3200" dirty="0" smtClean="0"/>
              <a:t>   started losing battles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Hard and Stubborn Leader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Did not like to be defeated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Lincoln appointed him </a:t>
            </a:r>
            <a:br>
              <a:rPr lang="en-US" sz="3200" dirty="0" smtClean="0"/>
            </a:br>
            <a:r>
              <a:rPr lang="en-US" sz="3200" dirty="0" smtClean="0"/>
              <a:t>   Leader of the whole Union </a:t>
            </a:r>
            <a:br>
              <a:rPr lang="en-US" sz="3200" dirty="0" smtClean="0"/>
            </a:br>
            <a:r>
              <a:rPr lang="en-US" sz="3200" dirty="0" smtClean="0"/>
              <a:t>   Army</a:t>
            </a:r>
            <a:endParaRPr 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1178</TotalTime>
  <Words>298</Words>
  <Application>Microsoft Office PowerPoint</Application>
  <PresentationFormat>On-screen Show (4:3)</PresentationFormat>
  <Paragraphs>79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Slide 1</vt:lpstr>
      <vt:lpstr>Slide 2</vt:lpstr>
      <vt:lpstr>Slide 3</vt:lpstr>
      <vt:lpstr>Two Nations? - 2 Flags</vt:lpstr>
      <vt:lpstr>Slide 5</vt:lpstr>
      <vt:lpstr>Slide 6</vt:lpstr>
      <vt:lpstr>Slide 7</vt:lpstr>
      <vt:lpstr>Slide 8</vt:lpstr>
      <vt:lpstr>Slide 9</vt:lpstr>
      <vt:lpstr>Slide 10</vt:lpstr>
      <vt:lpstr>Women in the Civil War</vt:lpstr>
      <vt:lpstr>Slide 12</vt:lpstr>
      <vt:lpstr>Slide 13</vt:lpstr>
      <vt:lpstr>Slide 14</vt:lpstr>
    </vt:vector>
  </TitlesOfParts>
  <Company>SCBE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SCBE</dc:creator>
  <cp:lastModifiedBy>Alex</cp:lastModifiedBy>
  <cp:revision>56</cp:revision>
  <cp:lastPrinted>2005-04-14T00:21:17Z</cp:lastPrinted>
  <dcterms:created xsi:type="dcterms:W3CDTF">2005-04-10T19:41:32Z</dcterms:created>
  <dcterms:modified xsi:type="dcterms:W3CDTF">2011-12-30T03:18:51Z</dcterms:modified>
</cp:coreProperties>
</file>