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6" r:id="rId3"/>
    <p:sldId id="327" r:id="rId4"/>
    <p:sldId id="328" r:id="rId5"/>
    <p:sldId id="329" r:id="rId6"/>
    <p:sldId id="330" r:id="rId7"/>
    <p:sldId id="334" r:id="rId8"/>
    <p:sldId id="33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95" d="100"/>
          <a:sy n="95" d="100"/>
        </p:scale>
        <p:origin x="-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defTabSz="91443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defTabSz="91443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defTabSz="91443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defTabSz="914437">
              <a:defRPr sz="1200"/>
            </a:lvl1pPr>
          </a:lstStyle>
          <a:p>
            <a:pPr>
              <a:defRPr/>
            </a:pPr>
            <a:fld id="{83BD9172-1E06-43D5-808C-99B9C06B8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99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defTabSz="91443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defTabSz="91443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defTabSz="91443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defTabSz="914437">
              <a:defRPr sz="1200"/>
            </a:lvl1pPr>
          </a:lstStyle>
          <a:p>
            <a:pPr>
              <a:defRPr/>
            </a:pPr>
            <a:fld id="{89FB31F7-35DB-4545-AB58-8E568C30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89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914400" eaLnBrk="1" hangingPunct="1">
              <a:spcBef>
                <a:spcPct val="0"/>
              </a:spcBef>
            </a:pPr>
            <a:fld id="{4F30F43A-8A35-4027-B6C3-26BC1B557877}" type="slidenum">
              <a:rPr lang="en-US" altLang="en-US" smtClean="0"/>
              <a:pPr defTabSz="914400"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5A05A196-B4EF-4AFF-A6C7-53926EEAA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9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9C6EF-DE28-4DED-BDE6-BF1A42C00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73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038FB-C6F1-435C-A2B4-51895289F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88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91B97-19C2-4B34-B35C-C1A2AB019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75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AF9F4-D751-4EB1-A3AF-A9148397F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2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45206-D616-4157-87AB-5DABAAB6A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4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86748-1A56-4235-AEC5-2592A3F54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4CCB-3AE3-4307-88C7-ECC1D124B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7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C56D6-399E-4ADB-8528-BB2777368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8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7466-CD87-43C3-A61E-BF86D741A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9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182C0-A03B-43E2-AE8E-B7D32A21B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C318F-3636-4CF1-B6D1-666A6AFD1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5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821A6-54AA-4BEF-AF91-DE1D3598F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2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D78A4C34-DEA6-471D-9DA3-D5ABFA005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jamesbrantley.net/17%20vermeer%20geographer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jamesbrantley.net/17vermeertheloveletter.jpg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jamesbrantley.net/17vermeeraglassofwine.j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European State Consolidation in the 17</a:t>
            </a:r>
            <a:r>
              <a:rPr lang="en-US" altLang="en-US" baseline="30000" smtClean="0"/>
              <a:t>th</a:t>
            </a:r>
            <a:r>
              <a:rPr lang="en-US" altLang="en-US" smtClean="0"/>
              <a:t> &amp; 18</a:t>
            </a:r>
            <a:r>
              <a:rPr lang="en-US" altLang="en-US" baseline="30000" smtClean="0"/>
              <a:t>th</a:t>
            </a:r>
            <a:r>
              <a:rPr lang="en-US" altLang="en-US" smtClean="0"/>
              <a:t> Century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AP EURO - Chapter 16</a:t>
            </a:r>
          </a:p>
          <a:p>
            <a:pPr eaLnBrk="1" hangingPunct="1"/>
            <a:r>
              <a:rPr lang="en-US" altLang="en-US" dirty="0" smtClean="0"/>
              <a:t>The Dutch Republic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Netherlands (The Dutch Republic)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mtClean="0"/>
              <a:t>The Dutch Republic emerged as an independent nation in the mid 1500’s</a:t>
            </a:r>
          </a:p>
          <a:p>
            <a:endParaRPr lang="en-US" altLang="en-US" smtClean="0"/>
          </a:p>
        </p:txBody>
      </p:sp>
      <p:sp>
        <p:nvSpPr>
          <p:cNvPr id="4100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101" name="Picture 4" descr="http://ts1.mm.bing.net/th?id=I.4771743747802212&amp;pid=1.7&amp;w=114&amp;h=146&amp;c=7&amp;rs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Netherlands (The Dutch Republic 17</a:t>
            </a:r>
            <a:r>
              <a:rPr lang="en-US" altLang="en-US" baseline="30000" smtClean="0"/>
              <a:t>th</a:t>
            </a:r>
            <a:r>
              <a:rPr lang="en-US" altLang="en-US" smtClean="0"/>
              <a:t> &amp; 18</a:t>
            </a:r>
            <a:r>
              <a:rPr lang="en-US" altLang="en-US" baseline="30000" smtClean="0"/>
              <a:t>th</a:t>
            </a:r>
            <a:r>
              <a:rPr lang="en-US" altLang="en-US" smtClean="0"/>
              <a:t> Centuries)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z="2400" b="1" u="sng" smtClean="0"/>
              <a:t>Political organization: </a:t>
            </a:r>
          </a:p>
          <a:p>
            <a:r>
              <a:rPr lang="en-US" altLang="en-US" sz="2400" smtClean="0"/>
              <a:t>1. Not governed by absolute monarch</a:t>
            </a:r>
          </a:p>
          <a:p>
            <a:r>
              <a:rPr lang="en-US" altLang="en-US" sz="2400" smtClean="0"/>
              <a:t>2. Political power in hands of wealthy merchants</a:t>
            </a:r>
          </a:p>
          <a:p>
            <a:r>
              <a:rPr lang="en-US" altLang="en-US" sz="2400" smtClean="0"/>
              <a:t>3. 7 Independent provinces negotiated with Central government</a:t>
            </a:r>
          </a:p>
        </p:txBody>
      </p:sp>
      <p:sp>
        <p:nvSpPr>
          <p:cNvPr id="512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5125" name="Picture 2" descr="http://lh4.ggpht.com/_8qCc9U2HG90/SZl7WfW9YwI/AAAAAAAAAjI/pUh_2CZ2ilU/s800/17th-century-dutch-painting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81200"/>
            <a:ext cx="38195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Dutch Republic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u="sng" smtClean="0"/>
              <a:t>Europe’s leading commercial power during the 17</a:t>
            </a:r>
            <a:r>
              <a:rPr lang="en-US" altLang="en-US" u="sng" baseline="30000" smtClean="0"/>
              <a:t>th</a:t>
            </a:r>
            <a:r>
              <a:rPr lang="en-US" altLang="en-US" u="sng" smtClean="0"/>
              <a:t> century</a:t>
            </a:r>
          </a:p>
          <a:p>
            <a:r>
              <a:rPr lang="en-US" altLang="en-US" smtClean="0"/>
              <a:t>1. Dutch fleet largest in the world</a:t>
            </a:r>
          </a:p>
          <a:p>
            <a:r>
              <a:rPr lang="en-US" altLang="en-US" smtClean="0"/>
              <a:t>2. Overseas commercial empire</a:t>
            </a:r>
          </a:p>
          <a:p>
            <a:r>
              <a:rPr lang="en-US" altLang="en-US" smtClean="0"/>
              <a:t>3.  Large urban population</a:t>
            </a:r>
          </a:p>
          <a:p>
            <a:endParaRPr lang="en-US" altLang="en-US" smtClean="0"/>
          </a:p>
        </p:txBody>
      </p:sp>
      <p:sp>
        <p:nvSpPr>
          <p:cNvPr id="614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6149" name="Picture 2" descr="http://www.ibiblio.org/wm/paint/auth/vermeer/i/view-delf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396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Dutch Republic – Commercial Exports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mtClean="0"/>
              <a:t>1. Farming (beef, fish, dairy, tulips)</a:t>
            </a:r>
          </a:p>
          <a:p>
            <a:r>
              <a:rPr lang="en-US" altLang="en-US" smtClean="0"/>
              <a:t>2. Ship building</a:t>
            </a:r>
          </a:p>
          <a:p>
            <a:r>
              <a:rPr lang="en-US" altLang="en-US" smtClean="0"/>
              <a:t>3.  Textile production</a:t>
            </a:r>
          </a:p>
          <a:p>
            <a:r>
              <a:rPr lang="en-US" altLang="en-US" i="1" smtClean="0"/>
              <a:t>Johannes Vermeer- “the Lacemaker”-1669</a:t>
            </a:r>
          </a:p>
        </p:txBody>
      </p:sp>
      <p:sp>
        <p:nvSpPr>
          <p:cNvPr id="7172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7173" name="Picture 2" descr="http://www.steveartgallery.se/upload1/file-admin/images/new20/Johannes%20Vermeer-2866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0"/>
            <a:ext cx="43719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Economic Prosperity in the Netherlands (Dutch Republic)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mtClean="0"/>
              <a:t>Dutch replaced the Italians as the “bankers” of Europe</a:t>
            </a:r>
          </a:p>
          <a:p>
            <a:r>
              <a:rPr lang="en-US" altLang="en-US" i="1" smtClean="0"/>
              <a:t>Amsterdam Exchange Bank </a:t>
            </a:r>
            <a:r>
              <a:rPr lang="en-US" altLang="en-US" smtClean="0"/>
              <a:t>established 1609</a:t>
            </a:r>
          </a:p>
          <a:p>
            <a:r>
              <a:rPr lang="en-US" altLang="en-US" sz="2400" i="1" smtClean="0"/>
              <a:t>Johannes Vermeer- “Lady with her Maidservant” -&gt;</a:t>
            </a:r>
          </a:p>
          <a:p>
            <a:endParaRPr lang="en-US" altLang="en-US" smtClean="0"/>
          </a:p>
          <a:p>
            <a:r>
              <a:rPr lang="en-US" altLang="en-US" smtClean="0"/>
              <a:t>Economic Decline- 18</a:t>
            </a:r>
            <a:r>
              <a:rPr lang="en-US" altLang="en-US" baseline="30000" smtClean="0"/>
              <a:t>th</a:t>
            </a:r>
            <a:r>
              <a:rPr lang="en-US" altLang="en-US" smtClean="0"/>
              <a:t> century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8197" name="Picture 2" descr="http://jamesbrantley.net/17vermeerladywithhermaidserv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3971925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Art During the Dutch Golden Age – Johannes Vermeer</a:t>
            </a:r>
          </a:p>
        </p:txBody>
      </p:sp>
      <p:pic>
        <p:nvPicPr>
          <p:cNvPr id="9219" name="Picture 2" descr="http://jamesbrantley.net/17%20vermeer%20geographer_small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2871788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http://jamesbrantley.net/17vermeeraglassofwine_small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988" y="3703638"/>
            <a:ext cx="34671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 descr="http://jamesbrantley.net/17vermeertheloveletter_small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05000"/>
            <a:ext cx="263525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Art During the Dutch Golden Age</a:t>
            </a:r>
          </a:p>
        </p:txBody>
      </p:sp>
      <p:sp>
        <p:nvSpPr>
          <p:cNvPr id="10243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0244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mtClean="0"/>
              <a:t>Johannes Vermeer “</a:t>
            </a:r>
            <a:r>
              <a:rPr lang="en-US" altLang="en-US" i="1" smtClean="0"/>
              <a:t>Girl with a Pearl Earring”- 1665-1666</a:t>
            </a:r>
            <a:endParaRPr lang="en-US" altLang="en-US" smtClean="0"/>
          </a:p>
        </p:txBody>
      </p:sp>
      <p:pic>
        <p:nvPicPr>
          <p:cNvPr id="10245" name="Picture 2" descr="http://upload.wikimedia.org/wikipedia/commons/e/ec/Jan_Vermeer_van_Delft_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3" y="1981200"/>
            <a:ext cx="414813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Designs\Ribbons.pot</Template>
  <TotalTime>824</TotalTime>
  <Words>200</Words>
  <Application>Microsoft Office PowerPoint</Application>
  <PresentationFormat>On-screen Show (4:3)</PresentationFormat>
  <Paragraphs>30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Wingdings</vt:lpstr>
      <vt:lpstr>Georgia</vt:lpstr>
      <vt:lpstr>Helvetica</vt:lpstr>
      <vt:lpstr>Ribbons</vt:lpstr>
      <vt:lpstr>European State Consolidation in the 17th &amp; 18th Century</vt:lpstr>
      <vt:lpstr>The Netherlands (The Dutch Republic)</vt:lpstr>
      <vt:lpstr>The Netherlands (The Dutch Republic 17th &amp; 18th Centuries)</vt:lpstr>
      <vt:lpstr>The Dutch Republic</vt:lpstr>
      <vt:lpstr>Dutch Republic – Commercial Exports</vt:lpstr>
      <vt:lpstr>Economic Prosperity in the Netherlands (Dutch Republic)</vt:lpstr>
      <vt:lpstr>Art During the Dutch Golden Age – Johannes Vermeer</vt:lpstr>
      <vt:lpstr>Art During the Dutch Golden 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State Consolidation in the 17th &amp; 18th Century</dc:title>
  <dc:creator>Owner</dc:creator>
  <cp:lastModifiedBy>Tokio Marine Management</cp:lastModifiedBy>
  <cp:revision>35</cp:revision>
  <cp:lastPrinted>2015-12-09T16:02:16Z</cp:lastPrinted>
  <dcterms:created xsi:type="dcterms:W3CDTF">2008-10-05T21:52:39Z</dcterms:created>
  <dcterms:modified xsi:type="dcterms:W3CDTF">2015-12-15T16:00:07Z</dcterms:modified>
</cp:coreProperties>
</file>