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58" r:id="rId4"/>
    <p:sldId id="257" r:id="rId5"/>
    <p:sldId id="286" r:id="rId6"/>
    <p:sldId id="282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4" r:id="rId18"/>
    <p:sldId id="279" r:id="rId19"/>
    <p:sldId id="280" r:id="rId20"/>
    <p:sldId id="281" r:id="rId21"/>
    <p:sldId id="285" r:id="rId22"/>
    <p:sldId id="283" r:id="rId23"/>
    <p:sldId id="262" r:id="rId24"/>
    <p:sldId id="263" r:id="rId25"/>
    <p:sldId id="264" r:id="rId26"/>
    <p:sldId id="265" r:id="rId27"/>
    <p:sldId id="266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6D927-30E4-414A-8226-39D1C4BE5864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542A-D41F-4B6E-BA71-037C7166D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C74DB-ED09-4D90-88E9-5285DC3A3C2C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52580-57AA-4121-954C-B77F8E43E6FE}" type="slidenum">
              <a:rPr lang="en-US"/>
              <a:pPr/>
              <a:t>23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A9845-8750-4CF4-A55F-A1D54458B9CB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A6B9-80A7-4731-82D2-BAF6FA41ED76}" type="slidenum">
              <a:rPr lang="en-US"/>
              <a:pPr/>
              <a:t>26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E9333-8683-4A19-B304-89C833448EBF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A6B9-80A7-4731-82D2-BAF6FA41ED76}" type="slidenum">
              <a:rPr lang="en-US"/>
              <a:pPr/>
              <a:t>27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6060A-2C42-44B6-89BF-62C332396CEE}" type="slidenum">
              <a:rPr lang="en-US"/>
              <a:pPr/>
              <a:t>28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964796-83FA-4706-95CC-CE0625D1A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3A1652-FFC1-4F4F-90E2-06E9A125A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ED1539-657A-4594-B248-7280BEECE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BC94AE-2537-49B8-B875-5DC1C65E1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E5800D-C1AA-4B16-9376-55B9390B9DF0}" type="datetimeFigureOut">
              <a:rPr lang="en-US" smtClean="0"/>
              <a:pPr/>
              <a:t>11/25/2011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Fall%20of%20Rome%20-%20Byzantine%20Empire%20-%20Dark%20Ages%20-%20BETA%202011-12\Byzantine%20Empire%20Hippodrome%20of%20Constantinople%20-%20Sultanahmet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Fall%20of%20Rome%20-%20Byzantine%20Empire%20-%20Dark%20Ages%20-%20BETA%202011-12\emklauer_13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Kredit" pitchFamily="2" charset="0"/>
              </a:rPr>
              <a:t>Fall of Roman Empire</a:t>
            </a:r>
            <a:endParaRPr lang="en-US" b="1" dirty="0">
              <a:latin typeface="Kredi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762000"/>
            <a:ext cx="7406640" cy="1066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AIM: What were the causes &amp; results of the Fall of the Roman Empire?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052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6400800" y="1219200"/>
            <a:ext cx="2438400" cy="7620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476 AD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828800"/>
            <a:ext cx="8077200" cy="17697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Now: What is a barbarian? </a:t>
            </a:r>
          </a:p>
          <a:p>
            <a:pPr marL="27432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barbarian is member of a people considered by those of another nation or group to have a primitive civilization.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6172200"/>
            <a:ext cx="6264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Hagia</a:t>
            </a:r>
            <a:r>
              <a:rPr lang="en-US" sz="2400" dirty="0">
                <a:solidFill>
                  <a:schemeClr val="bg1"/>
                </a:solidFill>
              </a:rPr>
              <a:t> Sophia, Church of the Holy Wisdom, 6th c.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00900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sophia2.jpg          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381000"/>
            <a:ext cx="8382000" cy="5486400"/>
          </a:xfrm>
        </p:spPr>
      </p:pic>
      <p:pic>
        <p:nvPicPr>
          <p:cNvPr id="6" name="Picture 7" descr="Hagia_Sophia-l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b2223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886200" cy="5121275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 l="2367" t="4839" r="2959" b="14516"/>
          <a:stretch>
            <a:fillRect/>
          </a:stretch>
        </p:blipFill>
        <p:spPr bwMode="auto">
          <a:xfrm>
            <a:off x="4724400" y="1447800"/>
            <a:ext cx="3962400" cy="510540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  <a:effectLst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912938" y="171450"/>
            <a:ext cx="5319712" cy="11239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Byzantine Art: Mosaics</a:t>
            </a:r>
          </a:p>
          <a:p>
            <a:pPr algn="ctr"/>
            <a:r>
              <a:rPr lang="en-US" sz="3200" b="1">
                <a:solidFill>
                  <a:srgbClr val="000066"/>
                </a:solidFill>
              </a:rPr>
              <a:t>and Illuminated Manuscripts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Justinian’s </a:t>
            </a:r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58674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Built </a:t>
            </a:r>
            <a:r>
              <a:rPr lang="en-US" sz="2800" dirty="0" err="1" smtClean="0"/>
              <a:t>Hagia</a:t>
            </a:r>
            <a:r>
              <a:rPr lang="en-US" sz="2800" dirty="0" smtClean="0"/>
              <a:t> </a:t>
            </a:r>
            <a:r>
              <a:rPr lang="en-US" sz="2800" dirty="0"/>
              <a:t>Sophia </a:t>
            </a:r>
            <a:r>
              <a:rPr lang="en-US" sz="2800" dirty="0" smtClean="0"/>
              <a:t>Church which remained </a:t>
            </a:r>
            <a:r>
              <a:rPr lang="en-US" sz="2800" dirty="0"/>
              <a:t>the seat of Eastern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Christianity </a:t>
            </a:r>
            <a:r>
              <a:rPr lang="en-US" sz="2800" dirty="0"/>
              <a:t>until the Fall of Constantinople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Rebuilt the Hippodrome  </a:t>
            </a:r>
            <a:br>
              <a:rPr lang="en-US" sz="2800" dirty="0" smtClean="0"/>
            </a:br>
            <a:r>
              <a:rPr lang="en-US" sz="2800" dirty="0" smtClean="0"/>
              <a:t>(chariot race track)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552</a:t>
            </a:r>
            <a:r>
              <a:rPr lang="en-US" sz="2800" dirty="0"/>
              <a:t>: Byzantine monks sneak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silkworms </a:t>
            </a:r>
            <a:r>
              <a:rPr lang="en-US" sz="2800" dirty="0"/>
              <a:t>and </a:t>
            </a:r>
            <a:r>
              <a:rPr lang="en-US" sz="2800" dirty="0" smtClean="0"/>
              <a:t>mulberry </a:t>
            </a:r>
            <a:r>
              <a:rPr lang="en-US" sz="2800" dirty="0"/>
              <a:t>out of China.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Justinian orders the </a:t>
            </a:r>
            <a:r>
              <a:rPr lang="en-US" sz="2800" dirty="0" smtClean="0">
                <a:solidFill>
                  <a:srgbClr val="FF0000"/>
                </a:solidFill>
              </a:rPr>
              <a:t>codification of Roman Christian law </a:t>
            </a:r>
            <a:r>
              <a:rPr lang="en-US" sz="2800" dirty="0" smtClean="0"/>
              <a:t>known </a:t>
            </a:r>
            <a:br>
              <a:rPr lang="en-US" sz="2800" dirty="0" smtClean="0"/>
            </a:br>
            <a:r>
              <a:rPr lang="en-US" sz="2800" dirty="0" smtClean="0"/>
              <a:t>as the</a:t>
            </a:r>
            <a:r>
              <a:rPr lang="en-US" sz="2800" dirty="0" smtClean="0">
                <a:solidFill>
                  <a:srgbClr val="FF0000"/>
                </a:solidFill>
              </a:rPr>
              <a:t> Justinian Code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Destroyed </a:t>
            </a:r>
            <a:r>
              <a:rPr lang="en-US" sz="2800" dirty="0"/>
              <a:t>the last stronghold of </a:t>
            </a:r>
            <a:r>
              <a:rPr lang="en-US" sz="2800" dirty="0" smtClean="0"/>
              <a:t>paganism (non-believers in Christianity)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Ruled as an </a:t>
            </a:r>
            <a:r>
              <a:rPr lang="en-US" sz="2800" dirty="0" smtClean="0">
                <a:solidFill>
                  <a:srgbClr val="FF0000"/>
                </a:solidFill>
              </a:rPr>
              <a:t>Autocrat</a:t>
            </a:r>
            <a:r>
              <a:rPr lang="en-US" sz="2800" dirty="0" smtClean="0"/>
              <a:t> with help from wife Theodora.</a:t>
            </a:r>
            <a:endParaRPr lang="en-US" sz="2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28956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72200" y="533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Empress Theodora </a:t>
            </a:r>
            <a:br>
              <a:rPr lang="en-US" dirty="0" smtClean="0"/>
            </a:br>
            <a:r>
              <a:rPr lang="en-US" dirty="0" smtClean="0"/>
              <a:t>wife of Justinian I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438400" y="5486400"/>
            <a:ext cx="3733800" cy="1066800"/>
          </a:xfrm>
          <a:prstGeom prst="wedgeRoundRectCallout">
            <a:avLst>
              <a:gd name="adj1" fmla="val -36099"/>
              <a:gd name="adj2" fmla="val -699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 (as a monarch) ruling with unlimited authority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yzantine Empire Hippodrome of Constantinople - Sultanahme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809033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p565_base.gif      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685800"/>
            <a:ext cx="7772400" cy="4830763"/>
          </a:xfrm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5638800"/>
            <a:ext cx="7388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The Byzantine empire in 565, at its largest expansion 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the Byzantine Empire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066800"/>
            <a:ext cx="4495800" cy="5257800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The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Byzantine empire </a:t>
            </a:r>
            <a:r>
              <a:rPr lang="en-US" sz="2400" b="1" dirty="0">
                <a:latin typeface="Arial" charset="0"/>
              </a:rPr>
              <a:t>drew to a close in 1453 when forces from the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Muslim Ottoman Empire </a:t>
            </a:r>
            <a:r>
              <a:rPr lang="en-US" sz="2400" b="1" dirty="0" smtClean="0">
                <a:latin typeface="Arial" charset="0"/>
              </a:rPr>
              <a:t>which surrounded </a:t>
            </a:r>
            <a:r>
              <a:rPr lang="en-US" sz="2400" b="1" dirty="0">
                <a:latin typeface="Arial" charset="0"/>
              </a:rPr>
              <a:t>and conquered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Constantinople.</a:t>
            </a:r>
          </a:p>
          <a:p>
            <a:r>
              <a:rPr lang="en-US" sz="2400" b="1" dirty="0">
                <a:latin typeface="Arial" charset="0"/>
              </a:rPr>
              <a:t>The ancient Christian city was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renamed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Istanbul</a:t>
            </a:r>
            <a:r>
              <a:rPr lang="en-US" sz="2400" b="1" dirty="0">
                <a:latin typeface="Arial" charset="0"/>
              </a:rPr>
              <a:t> and became the capital of the Ottoman Empire.</a:t>
            </a:r>
          </a:p>
        </p:txBody>
      </p:sp>
      <p:pic>
        <p:nvPicPr>
          <p:cNvPr id="5" name="Picture 6" descr="ConstantineXIIannisNikou.jpg                                   00386D39Macintosh HD                   BC87893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886200" cy="5486400"/>
          </a:xfrm>
          <a:prstGeom prst="flowChartPunchedTape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066800"/>
            <a:ext cx="38100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292: </a:t>
            </a:r>
            <a:r>
              <a:rPr lang="en-US" sz="2800" dirty="0">
                <a:solidFill>
                  <a:srgbClr val="FF0000"/>
                </a:solidFill>
              </a:rPr>
              <a:t>Diocletian divides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Roman empire into two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324: Constantine reunites the two parts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330: </a:t>
            </a:r>
            <a:r>
              <a:rPr lang="en-US" sz="2800" b="1" dirty="0">
                <a:solidFill>
                  <a:srgbClr val="FF0000"/>
                </a:solidFill>
              </a:rPr>
              <a:t>Constantine builds a new capital </a:t>
            </a:r>
            <a:r>
              <a:rPr lang="en-US" sz="2800" b="1" dirty="0"/>
              <a:t>in the location of ancient Byzantium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337: The death of Constantine results in division between east and west.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078" name="Picture 6" descr="emperor-diocletian.jpg                                         00386D39Macintosh HD                   BC87893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524000"/>
            <a:ext cx="3098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zantine_Empire_animated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05000"/>
            <a:ext cx="8402595" cy="38862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Timeline of the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Byzantine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klauer_1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914400"/>
            <a:ext cx="7685815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in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191000"/>
            <a:ext cx="2209800" cy="2209800"/>
          </a:xfrm>
          <a:prstGeom prst="rect">
            <a:avLst/>
          </a:prstGeom>
        </p:spPr>
      </p:pic>
      <p:pic>
        <p:nvPicPr>
          <p:cNvPr id="8" name="Picture 7" descr="eyes-in-the-da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0"/>
            <a:ext cx="3048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406640" cy="1472184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The Dark Ages/Middle Ages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5562600" cy="9144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was the cause of the Dark Ages? Why do we call them dark?</a:t>
            </a:r>
          </a:p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6400800" y="152400"/>
            <a:ext cx="2514600" cy="838200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476 – 1350 AD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large cities,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66888"/>
            <a:ext cx="7764463" cy="39481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With all the disease, riots, outside attacks and starvation people fled the cities of the once strong Roman </a:t>
            </a:r>
            <a:r>
              <a:rPr lang="en-US" sz="3600" dirty="0" smtClean="0"/>
              <a:t>empire.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In </a:t>
            </a:r>
            <a:r>
              <a:rPr lang="en-US" sz="3600" dirty="0"/>
              <a:t>Europe, people now lived on </a:t>
            </a:r>
            <a:r>
              <a:rPr lang="en-US" sz="3600" b="1" dirty="0" smtClean="0">
                <a:solidFill>
                  <a:srgbClr val="FF0000"/>
                </a:solidFill>
              </a:rPr>
              <a:t>manors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FF0000"/>
                </a:solidFill>
              </a:rPr>
              <a:t>self-sufficient communities</a:t>
            </a:r>
            <a:r>
              <a:rPr lang="en-US" sz="3600" dirty="0" smtClean="0"/>
              <a:t>) </a:t>
            </a:r>
            <a:r>
              <a:rPr lang="en-US" sz="3600" dirty="0"/>
              <a:t>consisting of a </a:t>
            </a:r>
            <a:r>
              <a:rPr lang="en-US" sz="3600" dirty="0">
                <a:solidFill>
                  <a:srgbClr val="FF0000"/>
                </a:solidFill>
              </a:rPr>
              <a:t>castle, church, village and surrounding farmlands</a:t>
            </a:r>
            <a:r>
              <a:rPr lang="en-US" sz="36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047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Manoralism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(Medieval Economi</a:t>
            </a:r>
            <a:r>
              <a:rPr lang="en-US" dirty="0"/>
              <a:t>c</a:t>
            </a:r>
            <a:r>
              <a:rPr lang="en-US" dirty="0" smtClean="0"/>
              <a:t> System</a:t>
            </a:r>
            <a:r>
              <a:rPr lang="en-US" dirty="0"/>
              <a:t>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88" y="292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1524000"/>
            <a:ext cx="2286000" cy="34001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For safety and for defense, people in the Middle Ages formed small communities around a central lord or master. 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57686" y="1500174"/>
            <a:ext cx="22860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Most people lived on a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manor</a:t>
            </a:r>
            <a:r>
              <a:rPr lang="en-US" sz="2400" dirty="0">
                <a:solidFill>
                  <a:srgbClr val="000000"/>
                </a:solidFill>
              </a:rPr>
              <a:t>, which consisted of the castle, the church, the village, and the surrounding farm land.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357686" y="4919008"/>
            <a:ext cx="478631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These manors were isolated, </a:t>
            </a:r>
            <a:br>
              <a:rPr lang="en-US" sz="2400" dirty="0" smtClean="0"/>
            </a:br>
            <a:r>
              <a:rPr lang="en-US" sz="2400" dirty="0" smtClean="0"/>
              <a:t>with occasional visits from peddlers, pilgrims on their way to the Crusades, or soldiers </a:t>
            </a:r>
            <a:br>
              <a:rPr lang="en-US" sz="2400" dirty="0" smtClean="0"/>
            </a:br>
            <a:r>
              <a:rPr lang="en-US" sz="2400" dirty="0" smtClean="0"/>
              <a:t>from other fiefdoms. </a:t>
            </a:r>
            <a:endParaRPr lang="en-US" sz="2400" dirty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3256533" cy="5410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eudal_system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3886200" cy="33528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7891" name="Picture 3" descr="tower_with_pendant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1676400" cy="1981200"/>
          </a:xfrm>
          <a:prstGeom prst="rect">
            <a:avLst/>
          </a:prstGeom>
          <a:noFill/>
        </p:spPr>
      </p:pic>
      <p:pic>
        <p:nvPicPr>
          <p:cNvPr id="37892" name="Picture 4" descr="knight_shield_and_sword_md_w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04800"/>
            <a:ext cx="1905000" cy="1905000"/>
          </a:xfrm>
          <a:prstGeom prst="rect">
            <a:avLst/>
          </a:prstGeom>
          <a:noFill/>
        </p:spPr>
      </p:pic>
      <p:pic>
        <p:nvPicPr>
          <p:cNvPr id="37893" name="Picture 5" descr="mounted_knight_looking_majestic_md_wh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86200"/>
            <a:ext cx="2209800" cy="2667000"/>
          </a:xfrm>
          <a:prstGeom prst="rect">
            <a:avLst/>
          </a:prstGeom>
          <a:noFill/>
        </p:spPr>
      </p:pic>
      <p:pic>
        <p:nvPicPr>
          <p:cNvPr id="37894" name="Picture 6" descr="Knigh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962400"/>
            <a:ext cx="3211513" cy="25908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7895" name="Picture 7" descr="imag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886200"/>
            <a:ext cx="2209800" cy="26670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96624" y="2438400"/>
            <a:ext cx="3902607" cy="1077218"/>
          </a:xfrm>
          <a:prstGeom prst="rect">
            <a:avLst/>
          </a:prstGeom>
          <a:gradFill rotWithShape="0">
            <a:gsLst>
              <a:gs pos="0">
                <a:srgbClr val="993300"/>
              </a:gs>
              <a:gs pos="50000">
                <a:schemeClr val="bg1"/>
              </a:gs>
              <a:gs pos="100000">
                <a:srgbClr val="993300"/>
              </a:gs>
            </a:gsLst>
            <a:lin ang="5400000" scaled="1"/>
          </a:gradFill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66"/>
                </a:solidFill>
              </a:rPr>
              <a:t>Feudalism: Land for </a:t>
            </a:r>
            <a:br>
              <a:rPr lang="en-US" sz="3200" b="1" dirty="0" smtClean="0">
                <a:solidFill>
                  <a:srgbClr val="003366"/>
                </a:solidFill>
              </a:rPr>
            </a:br>
            <a:r>
              <a:rPr lang="en-US" sz="3200" b="1" dirty="0" smtClean="0">
                <a:solidFill>
                  <a:srgbClr val="003366"/>
                </a:solidFill>
              </a:rPr>
              <a:t>Military Service</a:t>
            </a:r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65125" y="269875"/>
            <a:ext cx="1692275" cy="197485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498725" y="269875"/>
            <a:ext cx="1920875" cy="197485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28600" y="3886200"/>
            <a:ext cx="2225675" cy="27051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Feudalism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(Medieval Political System)</a:t>
            </a: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371600"/>
            <a:ext cx="54864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The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</a:t>
            </a:r>
            <a:r>
              <a:rPr lang="en-US" sz="3800" dirty="0"/>
              <a:t> had lots of land; he gave land to lords in exchange for protection and </a:t>
            </a:r>
            <a:r>
              <a:rPr lang="en-US" sz="3800" dirty="0" smtClean="0"/>
              <a:t>money.</a:t>
            </a:r>
            <a:endParaRPr lang="en-US" sz="3800" dirty="0"/>
          </a:p>
          <a:p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dirty="0"/>
              <a:t>gave their land to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knights</a:t>
            </a:r>
            <a:r>
              <a:rPr lang="en-US" sz="3600" dirty="0"/>
              <a:t> </a:t>
            </a:r>
            <a:r>
              <a:rPr lang="en-US" sz="3800" dirty="0"/>
              <a:t>in exchange for </a:t>
            </a:r>
            <a:r>
              <a:rPr lang="en-US" sz="3800" dirty="0" smtClean="0"/>
              <a:t>protection &amp; money.</a:t>
            </a:r>
          </a:p>
          <a:p>
            <a:r>
              <a:rPr lang="en-US" sz="3800" dirty="0" smtClean="0"/>
              <a:t>Land </a:t>
            </a:r>
            <a:r>
              <a:rPr lang="en-US" sz="3800" dirty="0"/>
              <a:t>given to knight for service was called a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fief</a:t>
            </a:r>
            <a:r>
              <a:rPr lang="en-US" sz="3800" dirty="0"/>
              <a:t> 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800" dirty="0"/>
              <a:t>Anyone accepting fief was called a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vassal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800" dirty="0"/>
              <a:t>Person from whom he accepted fief was his 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endParaRPr lang="en-US" sz="3800" dirty="0"/>
          </a:p>
          <a:p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Knights</a:t>
            </a:r>
            <a:r>
              <a:rPr lang="en-US" sz="3800" dirty="0"/>
              <a:t> let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serfs</a:t>
            </a:r>
            <a:r>
              <a:rPr lang="en-US" sz="3800" dirty="0"/>
              <a:t> work the land and he would protect them. </a:t>
            </a:r>
          </a:p>
          <a:p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Serfs</a:t>
            </a:r>
            <a:r>
              <a:rPr lang="en-US" sz="3800" dirty="0"/>
              <a:t> got food and shelter</a:t>
            </a:r>
            <a:r>
              <a:rPr lang="en-US" sz="3800" dirty="0" smtClean="0"/>
              <a:t>.</a:t>
            </a:r>
          </a:p>
          <a:p>
            <a:pPr>
              <a:buNone/>
            </a:pPr>
            <a:endParaRPr lang="en-US" sz="3800" dirty="0"/>
          </a:p>
          <a:p>
            <a:pPr>
              <a:buNone/>
            </a:pPr>
            <a:r>
              <a:rPr lang="en-US" sz="5100" dirty="0" smtClean="0">
                <a:solidFill>
                  <a:srgbClr val="C00000"/>
                </a:solidFill>
              </a:rPr>
              <a:t>Result: each </a:t>
            </a:r>
            <a:r>
              <a:rPr lang="en-US" sz="5100" dirty="0">
                <a:solidFill>
                  <a:srgbClr val="C00000"/>
                </a:solidFill>
              </a:rPr>
              <a:t>person had rights and responsibilities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1676400"/>
            <a:ext cx="2286000" cy="44012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31775" lvl="0" algn="l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Historians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call system of exchanging </a:t>
            </a:r>
            <a:r>
              <a:rPr lang="en-US" sz="2800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land for </a:t>
            </a:r>
            <a:r>
              <a:rPr lang="en-US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military service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feudal system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, or </a:t>
            </a:r>
            <a:r>
              <a:rPr 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feudalism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Feudalism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(Medieval Political System)</a:t>
            </a:r>
            <a:endParaRPr lang="en-US" dirty="0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98286"/>
            <a:ext cx="8215370" cy="5359714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7" name="Trapezoid 16"/>
          <p:cNvSpPr/>
          <p:nvPr/>
        </p:nvSpPr>
        <p:spPr bwMode="auto">
          <a:xfrm>
            <a:off x="2214546" y="5214950"/>
            <a:ext cx="5357850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18" name="Trapezoid 17"/>
          <p:cNvSpPr/>
          <p:nvPr/>
        </p:nvSpPr>
        <p:spPr bwMode="auto">
          <a:xfrm>
            <a:off x="3786182" y="3500438"/>
            <a:ext cx="2143140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>
            <a:off x="2928926" y="4357694"/>
            <a:ext cx="3786214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0" name="Trapezoid 19"/>
          <p:cNvSpPr/>
          <p:nvPr/>
        </p:nvSpPr>
        <p:spPr bwMode="auto">
          <a:xfrm>
            <a:off x="4214810" y="3000372"/>
            <a:ext cx="1285884" cy="35719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1" name="Trapezoid 20"/>
          <p:cNvSpPr/>
          <p:nvPr/>
        </p:nvSpPr>
        <p:spPr bwMode="auto">
          <a:xfrm>
            <a:off x="3643306" y="1643050"/>
            <a:ext cx="2286016" cy="428628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3" name="Trapezoid 22"/>
          <p:cNvSpPr/>
          <p:nvPr/>
        </p:nvSpPr>
        <p:spPr bwMode="auto">
          <a:xfrm>
            <a:off x="2071670" y="6000768"/>
            <a:ext cx="5643602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4" y="285728"/>
            <a:ext cx="40576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Chivalry?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14" y="1785926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 code of honor 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391668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404701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386" y="990600"/>
            <a:ext cx="7941829" cy="572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Roman Empire Divides into Eastern &amp; Western Empire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(Western Empire)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295400"/>
            <a:ext cx="3573463" cy="5029200"/>
          </a:xfrm>
        </p:spPr>
        <p:txBody>
          <a:bodyPr>
            <a:normAutofit/>
          </a:bodyPr>
          <a:lstStyle/>
          <a:p>
            <a:r>
              <a:rPr lang="en-US" sz="2800" dirty="0"/>
              <a:t>Rome was besieged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invaded)</a:t>
            </a:r>
            <a:r>
              <a:rPr lang="en-US" sz="2800" dirty="0" smtClean="0"/>
              <a:t> by </a:t>
            </a:r>
            <a:r>
              <a:rPr lang="en-US" sz="2800" dirty="0">
                <a:solidFill>
                  <a:srgbClr val="FF0000"/>
                </a:solidFill>
              </a:rPr>
              <a:t>various tribes</a:t>
            </a:r>
            <a:r>
              <a:rPr lang="en-US" sz="2800" dirty="0"/>
              <a:t> from modern day Germany and France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Disease – Plague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 Strong Central Authority – Empire Split – East Strong – West Weak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34822" name="Picture 6" descr="barbarianinvas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93850" y="1766888"/>
            <a:ext cx="2744788" cy="4113212"/>
          </a:xfrm>
          <a:noFill/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4000717" cy="495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152400"/>
            <a:ext cx="77724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Fall of Rome (Western Empire)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464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Decline in Morals and Values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Political Corruption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Unemployment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 Inflation – Rise of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Price of Goods &amp;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Service with little rise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in income.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Urban decay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Inferior Technology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Military Spending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33600"/>
            <a:ext cx="324424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057400"/>
            <a:ext cx="345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0574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066800"/>
            <a:ext cx="38862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9812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1981200"/>
            <a:ext cx="3810000" cy="32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0"/>
            <a:ext cx="74066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Byzantine Empire</a:t>
            </a:r>
            <a:br>
              <a:rPr lang="en-US" sz="3600" b="1" dirty="0" smtClean="0"/>
            </a:br>
            <a:r>
              <a:rPr lang="en-US" sz="3600" b="1" dirty="0" smtClean="0"/>
              <a:t>(Eastern Empire) 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981200"/>
            <a:ext cx="815340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6096000" y="1143000"/>
            <a:ext cx="2895600" cy="7620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476 – 1453 CE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 l="1584" t="4839" r="198" b="14516"/>
          <a:stretch>
            <a:fillRect/>
          </a:stretch>
        </p:blipFill>
        <p:spPr bwMode="auto">
          <a:xfrm>
            <a:off x="3657600" y="1752600"/>
            <a:ext cx="5029200" cy="4648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4995" name="Picture 3" descr="justini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2590800" cy="3124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657600" y="609600"/>
            <a:ext cx="5029200" cy="646331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Emperor Justinian</a:t>
            </a:r>
          </a:p>
        </p:txBody>
      </p:sp>
      <p:pic>
        <p:nvPicPr>
          <p:cNvPr id="84997" name="Picture 5" descr="justinian"/>
          <p:cNvPicPr>
            <a:picLocks noChangeAspect="1" noChangeArrowheads="1"/>
          </p:cNvPicPr>
          <p:nvPr/>
        </p:nvPicPr>
        <p:blipFill>
          <a:blip r:embed="rId5" cstate="print"/>
          <a:srcRect l="2519" t="2777" r="1732" b="2777"/>
          <a:stretch>
            <a:fillRect/>
          </a:stretch>
        </p:blipFill>
        <p:spPr bwMode="auto">
          <a:xfrm>
            <a:off x="381000" y="304800"/>
            <a:ext cx="2971800" cy="289560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Age of Justinian (</a:t>
            </a:r>
            <a:r>
              <a:rPr lang="en-US" dirty="0" smtClean="0">
                <a:solidFill>
                  <a:srgbClr val="FFFF00"/>
                </a:solidFill>
              </a:rPr>
              <a:t>527-575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536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Re-conquest </a:t>
            </a:r>
            <a:r>
              <a:rPr lang="en-US" sz="2400" dirty="0">
                <a:solidFill>
                  <a:schemeClr val="bg1"/>
                </a:solidFill>
              </a:rPr>
              <a:t>of Rome and much of Italy took many years.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North Africa and the Spanish coast were easily conquered.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Victories over </a:t>
            </a:r>
            <a:r>
              <a:rPr lang="en-US" sz="2400" dirty="0" smtClean="0">
                <a:solidFill>
                  <a:schemeClr val="bg1"/>
                </a:solidFill>
              </a:rPr>
              <a:t>Persia </a:t>
            </a:r>
            <a:r>
              <a:rPr lang="en-US" sz="2400" dirty="0">
                <a:solidFill>
                  <a:schemeClr val="bg1"/>
                </a:solidFill>
              </a:rPr>
              <a:t>in the east consolidate the borders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294" name="Picture 6" descr="180px-Justinian.jpg                                            00386D39Macintosh HD                   BC87893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5538" y="1981200"/>
            <a:ext cx="323373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402</TotalTime>
  <Words>579</Words>
  <Application>Microsoft Office PowerPoint</Application>
  <PresentationFormat>On-screen Show (4:3)</PresentationFormat>
  <Paragraphs>104</Paragraphs>
  <Slides>28</Slides>
  <Notes>21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Fall of Roman Empire</vt:lpstr>
      <vt:lpstr>The Origins</vt:lpstr>
      <vt:lpstr>Slide 3</vt:lpstr>
      <vt:lpstr>Fall of Rome (Western Empire)</vt:lpstr>
      <vt:lpstr>Slide 5</vt:lpstr>
      <vt:lpstr>Byzantine Empire (Eastern Empire) </vt:lpstr>
      <vt:lpstr>Slide 7</vt:lpstr>
      <vt:lpstr>Slide 8</vt:lpstr>
      <vt:lpstr>The Age of Justinian (527-575)</vt:lpstr>
      <vt:lpstr>Slide 10</vt:lpstr>
      <vt:lpstr>Slide 11</vt:lpstr>
      <vt:lpstr>Slide 12</vt:lpstr>
      <vt:lpstr>Slide 13</vt:lpstr>
      <vt:lpstr>Slide 14</vt:lpstr>
      <vt:lpstr>Slide 15</vt:lpstr>
      <vt:lpstr>Justinian’s Legacy</vt:lpstr>
      <vt:lpstr>Slide 17</vt:lpstr>
      <vt:lpstr>Slide 18</vt:lpstr>
      <vt:lpstr>The End of the Byzantine Empire</vt:lpstr>
      <vt:lpstr>Slide 20</vt:lpstr>
      <vt:lpstr>Slide 21</vt:lpstr>
      <vt:lpstr>The Dark Ages/Middle Ages</vt:lpstr>
      <vt:lpstr>No more large cities,  trade, education</vt:lpstr>
      <vt:lpstr>Manoralism  (Medieval Economic System)</vt:lpstr>
      <vt:lpstr>Slide 25</vt:lpstr>
      <vt:lpstr>Feudalism  (Medieval Political System)</vt:lpstr>
      <vt:lpstr>Feudalism  (Medieval Political System)</vt:lpstr>
      <vt:lpstr>What is Chivalry?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of Roman Empire</dc:title>
  <dc:creator>Alex</dc:creator>
  <cp:lastModifiedBy>Alex</cp:lastModifiedBy>
  <cp:revision>15</cp:revision>
  <dcterms:created xsi:type="dcterms:W3CDTF">2011-11-24T18:36:29Z</dcterms:created>
  <dcterms:modified xsi:type="dcterms:W3CDTF">2011-11-25T18:45:56Z</dcterms:modified>
</cp:coreProperties>
</file>