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4" r:id="rId4"/>
    <p:sldId id="293" r:id="rId5"/>
    <p:sldId id="281" r:id="rId6"/>
    <p:sldId id="266" r:id="rId7"/>
    <p:sldId id="282" r:id="rId8"/>
    <p:sldId id="283" r:id="rId9"/>
    <p:sldId id="287" r:id="rId10"/>
    <p:sldId id="269" r:id="rId11"/>
    <p:sldId id="288" r:id="rId12"/>
    <p:sldId id="270" r:id="rId13"/>
    <p:sldId id="289" r:id="rId14"/>
    <p:sldId id="292" r:id="rId15"/>
    <p:sldId id="284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33CC33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ED29E5E-A4DF-4057-874C-5BC76EBA1767}" type="datetimeFigureOut">
              <a:rPr lang="en-US"/>
              <a:pPr>
                <a:defRPr/>
              </a:pPr>
              <a:t>2/20/2011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48726D-7738-4225-B18C-330CEB842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24C9CD-466A-462B-964B-70974A6FD1FB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89ADB1-97AF-4CED-B3F8-CCE69F29462B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F90232-28DE-42DE-B7FD-D6DCB59B322B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2496A2-A556-435F-984E-72B88603FB7B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BC14AE-32C8-4F13-B6CE-3987AD91F057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9CBF75-E8A1-4C0C-BE0D-F43CBD45FFAA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ECAEEF-27F8-49B0-A8E1-A0B9A606AF75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2C6C9B-3651-4F62-934F-A5C6EE224C2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012DD5-3FBC-45DF-8116-08FC330193E8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48726D-7738-4225-B18C-330CEB84263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BA1DB0-A36A-4B07-B3F8-C07BF834A4A5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E55F94-E29B-4AEC-A150-7C55B219F43F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7E2E6C-5C14-497C-9869-4E7DE4B410B1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FA9861-5473-4E7E-AB4F-123EA1A0AF77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CF21A3-A14E-4EE9-A87E-217D22819447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4DD56-3F7A-4212-8760-3FE1ECF31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EB202-F9EC-45C7-AB5D-1F9DAEC08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88163-3613-4D13-A4BD-167B1E7A2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9CC0D-9C30-498A-8B19-702F65FBA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113E1-350D-478E-9E0D-C0F993A8E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811EB-89F9-4F9F-9DFA-9D4B27ACC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ABCBE-EE88-4BB6-B8CD-647D9627A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C3813-711F-4368-B900-DEB22B409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32C3B-7DC1-46E4-926B-652ACBE64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82DDB-5D1E-47A8-9ED3-4228AE69F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EBDB2-779C-4AF8-8459-E6B97CD10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94E02-F2F8-4FEE-9757-01A9E86D8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89ED2-778C-4D21-B4D9-11E52D54E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91B6170-0391-48E3-95E2-68F48D5B6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hitchcock.itc.virginia.edu/SlaveTrade/collection/large/E006.JPG" TargetMode="External"/><Relationship Id="rId3" Type="http://schemas.openxmlformats.org/officeDocument/2006/relationships/tags" Target="../tags/tag15.xml"/><Relationship Id="rId7" Type="http://schemas.openxmlformats.org/officeDocument/2006/relationships/image" Target="../media/image13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hyperlink" Target="http://hitchcock.itc.virginia.edu/SlaveTrade/collection/large/CMI-surf.JPG" TargetMode="External"/><Relationship Id="rId11" Type="http://schemas.openxmlformats.org/officeDocument/2006/relationships/image" Target="../media/image15.jpeg"/><Relationship Id="rId5" Type="http://schemas.openxmlformats.org/officeDocument/2006/relationships/notesSlide" Target="../notesSlides/notesSlide10.xml"/><Relationship Id="rId10" Type="http://schemas.openxmlformats.org/officeDocument/2006/relationships/hyperlink" Target="http://hitchcock.itc.virginia.edu/SlaveTrade/collection/large/E007.JPG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hyperlink" Target="http://hitchcock.itc.virginia.edu/SlaveTrade/collection/large/E027.JPG" TargetMode="External"/><Relationship Id="rId3" Type="http://schemas.openxmlformats.org/officeDocument/2006/relationships/tags" Target="../tags/tag18.xml"/><Relationship Id="rId7" Type="http://schemas.openxmlformats.org/officeDocument/2006/relationships/hyperlink" Target="http://hitchcock.itc.virginia.edu/SlaveTrade/collection/large/E010.JPG" TargetMode="External"/><Relationship Id="rId12" Type="http://schemas.openxmlformats.org/officeDocument/2006/relationships/image" Target="../media/image18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12.xml"/><Relationship Id="rId11" Type="http://schemas.openxmlformats.org/officeDocument/2006/relationships/hyperlink" Target="http://hitchcock.itc.virginia.edu/SlaveTrade/collection/large/E019.JPG" TargetMode="Externa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7.jpeg"/><Relationship Id="rId4" Type="http://schemas.openxmlformats.org/officeDocument/2006/relationships/tags" Target="../tags/tag19.xml"/><Relationship Id="rId9" Type="http://schemas.openxmlformats.org/officeDocument/2006/relationships/hyperlink" Target="http://hitchcock.itc.virginia.edu/SlaveTrade/collection/large/E014.JPG" TargetMode="External"/><Relationship Id="rId1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4.jpe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hyperlink" Target="http://images.google.ca/imgres?imgurl=http://www.sol.com/images/spain-flag.gif&amp;imgrefurl=http://www.sol.com/spain/flag/&amp;h=788&amp;w=1181&amp;sz=35&amp;hl=en&amp;start=1&amp;um=1&amp;tbnid=smgcnEcAvAtU_M:&amp;tbnh=100&amp;tbnw=150&amp;prev=/images%3Fq%3Dspanish%2Bflag%26gbv%3D2%26um%3D1%26hl%3Den%26sa%3DX" TargetMode="External"/><Relationship Id="rId5" Type="http://schemas.openxmlformats.org/officeDocument/2006/relationships/tags" Target="../tags/tag7.xml"/><Relationship Id="rId10" Type="http://schemas.openxmlformats.org/officeDocument/2006/relationships/image" Target="../media/image2.jpeg"/><Relationship Id="rId4" Type="http://schemas.openxmlformats.org/officeDocument/2006/relationships/tags" Target="../tags/tag6.xml"/><Relationship Id="rId9" Type="http://schemas.openxmlformats.org/officeDocument/2006/relationships/hyperlink" Target="http://images.google.ca/imgres?imgurl=http://www.enchantedlearning.com/europe/portugal/Flagbig.GIF&amp;imgrefurl=http://www.enchantedlearning.com/europe/portugal/flag.shtml&amp;h=349&amp;w=512&amp;sz=7&amp;hl=en&amp;start=1&amp;um=1&amp;tbnid=2Qi-S1bwu7OLAM:&amp;tbnh=89&amp;tbnw=131&amp;prev=/images%3Fq%3Dportugal%2Bflag%26gbv%3D2%26um%3D1%26hl%3Den" TargetMode="External"/><Relationship Id="rId1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hitchcock.itc.virginia.edu/SlaveTrade/collection/large/C010.JPG" TargetMode="External"/><Relationship Id="rId3" Type="http://schemas.openxmlformats.org/officeDocument/2006/relationships/tags" Target="../tags/tag12.xml"/><Relationship Id="rId7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hyperlink" Target="http://hitchcock.itc.virginia.edu/SlaveTrade/collection/large/Buel-01.JPG" TargetMode="External"/><Relationship Id="rId11" Type="http://schemas.openxmlformats.org/officeDocument/2006/relationships/image" Target="../media/image10.jpeg"/><Relationship Id="rId5" Type="http://schemas.openxmlformats.org/officeDocument/2006/relationships/notesSlide" Target="../notesSlides/notesSlide6.xml"/><Relationship Id="rId10" Type="http://schemas.openxmlformats.org/officeDocument/2006/relationships/hyperlink" Target="http://hitchcock.itc.virginia.edu/SlaveTrade/collection/large/C014.JPG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itchcock.itc.virginia.edu/SlaveTrade/collection/large/JCB_01203-3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itchcock.itc.virginia.edu/SlaveTrade/collection/large/knox02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f_slavery_boy_map_africa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7"/>
          <p:cNvSpPr txBox="1">
            <a:spLocks noChangeArrowheads="1"/>
          </p:cNvSpPr>
          <p:nvPr/>
        </p:nvSpPr>
        <p:spPr bwMode="auto">
          <a:xfrm>
            <a:off x="152400" y="0"/>
            <a:ext cx="28194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Albertus Extra Bold" pitchFamily="34" charset="0"/>
              </a:rPr>
              <a:t>The Triangle Trade</a:t>
            </a:r>
          </a:p>
        </p:txBody>
      </p:sp>
      <p:sp>
        <p:nvSpPr>
          <p:cNvPr id="2052" name="TextBox 8"/>
          <p:cNvSpPr txBox="1">
            <a:spLocks noChangeArrowheads="1"/>
          </p:cNvSpPr>
          <p:nvPr/>
        </p:nvSpPr>
        <p:spPr bwMode="auto">
          <a:xfrm>
            <a:off x="228600" y="2819400"/>
            <a:ext cx="2438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AIM: What was the triangle trade?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Do Now: What was one cause of the triangle trade or slave trade?  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CMI-surf">
            <a:hlinkClick r:id="rId6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83820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7" descr="E006">
            <a:hlinkClick r:id="rId8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24400" y="6858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9" descr="E007">
            <a:hlinkClick r:id="rId10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4600" y="4114800"/>
            <a:ext cx="38100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solidFill>
                  <a:srgbClr val="FF0000"/>
                </a:solidFill>
              </a:rPr>
              <a:t>Stage Two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dirty="0" smtClean="0">
                <a:solidFill>
                  <a:schemeClr val="bg1"/>
                </a:solidFill>
              </a:rPr>
              <a:t>“Loose packing” meant that the captains would take on board fewer slaves in hope to reduce sickness and death.</a:t>
            </a:r>
          </a:p>
          <a:p>
            <a:pPr eaLnBrk="1" hangingPunct="1">
              <a:buFontTx/>
              <a:buNone/>
            </a:pPr>
            <a:endParaRPr lang="en-CA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CA" dirty="0" smtClean="0">
                <a:solidFill>
                  <a:schemeClr val="bg1"/>
                </a:solidFill>
              </a:rPr>
              <a:t>“Tight packing” meant that the captains would carry as many slaves as their ship could hold, as they believed that many blacks would die on the voyage anyway 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E010">
            <a:hlinkClick r:id="rId7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381000"/>
            <a:ext cx="3810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7" descr="E014">
            <a:hlinkClick r:id="rId9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2514600"/>
            <a:ext cx="4191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9" descr="E019">
            <a:hlinkClick r:id="rId11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53000" y="4114800"/>
            <a:ext cx="38100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1" descr="E027">
            <a:hlinkClick r:id="rId13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43600" y="228600"/>
            <a:ext cx="2514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solidFill>
                  <a:srgbClr val="FF0000"/>
                </a:solidFill>
              </a:rPr>
              <a:t>Stage Three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dirty="0" smtClean="0">
                <a:solidFill>
                  <a:schemeClr val="bg1"/>
                </a:solidFill>
              </a:rPr>
              <a:t>Africans would be sold at auctions in the Americas</a:t>
            </a:r>
          </a:p>
          <a:p>
            <a:pPr eaLnBrk="1" hangingPunct="1">
              <a:lnSpc>
                <a:spcPct val="90000"/>
              </a:lnSpc>
            </a:pPr>
            <a:r>
              <a:rPr lang="en-CA" dirty="0" smtClean="0">
                <a:solidFill>
                  <a:schemeClr val="bg1"/>
                </a:solidFill>
              </a:rPr>
              <a:t>The ships’ captains would use the $ from their sale to buy a 3</a:t>
            </a:r>
            <a:r>
              <a:rPr lang="en-CA" baseline="30000" dirty="0" smtClean="0">
                <a:solidFill>
                  <a:schemeClr val="bg1"/>
                </a:solidFill>
              </a:rPr>
              <a:t>rd</a:t>
            </a:r>
            <a:r>
              <a:rPr lang="en-CA" dirty="0" smtClean="0">
                <a:solidFill>
                  <a:schemeClr val="bg1"/>
                </a:solidFill>
              </a:rPr>
              <a:t> cargo of raw materials:  sugar, spices or tobacco.  </a:t>
            </a:r>
          </a:p>
          <a:p>
            <a:pPr eaLnBrk="1" hangingPunct="1">
              <a:lnSpc>
                <a:spcPct val="90000"/>
              </a:lnSpc>
            </a:pPr>
            <a:r>
              <a:rPr lang="en-CA" dirty="0" smtClean="0">
                <a:solidFill>
                  <a:schemeClr val="bg1"/>
                </a:solidFill>
              </a:rPr>
              <a:t>They sold this for a further large profit in Europe.</a:t>
            </a:r>
          </a:p>
          <a:p>
            <a:pPr eaLnBrk="1" hangingPunct="1">
              <a:lnSpc>
                <a:spcPct val="90000"/>
              </a:lnSpc>
            </a:pPr>
            <a:r>
              <a:rPr lang="en-CA" dirty="0" smtClean="0">
                <a:solidFill>
                  <a:schemeClr val="bg1"/>
                </a:solidFill>
              </a:rPr>
              <a:t>In Europe, they would convert the raw materials into finished product.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494_b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38600"/>
            <a:ext cx="914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p494_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0638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Triangle_trade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05200" y="685800"/>
            <a:ext cx="5410200" cy="5410200"/>
          </a:xfrm>
          <a:noFill/>
        </p:spPr>
      </p:pic>
      <p:sp>
        <p:nvSpPr>
          <p:cNvPr id="3075" name="Title 6"/>
          <p:cNvSpPr>
            <a:spLocks noGrp="1"/>
          </p:cNvSpPr>
          <p:nvPr>
            <p:ph type="title"/>
          </p:nvPr>
        </p:nvSpPr>
        <p:spPr>
          <a:xfrm>
            <a:off x="152400" y="685800"/>
            <a:ext cx="3352800" cy="4724400"/>
          </a:xfrm>
        </p:spPr>
        <p:txBody>
          <a:bodyPr/>
          <a:lstStyle/>
          <a:p>
            <a:pPr eaLnBrk="1" hangingPunct="1"/>
            <a:r>
              <a:rPr lang="en-CA" sz="3200" smtClean="0">
                <a:solidFill>
                  <a:srgbClr val="FF0000"/>
                </a:solidFill>
              </a:rPr>
              <a:t>Triangular Trade</a:t>
            </a:r>
            <a:r>
              <a:rPr lang="en-CA" sz="3200" smtClean="0">
                <a:solidFill>
                  <a:schemeClr val="bg1"/>
                </a:solidFill>
              </a:rPr>
              <a:t/>
            </a:r>
            <a:br>
              <a:rPr lang="en-CA" sz="3200" smtClean="0">
                <a:solidFill>
                  <a:schemeClr val="bg1"/>
                </a:solidFill>
              </a:rPr>
            </a:br>
            <a:r>
              <a:rPr lang="en-CA" sz="3200" smtClean="0">
                <a:solidFill>
                  <a:schemeClr val="bg1"/>
                </a:solidFill>
              </a:rPr>
              <a:t>Trade routes between Africa, Europe and the Americas during the Atlantic Slave Trade.</a:t>
            </a:r>
            <a:r>
              <a:rPr lang="en-CA" smtClean="0">
                <a:solidFill>
                  <a:schemeClr val="accent2"/>
                </a:solidFill>
              </a:rPr>
              <a:t/>
            </a:r>
            <a:br>
              <a:rPr lang="en-CA" smtClean="0">
                <a:solidFill>
                  <a:schemeClr val="accent2"/>
                </a:solidFill>
              </a:rPr>
            </a:br>
            <a:endParaRPr lang="en-US" smtClean="0"/>
          </a:p>
        </p:txBody>
      </p:sp>
      <p:pic>
        <p:nvPicPr>
          <p:cNvPr id="3076" name="Picture 6" descr="p489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90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Albertus Extra Bold" pitchFamily="34" charset="0"/>
              </a:rPr>
              <a:t>Portugal</a:t>
            </a:r>
            <a:r>
              <a:rPr lang="en-US" sz="3200" dirty="0" smtClean="0">
                <a:solidFill>
                  <a:srgbClr val="FF0000"/>
                </a:solidFill>
                <a:latin typeface="Albertus Extra Bold" pitchFamily="34" charset="0"/>
              </a:rPr>
              <a:t> </a:t>
            </a:r>
          </a:p>
        </p:txBody>
      </p:sp>
      <p:pic>
        <p:nvPicPr>
          <p:cNvPr id="4099" name="Picture 5" descr="Flagbig">
            <a:hlinkClick r:id="rId9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838200"/>
            <a:ext cx="12477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16"/>
          <p:cNvSpPr txBox="1">
            <a:spLocks noChangeArrowheads="1"/>
          </p:cNvSpPr>
          <p:nvPr/>
        </p:nvSpPr>
        <p:spPr bwMode="auto">
          <a:xfrm>
            <a:off x="5791200" y="1331913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Countries Involved in the Slave Trade</a:t>
            </a: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rgbClr val="FF0000"/>
                </a:solidFill>
                <a:latin typeface="Albertus Extra Bold" pitchFamily="34" charset="0"/>
                <a:ea typeface="+mj-ea"/>
                <a:cs typeface="+mj-cs"/>
              </a:rPr>
              <a:t>Spain</a:t>
            </a:r>
          </a:p>
        </p:txBody>
      </p:sp>
      <p:pic>
        <p:nvPicPr>
          <p:cNvPr id="4103" name="Picture 6" descr="spain-flag">
            <a:hlinkClick r:id="rId11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1200" y="2057400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381000" y="3200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rgbClr val="FF0000"/>
                </a:solidFill>
                <a:latin typeface="Albertus Extra Bold" pitchFamily="34" charset="0"/>
                <a:ea typeface="+mj-ea"/>
                <a:cs typeface="+mj-cs"/>
              </a:rPr>
              <a:t>England</a:t>
            </a:r>
            <a:r>
              <a:rPr lang="en-US" sz="44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105" name="Picture 10" descr="BRITISH%20FLA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1200" y="3429000"/>
            <a:ext cx="1793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Vertical Scroll 16"/>
          <p:cNvSpPr/>
          <p:nvPr>
            <p:custDataLst>
              <p:tags r:id="rId5"/>
            </p:custDataLst>
          </p:nvPr>
        </p:nvSpPr>
        <p:spPr>
          <a:xfrm>
            <a:off x="228600" y="609600"/>
            <a:ext cx="2971800" cy="6019800"/>
          </a:xfrm>
          <a:prstGeom prst="verticalScroll">
            <a:avLst/>
          </a:prstGeom>
          <a:blipFill>
            <a:blip r:embed="rId1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 </a:t>
            </a:r>
            <a:br>
              <a:rPr lang="en-US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Support Their Colonies &amp; Practice of Mercantilism</a:t>
            </a:r>
          </a:p>
          <a:p>
            <a:pPr algn="ctr">
              <a:defRPr/>
            </a:pPr>
            <a:endParaRPr lang="en-US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Colony: </a:t>
            </a:r>
            <a:b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country ruled by another: a country or area that is ruled by a country</a:t>
            </a:r>
          </a:p>
        </p:txBody>
      </p:sp>
      <p:sp>
        <p:nvSpPr>
          <p:cNvPr id="4107" name="TextBox 17"/>
          <p:cNvSpPr txBox="1">
            <a:spLocks noChangeArrowheads="1"/>
          </p:cNvSpPr>
          <p:nvPr/>
        </p:nvSpPr>
        <p:spPr bwMode="auto">
          <a:xfrm>
            <a:off x="3200400" y="4800600"/>
            <a:ext cx="5181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While there are more countries that participated such as France and the Netherlands (Dutch) these were the three (3) main countries</a:t>
            </a:r>
          </a:p>
        </p:txBody>
      </p:sp>
      <p:sp>
        <p:nvSpPr>
          <p:cNvPr id="4108" name="TextBox 1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315200" y="1371600"/>
            <a:ext cx="1676400" cy="1077913"/>
          </a:xfrm>
          <a:prstGeom prst="rect">
            <a:avLst/>
          </a:prstGeom>
          <a:noFill/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scene3d>
            <a:camera prst="isometricOffAxis2Left"/>
            <a:lightRig rig="threePt" dir="t"/>
          </a:scene3d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Mother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Country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13" grpId="0"/>
      <p:bldP spid="15" grpId="0"/>
      <p:bldP spid="17" grpId="0" animBg="1"/>
      <p:bldP spid="4107" grpId="0"/>
      <p:bldP spid="410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p48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4800" y="1143000"/>
            <a:ext cx="678180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3657600"/>
            <a:ext cx="75438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5334000"/>
            <a:ext cx="78486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4582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CA" sz="4000" smtClean="0">
                <a:solidFill>
                  <a:srgbClr val="FF0000"/>
                </a:solidFill>
              </a:rPr>
              <a:t>Stage One</a:t>
            </a:r>
            <a:endParaRPr lang="en-US" sz="4000" smtClean="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5059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sz="2800" dirty="0" smtClean="0">
                <a:solidFill>
                  <a:schemeClr val="bg1"/>
                </a:solidFill>
              </a:rPr>
              <a:t>Ships left Europe loaded with goods, such as guns, tools, textiles &amp; rum.</a:t>
            </a:r>
          </a:p>
          <a:p>
            <a:pPr eaLnBrk="1" hangingPunct="1">
              <a:lnSpc>
                <a:spcPct val="90000"/>
              </a:lnSpc>
            </a:pPr>
            <a:r>
              <a:rPr lang="en-CA" sz="2800" dirty="0" smtClean="0">
                <a:solidFill>
                  <a:schemeClr val="bg1"/>
                </a:solidFill>
              </a:rPr>
              <a:t>Crews with guns went </a:t>
            </a:r>
            <a:r>
              <a:rPr lang="en-CA" sz="2800" dirty="0" smtClean="0">
                <a:solidFill>
                  <a:schemeClr val="bg1"/>
                </a:solidFill>
              </a:rPr>
              <a:t>to West Africa and ashore </a:t>
            </a:r>
            <a:r>
              <a:rPr lang="en-CA" sz="2800" dirty="0" smtClean="0">
                <a:solidFill>
                  <a:schemeClr val="bg1"/>
                </a:solidFill>
              </a:rPr>
              <a:t>to capture slaves.</a:t>
            </a:r>
          </a:p>
          <a:p>
            <a:pPr eaLnBrk="1" hangingPunct="1">
              <a:lnSpc>
                <a:spcPct val="90000"/>
              </a:lnSpc>
            </a:pPr>
            <a:r>
              <a:rPr lang="en-CA" sz="2800" dirty="0" smtClean="0">
                <a:solidFill>
                  <a:schemeClr val="bg1"/>
                </a:solidFill>
              </a:rPr>
              <a:t>Slaves were obtained by: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z="2800" dirty="0" smtClean="0">
                <a:solidFill>
                  <a:schemeClr val="bg1"/>
                </a:solidFill>
              </a:rPr>
              <a:t>		1. Kidnapping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z="2800" dirty="0" smtClean="0">
                <a:solidFill>
                  <a:schemeClr val="bg1"/>
                </a:solidFill>
              </a:rPr>
              <a:t>		2. Trading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z="2800" dirty="0" smtClean="0">
                <a:solidFill>
                  <a:schemeClr val="bg1"/>
                </a:solidFill>
              </a:rPr>
              <a:t>  		3. People were given by chiefs as tributes (gifts)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z="2800" dirty="0" smtClean="0">
                <a:solidFill>
                  <a:schemeClr val="bg1"/>
                </a:solidFill>
              </a:rPr>
              <a:t>		4. Chiefs would send people who were in debt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z="2800" dirty="0" smtClean="0">
                <a:solidFill>
                  <a:schemeClr val="bg1"/>
                </a:solidFill>
              </a:rPr>
              <a:t>   		5. Chiefs would send criminals through judicial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z="2800" dirty="0" smtClean="0">
                <a:solidFill>
                  <a:schemeClr val="bg1"/>
                </a:solidFill>
              </a:rPr>
              <a:t>		    process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z="2800" dirty="0" smtClean="0">
                <a:solidFill>
                  <a:schemeClr val="bg1"/>
                </a:solidFill>
              </a:rPr>
              <a:t>   		6. Prisoners of tribal wars were also sent.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Buel-01">
            <a:hlinkClick r:id="rId6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04800"/>
            <a:ext cx="38100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7" descr="C010">
            <a:hlinkClick r:id="rId8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304800"/>
            <a:ext cx="3810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9" descr="C014">
            <a:hlinkClick r:id="rId10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43000" y="3505200"/>
            <a:ext cx="670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CA" smtClean="0">
                <a:solidFill>
                  <a:srgbClr val="FF0000"/>
                </a:solidFill>
              </a:rPr>
              <a:t>Forced Participation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CA" sz="2800" dirty="0" smtClean="0">
                <a:solidFill>
                  <a:schemeClr val="bg1"/>
                </a:solidFill>
              </a:rPr>
              <a:t>	</a:t>
            </a:r>
            <a:r>
              <a:rPr lang="en-CA" dirty="0" smtClean="0">
                <a:solidFill>
                  <a:schemeClr val="bg1"/>
                </a:solidFill>
              </a:rPr>
              <a:t>African Chiefs did resist in the beginning; however, they needed weapons for </a:t>
            </a:r>
            <a:r>
              <a:rPr lang="en-CA" dirty="0" err="1" smtClean="0">
                <a:solidFill>
                  <a:schemeClr val="bg1"/>
                </a:solidFill>
              </a:rPr>
              <a:t>defense</a:t>
            </a:r>
            <a:r>
              <a:rPr lang="en-CA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CA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CA" dirty="0" smtClean="0">
                <a:solidFill>
                  <a:schemeClr val="bg1"/>
                </a:solidFill>
              </a:rPr>
              <a:t>	The Europeans were too powerful; therefore, any effort to resistance was unsuccessful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CA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CA" dirty="0" smtClean="0">
                <a:solidFill>
                  <a:schemeClr val="bg1"/>
                </a:solidFill>
              </a:rPr>
              <a:t>	If chiefs did supply slaves, they were threatened to be taken as slaves.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CA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</p:txBody>
      </p:sp>
      <p:pic>
        <p:nvPicPr>
          <p:cNvPr id="9220" name="Picture 4" descr="JCB_01203-3">
            <a:hlinkClick r:id="rId3"/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91200" y="152400"/>
            <a:ext cx="2819400" cy="144780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4038600" cy="4525963"/>
          </a:xfrm>
        </p:spPr>
        <p:txBody>
          <a:bodyPr/>
          <a:lstStyle/>
          <a:p>
            <a:pPr eaLnBrk="1" hangingPunct="1"/>
            <a:r>
              <a:rPr lang="en-CA" sz="2400" dirty="0" smtClean="0">
                <a:solidFill>
                  <a:schemeClr val="bg1"/>
                </a:solidFill>
              </a:rPr>
              <a:t>Slaves were held in prisons along the west coast of Africa. </a:t>
            </a:r>
            <a:r>
              <a:rPr lang="en-CA" sz="2400" dirty="0" smtClean="0">
                <a:solidFill>
                  <a:schemeClr val="bg1"/>
                </a:solidFill>
              </a:rPr>
              <a:t/>
            </a:r>
            <a:br>
              <a:rPr lang="en-CA" sz="2400" dirty="0" smtClean="0">
                <a:solidFill>
                  <a:schemeClr val="bg1"/>
                </a:solidFill>
              </a:rPr>
            </a:br>
            <a:endParaRPr lang="en-CA" sz="2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CA" sz="2400" dirty="0" smtClean="0">
                <a:solidFill>
                  <a:schemeClr val="bg1"/>
                </a:solidFill>
              </a:rPr>
              <a:t>They were waiting to put on slaves ships.</a:t>
            </a:r>
          </a:p>
          <a:p>
            <a:pPr eaLnBrk="1" hangingPunct="1"/>
            <a:endParaRPr lang="en-CA" sz="2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CA" sz="2400" dirty="0" smtClean="0">
                <a:solidFill>
                  <a:schemeClr val="bg1"/>
                </a:solidFill>
              </a:rPr>
              <a:t>Those that journeyed from the interior and were not fit for the ship were left on the shores to die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10243" name="Picture 4" descr="knox02">
            <a:hlinkClick r:id="rId3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19600" y="838200"/>
            <a:ext cx="4419600" cy="502920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4000" smtClean="0">
                <a:solidFill>
                  <a:srgbClr val="FF0000"/>
                </a:solidFill>
              </a:rPr>
              <a:t>Stage Two:  The Middle Passage</a:t>
            </a:r>
            <a:endParaRPr lang="en-US" sz="4000" smtClean="0">
              <a:solidFill>
                <a:srgbClr val="FF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CA" sz="2800" dirty="0" smtClean="0">
                <a:solidFill>
                  <a:schemeClr val="bg1"/>
                </a:solidFill>
              </a:rPr>
              <a:t>Ships sailed across the Atlantic Ocean to the Americas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CA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CA" sz="2800" dirty="0" smtClean="0">
                <a:solidFill>
                  <a:schemeClr val="bg1"/>
                </a:solidFill>
              </a:rPr>
              <a:t>The journey took 8-10 weeks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CA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CA" sz="2800" dirty="0" smtClean="0">
                <a:solidFill>
                  <a:schemeClr val="bg1"/>
                </a:solidFill>
              </a:rPr>
              <a:t>Some Africans tried to jump ship, refused to eat and rebelled.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CA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CA" sz="2800" dirty="0" smtClean="0">
                <a:solidFill>
                  <a:schemeClr val="bg1"/>
                </a:solidFill>
              </a:rPr>
              <a:t>Loss of a slave’s life was a loss of $ for the sailors.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23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Try again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1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Presentation Default&amp;quot;&amp;gt;&amp;lt;Question FontName=&amp;quot;Arial&amp;quot; IsBold=&amp;quot;0&amp;quot; IsItalic=&amp;quot;0&amp;quot; IsUnderline=&amp;quot;0&amp;quot; FontSize=&amp;quot;44&amp;quot; UseDefFont=&amp;quot;0&amp;quot;/&amp;gt;&amp;lt;Answer FontName=&amp;quot;Arial&amp;quot; IsBold=&amp;quot;0&amp;quot; IsItalic=&amp;quot;0&amp;quot; IsUnderline=&amp;quot;0&amp;quot; FontSize=&amp;quot;28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Arial&amp;quot; IsBold=&amp;quot;0&amp;quot; IsItalic=&amp;quot;0&amp;quot; IsUnderline=&amp;quot;0&amp;quot; FontSize=&amp;quot;44&amp;quot;/&amp;gt;&amp;lt;Answer FontName=&amp;quot;Arial&amp;quot; IsBold=&amp;quot;0&amp;quot; IsItalic=&amp;quot;0&amp;quot; IsUnderline=&amp;quot;0&amp;quot; FontSize=&amp;quot;28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1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0&quot;/&gt;&lt;object type=&quot;10062&quot; unique_id=&quot;10006&quot;&gt;&lt;object type=&quot;10050&quot; unique_id=&quot;10007&quot;&gt;&lt;property id=&quot;10020&quot; value=&quot;2&quot;/&gt;&lt;property id=&quot;10191&quot; value=&quot;-1&quot;/&gt;&lt;/object&gt;&lt;object type=&quot;10051&quot; unique_id=&quot;10008&quot;&gt;&lt;property id=&quot;10020&quot; value=&quot;2&quot;/&gt;&lt;property id=&quot;10191&quot; value=&quot;-1&quot;/&gt;&lt;/object&gt;&lt;/object&gt;&lt;object type=&quot;10061&quot; unique_id=&quot;20000&quot;/&gt;&lt;/object&gt;&lt;/object&gt;&lt;/object&gt;&#10;"/>
  <p:tag name="MMPROD_THEME_BG_IMAGE" val=""/>
  <p:tag name="MMPROD_UIDATA" val="&lt;database version=&quot;7.0&quot;&gt;&lt;object type=&quot;1&quot; unique_id=&quot;10001&quot;&gt;&lt;property id=&quot;20141&quot; value=&quot;Slave Trade - Triangle Trade&quot;/&gt;&lt;property id=&quot;20144&quot; value=&quot;1&quot;/&gt;&lt;property id=&quot;20146&quot; value=&quot;0&quot;/&gt;&lt;property id=&quot;20147&quot; value=&quot;0&quot;/&gt;&lt;property id=&quot;20148&quot; value=&quot;30&quot;/&gt;&lt;property id=&quot;20180&quot; value=&quot;0&quot;/&gt;&lt;property id=&quot;20181&quot; value=&quot;1&quot;/&gt;&lt;property id=&quot;20182&quot; value=&quot;0&quot;/&gt;&lt;property id=&quot;20183&quot; value=&quot;1&quot;/&gt;&lt;property id=&quot;20184&quot; value=&quot;7&quot;/&gt;&lt;property id=&quot;20224&quot; value=&quot;C:\Documents and Settings\Alex\Desktop\Slave Trade - Triangle Trade - BETA 2010-11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property id=&quot;20180&quot; value=&quot;0&quot;/&gt;&lt;property id=&quot;20181&quot; value=&quot;1&quot;/&gt;&lt;property id=&quot;20182&quot; value=&quot;0&quot;/&gt;&lt;property id=&quot;20183&quot; value=&quot;1&quot;/&gt;&lt;/object&gt;&lt;object type=&quot;12&quot; unique_id=&quot;10022&quot;&gt;&lt;/object&gt;&lt;object type=&quot;13&quot; unique_id=&quot;10274&quot;&gt;&lt;/object&gt;&lt;/object&gt;&lt;object type=&quot;4&quot; unique_id=&quot;10004&quot;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1&quot; value=&quot;The Triangle Trade&quot;/&gt;&lt;property id=&quot;20303&quot; value=&quot;-1&quot;/&gt;&lt;property id=&quot;20307&quot; value=&quot;256&quot;/&gt;&lt;property id=&quot;20309&quot; value=&quot;-1&quot;/&gt;&lt;/object&gt;&lt;object type=&quot;3&quot; unique_id=&quot;10007&quot;&gt;&lt;property id=&quot;20148&quot; value=&quot;5&quot;/&gt;&lt;property id=&quot;20300&quot; value=&quot;Slide 15 - &amp;quot;Triangular Trade&amp;#x0D;&amp;#x0A;Trade routes between Africa, Europe and the Americas during the Atlantic Slave Trade.&amp;#x0D;&amp;#x0A;&amp;quot;&quot;/&gt;&lt;property id=&quot;20301&quot; value=&quot;Trade Routes&quot;/&gt;&lt;property id=&quot;20303&quot; value=&quot;-1&quot;/&gt;&lt;property id=&quot;20307&quot; value=&quot;284&quot;/&gt;&lt;property id=&quot;20309&quot; value=&quot;-1&quot;/&gt;&lt;/object&gt;&lt;object type=&quot;3&quot; unique_id=&quot;10008&quot;&gt;&lt;property id=&quot;20148&quot; value=&quot;5&quot;/&gt;&lt;property id=&quot;20300&quot; value=&quot;Slide 2 - &amp;quot;Portugal &amp;quot;&quot;/&gt;&lt;property id=&quot;20301&quot; value=&quot;Which Countries Participated&quot;/&gt;&lt;property id=&quot;20303&quot; value=&quot;-1&quot;/&gt;&lt;property id=&quot;20307&quot; value=&quot;258&quot;/&gt;&lt;property id=&quot;20309&quot; value=&quot;-1&quot;/&gt;&lt;/object&gt;&lt;object type=&quot;3&quot; unique_id=&quot;10009&quot;&gt;&lt;property id=&quot;20148&quot; value=&quot;5&quot;/&gt;&lt;property id=&quot;20300&quot; value=&quot;Slide 3&quot;/&gt;&lt;property id=&quot;20301&quot; value=&quot;Mercantilism&quot;/&gt;&lt;property id=&quot;20303&quot; value=&quot;-1&quot;/&gt;&lt;property id=&quot;20307&quot; value=&quot;264&quot;/&gt;&lt;property id=&quot;20309&quot; value=&quot;-1&quot;/&gt;&lt;/object&gt;&lt;object type=&quot;3&quot; unique_id=&quot;10011&quot;&gt;&lt;property id=&quot;20148&quot; value=&quot;5&quot;/&gt;&lt;property id=&quot;20300&quot; value=&quot;Slide 5 - &amp;quot;Stage One&amp;quot;&quot;/&gt;&lt;property id=&quot;20301&quot; value=&quot;Stage One - Africa&quot;/&gt;&lt;property id=&quot;20303&quot; value=&quot;-1&quot;/&gt;&lt;property id=&quot;20307&quot; value=&quot;281&quot;/&gt;&lt;property id=&quot;20309&quot; value=&quot;-1&quot;/&gt;&lt;/object&gt;&lt;object type=&quot;3&quot; unique_id=&quot;10012&quot;&gt;&lt;property id=&quot;20148&quot; value=&quot;5&quot;/&gt;&lt;property id=&quot;20300&quot; value=&quot;Slide 6&quot;/&gt;&lt;property id=&quot;20301&quot; value=&quot;Stage 1 - Africa&quot;/&gt;&lt;property id=&quot;20303&quot; value=&quot;-1&quot;/&gt;&lt;property id=&quot;20307&quot; value=&quot;266&quot;/&gt;&lt;property id=&quot;20309&quot; value=&quot;-1&quot;/&gt;&lt;/object&gt;&lt;object type=&quot;3&quot; unique_id=&quot;10013&quot;&gt;&lt;property id=&quot;20148&quot; value=&quot;5&quot;/&gt;&lt;property id=&quot;20300&quot; value=&quot;Slide 7 - &amp;quot;Forced Participation&amp;quot;&quot;/&gt;&lt;property id=&quot;20301&quot; value=&quot;Forced Participation&quot;/&gt;&lt;property id=&quot;20303&quot; value=&quot;-1&quot;/&gt;&lt;property id=&quot;20307&quot; value=&quot;282&quot;/&gt;&lt;property id=&quot;20309&quot; value=&quot;-1&quot;/&gt;&lt;/object&gt;&lt;object type=&quot;3&quot; unique_id=&quot;10014&quot;&gt;&lt;property id=&quot;20148&quot; value=&quot;5&quot;/&gt;&lt;property id=&quot;20300&quot; value=&quot;Slide 8&quot;/&gt;&lt;property id=&quot;20301&quot; value=&quot;Gathering Slaves&quot;/&gt;&lt;property id=&quot;20303&quot; value=&quot;-1&quot;/&gt;&lt;property id=&quot;20307&quot; value=&quot;283&quot;/&gt;&lt;property id=&quot;20309&quot; value=&quot;-1&quot;/&gt;&lt;/object&gt;&lt;object type=&quot;3&quot; unique_id=&quot;10015&quot;&gt;&lt;property id=&quot;20148&quot; value=&quot;5&quot;/&gt;&lt;property id=&quot;20300&quot; value=&quot;Slide 9 - &amp;quot;Stage Two:  The Middle Passage&amp;quot;&quot;/&gt;&lt;property id=&quot;20301&quot; value=&quot;Stage 2 - The Middle Passage&quot;/&gt;&lt;property id=&quot;20303&quot; value=&quot;-1&quot;/&gt;&lt;property id=&quot;20307&quot; value=&quot;287&quot;/&gt;&lt;property id=&quot;20309&quot; value=&quot;-1&quot;/&gt;&lt;/object&gt;&lt;object type=&quot;3&quot; unique_id=&quot;10016&quot;&gt;&lt;property id=&quot;20148&quot; value=&quot;5&quot;/&gt;&lt;property id=&quot;20300&quot; value=&quot;Slide 10&quot;/&gt;&lt;property id=&quot;20301&quot; value=&quot;The Middle Passage&quot;/&gt;&lt;property id=&quot;20303&quot; value=&quot;-1&quot;/&gt;&lt;property id=&quot;20307&quot; value=&quot;269&quot;/&gt;&lt;property id=&quot;20309&quot; value=&quot;-1&quot;/&gt;&lt;/object&gt;&lt;object type=&quot;3&quot; unique_id=&quot;10017&quot;&gt;&lt;property id=&quot;20148&quot; value=&quot;5&quot;/&gt;&lt;property id=&quot;20300&quot; value=&quot;Slide 11 - &amp;quot;Stage Two&amp;quot;&quot;/&gt;&lt;property id=&quot;20301&quot; value=&quot;Stage 2 - The Middle Passage&quot;/&gt;&lt;property id=&quot;20303&quot; value=&quot;-1&quot;/&gt;&lt;property id=&quot;20307&quot; value=&quot;288&quot;/&gt;&lt;property id=&quot;20309&quot; value=&quot;-1&quot;/&gt;&lt;/object&gt;&lt;object type=&quot;3&quot; unique_id=&quot;10018&quot;&gt;&lt;property id=&quot;20148&quot; value=&quot;5&quot;/&gt;&lt;property id=&quot;20300&quot; value=&quot;Slide 12&quot;/&gt;&lt;property id=&quot;20301&quot; value=&quot;Loading the Ships&quot;/&gt;&lt;property id=&quot;20303&quot; value=&quot;-1&quot;/&gt;&lt;property id=&quot;20307&quot; value=&quot;270&quot;/&gt;&lt;property id=&quot;20309&quot; value=&quot;-1&quot;/&gt;&lt;/object&gt;&lt;object type=&quot;3&quot; unique_id=&quot;10019&quot;&gt;&lt;property id=&quot;20148&quot; value=&quot;5&quot;/&gt;&lt;property id=&quot;20300&quot; value=&quot;Slide 13 - &amp;quot;Stage Three&amp;quot;&quot;/&gt;&lt;property id=&quot;20301&quot; value=&quot;Stage 3 - Resources&quot;/&gt;&lt;property id=&quot;20303&quot; value=&quot;-1&quot;/&gt;&lt;property id=&quot;20307&quot; value=&quot;289&quot;/&gt;&lt;property id=&quot;20309&quot; value=&quot;-1&quot;/&gt;&lt;/object&gt;&lt;object type=&quot;3&quot; unique_id=&quot;10020&quot;&gt;&lt;property id=&quot;20148&quot; value=&quot;5&quot;/&gt;&lt;property id=&quot;20300&quot; value=&quot;Slide 14&quot;/&gt;&lt;property id=&quot;20301&quot; value=&quot;Complete Triangle Trade System&quot;/&gt;&lt;property id=&quot;20303&quot; value=&quot;-1&quot;/&gt;&lt;property id=&quot;20307&quot; value=&quot;292&quot;/&gt;&lt;property id=&quot;20309&quot; value=&quot;-1&quot;/&gt;&lt;/object&gt;&lt;object type=&quot;3&quot; unique_id=&quot;10230&quot;&gt;&lt;property id=&quot;20148&quot; value=&quot;5&quot;/&gt;&lt;property id=&quot;20300&quot; value=&quot;Slide 4&quot;/&gt;&lt;property id=&quot;20301&quot; value=&quot;Triangle Trade System&quot;/&gt;&lt;property id=&quot;20303&quot; value=&quot;-1&quot;/&gt;&lt;property id=&quot;20307&quot; value=&quot;293&quot;/&gt;&lt;property id=&quot;20309&quot; value=&quot;-1&quot;/&gt;&lt;/object&gt;&lt;/object&gt;&lt;object type=&quot;8&quot; unique_id=&quot;10021&quot;&gt;&lt;/object&gt;&lt;/object&gt;&lt;/database&gt;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g4QUE5OSIvPg0KCQk8dWljb2xvciBuYW1lPSJnbG93IiB2YWx1ZT0iMHgzNUQzMzQiLz4NCgkJPHVpY29sb3IgbmFtZT0idGV4dCIgdmFsdWU9IjB4RkZGRkZGIi8+DQoJCTx1aWNvbG9yIG5hbWU9ImxpZ2h0IiB2YWx1ZT0iMHg2MDc4NkIiLz4NCgkJPHVpY29sb3IgbmFtZT0ic2hhZG93IiB2YWx1ZT0iMHgwMDAwMDAiLz4NCgkJPHVpY29sb3IgbmFtZT0iYmFja2dyb3VuZCIgdmFsdWU9IjB4Nzc5Mzg1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+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+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+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+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+DQoJCTx1aXRleHQgbmFtZT0iTVVURSIgdmFsdWU9IlNlc3NpeiIvPg0KCQk8dWl0ZXh0IG5hbWU9IkRPQ1dSQVBfVElUTEUiIHZhbHVlPSJQcmVzZW50ZXIgRG9zeWEgRWtpIi8+DQoJCTx1aXRleHQgbmFtZT0iRE9DV1JBUF9NU0ciIHZhbHVlPSJCaWxnaXNheWFyxLFtYSBLYXlkZXQiLz4NCgkJPHVpdGV4dCBuYW1lPSJET0NXUkFQX1BST01QVCIgdmFsdWU9IsSwbmRpcm1layBpw6dpbiBUxLFrbGF0xLFuIi8+DQoJPC9sYW5ndWFnZT4NCgk8bGFuZ3VhZ2UgaWQ9InJ1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+Ii8+DQoJCTx1aXRleHQgbmFtZT0iU0NSVUJCQVJTVEFUVVNfUExBWUlORyIgdmFsdWU9ItCS0L7RgdC/0YDQvtC40LfQstC10LTQtdC90LjQtSIvPg0KCQk8dWl0ZXh0IG5hbWU9IlNDUlVCQkFSU1RBVFVTX05PQVVESU8iIHZhbHVlPSLQndC10YIg0LDRg9C00LjQviIvPg0KCQk8dWl0ZXh0IG5hbWU9IlNDUlVCQkFSU1RBVFVTX1ZJRFBMQVlJTkciIHZhbHVlPSLQktC+0YHQv9GA0L7QuNC30LLQtdC00LXQvdC40LUg0LLQuNC00LXQviIvPg0KCQk8dWl0ZXh0IG5hbWU9IlNDUlVCQkFSU1RBVFVTX0xPQURJTkciIHZhbHVlPSLQl9Cw0LPRgNGD0LfQutCwIi8+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+0L/RgNC+0YHQsCIvPg0KCQk8IS0tIHN1YnN0aXR1dGlvbjogJW0gPT0gbWludXRlcyByZW1haW5pbmcgLS0+DQoJCTwhLS0gc3Vic3RpdHV0aW9uOiAlcyA9PSBzZWNvbmRzIHJlbWFpbmluZyAtLT4NCgkJPHVpdGV4dCBuYW1lPSJFTEFQU0VEIiB2YWx1ZT0i0J7RgdGC0LDQu9C+0YHRjCAlbSDQvNC40L0uICVzINGBIi8+DQoJCTx1aXRleHQgbmFtZT0iTk9URk9VTkQiIHZhbHVlPSLQndC40YfQtdCz0L4g0L3QtSDQvdCw0LnQtNC10L3QviIvPg0KCQk8dWl0ZXh0IG5hbWU9IkFUVEFDSE1FTlRTIiB2YWx1ZT0i0JLQu9C+0LbQtdC90LjRjyIvPg0KCQk8IS0tIHN1YnN0aXR1dGlvbjogJXAgPT0gY3VycmVudCBzcGVha2VyJ3MgdGl0bGUgLS0+DQoJCTx1aXRleHQgbmFtZT0iQklPV0lOX1RJVExFIiB2YWx1ZT0i0JHQuNC+0LPRgNCw0YTQuNGPOiAlcCIvPg0KCQk8dWl0ZXh0IG5hbWU9IkJJT0JUTl9USVRMRSIgdmFsdWU9ItCR0LjQvtCz0YDQsNGE0LjRjyIvPg0KCQk8dWl0ZXh0IG5hbWU9IkRJVklERVJCVE5fVElUTEUiIHZhbHVlPSJ8Ii8+DQoJCTx1aXRleHQgbmFtZT0iQ09OVEFDVEJUTl9USVRMRSIgdmFsdWU9ItCa0L7QvdGC0LDQutGCIi8+DQoJCTx1aXRleHQgbmFtZT0iVEFCX1FVSVoiIHZhbHVlPSLQntC/0YDQvtGBIi8+DQoJCTx1aXRleHQgbmFtZT0iVEFCX09VVExJTkUiIHZhbHVlPSLQodGF0LXQvNCwIi8+DQoJCTx1aXRleHQgbmFtZT0iVEFCX1RIVU1CIiB2YWx1ZT0i0JHQtdCz0YPQvdC+0LoiLz4NCgkJPHVpdGV4dCBuYW1lPSJUQUJfTk9URVMiIHZhbHVlPSLQl9Cw0LzQtdGC0LrQuCIvPg0KCQk8dWl0ZXh0IG5hbWU9IlRBQl9TRUFSQ0giIHZhbHVlPSLQn9C+0LjRgdC6Ii8+DQoJCTx1aXRleHQgbmFtZT0iU0xJREVfSEVBRElORyIgdmFsdWU9ItCX0LDQs9C+0LvQvtCy0L7QuiDRgdC70LDQudC00LAiLz4NCgkJPHVpdGV4dCBuYW1lPSJEVVJBVElPTl9IRUFESU5HIiB2YWx1ZT0i0JTQu9C40YIt0YHRgtGMIi8+DQoJCTx1aXRleHQgbmFtZT0iU0VBUkNIX0hFQURJTkciIHZhbHVlPSLQn9C+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C6DE513E-9911-4E3F-A27E-87305DAB8D0B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0FAD069F-DEB9-45A5-A23C-82D57DA69337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E23EDD71-B959-4495-8DB9-D01F760C7AB7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ECAE10A-FD43-4547-BC7A-258482CCF2AC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5F2A936F-B487-40F5-A8B7-353B8FA89121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C6F1DA46-29BF-4B2F-AA58-A7A1B4CB0276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59894749-0041-4E34-A2E6-DE1EABD284A6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5047229A-1C8F-40E8-907C-05733260BFF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79B5619-1D62-4660-8DD6-FB8AE467455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560F08BF-6E4A-4255-9024-21EC6AF80CA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072654B-A465-493F-9ABF-68339656C781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F6809DEB-7BFD-4F46-B7C0-8081B7FD3C6D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58D42698-2A9A-49B6-82A8-E722E7EB217E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C4262384-0CD5-47BA-91C2-677D403B337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88F32630-6356-4FF9-9057-882954B71CBD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8E0B6247-48A1-432B-962B-FE794F0E28D4}"/>
  <p:tag name="PRESENTER_SHAPEINFO" val="&lt;ThreeDShapeInfo&gt;&lt;uuid val=&quot;{059C2B70-F05F-41E8-B961-3BD7C0FBEA0F}&quot;/&gt;&lt;filename val=&quot;C:\Documents and Settings\Alex\Desktop\Slave Trade - Triangle Trade - BETA 2010-11\data\asimages\{059C2B70-F05F-41E8-B961-3BD7C0FBEA0F}.png&quot;/&gt;&lt;hasEffects val=&quot;1&quot;/&gt;&lt;left val=&quot;-0.75&quot;/&gt;&lt;top val=&quot;-8.25&quot;/&gt;&lt;width val=&quot;723&quot;/&gt;&lt;height val=&quot;70.5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03DE398-BED8-42EB-9086-7EA47D347704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F69C6C3E-0D7D-401D-9471-9EAE5AC37688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F870E4E7-C8D9-4738-BC75-8F89D0DC748C}"/>
  <p:tag name="PRESENTER_SHAPEINFO" val="&lt;ThreeDShapeInfo&gt;&lt;uuid val=&quot;{6B9A1CB1-C9FB-4CFD-B6BB-3685E78A27B2}&quot;/&gt;&lt;filename val=&quot;C:\Documents and Settings\Alex\Desktop\Slave Trade - Triangle Trade - BETA 2010-11\data\asimages\{6B9A1CB1-C9FB-4CFD-B6BB-3685E78A27B2}.png&quot;/&gt;&lt;hasEffects val=&quot;1&quot;/&gt;&lt;left val=&quot;16.5&quot;/&gt;&lt;top val=&quot;46.5&quot;/&gt;&lt;width val=&quot;239.25&quot;/&gt;&lt;height val=&quot;479.25&quot;/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F5F81CB-32D2-4754-9A24-7F2509544AC7}&quot;/&gt;&lt;filename val=&quot;C:\Documents and Settings\Alex\Desktop\Slave Trade - Triangle Trade - BETA 2010-11\data\asimages\{DF5F81CB-32D2-4754-9A24-7F2509544AC7}.png&quot;/&gt;&lt;hasEffects val=&quot;1&quot;/&gt;&lt;left val=&quot;571.5&quot;/&gt;&lt;top val=&quot;90.75&quot;/&gt;&lt;width val=&quot;141&quot;/&gt;&lt;height val=&quot;112.5&quot;/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B5287D3A-470A-4058-ABBC-1B84A3A40D8F}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295</Words>
  <Application>Microsoft Office PowerPoint</Application>
  <PresentationFormat>On-screen Show (4:3)</PresentationFormat>
  <Paragraphs>69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Albertus Extra Bold</vt:lpstr>
      <vt:lpstr>Default Design</vt:lpstr>
      <vt:lpstr>Slide 1</vt:lpstr>
      <vt:lpstr>Portugal </vt:lpstr>
      <vt:lpstr>Slide 3</vt:lpstr>
      <vt:lpstr>Slide 4</vt:lpstr>
      <vt:lpstr>Stage One</vt:lpstr>
      <vt:lpstr>Slide 6</vt:lpstr>
      <vt:lpstr>Forced Participation</vt:lpstr>
      <vt:lpstr>Slide 8</vt:lpstr>
      <vt:lpstr>Stage Two:  The Middle Passage</vt:lpstr>
      <vt:lpstr>Slide 10</vt:lpstr>
      <vt:lpstr>Stage Two</vt:lpstr>
      <vt:lpstr>Slide 12</vt:lpstr>
      <vt:lpstr>Stage Three</vt:lpstr>
      <vt:lpstr>Slide 14</vt:lpstr>
      <vt:lpstr>Triangular Trade Trade routes between Africa, Europe and the Americas during the Atlantic Slave Trade.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Atlantic Trade The Triangular Trade</dc:title>
  <dc:creator>WINXP</dc:creator>
  <cp:lastModifiedBy> </cp:lastModifiedBy>
  <cp:revision>113</cp:revision>
  <dcterms:created xsi:type="dcterms:W3CDTF">2008-02-24T20:29:55Z</dcterms:created>
  <dcterms:modified xsi:type="dcterms:W3CDTF">2011-02-21T03:22:43Z</dcterms:modified>
</cp:coreProperties>
</file>