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sldIdLst>
    <p:sldId id="256" r:id="rId2"/>
    <p:sldId id="272" r:id="rId3"/>
    <p:sldId id="277" r:id="rId4"/>
    <p:sldId id="257" r:id="rId5"/>
    <p:sldId id="271" r:id="rId6"/>
    <p:sldId id="258" r:id="rId7"/>
    <p:sldId id="259" r:id="rId8"/>
    <p:sldId id="260" r:id="rId9"/>
    <p:sldId id="261" r:id="rId10"/>
    <p:sldId id="262" r:id="rId11"/>
    <p:sldId id="263" r:id="rId12"/>
    <p:sldId id="264" r:id="rId13"/>
    <p:sldId id="265" r:id="rId14"/>
    <p:sldId id="293" r:id="rId15"/>
    <p:sldId id="278"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267" r:id="rId32"/>
    <p:sldId id="268" r:id="rId33"/>
    <p:sldId id="269" r:id="rId34"/>
    <p:sldId id="273" r:id="rId35"/>
    <p:sldId id="270" r:id="rId36"/>
    <p:sldId id="274" r:id="rId37"/>
    <p:sldId id="275" r:id="rId38"/>
    <p:sldId id="282" r:id="rId39"/>
    <p:sldId id="276" r:id="rId40"/>
    <p:sldId id="283" r:id="rId41"/>
    <p:sldId id="284" r:id="rId42"/>
    <p:sldId id="285" r:id="rId43"/>
    <p:sldId id="286" r:id="rId44"/>
    <p:sldId id="292" r:id="rId45"/>
    <p:sldId id="288" r:id="rId46"/>
    <p:sldId id="291" r:id="rId47"/>
    <p:sldId id="289" r:id="rId48"/>
    <p:sldId id="290" r:id="rId49"/>
    <p:sldId id="287" r:id="rId50"/>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Times" panose="02020603060405020304"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panose="02020603060405020304"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panose="02020603060405020304"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panose="02020603060405020304"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panose="02020603060405020304" pitchFamily="18" charset="0"/>
        <a:ea typeface="+mn-ea"/>
        <a:cs typeface="+mn-cs"/>
      </a:defRPr>
    </a:lvl5pPr>
    <a:lvl6pPr marL="2286000" algn="l" defTabSz="914400" rtl="0" eaLnBrk="1" latinLnBrk="0" hangingPunct="1">
      <a:defRPr sz="1400" kern="1200">
        <a:solidFill>
          <a:schemeClr val="tx1"/>
        </a:solidFill>
        <a:latin typeface="Times" panose="02020603060405020304" pitchFamily="18" charset="0"/>
        <a:ea typeface="+mn-ea"/>
        <a:cs typeface="+mn-cs"/>
      </a:defRPr>
    </a:lvl6pPr>
    <a:lvl7pPr marL="2743200" algn="l" defTabSz="914400" rtl="0" eaLnBrk="1" latinLnBrk="0" hangingPunct="1">
      <a:defRPr sz="1400" kern="1200">
        <a:solidFill>
          <a:schemeClr val="tx1"/>
        </a:solidFill>
        <a:latin typeface="Times" panose="02020603060405020304" pitchFamily="18" charset="0"/>
        <a:ea typeface="+mn-ea"/>
        <a:cs typeface="+mn-cs"/>
      </a:defRPr>
    </a:lvl7pPr>
    <a:lvl8pPr marL="3200400" algn="l" defTabSz="914400" rtl="0" eaLnBrk="1" latinLnBrk="0" hangingPunct="1">
      <a:defRPr sz="1400" kern="1200">
        <a:solidFill>
          <a:schemeClr val="tx1"/>
        </a:solidFill>
        <a:latin typeface="Times" panose="02020603060405020304" pitchFamily="18" charset="0"/>
        <a:ea typeface="+mn-ea"/>
        <a:cs typeface="+mn-cs"/>
      </a:defRPr>
    </a:lvl8pPr>
    <a:lvl9pPr marL="3657600" algn="l" defTabSz="914400" rtl="0" eaLnBrk="1" latinLnBrk="0" hangingPunct="1">
      <a:defRPr sz="1400" kern="1200">
        <a:solidFill>
          <a:schemeClr val="tx1"/>
        </a:solidFill>
        <a:latin typeface="Times" panose="0202060306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FF"/>
    <a:srgbClr val="FF00FF"/>
    <a:srgbClr val="9900CC"/>
    <a:srgbClr val="FFFF00"/>
    <a:srgbClr val="FF3300"/>
    <a:srgbClr val="94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9" d="100"/>
          <a:sy n="69"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8840E-8937-4789-A7F6-25F89612A6E7}" type="datetimeFigureOut">
              <a:rPr lang="en-US" smtClean="0"/>
              <a:t>11/30/2018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0EE22-B4CC-4CE7-94AE-97E274B6FD51}" type="slidenum">
              <a:rPr lang="en-US" smtClean="0"/>
              <a:t>‹#›</a:t>
            </a:fld>
            <a:endParaRPr lang="en-US"/>
          </a:p>
        </p:txBody>
      </p:sp>
    </p:spTree>
    <p:extLst>
      <p:ext uri="{BB962C8B-B14F-4D97-AF65-F5344CB8AC3E}">
        <p14:creationId xmlns:p14="http://schemas.microsoft.com/office/powerpoint/2010/main" val="145601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832DD8A-1DAD-4282-93B2-D29C1EF60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A0218D-D5F5-4763-BECC-05AF022FDAF0}" type="slidenum">
              <a:rPr lang="en-US" altLang="en-US"/>
              <a:pPr/>
              <a:t>14</a:t>
            </a:fld>
            <a:endParaRPr lang="en-US" altLang="en-US"/>
          </a:p>
        </p:txBody>
      </p:sp>
      <p:sp>
        <p:nvSpPr>
          <p:cNvPr id="21507" name="Rectangle 2">
            <a:extLst>
              <a:ext uri="{FF2B5EF4-FFF2-40B4-BE49-F238E27FC236}">
                <a16:creationId xmlns:a16="http://schemas.microsoft.com/office/drawing/2014/main" id="{FEC79FC2-69AB-41A4-80A1-DC05F701D80D}"/>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29874266-FC7F-4D84-87D7-BC3B402C37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3337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E277D0C-BA65-4DCE-AA1F-5295B3F850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A66F9C-26D2-4A73-AFD7-2FB1921C5F42}" type="slidenum">
              <a:rPr lang="en-US" altLang="en-US"/>
              <a:pPr/>
              <a:t>24</a:t>
            </a:fld>
            <a:endParaRPr lang="en-US" altLang="en-US"/>
          </a:p>
        </p:txBody>
      </p:sp>
      <p:sp>
        <p:nvSpPr>
          <p:cNvPr id="30723" name="Rectangle 2">
            <a:extLst>
              <a:ext uri="{FF2B5EF4-FFF2-40B4-BE49-F238E27FC236}">
                <a16:creationId xmlns:a16="http://schemas.microsoft.com/office/drawing/2014/main" id="{D035FB8F-B332-471F-B3BF-C8D61DDDEF1E}"/>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7C03A231-DF3C-44A3-992E-4CC358E93E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0323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CEC23B2-F903-40B7-9B6F-B5DF09672F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0480F2-B9CD-4BEA-9DE2-5A114DDE151E}" type="slidenum">
              <a:rPr lang="en-US" altLang="en-US"/>
              <a:pPr/>
              <a:t>25</a:t>
            </a:fld>
            <a:endParaRPr lang="en-US" altLang="en-US"/>
          </a:p>
        </p:txBody>
      </p:sp>
      <p:sp>
        <p:nvSpPr>
          <p:cNvPr id="31747" name="Rectangle 2">
            <a:extLst>
              <a:ext uri="{FF2B5EF4-FFF2-40B4-BE49-F238E27FC236}">
                <a16:creationId xmlns:a16="http://schemas.microsoft.com/office/drawing/2014/main" id="{E1FDE9F9-998A-4902-BCF5-6E437D5393BA}"/>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FECDB4C2-F596-4C13-B263-B741870279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6648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1A41644-A139-4BFC-A1D5-1B830379F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98F1A3-F9A4-49B3-859C-D05DF693619E}" type="slidenum">
              <a:rPr lang="en-US" altLang="en-US"/>
              <a:pPr/>
              <a:t>26</a:t>
            </a:fld>
            <a:endParaRPr lang="en-US" altLang="en-US"/>
          </a:p>
        </p:txBody>
      </p:sp>
      <p:sp>
        <p:nvSpPr>
          <p:cNvPr id="32771" name="Rectangle 2">
            <a:extLst>
              <a:ext uri="{FF2B5EF4-FFF2-40B4-BE49-F238E27FC236}">
                <a16:creationId xmlns:a16="http://schemas.microsoft.com/office/drawing/2014/main" id="{24360085-822D-412F-B809-13C09D9E979C}"/>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40B2DFE3-7974-4679-AE6E-3B66C40B5E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35307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CD1DE8B-13AA-45DE-9024-49E5BD4D15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950292-A7CA-4B7B-A63C-A728C2E3FE7B}" type="slidenum">
              <a:rPr lang="en-US" altLang="en-US"/>
              <a:pPr/>
              <a:t>27</a:t>
            </a:fld>
            <a:endParaRPr lang="en-US" altLang="en-US"/>
          </a:p>
        </p:txBody>
      </p:sp>
      <p:sp>
        <p:nvSpPr>
          <p:cNvPr id="33795" name="Rectangle 2">
            <a:extLst>
              <a:ext uri="{FF2B5EF4-FFF2-40B4-BE49-F238E27FC236}">
                <a16:creationId xmlns:a16="http://schemas.microsoft.com/office/drawing/2014/main" id="{7123C2EB-AC7C-4BEE-8C22-0430A183D977}"/>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A36FDCD5-A489-4E21-8605-6C0B67AFD7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1306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33A26B6-0A61-4F42-A7FD-B4034EC99A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9B8FB9-946D-4AC1-A817-D25ECB400DD0}" type="slidenum">
              <a:rPr lang="en-US" altLang="en-US"/>
              <a:pPr/>
              <a:t>28</a:t>
            </a:fld>
            <a:endParaRPr lang="en-US" altLang="en-US"/>
          </a:p>
        </p:txBody>
      </p:sp>
      <p:sp>
        <p:nvSpPr>
          <p:cNvPr id="34819" name="Rectangle 2">
            <a:extLst>
              <a:ext uri="{FF2B5EF4-FFF2-40B4-BE49-F238E27FC236}">
                <a16:creationId xmlns:a16="http://schemas.microsoft.com/office/drawing/2014/main" id="{34C65E1C-004C-444E-AA81-17E8BE30B074}"/>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A23B2542-8ED2-4F32-8693-639A1204CE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5173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FACCE91-746D-4112-A049-674C0D74EE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C2EAD9-2605-4AF1-A80A-5A1C98EE6820}" type="slidenum">
              <a:rPr lang="en-US" altLang="en-US"/>
              <a:pPr/>
              <a:t>29</a:t>
            </a:fld>
            <a:endParaRPr lang="en-US" altLang="en-US"/>
          </a:p>
        </p:txBody>
      </p:sp>
      <p:sp>
        <p:nvSpPr>
          <p:cNvPr id="35843" name="Rectangle 2">
            <a:extLst>
              <a:ext uri="{FF2B5EF4-FFF2-40B4-BE49-F238E27FC236}">
                <a16:creationId xmlns:a16="http://schemas.microsoft.com/office/drawing/2014/main" id="{9829AD38-67E0-4D42-B32B-DA2E5DB7BA79}"/>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79F42F75-77DA-42F1-A76A-E9C6F23F46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4444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DF2A846-D848-4E3D-B7C6-7FE80C966F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B75658-ED98-4913-A75D-38048B60CD1E}" type="slidenum">
              <a:rPr lang="en-US" altLang="en-US"/>
              <a:pPr/>
              <a:t>15</a:t>
            </a:fld>
            <a:endParaRPr lang="en-US" altLang="en-US"/>
          </a:p>
        </p:txBody>
      </p:sp>
      <p:sp>
        <p:nvSpPr>
          <p:cNvPr id="22531" name="Rectangle 2">
            <a:extLst>
              <a:ext uri="{FF2B5EF4-FFF2-40B4-BE49-F238E27FC236}">
                <a16:creationId xmlns:a16="http://schemas.microsoft.com/office/drawing/2014/main" id="{43632C1D-0445-4B2E-8A9E-0FCC59FE0B30}"/>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59F8DEF9-485F-47D5-AFDF-F1CAD798DD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9667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5D35016-E1A4-47B6-8605-C99C093340B6}"/>
              </a:ext>
            </a:extLst>
          </p:cNvPr>
          <p:cNvSpPr>
            <a:spLocks noRot="1" noChangeArrowheads="1" noTextEdit="1"/>
          </p:cNvSpPr>
          <p:nvPr>
            <p:ph type="sldImg"/>
          </p:nvPr>
        </p:nvSpPr>
        <p:spPr>
          <a:ln/>
        </p:spPr>
      </p:sp>
      <p:sp>
        <p:nvSpPr>
          <p:cNvPr id="23555" name="Rectangle 3">
            <a:extLst>
              <a:ext uri="{FF2B5EF4-FFF2-40B4-BE49-F238E27FC236}">
                <a16:creationId xmlns:a16="http://schemas.microsoft.com/office/drawing/2014/main" id="{6075621B-98DA-4420-9A5D-0F3C041C0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15746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5F443C9-04F3-481C-95CF-65A8B5CBE0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EFF2FF-D7D6-476D-BD57-492BB8C591DD}" type="slidenum">
              <a:rPr lang="en-US" altLang="en-US"/>
              <a:pPr/>
              <a:t>17</a:t>
            </a:fld>
            <a:endParaRPr lang="en-US" altLang="en-US"/>
          </a:p>
        </p:txBody>
      </p:sp>
      <p:sp>
        <p:nvSpPr>
          <p:cNvPr id="24579" name="Rectangle 2">
            <a:extLst>
              <a:ext uri="{FF2B5EF4-FFF2-40B4-BE49-F238E27FC236}">
                <a16:creationId xmlns:a16="http://schemas.microsoft.com/office/drawing/2014/main" id="{1CFC8A91-E1BA-43C9-ABB4-C2808673CC25}"/>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B92F03CE-778D-4DD7-A665-375C284770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2251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B89C24B-8509-41BB-BB02-F9D48A5962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CAF823-FAE6-4C29-BDAC-31F809326C0D}" type="slidenum">
              <a:rPr lang="en-US" altLang="en-US"/>
              <a:pPr/>
              <a:t>18</a:t>
            </a:fld>
            <a:endParaRPr lang="en-US" altLang="en-US"/>
          </a:p>
        </p:txBody>
      </p:sp>
      <p:sp>
        <p:nvSpPr>
          <p:cNvPr id="25603" name="Rectangle 2">
            <a:extLst>
              <a:ext uri="{FF2B5EF4-FFF2-40B4-BE49-F238E27FC236}">
                <a16:creationId xmlns:a16="http://schemas.microsoft.com/office/drawing/2014/main" id="{CDACF4F6-9E29-47C8-B385-51D3E984B1C5}"/>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FBB00536-C1FB-4C1E-9191-C7CA80A89C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0757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102B385-ECB5-4FE4-8D05-72D767133B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AEFAC0-2AB1-4733-8A3A-B7D98ADAC05D}" type="slidenum">
              <a:rPr lang="en-US" altLang="en-US"/>
              <a:pPr/>
              <a:t>19</a:t>
            </a:fld>
            <a:endParaRPr lang="en-US" altLang="en-US"/>
          </a:p>
        </p:txBody>
      </p:sp>
      <p:sp>
        <p:nvSpPr>
          <p:cNvPr id="26627" name="Rectangle 2">
            <a:extLst>
              <a:ext uri="{FF2B5EF4-FFF2-40B4-BE49-F238E27FC236}">
                <a16:creationId xmlns:a16="http://schemas.microsoft.com/office/drawing/2014/main" id="{F6E6985A-006B-4ECB-BC9C-2845DD937489}"/>
              </a:ext>
            </a:extLst>
          </p:cNvPr>
          <p:cNvSpPr>
            <a:spLocks noRot="1" noChangeArrowheads="1" noTextEdit="1"/>
          </p:cNvSpPr>
          <p:nvPr>
            <p:ph type="sldImg"/>
          </p:nvPr>
        </p:nvSpPr>
        <p:spPr>
          <a:ln/>
        </p:spPr>
      </p:sp>
      <p:sp>
        <p:nvSpPr>
          <p:cNvPr id="26628" name="Rectangle 3">
            <a:extLst>
              <a:ext uri="{FF2B5EF4-FFF2-40B4-BE49-F238E27FC236}">
                <a16:creationId xmlns:a16="http://schemas.microsoft.com/office/drawing/2014/main" id="{04DE21C6-831A-410D-98F0-B08DB3BD87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8864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273FFA7-47F4-42B3-8343-2AAB5D9B9A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7E47F0-0BDA-492A-BB0E-EA0746908A34}" type="slidenum">
              <a:rPr lang="en-US" altLang="en-US"/>
              <a:pPr/>
              <a:t>21</a:t>
            </a:fld>
            <a:endParaRPr lang="en-US" altLang="en-US"/>
          </a:p>
        </p:txBody>
      </p:sp>
      <p:sp>
        <p:nvSpPr>
          <p:cNvPr id="27651" name="Rectangle 2">
            <a:extLst>
              <a:ext uri="{FF2B5EF4-FFF2-40B4-BE49-F238E27FC236}">
                <a16:creationId xmlns:a16="http://schemas.microsoft.com/office/drawing/2014/main" id="{5AC222B9-CE99-4C62-BA11-E463F6B709CA}"/>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61F3C753-EA48-468C-82D5-8D28B4AB2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4380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F128F3A-F5D2-4CB5-A1D7-10042E67ED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CD4E30-D439-4B86-BCD2-9E784F42BD1C}" type="slidenum">
              <a:rPr lang="en-US" altLang="en-US"/>
              <a:pPr/>
              <a:t>22</a:t>
            </a:fld>
            <a:endParaRPr lang="en-US" altLang="en-US"/>
          </a:p>
        </p:txBody>
      </p:sp>
      <p:sp>
        <p:nvSpPr>
          <p:cNvPr id="28675" name="Rectangle 2">
            <a:extLst>
              <a:ext uri="{FF2B5EF4-FFF2-40B4-BE49-F238E27FC236}">
                <a16:creationId xmlns:a16="http://schemas.microsoft.com/office/drawing/2014/main" id="{FB646364-4BEE-4BFA-9AB4-2D84D26F11DB}"/>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CB5B7D4C-F35A-400E-A9F3-B5BABF401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3362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7C0B220-88D7-47A6-892C-F04ECA0A4C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1638AC-4955-47F3-B064-7853B8AD8F23}" type="slidenum">
              <a:rPr lang="en-US" altLang="en-US"/>
              <a:pPr/>
              <a:t>23</a:t>
            </a:fld>
            <a:endParaRPr lang="en-US" altLang="en-US"/>
          </a:p>
        </p:txBody>
      </p:sp>
      <p:sp>
        <p:nvSpPr>
          <p:cNvPr id="29699" name="Rectangle 2">
            <a:extLst>
              <a:ext uri="{FF2B5EF4-FFF2-40B4-BE49-F238E27FC236}">
                <a16:creationId xmlns:a16="http://schemas.microsoft.com/office/drawing/2014/main" id="{A9AB6F3B-1207-44E3-9833-8E61FC17FBA5}"/>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0877AE68-29E6-4B86-AD1A-A33D39430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6356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867E-F2EE-4CE8-8BD4-D813AB631E0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965FCB-2879-403B-A01D-155DAF38F6B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B9835C-F14D-4FC5-A116-3BEAD91F94E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91D0A5-D2E0-461F-9234-913DC33F5E1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D59F603-F3D0-4F60-A330-643BE81132A8}"/>
              </a:ext>
            </a:extLst>
          </p:cNvPr>
          <p:cNvSpPr>
            <a:spLocks noGrp="1"/>
          </p:cNvSpPr>
          <p:nvPr>
            <p:ph type="sldNum" sz="quarter" idx="12"/>
          </p:nvPr>
        </p:nvSpPr>
        <p:spPr/>
        <p:txBody>
          <a:bodyPr/>
          <a:lstStyle>
            <a:lvl1pPr>
              <a:defRPr/>
            </a:lvl1pPr>
          </a:lstStyle>
          <a:p>
            <a:fld id="{64209327-1414-4616-8981-B1B4AF789340}" type="slidenum">
              <a:rPr lang="en-US" altLang="en-US"/>
              <a:pPr/>
              <a:t>‹#›</a:t>
            </a:fld>
            <a:endParaRPr lang="en-US" altLang="en-US"/>
          </a:p>
        </p:txBody>
      </p:sp>
    </p:spTree>
    <p:extLst>
      <p:ext uri="{BB962C8B-B14F-4D97-AF65-F5344CB8AC3E}">
        <p14:creationId xmlns:p14="http://schemas.microsoft.com/office/powerpoint/2010/main" val="171107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662E-142F-4922-B06C-6A6BECABA6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9B0E07-F08B-4368-ACE9-2A1F0E58C3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420D8-0CD0-4130-B474-5180C5B9230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241156-E21E-49FA-9634-EFC51C230F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28BB1AD-490C-4751-B426-34A50E1541C8}"/>
              </a:ext>
            </a:extLst>
          </p:cNvPr>
          <p:cNvSpPr>
            <a:spLocks noGrp="1"/>
          </p:cNvSpPr>
          <p:nvPr>
            <p:ph type="sldNum" sz="quarter" idx="12"/>
          </p:nvPr>
        </p:nvSpPr>
        <p:spPr/>
        <p:txBody>
          <a:bodyPr/>
          <a:lstStyle>
            <a:lvl1pPr>
              <a:defRPr/>
            </a:lvl1pPr>
          </a:lstStyle>
          <a:p>
            <a:fld id="{2AA2F174-7AB6-4C1D-8913-F5D1ECF21C17}" type="slidenum">
              <a:rPr lang="en-US" altLang="en-US"/>
              <a:pPr/>
              <a:t>‹#›</a:t>
            </a:fld>
            <a:endParaRPr lang="en-US" altLang="en-US"/>
          </a:p>
        </p:txBody>
      </p:sp>
    </p:spTree>
    <p:extLst>
      <p:ext uri="{BB962C8B-B14F-4D97-AF65-F5344CB8AC3E}">
        <p14:creationId xmlns:p14="http://schemas.microsoft.com/office/powerpoint/2010/main" val="393221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D38C71-8FA7-485D-8606-D523E495A325}"/>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4E8621-4340-424C-9F48-DAC96B871AEF}"/>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E56B5-7C04-4561-A593-EA82E15368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F749834-589D-4F3A-B9F9-DB40A0032F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F9AD936-D241-4F6E-9239-9051680E8661}"/>
              </a:ext>
            </a:extLst>
          </p:cNvPr>
          <p:cNvSpPr>
            <a:spLocks noGrp="1"/>
          </p:cNvSpPr>
          <p:nvPr>
            <p:ph type="sldNum" sz="quarter" idx="12"/>
          </p:nvPr>
        </p:nvSpPr>
        <p:spPr/>
        <p:txBody>
          <a:bodyPr/>
          <a:lstStyle>
            <a:lvl1pPr>
              <a:defRPr/>
            </a:lvl1pPr>
          </a:lstStyle>
          <a:p>
            <a:fld id="{6ADC0BA7-A8F5-4930-8A14-970712351B56}" type="slidenum">
              <a:rPr lang="en-US" altLang="en-US"/>
              <a:pPr/>
              <a:t>‹#›</a:t>
            </a:fld>
            <a:endParaRPr lang="en-US" altLang="en-US"/>
          </a:p>
        </p:txBody>
      </p:sp>
    </p:spTree>
    <p:extLst>
      <p:ext uri="{BB962C8B-B14F-4D97-AF65-F5344CB8AC3E}">
        <p14:creationId xmlns:p14="http://schemas.microsoft.com/office/powerpoint/2010/main" val="203813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A8444929-7F72-4D05-84D4-BFDDB822B3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FFFF924B-C3AA-4EEA-89EB-0AECB9F07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5E4E2B38-CE75-4B7F-B431-C74BC76F84C4}"/>
              </a:ext>
            </a:extLst>
          </p:cNvPr>
          <p:cNvSpPr>
            <a:spLocks noGrp="1" noChangeArrowheads="1"/>
          </p:cNvSpPr>
          <p:nvPr>
            <p:ph type="sldNum" sz="quarter" idx="12"/>
          </p:nvPr>
        </p:nvSpPr>
        <p:spPr>
          <a:ln/>
        </p:spPr>
        <p:txBody>
          <a:bodyPr/>
          <a:lstStyle>
            <a:lvl1pPr>
              <a:defRPr/>
            </a:lvl1pPr>
          </a:lstStyle>
          <a:p>
            <a:fld id="{1E05FA62-8F48-47E3-AA53-789A5C1FF2E9}" type="slidenum">
              <a:rPr lang="en-US" altLang="en-US"/>
              <a:pPr/>
              <a:t>‹#›</a:t>
            </a:fld>
            <a:endParaRPr lang="en-US" altLang="en-US"/>
          </a:p>
        </p:txBody>
      </p:sp>
    </p:spTree>
    <p:extLst>
      <p:ext uri="{BB962C8B-B14F-4D97-AF65-F5344CB8AC3E}">
        <p14:creationId xmlns:p14="http://schemas.microsoft.com/office/powerpoint/2010/main" val="31047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632F-2619-4AD8-BE76-57853DA37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BDE28F-C829-4B83-90A6-A1BC856ABC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F4E19-339A-469B-96F4-578D2C31D7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8E2C350-C86C-4DA4-A38D-7DD3BD1F025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54B24D8-5BF0-4340-BB15-9B6869FE0944}"/>
              </a:ext>
            </a:extLst>
          </p:cNvPr>
          <p:cNvSpPr>
            <a:spLocks noGrp="1"/>
          </p:cNvSpPr>
          <p:nvPr>
            <p:ph type="sldNum" sz="quarter" idx="12"/>
          </p:nvPr>
        </p:nvSpPr>
        <p:spPr/>
        <p:txBody>
          <a:bodyPr/>
          <a:lstStyle>
            <a:lvl1pPr>
              <a:defRPr/>
            </a:lvl1pPr>
          </a:lstStyle>
          <a:p>
            <a:fld id="{23435EAB-459C-44A1-B274-FB5FDD8ECA08}" type="slidenum">
              <a:rPr lang="en-US" altLang="en-US"/>
              <a:pPr/>
              <a:t>‹#›</a:t>
            </a:fld>
            <a:endParaRPr lang="en-US" altLang="en-US"/>
          </a:p>
        </p:txBody>
      </p:sp>
    </p:spTree>
    <p:extLst>
      <p:ext uri="{BB962C8B-B14F-4D97-AF65-F5344CB8AC3E}">
        <p14:creationId xmlns:p14="http://schemas.microsoft.com/office/powerpoint/2010/main" val="160715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A733-7EB8-4F09-A8BA-F9D1B2BC7EF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B90B52-EB17-43A2-BB03-B789A296D0F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824AC2D-B02D-4AB4-801B-801091780C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F262B4-AB94-49F8-8328-358C320517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0FBBCD2-ABB5-4077-934D-BE11AA986F77}"/>
              </a:ext>
            </a:extLst>
          </p:cNvPr>
          <p:cNvSpPr>
            <a:spLocks noGrp="1"/>
          </p:cNvSpPr>
          <p:nvPr>
            <p:ph type="sldNum" sz="quarter" idx="12"/>
          </p:nvPr>
        </p:nvSpPr>
        <p:spPr/>
        <p:txBody>
          <a:bodyPr/>
          <a:lstStyle>
            <a:lvl1pPr>
              <a:defRPr/>
            </a:lvl1pPr>
          </a:lstStyle>
          <a:p>
            <a:fld id="{C4BD9E67-ADEC-4659-AA79-0E8E3742A607}" type="slidenum">
              <a:rPr lang="en-US" altLang="en-US"/>
              <a:pPr/>
              <a:t>‹#›</a:t>
            </a:fld>
            <a:endParaRPr lang="en-US" altLang="en-US"/>
          </a:p>
        </p:txBody>
      </p:sp>
    </p:spTree>
    <p:extLst>
      <p:ext uri="{BB962C8B-B14F-4D97-AF65-F5344CB8AC3E}">
        <p14:creationId xmlns:p14="http://schemas.microsoft.com/office/powerpoint/2010/main" val="32163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EB8D-ED09-4515-856A-5829A3113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1C8BB1-43ED-42E1-B7A7-6783BB80C62D}"/>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5DF2E8-953E-460B-9589-035386E06CEC}"/>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D2258-20DB-47B0-8564-1985F036B27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EB30F30-7920-4786-ADBF-FC256639207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85E6D56-9AAD-47DC-AF8C-A7398B9F410D}"/>
              </a:ext>
            </a:extLst>
          </p:cNvPr>
          <p:cNvSpPr>
            <a:spLocks noGrp="1"/>
          </p:cNvSpPr>
          <p:nvPr>
            <p:ph type="sldNum" sz="quarter" idx="12"/>
          </p:nvPr>
        </p:nvSpPr>
        <p:spPr/>
        <p:txBody>
          <a:bodyPr/>
          <a:lstStyle>
            <a:lvl1pPr>
              <a:defRPr/>
            </a:lvl1pPr>
          </a:lstStyle>
          <a:p>
            <a:fld id="{90956B94-472B-4DB0-8E44-3E095CED1233}" type="slidenum">
              <a:rPr lang="en-US" altLang="en-US"/>
              <a:pPr/>
              <a:t>‹#›</a:t>
            </a:fld>
            <a:endParaRPr lang="en-US" altLang="en-US"/>
          </a:p>
        </p:txBody>
      </p:sp>
    </p:spTree>
    <p:extLst>
      <p:ext uri="{BB962C8B-B14F-4D97-AF65-F5344CB8AC3E}">
        <p14:creationId xmlns:p14="http://schemas.microsoft.com/office/powerpoint/2010/main" val="19626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9B8E-25F4-4F33-B143-9A15AC4DE4A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4C1F2E-1541-4659-82CB-294487CFC0D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4249FD-2546-4CED-A057-E25FD0D4418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D9518B-6BBB-47BC-BD6B-BD70DB53D7D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7E440F-CB4E-4E65-BFC3-98845387240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6EBEB1-C9F3-43F0-A723-F94D6BEF469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D0D745-0E04-4F22-8CE2-C629DF74CA7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FF1245E-54A3-4D3D-81B4-7C8BD6435745}"/>
              </a:ext>
            </a:extLst>
          </p:cNvPr>
          <p:cNvSpPr>
            <a:spLocks noGrp="1"/>
          </p:cNvSpPr>
          <p:nvPr>
            <p:ph type="sldNum" sz="quarter" idx="12"/>
          </p:nvPr>
        </p:nvSpPr>
        <p:spPr/>
        <p:txBody>
          <a:bodyPr/>
          <a:lstStyle>
            <a:lvl1pPr>
              <a:defRPr/>
            </a:lvl1pPr>
          </a:lstStyle>
          <a:p>
            <a:fld id="{90AA615A-EBA2-4677-AB39-62822BC445ED}" type="slidenum">
              <a:rPr lang="en-US" altLang="en-US"/>
              <a:pPr/>
              <a:t>‹#›</a:t>
            </a:fld>
            <a:endParaRPr lang="en-US" altLang="en-US"/>
          </a:p>
        </p:txBody>
      </p:sp>
    </p:spTree>
    <p:extLst>
      <p:ext uri="{BB962C8B-B14F-4D97-AF65-F5344CB8AC3E}">
        <p14:creationId xmlns:p14="http://schemas.microsoft.com/office/powerpoint/2010/main" val="366043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C267-EF1D-463B-9692-E89A436F41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960ADC-2994-48FF-BE03-0161C9A06E8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6F34860-B9C5-4640-ADD9-54337882DAE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C2B0B2D-5726-470A-B3F6-AEE943F3D72C}"/>
              </a:ext>
            </a:extLst>
          </p:cNvPr>
          <p:cNvSpPr>
            <a:spLocks noGrp="1"/>
          </p:cNvSpPr>
          <p:nvPr>
            <p:ph type="sldNum" sz="quarter" idx="12"/>
          </p:nvPr>
        </p:nvSpPr>
        <p:spPr/>
        <p:txBody>
          <a:bodyPr/>
          <a:lstStyle>
            <a:lvl1pPr>
              <a:defRPr/>
            </a:lvl1pPr>
          </a:lstStyle>
          <a:p>
            <a:fld id="{3525C401-01C2-490F-ABC2-B79CD109441B}" type="slidenum">
              <a:rPr lang="en-US" altLang="en-US"/>
              <a:pPr/>
              <a:t>‹#›</a:t>
            </a:fld>
            <a:endParaRPr lang="en-US" altLang="en-US"/>
          </a:p>
        </p:txBody>
      </p:sp>
    </p:spTree>
    <p:extLst>
      <p:ext uri="{BB962C8B-B14F-4D97-AF65-F5344CB8AC3E}">
        <p14:creationId xmlns:p14="http://schemas.microsoft.com/office/powerpoint/2010/main" val="293646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7AFAB-6622-4E2A-A3E9-F71F935AFEB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689D989-1BA9-4C76-8288-FBF899CCB9D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E1CBB56-0D5F-4D8A-A8D8-1721B03735F8}"/>
              </a:ext>
            </a:extLst>
          </p:cNvPr>
          <p:cNvSpPr>
            <a:spLocks noGrp="1"/>
          </p:cNvSpPr>
          <p:nvPr>
            <p:ph type="sldNum" sz="quarter" idx="12"/>
          </p:nvPr>
        </p:nvSpPr>
        <p:spPr/>
        <p:txBody>
          <a:bodyPr/>
          <a:lstStyle>
            <a:lvl1pPr>
              <a:defRPr/>
            </a:lvl1pPr>
          </a:lstStyle>
          <a:p>
            <a:fld id="{47BD98CB-6E0E-40D7-B351-924CFA08C197}" type="slidenum">
              <a:rPr lang="en-US" altLang="en-US"/>
              <a:pPr/>
              <a:t>‹#›</a:t>
            </a:fld>
            <a:endParaRPr lang="en-US" altLang="en-US"/>
          </a:p>
        </p:txBody>
      </p:sp>
    </p:spTree>
    <p:extLst>
      <p:ext uri="{BB962C8B-B14F-4D97-AF65-F5344CB8AC3E}">
        <p14:creationId xmlns:p14="http://schemas.microsoft.com/office/powerpoint/2010/main" val="34018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A0DB-BCF2-41FF-836D-80929948836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3E0B1-19AC-4AAF-A700-A00D01552D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B81CB6-37F3-432C-818E-43743AA1B3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DDC6E7-D610-4823-AB08-3D81844ED19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11BDB85-B4D0-4323-A186-FE2C20ED6E0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19A72D5-2A1E-47FE-B52C-525F3194F2CB}"/>
              </a:ext>
            </a:extLst>
          </p:cNvPr>
          <p:cNvSpPr>
            <a:spLocks noGrp="1"/>
          </p:cNvSpPr>
          <p:nvPr>
            <p:ph type="sldNum" sz="quarter" idx="12"/>
          </p:nvPr>
        </p:nvSpPr>
        <p:spPr/>
        <p:txBody>
          <a:bodyPr/>
          <a:lstStyle>
            <a:lvl1pPr>
              <a:defRPr/>
            </a:lvl1pPr>
          </a:lstStyle>
          <a:p>
            <a:fld id="{F85E6ADE-5E2C-4F53-B81F-C8052BAB4B5E}" type="slidenum">
              <a:rPr lang="en-US" altLang="en-US"/>
              <a:pPr/>
              <a:t>‹#›</a:t>
            </a:fld>
            <a:endParaRPr lang="en-US" altLang="en-US"/>
          </a:p>
        </p:txBody>
      </p:sp>
    </p:spTree>
    <p:extLst>
      <p:ext uri="{BB962C8B-B14F-4D97-AF65-F5344CB8AC3E}">
        <p14:creationId xmlns:p14="http://schemas.microsoft.com/office/powerpoint/2010/main" val="113836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BC99-2868-4D67-9574-888A1F02E5A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65AF3-1B78-4266-A478-698B569066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5287AD-ED21-4A77-BBA3-A87ECF931C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6D6FAE-E71C-49CF-A506-ECF2413D783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601502C-5D41-41F3-A5A9-0ABEDDEA345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9FD3583-0A63-4B9B-9D1C-738945556C57}"/>
              </a:ext>
            </a:extLst>
          </p:cNvPr>
          <p:cNvSpPr>
            <a:spLocks noGrp="1"/>
          </p:cNvSpPr>
          <p:nvPr>
            <p:ph type="sldNum" sz="quarter" idx="12"/>
          </p:nvPr>
        </p:nvSpPr>
        <p:spPr/>
        <p:txBody>
          <a:bodyPr/>
          <a:lstStyle>
            <a:lvl1pPr>
              <a:defRPr/>
            </a:lvl1pPr>
          </a:lstStyle>
          <a:p>
            <a:fld id="{929ED85D-243F-411E-88BB-63A2AA58CE33}" type="slidenum">
              <a:rPr lang="en-US" altLang="en-US"/>
              <a:pPr/>
              <a:t>‹#›</a:t>
            </a:fld>
            <a:endParaRPr lang="en-US" altLang="en-US"/>
          </a:p>
        </p:txBody>
      </p:sp>
    </p:spTree>
    <p:extLst>
      <p:ext uri="{BB962C8B-B14F-4D97-AF65-F5344CB8AC3E}">
        <p14:creationId xmlns:p14="http://schemas.microsoft.com/office/powerpoint/2010/main" val="146951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1188F4-B689-4E05-A037-2F00FA8A770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F20B3C3-76D4-4256-8308-FE89F6C6FEE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3E05CB9-FF8B-4AE2-AE83-B111993BE5C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1029" name="Rectangle 5">
            <a:extLst>
              <a:ext uri="{FF2B5EF4-FFF2-40B4-BE49-F238E27FC236}">
                <a16:creationId xmlns:a16="http://schemas.microsoft.com/office/drawing/2014/main" id="{CC20B079-0531-4DCC-886B-6EF0985770C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vl1pPr>
          </a:lstStyle>
          <a:p>
            <a:endParaRPr lang="en-US" altLang="en-US"/>
          </a:p>
        </p:txBody>
      </p:sp>
      <p:sp>
        <p:nvSpPr>
          <p:cNvPr id="1030" name="Rectangle 6">
            <a:extLst>
              <a:ext uri="{FF2B5EF4-FFF2-40B4-BE49-F238E27FC236}">
                <a16:creationId xmlns:a16="http://schemas.microsoft.com/office/drawing/2014/main" id="{5F88D517-7E19-4937-89C1-3E68497FCC4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fld id="{5A60DCBB-24F0-4FD1-9262-8155BBD7E1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anose="02020603060405020304" pitchFamily="18" charset="0"/>
        </a:defRPr>
      </a:lvl2pPr>
      <a:lvl3pPr algn="ctr" rtl="0" eaLnBrk="0" fontAlgn="base" hangingPunct="0">
        <a:spcBef>
          <a:spcPct val="0"/>
        </a:spcBef>
        <a:spcAft>
          <a:spcPct val="0"/>
        </a:spcAft>
        <a:defRPr sz="4400">
          <a:solidFill>
            <a:schemeClr val="tx2"/>
          </a:solidFill>
          <a:latin typeface="Times" panose="02020603060405020304" pitchFamily="18" charset="0"/>
        </a:defRPr>
      </a:lvl3pPr>
      <a:lvl4pPr algn="ctr" rtl="0" eaLnBrk="0" fontAlgn="base" hangingPunct="0">
        <a:spcBef>
          <a:spcPct val="0"/>
        </a:spcBef>
        <a:spcAft>
          <a:spcPct val="0"/>
        </a:spcAft>
        <a:defRPr sz="4400">
          <a:solidFill>
            <a:schemeClr val="tx2"/>
          </a:solidFill>
          <a:latin typeface="Times" panose="02020603060405020304" pitchFamily="18" charset="0"/>
        </a:defRPr>
      </a:lvl4pPr>
      <a:lvl5pPr algn="ctr" rtl="0" eaLnBrk="0" fontAlgn="base" hangingPunct="0">
        <a:spcBef>
          <a:spcPct val="0"/>
        </a:spcBef>
        <a:spcAft>
          <a:spcPct val="0"/>
        </a:spcAft>
        <a:defRPr sz="4400">
          <a:solidFill>
            <a:schemeClr val="tx2"/>
          </a:solidFill>
          <a:latin typeface="Times" panose="02020603060405020304" pitchFamily="18" charset="0"/>
        </a:defRPr>
      </a:lvl5pPr>
      <a:lvl6pPr marL="457200" algn="ctr" rtl="0" eaLnBrk="0" fontAlgn="base" hangingPunct="0">
        <a:spcBef>
          <a:spcPct val="0"/>
        </a:spcBef>
        <a:spcAft>
          <a:spcPct val="0"/>
        </a:spcAft>
        <a:defRPr sz="4400">
          <a:solidFill>
            <a:schemeClr val="tx2"/>
          </a:solidFill>
          <a:latin typeface="Times" panose="02020603060405020304" pitchFamily="18" charset="0"/>
        </a:defRPr>
      </a:lvl6pPr>
      <a:lvl7pPr marL="914400" algn="ctr" rtl="0" eaLnBrk="0" fontAlgn="base" hangingPunct="0">
        <a:spcBef>
          <a:spcPct val="0"/>
        </a:spcBef>
        <a:spcAft>
          <a:spcPct val="0"/>
        </a:spcAft>
        <a:defRPr sz="4400">
          <a:solidFill>
            <a:schemeClr val="tx2"/>
          </a:solidFill>
          <a:latin typeface="Times" panose="02020603060405020304" pitchFamily="18" charset="0"/>
        </a:defRPr>
      </a:lvl7pPr>
      <a:lvl8pPr marL="1371600" algn="ctr" rtl="0" eaLnBrk="0" fontAlgn="base" hangingPunct="0">
        <a:spcBef>
          <a:spcPct val="0"/>
        </a:spcBef>
        <a:spcAft>
          <a:spcPct val="0"/>
        </a:spcAft>
        <a:defRPr sz="4400">
          <a:solidFill>
            <a:schemeClr val="tx2"/>
          </a:solidFill>
          <a:latin typeface="Times" panose="02020603060405020304" pitchFamily="18" charset="0"/>
        </a:defRPr>
      </a:lvl8pPr>
      <a:lvl9pPr marL="1828800" algn="ctr" rtl="0" eaLnBrk="0" fontAlgn="base" hangingPunct="0">
        <a:spcBef>
          <a:spcPct val="0"/>
        </a:spcBef>
        <a:spcAft>
          <a:spcPct val="0"/>
        </a:spcAft>
        <a:defRPr sz="4400">
          <a:solidFill>
            <a:schemeClr val="tx2"/>
          </a:solidFill>
          <a:latin typeface="Times" panose="0202060306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1.jpeg"/><Relationship Id="rId7" Type="http://schemas.openxmlformats.org/officeDocument/2006/relationships/slide" Target="slide1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slide" Target="slide13.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02%20Tande%20M%20Tande.wma" TargetMode="Externa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argaretmedia.com/mexico-creole/images/haitian-creoles-lg.jp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slide" Target="slide35.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aoc.gov/cc/art/cox_corr/g_exp/monroe.htm" TargetMode="External"/><Relationship Id="rId1" Type="http://schemas.openxmlformats.org/officeDocument/2006/relationships/slideLayout" Target="../slideLayouts/slideLayout7.xml"/><Relationship Id="rId5" Type="http://schemas.openxmlformats.org/officeDocument/2006/relationships/hyperlink" Target="http://www.dailypress.com/extras/solutions/so1020802.htm" TargetMode="External"/><Relationship Id="rId4" Type="http://schemas.openxmlformats.org/officeDocument/2006/relationships/hyperlink" Target="http://www.dailypress.com/extras/solutions/images/SOL020802.gif" TargetMode="External"/></Relationships>
</file>

<file path=ppt/slides/_rels/slide3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slide" Target="slide3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3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3C9B71-DAF9-43E8-A844-82643FDDEE71}"/>
              </a:ext>
            </a:extLst>
          </p:cNvPr>
          <p:cNvSpPr>
            <a:spLocks noGrp="1" noChangeArrowheads="1"/>
          </p:cNvSpPr>
          <p:nvPr>
            <p:ph type="title" idx="4294967295"/>
          </p:nvPr>
        </p:nvSpPr>
        <p:spPr>
          <a:xfrm>
            <a:off x="685800" y="5410200"/>
            <a:ext cx="7772400" cy="1143000"/>
          </a:xfrm>
          <a:solidFill>
            <a:schemeClr val="bg1"/>
          </a:solidFill>
          <a:ln>
            <a:solidFill>
              <a:schemeClr val="tx1"/>
            </a:solidFill>
            <a:miter lim="800000"/>
            <a:headEnd/>
            <a:tailEnd/>
          </a:ln>
        </p:spPr>
        <p:txBody>
          <a:bodyPr/>
          <a:lstStyle/>
          <a:p>
            <a:r>
              <a:rPr lang="en-US" altLang="en-US"/>
              <a:t>LATIN AMERICAN REVOLUTIONS</a:t>
            </a:r>
          </a:p>
        </p:txBody>
      </p:sp>
    </p:spTree>
  </p:cSld>
  <p:clrMapOvr>
    <a:masterClrMapping/>
  </p:clrMapOvr>
  <p:transition>
    <p:checke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3300">
                <a:gamma/>
                <a:shade val="46275"/>
                <a:invGamma/>
              </a:srgbClr>
            </a:gs>
            <a:gs pos="50000">
              <a:srgbClr val="CC3300"/>
            </a:gs>
            <a:gs pos="100000">
              <a:srgbClr val="CC3300">
                <a:gamma/>
                <a:shade val="46275"/>
                <a:invGamma/>
              </a:srgbClr>
            </a:gs>
          </a:gsLst>
          <a:lin ang="5400000" scaled="1"/>
        </a:gra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32BA7F4-2F5F-4EF2-8260-74FCA5CB1019}"/>
              </a:ext>
            </a:extLst>
          </p:cNvPr>
          <p:cNvSpPr>
            <a:spLocks noGrp="1" noChangeArrowheads="1"/>
          </p:cNvSpPr>
          <p:nvPr>
            <p:ph type="title" idx="4294967295"/>
          </p:nvPr>
        </p:nvSpPr>
        <p:spPr>
          <a:xfrm>
            <a:off x="1752600" y="3048000"/>
            <a:ext cx="5562600" cy="762000"/>
          </a:xfrm>
          <a:solidFill>
            <a:srgbClr val="FFFF00"/>
          </a:solidFill>
          <a:ln>
            <a:solidFill>
              <a:schemeClr val="tx1"/>
            </a:solidFill>
            <a:miter lim="800000"/>
            <a:headEnd/>
            <a:tailEnd/>
          </a:ln>
        </p:spPr>
        <p:txBody>
          <a:bodyPr/>
          <a:lstStyle/>
          <a:p>
            <a:r>
              <a:rPr lang="en-US" altLang="en-US" dirty="0"/>
              <a:t>LEADERS</a:t>
            </a:r>
          </a:p>
        </p:txBody>
      </p:sp>
      <p:pic>
        <p:nvPicPr>
          <p:cNvPr id="8195" name="Picture 3">
            <a:extLst>
              <a:ext uri="{FF2B5EF4-FFF2-40B4-BE49-F238E27FC236}">
                <a16:creationId xmlns:a16="http://schemas.microsoft.com/office/drawing/2014/main" id="{CDA40C45-C207-4C7F-8717-D090087A9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0099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79817195-E0B7-4220-B444-0410966A5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4800"/>
            <a:ext cx="2349500" cy="2476500"/>
          </a:xfrm>
          <a:prstGeom prst="rect">
            <a:avLst/>
          </a:prstGeom>
          <a:noFill/>
          <a:extLst>
            <a:ext uri="{909E8E84-426E-40DD-AFC4-6F175D3DCCD1}">
              <a14:hiddenFill xmlns:a14="http://schemas.microsoft.com/office/drawing/2010/main">
                <a:solidFill>
                  <a:srgbClr val="FFFFFF"/>
                </a:solidFill>
              </a14:hiddenFill>
            </a:ext>
          </a:extLst>
        </p:spPr>
      </p:pic>
      <p:sp>
        <p:nvSpPr>
          <p:cNvPr id="8198" name="AutoShape 6">
            <a:hlinkClick r:id="rId4" action="ppaction://hlinksldjump" highlightClick="1"/>
            <a:extLst>
              <a:ext uri="{FF2B5EF4-FFF2-40B4-BE49-F238E27FC236}">
                <a16:creationId xmlns:a16="http://schemas.microsoft.com/office/drawing/2014/main" id="{C8836426-8944-4F64-9366-BEC451F3E449}"/>
              </a:ext>
            </a:extLst>
          </p:cNvPr>
          <p:cNvSpPr>
            <a:spLocks noChangeArrowheads="1"/>
          </p:cNvSpPr>
          <p:nvPr/>
        </p:nvSpPr>
        <p:spPr bwMode="auto">
          <a:xfrm>
            <a:off x="228600" y="228600"/>
            <a:ext cx="3048000" cy="2362200"/>
          </a:xfrm>
          <a:prstGeom prst="actionButtonBlank">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199" name="Text Box 7">
            <a:extLst>
              <a:ext uri="{FF2B5EF4-FFF2-40B4-BE49-F238E27FC236}">
                <a16:creationId xmlns:a16="http://schemas.microsoft.com/office/drawing/2014/main" id="{5B47F644-02D5-43CA-8F26-B26B2802E411}"/>
              </a:ext>
            </a:extLst>
          </p:cNvPr>
          <p:cNvSpPr txBox="1">
            <a:spLocks noChangeArrowheads="1"/>
          </p:cNvSpPr>
          <p:nvPr/>
        </p:nvSpPr>
        <p:spPr bwMode="auto">
          <a:xfrm>
            <a:off x="3429000" y="457200"/>
            <a:ext cx="228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chemeClr val="bg1"/>
                </a:solidFill>
              </a:rPr>
              <a:t>BOLIVAR</a:t>
            </a:r>
          </a:p>
        </p:txBody>
      </p:sp>
      <p:sp>
        <p:nvSpPr>
          <p:cNvPr id="8200" name="Text Box 8">
            <a:extLst>
              <a:ext uri="{FF2B5EF4-FFF2-40B4-BE49-F238E27FC236}">
                <a16:creationId xmlns:a16="http://schemas.microsoft.com/office/drawing/2014/main" id="{EB039031-00E1-4F0A-B086-C7FD23CC5E6C}"/>
              </a:ext>
            </a:extLst>
          </p:cNvPr>
          <p:cNvSpPr txBox="1">
            <a:spLocks noChangeArrowheads="1"/>
          </p:cNvSpPr>
          <p:nvPr/>
        </p:nvSpPr>
        <p:spPr bwMode="auto">
          <a:xfrm>
            <a:off x="2743200" y="4343400"/>
            <a:ext cx="304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chemeClr val="bg1"/>
                </a:solidFill>
              </a:rPr>
              <a:t>HIDALGO</a:t>
            </a:r>
            <a:endParaRPr lang="en-US" altLang="en-US" sz="2000"/>
          </a:p>
        </p:txBody>
      </p:sp>
      <p:sp>
        <p:nvSpPr>
          <p:cNvPr id="8201" name="Text Box 9">
            <a:extLst>
              <a:ext uri="{FF2B5EF4-FFF2-40B4-BE49-F238E27FC236}">
                <a16:creationId xmlns:a16="http://schemas.microsoft.com/office/drawing/2014/main" id="{6E6C3475-3574-473D-B792-DD8C3C801244}"/>
              </a:ext>
            </a:extLst>
          </p:cNvPr>
          <p:cNvSpPr txBox="1">
            <a:spLocks noChangeArrowheads="1"/>
          </p:cNvSpPr>
          <p:nvPr/>
        </p:nvSpPr>
        <p:spPr bwMode="auto">
          <a:xfrm>
            <a:off x="5687295" y="3810000"/>
            <a:ext cx="381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err="1">
                <a:solidFill>
                  <a:schemeClr val="bg1"/>
                </a:solidFill>
              </a:rPr>
              <a:t>Tous</a:t>
            </a:r>
            <a:r>
              <a:rPr lang="en-US" altLang="en-US" sz="2000" dirty="0">
                <a:solidFill>
                  <a:schemeClr val="bg1"/>
                </a:solidFill>
              </a:rPr>
              <a:t> </a:t>
            </a:r>
            <a:r>
              <a:rPr lang="en-US" altLang="en-US" sz="2000" dirty="0" err="1">
                <a:solidFill>
                  <a:schemeClr val="bg1"/>
                </a:solidFill>
              </a:rPr>
              <a:t>sa</a:t>
            </a:r>
            <a:r>
              <a:rPr lang="en-US" altLang="en-US" sz="2000" dirty="0">
                <a:solidFill>
                  <a:schemeClr val="bg1"/>
                </a:solidFill>
              </a:rPr>
              <a:t> </a:t>
            </a:r>
            <a:r>
              <a:rPr lang="en-US" altLang="en-US" sz="2000" dirty="0" err="1">
                <a:solidFill>
                  <a:schemeClr val="bg1"/>
                </a:solidFill>
              </a:rPr>
              <a:t>i</a:t>
            </a:r>
            <a:r>
              <a:rPr lang="en-US" altLang="en-US" sz="2000" dirty="0">
                <a:solidFill>
                  <a:schemeClr val="bg1"/>
                </a:solidFill>
              </a:rPr>
              <a:t> n</a:t>
            </a:r>
            <a:br>
              <a:rPr lang="en-US" altLang="en-US" sz="2000" dirty="0">
                <a:solidFill>
                  <a:schemeClr val="bg1"/>
                </a:solidFill>
              </a:rPr>
            </a:br>
            <a:r>
              <a:rPr lang="en-US" altLang="en-US" sz="2000" dirty="0">
                <a:solidFill>
                  <a:schemeClr val="bg1"/>
                </a:solidFill>
              </a:rPr>
              <a:t>t</a:t>
            </a:r>
          </a:p>
        </p:txBody>
      </p:sp>
      <p:sp>
        <p:nvSpPr>
          <p:cNvPr id="8202" name="AutoShape 10">
            <a:hlinkClick r:id="rId5" action="ppaction://hlinksldjump" highlightClick="1"/>
            <a:extLst>
              <a:ext uri="{FF2B5EF4-FFF2-40B4-BE49-F238E27FC236}">
                <a16:creationId xmlns:a16="http://schemas.microsoft.com/office/drawing/2014/main" id="{3D2D1226-A8B6-49CC-A3CF-720B878BDDA6}"/>
              </a:ext>
            </a:extLst>
          </p:cNvPr>
          <p:cNvSpPr>
            <a:spLocks noChangeArrowheads="1"/>
          </p:cNvSpPr>
          <p:nvPr/>
        </p:nvSpPr>
        <p:spPr bwMode="auto">
          <a:xfrm>
            <a:off x="228600" y="4191000"/>
            <a:ext cx="2362200" cy="2438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205" name="Picture 13">
            <a:extLst>
              <a:ext uri="{FF2B5EF4-FFF2-40B4-BE49-F238E27FC236}">
                <a16:creationId xmlns:a16="http://schemas.microsoft.com/office/drawing/2014/main" id="{2B9C8BF8-DA75-4AA3-9787-FA1498A5CB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04800"/>
            <a:ext cx="2319338" cy="2438400"/>
          </a:xfrm>
          <a:prstGeom prst="rect">
            <a:avLst/>
          </a:prstGeom>
          <a:noFill/>
          <a:extLst>
            <a:ext uri="{909E8E84-426E-40DD-AFC4-6F175D3DCCD1}">
              <a14:hiddenFill xmlns:a14="http://schemas.microsoft.com/office/drawing/2010/main">
                <a:solidFill>
                  <a:srgbClr val="FFFFFF"/>
                </a:solidFill>
              </a14:hiddenFill>
            </a:ext>
          </a:extLst>
        </p:spPr>
      </p:pic>
      <p:sp>
        <p:nvSpPr>
          <p:cNvPr id="8207" name="Text Box 15">
            <a:extLst>
              <a:ext uri="{FF2B5EF4-FFF2-40B4-BE49-F238E27FC236}">
                <a16:creationId xmlns:a16="http://schemas.microsoft.com/office/drawing/2014/main" id="{AF671946-3F10-47C6-BB24-93E7D1A29552}"/>
              </a:ext>
            </a:extLst>
          </p:cNvPr>
          <p:cNvSpPr txBox="1">
            <a:spLocks noChangeArrowheads="1"/>
          </p:cNvSpPr>
          <p:nvPr/>
        </p:nvSpPr>
        <p:spPr bwMode="auto">
          <a:xfrm>
            <a:off x="5943600" y="228600"/>
            <a:ext cx="228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chemeClr val="bg1"/>
                </a:solidFill>
              </a:rPr>
              <a:t>SANMARTIN</a:t>
            </a:r>
            <a:endParaRPr lang="en-US" altLang="en-US" sz="2000"/>
          </a:p>
        </p:txBody>
      </p:sp>
      <p:sp>
        <p:nvSpPr>
          <p:cNvPr id="8208" name="AutoShape 16">
            <a:hlinkClick r:id="rId7" action="ppaction://hlinksldjump" highlightClick="1"/>
            <a:extLst>
              <a:ext uri="{FF2B5EF4-FFF2-40B4-BE49-F238E27FC236}">
                <a16:creationId xmlns:a16="http://schemas.microsoft.com/office/drawing/2014/main" id="{88F87923-D046-44F8-885B-BC440F162CFF}"/>
              </a:ext>
            </a:extLst>
          </p:cNvPr>
          <p:cNvSpPr>
            <a:spLocks noChangeArrowheads="1"/>
          </p:cNvSpPr>
          <p:nvPr/>
        </p:nvSpPr>
        <p:spPr bwMode="auto">
          <a:xfrm>
            <a:off x="6324600" y="304800"/>
            <a:ext cx="2286000" cy="2438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9">
            <a:extLst>
              <a:ext uri="{FF2B5EF4-FFF2-40B4-BE49-F238E27FC236}">
                <a16:creationId xmlns:a16="http://schemas.microsoft.com/office/drawing/2014/main" id="{E19C3EB4-4D23-444A-BF3C-3D629FA0E532}"/>
              </a:ext>
            </a:extLst>
          </p:cNvPr>
          <p:cNvSpPr txBox="1">
            <a:spLocks noChangeArrowheads="1"/>
          </p:cNvSpPr>
          <p:nvPr/>
        </p:nvSpPr>
        <p:spPr bwMode="auto">
          <a:xfrm>
            <a:off x="8534400" y="3728978"/>
            <a:ext cx="381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err="1">
                <a:solidFill>
                  <a:schemeClr val="bg1"/>
                </a:solidFill>
              </a:rPr>
              <a:t>Louv</a:t>
            </a:r>
            <a:r>
              <a:rPr lang="en-US" altLang="en-US" sz="2000" dirty="0">
                <a:solidFill>
                  <a:schemeClr val="bg1"/>
                </a:solidFill>
              </a:rPr>
              <a:t> e t  u r</a:t>
            </a:r>
            <a:br>
              <a:rPr lang="en-US" altLang="en-US" sz="2000" dirty="0">
                <a:solidFill>
                  <a:schemeClr val="bg1"/>
                </a:solidFill>
              </a:rPr>
            </a:br>
            <a:r>
              <a:rPr lang="en-US" altLang="en-US" sz="2000" dirty="0">
                <a:solidFill>
                  <a:schemeClr val="bg1"/>
                </a:solidFill>
              </a:rPr>
              <a:t>e</a:t>
            </a:r>
          </a:p>
        </p:txBody>
      </p:sp>
      <p:pic>
        <p:nvPicPr>
          <p:cNvPr id="3" name="Picture 2">
            <a:extLst>
              <a:ext uri="{FF2B5EF4-FFF2-40B4-BE49-F238E27FC236}">
                <a16:creationId xmlns:a16="http://schemas.microsoft.com/office/drawing/2014/main" id="{CE128EFA-C396-47D5-A0EF-41ED6D3581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2795" y="3898029"/>
            <a:ext cx="1767353" cy="2774293"/>
          </a:xfrm>
          <a:prstGeom prst="rect">
            <a:avLst/>
          </a:prstGeom>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00">
                <a:gamma/>
                <a:shade val="46275"/>
                <a:invGamma/>
              </a:srgbClr>
            </a:gs>
            <a:gs pos="50000">
              <a:srgbClr val="FF3300"/>
            </a:gs>
            <a:gs pos="100000">
              <a:srgbClr val="FF3300">
                <a:gamma/>
                <a:shade val="46275"/>
                <a:invGamma/>
              </a:srgbClr>
            </a:gs>
          </a:gsLst>
          <a:lin ang="5400000" scaled="1"/>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C22CA93-325A-4E01-A71A-BB235164F748}"/>
              </a:ext>
            </a:extLst>
          </p:cNvPr>
          <p:cNvSpPr>
            <a:spLocks noGrp="1" noChangeArrowheads="1"/>
          </p:cNvSpPr>
          <p:nvPr>
            <p:ph type="title" idx="4294967295"/>
          </p:nvPr>
        </p:nvSpPr>
        <p:spPr>
          <a:xfrm>
            <a:off x="1524000" y="304800"/>
            <a:ext cx="6248400" cy="914400"/>
          </a:xfrm>
          <a:solidFill>
            <a:srgbClr val="FFFF00"/>
          </a:solidFill>
          <a:ln>
            <a:solidFill>
              <a:schemeClr val="tx1"/>
            </a:solidFill>
            <a:miter lim="800000"/>
            <a:headEnd/>
            <a:tailEnd/>
          </a:ln>
        </p:spPr>
        <p:txBody>
          <a:bodyPr/>
          <a:lstStyle/>
          <a:p>
            <a:r>
              <a:rPr lang="en-US" altLang="en-US"/>
              <a:t>SIMON BOLIVAR</a:t>
            </a:r>
          </a:p>
        </p:txBody>
      </p:sp>
      <p:pic>
        <p:nvPicPr>
          <p:cNvPr id="9219" name="Picture 3">
            <a:extLst>
              <a:ext uri="{FF2B5EF4-FFF2-40B4-BE49-F238E27FC236}">
                <a16:creationId xmlns:a16="http://schemas.microsoft.com/office/drawing/2014/main" id="{42876FF6-5F41-4E80-BB71-12D2A606B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33600"/>
            <a:ext cx="2857500" cy="3886200"/>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a:extLst>
              <a:ext uri="{FF2B5EF4-FFF2-40B4-BE49-F238E27FC236}">
                <a16:creationId xmlns:a16="http://schemas.microsoft.com/office/drawing/2014/main" id="{76C7FC09-7751-41F9-AF0E-25535203D7DD}"/>
              </a:ext>
            </a:extLst>
          </p:cNvPr>
          <p:cNvSpPr txBox="1">
            <a:spLocks noChangeArrowheads="1"/>
          </p:cNvSpPr>
          <p:nvPr/>
        </p:nvSpPr>
        <p:spPr bwMode="auto">
          <a:xfrm>
            <a:off x="457200" y="2362200"/>
            <a:ext cx="480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Called the “George Washington of South America.”</a:t>
            </a:r>
          </a:p>
        </p:txBody>
      </p:sp>
      <p:sp>
        <p:nvSpPr>
          <p:cNvPr id="9221" name="Text Box 5">
            <a:extLst>
              <a:ext uri="{FF2B5EF4-FFF2-40B4-BE49-F238E27FC236}">
                <a16:creationId xmlns:a16="http://schemas.microsoft.com/office/drawing/2014/main" id="{3EE65715-BBC1-4C07-8799-9709760F08B6}"/>
              </a:ext>
            </a:extLst>
          </p:cNvPr>
          <p:cNvSpPr txBox="1">
            <a:spLocks noChangeArrowheads="1"/>
          </p:cNvSpPr>
          <p:nvPr/>
        </p:nvSpPr>
        <p:spPr bwMode="auto">
          <a:xfrm>
            <a:off x="457200" y="3505200"/>
            <a:ext cx="5257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Liberated territories of modern day Venezuela, Colombia, Ecuador, Peru, &amp; Bolivia</a:t>
            </a:r>
          </a:p>
        </p:txBody>
      </p:sp>
      <p:sp>
        <p:nvSpPr>
          <p:cNvPr id="9222" name="Text Box 6">
            <a:extLst>
              <a:ext uri="{FF2B5EF4-FFF2-40B4-BE49-F238E27FC236}">
                <a16:creationId xmlns:a16="http://schemas.microsoft.com/office/drawing/2014/main" id="{2A4E9CD8-45D0-4CC3-883B-97B8192AC9AC}"/>
              </a:ext>
            </a:extLst>
          </p:cNvPr>
          <p:cNvSpPr txBox="1">
            <a:spLocks noChangeArrowheads="1"/>
          </p:cNvSpPr>
          <p:nvPr/>
        </p:nvSpPr>
        <p:spPr bwMode="auto">
          <a:xfrm>
            <a:off x="457200" y="4876800"/>
            <a:ext cx="548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 Plan for a federated Latin America was crushed by political in-fighting.</a:t>
            </a:r>
          </a:p>
        </p:txBody>
      </p:sp>
      <p:grpSp>
        <p:nvGrpSpPr>
          <p:cNvPr id="9232" name="Group 16">
            <a:extLst>
              <a:ext uri="{FF2B5EF4-FFF2-40B4-BE49-F238E27FC236}">
                <a16:creationId xmlns:a16="http://schemas.microsoft.com/office/drawing/2014/main" id="{5B14A4BA-8CDD-46BC-ADED-BAE22ABE5E23}"/>
              </a:ext>
            </a:extLst>
          </p:cNvPr>
          <p:cNvGrpSpPr>
            <a:grpSpLocks/>
          </p:cNvGrpSpPr>
          <p:nvPr/>
        </p:nvGrpSpPr>
        <p:grpSpPr bwMode="auto">
          <a:xfrm>
            <a:off x="457200" y="1600200"/>
            <a:ext cx="7162800" cy="457200"/>
            <a:chOff x="288" y="1008"/>
            <a:chExt cx="4512" cy="288"/>
          </a:xfrm>
        </p:grpSpPr>
        <p:sp>
          <p:nvSpPr>
            <p:cNvPr id="9223" name="Text Box 7">
              <a:extLst>
                <a:ext uri="{FF2B5EF4-FFF2-40B4-BE49-F238E27FC236}">
                  <a16:creationId xmlns:a16="http://schemas.microsoft.com/office/drawing/2014/main" id="{A3B44840-6D33-4A80-894A-96B0A841F47E}"/>
                </a:ext>
              </a:extLst>
            </p:cNvPr>
            <p:cNvSpPr txBox="1">
              <a:spLocks noChangeArrowheads="1"/>
            </p:cNvSpPr>
            <p:nvPr/>
          </p:nvSpPr>
          <p:spPr bwMode="auto">
            <a:xfrm>
              <a:off x="288" y="1008"/>
              <a:ext cx="3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Elite Creole planter 	</a:t>
              </a:r>
            </a:p>
          </p:txBody>
        </p:sp>
        <p:sp>
          <p:nvSpPr>
            <p:cNvPr id="9224" name="Line 8">
              <a:extLst>
                <a:ext uri="{FF2B5EF4-FFF2-40B4-BE49-F238E27FC236}">
                  <a16:creationId xmlns:a16="http://schemas.microsoft.com/office/drawing/2014/main" id="{50B13584-6C40-4C49-9FBA-3A82D4378448}"/>
                </a:ext>
              </a:extLst>
            </p:cNvPr>
            <p:cNvSpPr>
              <a:spLocks noChangeShapeType="1"/>
            </p:cNvSpPr>
            <p:nvPr/>
          </p:nvSpPr>
          <p:spPr bwMode="auto">
            <a:xfrm>
              <a:off x="2160" y="1152"/>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226" name="Text Box 10">
              <a:extLst>
                <a:ext uri="{FF2B5EF4-FFF2-40B4-BE49-F238E27FC236}">
                  <a16:creationId xmlns:a16="http://schemas.microsoft.com/office/drawing/2014/main" id="{0A24A732-2398-44FD-9BB4-19FECCB3D6C7}"/>
                </a:ext>
              </a:extLst>
            </p:cNvPr>
            <p:cNvSpPr txBox="1">
              <a:spLocks noChangeArrowheads="1"/>
            </p:cNvSpPr>
            <p:nvPr/>
          </p:nvSpPr>
          <p:spPr bwMode="auto">
            <a:xfrm>
              <a:off x="2880" y="1008"/>
              <a:ext cx="1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Military General</a:t>
              </a:r>
            </a:p>
          </p:txBody>
        </p:sp>
      </p:grpSp>
      <p:grpSp>
        <p:nvGrpSpPr>
          <p:cNvPr id="9229" name="Group 13">
            <a:extLst>
              <a:ext uri="{FF2B5EF4-FFF2-40B4-BE49-F238E27FC236}">
                <a16:creationId xmlns:a16="http://schemas.microsoft.com/office/drawing/2014/main" id="{640D9277-6E19-478C-B704-64AC31F2886D}"/>
              </a:ext>
            </a:extLst>
          </p:cNvPr>
          <p:cNvGrpSpPr>
            <a:grpSpLocks/>
          </p:cNvGrpSpPr>
          <p:nvPr/>
        </p:nvGrpSpPr>
        <p:grpSpPr bwMode="auto">
          <a:xfrm>
            <a:off x="228600" y="304800"/>
            <a:ext cx="1295400" cy="990600"/>
            <a:chOff x="144" y="3600"/>
            <a:chExt cx="816" cy="624"/>
          </a:xfrm>
        </p:grpSpPr>
        <p:pic>
          <p:nvPicPr>
            <p:cNvPr id="9227" name="Picture 11">
              <a:extLst>
                <a:ext uri="{FF2B5EF4-FFF2-40B4-BE49-F238E27FC236}">
                  <a16:creationId xmlns:a16="http://schemas.microsoft.com/office/drawing/2014/main" id="{A7A2CAE2-4C76-4450-9D96-6CB37BDCA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3600"/>
              <a:ext cx="768" cy="593"/>
            </a:xfrm>
            <a:prstGeom prst="rect">
              <a:avLst/>
            </a:prstGeom>
            <a:noFill/>
            <a:extLst>
              <a:ext uri="{909E8E84-426E-40DD-AFC4-6F175D3DCCD1}">
                <a14:hiddenFill xmlns:a14="http://schemas.microsoft.com/office/drawing/2010/main">
                  <a:solidFill>
                    <a:srgbClr val="FFFFFF"/>
                  </a:solidFill>
                </a14:hiddenFill>
              </a:ext>
            </a:extLst>
          </p:spPr>
        </p:pic>
        <p:sp>
          <p:nvSpPr>
            <p:cNvPr id="9228" name="Text Box 12">
              <a:extLst>
                <a:ext uri="{FF2B5EF4-FFF2-40B4-BE49-F238E27FC236}">
                  <a16:creationId xmlns:a16="http://schemas.microsoft.com/office/drawing/2014/main" id="{5A2D5BC7-E519-4B74-A38C-8E07FC7511EF}"/>
                </a:ext>
              </a:extLst>
            </p:cNvPr>
            <p:cNvSpPr txBox="1">
              <a:spLocks noChangeArrowheads="1"/>
            </p:cNvSpPr>
            <p:nvPr/>
          </p:nvSpPr>
          <p:spPr bwMode="auto">
            <a:xfrm>
              <a:off x="240" y="4032"/>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LEADERS</a:t>
              </a:r>
              <a:endParaRPr lang="en-US" altLang="en-US">
                <a:solidFill>
                  <a:schemeClr val="bg1"/>
                </a:solidFill>
              </a:endParaRPr>
            </a:p>
          </p:txBody>
        </p:sp>
      </p:grpSp>
      <p:sp>
        <p:nvSpPr>
          <p:cNvPr id="9231" name="AutoShape 15">
            <a:hlinkClick r:id="rId4" action="ppaction://hlinksldjump" highlightClick="1"/>
            <a:extLst>
              <a:ext uri="{FF2B5EF4-FFF2-40B4-BE49-F238E27FC236}">
                <a16:creationId xmlns:a16="http://schemas.microsoft.com/office/drawing/2014/main" id="{64F2D390-560C-4BB0-B123-A3759A485879}"/>
              </a:ext>
            </a:extLst>
          </p:cNvPr>
          <p:cNvSpPr>
            <a:spLocks noChangeArrowheads="1"/>
          </p:cNvSpPr>
          <p:nvPr/>
        </p:nvSpPr>
        <p:spPr bwMode="auto">
          <a:xfrm>
            <a:off x="0" y="304800"/>
            <a:ext cx="14478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32"/>
                                        </p:tgtEl>
                                        <p:attrNameLst>
                                          <p:attrName>style.visibility</p:attrName>
                                        </p:attrNameLst>
                                      </p:cBhvr>
                                      <p:to>
                                        <p:strVal val="visible"/>
                                      </p:to>
                                    </p:set>
                                    <p:anim calcmode="lin" valueType="num">
                                      <p:cBhvr additive="base">
                                        <p:cTn id="7" dur="500" fill="hold"/>
                                        <p:tgtEl>
                                          <p:spTgt spid="9232"/>
                                        </p:tgtEl>
                                        <p:attrNameLst>
                                          <p:attrName>ppt_x</p:attrName>
                                        </p:attrNameLst>
                                      </p:cBhvr>
                                      <p:tavLst>
                                        <p:tav tm="0">
                                          <p:val>
                                            <p:strVal val="0-#ppt_w/2"/>
                                          </p:val>
                                        </p:tav>
                                        <p:tav tm="100000">
                                          <p:val>
                                            <p:strVal val="#ppt_x"/>
                                          </p:val>
                                        </p:tav>
                                      </p:tavLst>
                                    </p:anim>
                                    <p:anim calcmode="lin" valueType="num">
                                      <p:cBhvr additive="base">
                                        <p:cTn id="8" dur="500" fill="hold"/>
                                        <p:tgtEl>
                                          <p:spTgt spid="923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32"/>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0-#ppt_w/2"/>
                                          </p:val>
                                        </p:tav>
                                        <p:tav tm="100000">
                                          <p:val>
                                            <p:strVal val="#ppt_x"/>
                                          </p:val>
                                        </p:tav>
                                      </p:tavLst>
                                    </p:anim>
                                    <p:anim calcmode="lin" valueType="num">
                                      <p:cBhvr additive="base">
                                        <p:cTn id="14" dur="500" fill="hold"/>
                                        <p:tgtEl>
                                          <p:spTgt spid="922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20"/>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additive="base">
                                        <p:cTn id="19" dur="500" fill="hold"/>
                                        <p:tgtEl>
                                          <p:spTgt spid="9221"/>
                                        </p:tgtEl>
                                        <p:attrNameLst>
                                          <p:attrName>ppt_x</p:attrName>
                                        </p:attrNameLst>
                                      </p:cBhvr>
                                      <p:tavLst>
                                        <p:tav tm="0">
                                          <p:val>
                                            <p:strVal val="0-#ppt_w/2"/>
                                          </p:val>
                                        </p:tav>
                                        <p:tav tm="100000">
                                          <p:val>
                                            <p:strVal val="#ppt_x"/>
                                          </p:val>
                                        </p:tav>
                                      </p:tavLst>
                                    </p:anim>
                                    <p:anim calcmode="lin" valueType="num">
                                      <p:cBhvr additive="base">
                                        <p:cTn id="20" dur="500" fill="hold"/>
                                        <p:tgtEl>
                                          <p:spTgt spid="922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21"/>
                                        </p:tgtEl>
                                        <p:attrNameLst>
                                          <p:attrName>ppt_c</p:attrName>
                                        </p:attrNameLst>
                                      </p:cBhvr>
                                      <p:to>
                                        <a:srgbClr val="C0C0C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2"/>
                                        </p:tgtEl>
                                        <p:attrNameLst>
                                          <p:attrName>style.visibility</p:attrName>
                                        </p:attrNameLst>
                                      </p:cBhvr>
                                      <p:to>
                                        <p:strVal val="visible"/>
                                      </p:to>
                                    </p:set>
                                    <p:anim calcmode="lin" valueType="num">
                                      <p:cBhvr additive="base">
                                        <p:cTn id="25" dur="500" fill="hold"/>
                                        <p:tgtEl>
                                          <p:spTgt spid="9222"/>
                                        </p:tgtEl>
                                        <p:attrNameLst>
                                          <p:attrName>ppt_x</p:attrName>
                                        </p:attrNameLst>
                                      </p:cBhvr>
                                      <p:tavLst>
                                        <p:tav tm="0">
                                          <p:val>
                                            <p:strVal val="0-#ppt_w/2"/>
                                          </p:val>
                                        </p:tav>
                                        <p:tav tm="100000">
                                          <p:val>
                                            <p:strVal val="#ppt_x"/>
                                          </p:val>
                                        </p:tav>
                                      </p:tavLst>
                                    </p:anim>
                                    <p:anim calcmode="lin" valueType="num">
                                      <p:cBhvr additive="base">
                                        <p:cTn id="26" dur="500" fill="hold"/>
                                        <p:tgtEl>
                                          <p:spTgt spid="922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22"/>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21" grpId="0" autoUpdateAnimBg="0"/>
      <p:bldP spid="922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00">
                <a:gamma/>
                <a:shade val="46275"/>
                <a:invGamma/>
              </a:srgbClr>
            </a:gs>
            <a:gs pos="50000">
              <a:srgbClr val="FF3300"/>
            </a:gs>
            <a:gs pos="100000">
              <a:srgbClr val="FF3300">
                <a:gamma/>
                <a:shade val="46275"/>
                <a:invGamma/>
              </a:srgbClr>
            </a:gs>
          </a:gsLst>
          <a:lin ang="5400000" scaled="1"/>
        </a:gra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E6641E0-2B95-428C-B33A-339337099F35}"/>
              </a:ext>
            </a:extLst>
          </p:cNvPr>
          <p:cNvSpPr>
            <a:spLocks noGrp="1" noChangeArrowheads="1"/>
          </p:cNvSpPr>
          <p:nvPr>
            <p:ph type="title" idx="4294967295"/>
          </p:nvPr>
        </p:nvSpPr>
        <p:spPr>
          <a:xfrm>
            <a:off x="1676400" y="228600"/>
            <a:ext cx="6324600" cy="838200"/>
          </a:xfrm>
          <a:solidFill>
            <a:srgbClr val="FFFF00"/>
          </a:solidFill>
          <a:ln>
            <a:solidFill>
              <a:schemeClr val="tx1"/>
            </a:solidFill>
            <a:miter lim="800000"/>
            <a:headEnd/>
            <a:tailEnd/>
          </a:ln>
        </p:spPr>
        <p:txBody>
          <a:bodyPr/>
          <a:lstStyle/>
          <a:p>
            <a:r>
              <a:rPr lang="en-US" altLang="en-US"/>
              <a:t>JOSE DE SAN MARTIN</a:t>
            </a:r>
          </a:p>
        </p:txBody>
      </p:sp>
      <p:pic>
        <p:nvPicPr>
          <p:cNvPr id="10243" name="Picture 3">
            <a:extLst>
              <a:ext uri="{FF2B5EF4-FFF2-40B4-BE49-F238E27FC236}">
                <a16:creationId xmlns:a16="http://schemas.microsoft.com/office/drawing/2014/main" id="{F0C460BF-D678-4111-92DF-C078AC39A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3951288" cy="46037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a:extLst>
              <a:ext uri="{FF2B5EF4-FFF2-40B4-BE49-F238E27FC236}">
                <a16:creationId xmlns:a16="http://schemas.microsoft.com/office/drawing/2014/main" id="{33EBA245-C5D2-4898-BD0F-D8B52A16FB93}"/>
              </a:ext>
            </a:extLst>
          </p:cNvPr>
          <p:cNvSpPr txBox="1">
            <a:spLocks noChangeArrowheads="1"/>
          </p:cNvSpPr>
          <p:nvPr/>
        </p:nvSpPr>
        <p:spPr bwMode="auto">
          <a:xfrm>
            <a:off x="4495800" y="1600200"/>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Creole officer who had trained in European armies.</a:t>
            </a:r>
          </a:p>
        </p:txBody>
      </p:sp>
      <p:sp>
        <p:nvSpPr>
          <p:cNvPr id="10245" name="Text Box 5">
            <a:extLst>
              <a:ext uri="{FF2B5EF4-FFF2-40B4-BE49-F238E27FC236}">
                <a16:creationId xmlns:a16="http://schemas.microsoft.com/office/drawing/2014/main" id="{BAC81C98-DE81-488F-A2D4-50BB09CB50C9}"/>
              </a:ext>
            </a:extLst>
          </p:cNvPr>
          <p:cNvSpPr txBox="1">
            <a:spLocks noChangeArrowheads="1"/>
          </p:cNvSpPr>
          <p:nvPr/>
        </p:nvSpPr>
        <p:spPr bwMode="auto">
          <a:xfrm>
            <a:off x="4495800" y="2590800"/>
            <a:ext cx="403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Liberated Argentina from Spanish control.</a:t>
            </a:r>
          </a:p>
        </p:txBody>
      </p:sp>
      <p:sp>
        <p:nvSpPr>
          <p:cNvPr id="10246" name="Text Box 6">
            <a:extLst>
              <a:ext uri="{FF2B5EF4-FFF2-40B4-BE49-F238E27FC236}">
                <a16:creationId xmlns:a16="http://schemas.microsoft.com/office/drawing/2014/main" id="{FACD1A65-5221-413F-A4F1-838ECC4DE08B}"/>
              </a:ext>
            </a:extLst>
          </p:cNvPr>
          <p:cNvSpPr txBox="1">
            <a:spLocks noChangeArrowheads="1"/>
          </p:cNvSpPr>
          <p:nvPr/>
        </p:nvSpPr>
        <p:spPr bwMode="auto">
          <a:xfrm>
            <a:off x="4495800" y="3505200"/>
            <a:ext cx="426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Met with Bolivar in Guayaquil in 1822.  While Bolivar favored democracy, San Martin felt only monarchy could work.  Turned over command.</a:t>
            </a:r>
          </a:p>
        </p:txBody>
      </p:sp>
      <p:sp>
        <p:nvSpPr>
          <p:cNvPr id="10247" name="Text Box 7">
            <a:extLst>
              <a:ext uri="{FF2B5EF4-FFF2-40B4-BE49-F238E27FC236}">
                <a16:creationId xmlns:a16="http://schemas.microsoft.com/office/drawing/2014/main" id="{DC3239B7-5A59-43F3-85E7-1CB6B185B54D}"/>
              </a:ext>
            </a:extLst>
          </p:cNvPr>
          <p:cNvSpPr txBox="1">
            <a:spLocks noChangeArrowheads="1"/>
          </p:cNvSpPr>
          <p:nvPr/>
        </p:nvSpPr>
        <p:spPr bwMode="auto">
          <a:xfrm>
            <a:off x="4495800" y="5638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Died in obscurity in Europe.</a:t>
            </a:r>
          </a:p>
        </p:txBody>
      </p:sp>
      <p:grpSp>
        <p:nvGrpSpPr>
          <p:cNvPr id="10249" name="Group 9">
            <a:extLst>
              <a:ext uri="{FF2B5EF4-FFF2-40B4-BE49-F238E27FC236}">
                <a16:creationId xmlns:a16="http://schemas.microsoft.com/office/drawing/2014/main" id="{1B464757-EB5F-4F5D-B6F0-8D3423204C96}"/>
              </a:ext>
            </a:extLst>
          </p:cNvPr>
          <p:cNvGrpSpPr>
            <a:grpSpLocks/>
          </p:cNvGrpSpPr>
          <p:nvPr/>
        </p:nvGrpSpPr>
        <p:grpSpPr bwMode="auto">
          <a:xfrm>
            <a:off x="304800" y="228600"/>
            <a:ext cx="1295400" cy="990600"/>
            <a:chOff x="144" y="3600"/>
            <a:chExt cx="816" cy="624"/>
          </a:xfrm>
        </p:grpSpPr>
        <p:pic>
          <p:nvPicPr>
            <p:cNvPr id="10250" name="Picture 10">
              <a:extLst>
                <a:ext uri="{FF2B5EF4-FFF2-40B4-BE49-F238E27FC236}">
                  <a16:creationId xmlns:a16="http://schemas.microsoft.com/office/drawing/2014/main" id="{878D1A36-4C0B-4CDA-B82D-7232973DD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3600"/>
              <a:ext cx="768" cy="593"/>
            </a:xfrm>
            <a:prstGeom prst="rect">
              <a:avLst/>
            </a:prstGeom>
            <a:noFill/>
            <a:extLst>
              <a:ext uri="{909E8E84-426E-40DD-AFC4-6F175D3DCCD1}">
                <a14:hiddenFill xmlns:a14="http://schemas.microsoft.com/office/drawing/2010/main">
                  <a:solidFill>
                    <a:srgbClr val="FFFFFF"/>
                  </a:solidFill>
                </a14:hiddenFill>
              </a:ext>
            </a:extLst>
          </p:spPr>
        </p:pic>
        <p:sp>
          <p:nvSpPr>
            <p:cNvPr id="10251" name="Text Box 11">
              <a:extLst>
                <a:ext uri="{FF2B5EF4-FFF2-40B4-BE49-F238E27FC236}">
                  <a16:creationId xmlns:a16="http://schemas.microsoft.com/office/drawing/2014/main" id="{4679CE3F-8286-469A-8EAC-0FF95E290AFE}"/>
                </a:ext>
              </a:extLst>
            </p:cNvPr>
            <p:cNvSpPr txBox="1">
              <a:spLocks noChangeArrowheads="1"/>
            </p:cNvSpPr>
            <p:nvPr/>
          </p:nvSpPr>
          <p:spPr bwMode="auto">
            <a:xfrm>
              <a:off x="240" y="4032"/>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LEADERS</a:t>
              </a:r>
              <a:endParaRPr lang="en-US" altLang="en-US"/>
            </a:p>
          </p:txBody>
        </p:sp>
      </p:grpSp>
      <p:sp>
        <p:nvSpPr>
          <p:cNvPr id="10252" name="AutoShape 12">
            <a:hlinkClick r:id="rId4" action="ppaction://hlinksldjump" highlightClick="1"/>
            <a:extLst>
              <a:ext uri="{FF2B5EF4-FFF2-40B4-BE49-F238E27FC236}">
                <a16:creationId xmlns:a16="http://schemas.microsoft.com/office/drawing/2014/main" id="{72E094BD-4CC3-4451-BE9D-D9CD1C6CAEA3}"/>
              </a:ext>
            </a:extLst>
          </p:cNvPr>
          <p:cNvSpPr>
            <a:spLocks noChangeArrowheads="1"/>
          </p:cNvSpPr>
          <p:nvPr/>
        </p:nvSpPr>
        <p:spPr bwMode="auto">
          <a:xfrm>
            <a:off x="0" y="304800"/>
            <a:ext cx="14478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AutoShape 13">
            <a:hlinkClick r:id="rId4" action="ppaction://hlinksldjump" highlightClick="1"/>
            <a:extLst>
              <a:ext uri="{FF2B5EF4-FFF2-40B4-BE49-F238E27FC236}">
                <a16:creationId xmlns:a16="http://schemas.microsoft.com/office/drawing/2014/main" id="{C292DA14-158E-4E42-AC3B-25FC6781789A}"/>
              </a:ext>
            </a:extLst>
          </p:cNvPr>
          <p:cNvSpPr>
            <a:spLocks noChangeArrowheads="1"/>
          </p:cNvSpPr>
          <p:nvPr/>
        </p:nvSpPr>
        <p:spPr bwMode="auto">
          <a:xfrm>
            <a:off x="228600" y="228600"/>
            <a:ext cx="14478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AutoShape 14">
            <a:hlinkClick r:id="rId4" action="ppaction://hlinksldjump" highlightClick="1"/>
            <a:extLst>
              <a:ext uri="{FF2B5EF4-FFF2-40B4-BE49-F238E27FC236}">
                <a16:creationId xmlns:a16="http://schemas.microsoft.com/office/drawing/2014/main" id="{3B813E0C-6B3E-4366-9DA7-E494D1D03E94}"/>
              </a:ext>
            </a:extLst>
          </p:cNvPr>
          <p:cNvSpPr>
            <a:spLocks noChangeArrowheads="1"/>
          </p:cNvSpPr>
          <p:nvPr/>
        </p:nvSpPr>
        <p:spPr bwMode="auto">
          <a:xfrm>
            <a:off x="304800" y="609600"/>
            <a:ext cx="14478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1+#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4"/>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1+#ppt_w/2"/>
                                          </p:val>
                                        </p:tav>
                                        <p:tav tm="100000">
                                          <p:val>
                                            <p:strVal val="#ppt_x"/>
                                          </p:val>
                                        </p:tav>
                                      </p:tavLst>
                                    </p:anim>
                                    <p:anim calcmode="lin" valueType="num">
                                      <p:cBhvr additive="base">
                                        <p:cTn id="14" dur="500" fill="hold"/>
                                        <p:tgtEl>
                                          <p:spTgt spid="1024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5"/>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6"/>
                                        </p:tgtEl>
                                        <p:attrNameLst>
                                          <p:attrName>style.visibility</p:attrName>
                                        </p:attrNameLst>
                                      </p:cBhvr>
                                      <p:to>
                                        <p:strVal val="visible"/>
                                      </p:to>
                                    </p:set>
                                    <p:anim calcmode="lin" valueType="num">
                                      <p:cBhvr additive="base">
                                        <p:cTn id="19" dur="500" fill="hold"/>
                                        <p:tgtEl>
                                          <p:spTgt spid="10246"/>
                                        </p:tgtEl>
                                        <p:attrNameLst>
                                          <p:attrName>ppt_x</p:attrName>
                                        </p:attrNameLst>
                                      </p:cBhvr>
                                      <p:tavLst>
                                        <p:tav tm="0">
                                          <p:val>
                                            <p:strVal val="1+#ppt_w/2"/>
                                          </p:val>
                                        </p:tav>
                                        <p:tav tm="100000">
                                          <p:val>
                                            <p:strVal val="#ppt_x"/>
                                          </p:val>
                                        </p:tav>
                                      </p:tavLst>
                                    </p:anim>
                                    <p:anim calcmode="lin" valueType="num">
                                      <p:cBhvr additive="base">
                                        <p:cTn id="20" dur="500" fill="hold"/>
                                        <p:tgtEl>
                                          <p:spTgt spid="1024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6"/>
                                        </p:tgtEl>
                                        <p:attrNameLst>
                                          <p:attrName>ppt_c</p:attrName>
                                        </p:attrNameLst>
                                      </p:cBhvr>
                                      <p:to>
                                        <a:srgbClr val="C0C0C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additive="base">
                                        <p:cTn id="25" dur="500" fill="hold"/>
                                        <p:tgtEl>
                                          <p:spTgt spid="10247"/>
                                        </p:tgtEl>
                                        <p:attrNameLst>
                                          <p:attrName>ppt_x</p:attrName>
                                        </p:attrNameLst>
                                      </p:cBhvr>
                                      <p:tavLst>
                                        <p:tav tm="0">
                                          <p:val>
                                            <p:strVal val="1+#ppt_w/2"/>
                                          </p:val>
                                        </p:tav>
                                        <p:tav tm="100000">
                                          <p:val>
                                            <p:strVal val="#ppt_x"/>
                                          </p:val>
                                        </p:tav>
                                      </p:tavLst>
                                    </p:anim>
                                    <p:anim calcmode="lin" valueType="num">
                                      <p:cBhvr additive="base">
                                        <p:cTn id="26" dur="500" fill="hold"/>
                                        <p:tgtEl>
                                          <p:spTgt spid="1024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7"/>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P spid="10246" grpId="0" autoUpdateAnimBg="0"/>
      <p:bldP spid="1024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00">
                <a:gamma/>
                <a:shade val="46275"/>
                <a:invGamma/>
              </a:srgbClr>
            </a:gs>
            <a:gs pos="50000">
              <a:srgbClr val="FF3300"/>
            </a:gs>
            <a:gs pos="100000">
              <a:srgbClr val="FF3300">
                <a:gamma/>
                <a:shade val="46275"/>
                <a:invGamma/>
              </a:srgbClr>
            </a:gs>
          </a:gsLst>
          <a:lin ang="5400000" scaled="1"/>
        </a:gra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3F6583E-B13D-47FA-9C20-3337400F81CC}"/>
              </a:ext>
            </a:extLst>
          </p:cNvPr>
          <p:cNvSpPr>
            <a:spLocks noGrp="1" noChangeArrowheads="1"/>
          </p:cNvSpPr>
          <p:nvPr>
            <p:ph type="title" idx="4294967295"/>
          </p:nvPr>
        </p:nvSpPr>
        <p:spPr>
          <a:xfrm>
            <a:off x="1524000" y="228600"/>
            <a:ext cx="6172200" cy="1143000"/>
          </a:xfrm>
          <a:solidFill>
            <a:srgbClr val="FFFF00"/>
          </a:solidFill>
          <a:ln>
            <a:solidFill>
              <a:schemeClr val="tx1"/>
            </a:solidFill>
            <a:miter lim="800000"/>
            <a:headEnd/>
            <a:tailEnd/>
          </a:ln>
        </p:spPr>
        <p:txBody>
          <a:bodyPr/>
          <a:lstStyle/>
          <a:p>
            <a:r>
              <a:rPr lang="en-US" altLang="en-US"/>
              <a:t>MIGUEL HIDALGO</a:t>
            </a:r>
          </a:p>
        </p:txBody>
      </p:sp>
      <p:sp>
        <p:nvSpPr>
          <p:cNvPr id="11269" name="Text Box 5">
            <a:extLst>
              <a:ext uri="{FF2B5EF4-FFF2-40B4-BE49-F238E27FC236}">
                <a16:creationId xmlns:a16="http://schemas.microsoft.com/office/drawing/2014/main" id="{6D76B9E5-BE5D-4793-B0CD-ED9A1C483D0B}"/>
              </a:ext>
            </a:extLst>
          </p:cNvPr>
          <p:cNvSpPr txBox="1">
            <a:spLocks noChangeArrowheads="1"/>
          </p:cNvSpPr>
          <p:nvPr/>
        </p:nvSpPr>
        <p:spPr bwMode="auto">
          <a:xfrm>
            <a:off x="533400" y="1600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Highly educated Creole priest assigned to town of Dolores. </a:t>
            </a:r>
          </a:p>
        </p:txBody>
      </p:sp>
      <p:sp>
        <p:nvSpPr>
          <p:cNvPr id="11270" name="Text Box 6">
            <a:extLst>
              <a:ext uri="{FF2B5EF4-FFF2-40B4-BE49-F238E27FC236}">
                <a16:creationId xmlns:a16="http://schemas.microsoft.com/office/drawing/2014/main" id="{CCAF76D9-3BD1-4FA9-9E09-FCA902AB4E96}"/>
              </a:ext>
            </a:extLst>
          </p:cNvPr>
          <p:cNvSpPr txBox="1">
            <a:spLocks noChangeArrowheads="1"/>
          </p:cNvSpPr>
          <p:nvPr/>
        </p:nvSpPr>
        <p:spPr bwMode="auto">
          <a:xfrm>
            <a:off x="533400" y="2209800"/>
            <a:ext cx="5791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September 16, 1810:  El Grito de Dolores.</a:t>
            </a:r>
          </a:p>
          <a:p>
            <a:pPr>
              <a:spcBef>
                <a:spcPct val="50000"/>
              </a:spcBef>
            </a:pPr>
            <a:endParaRPr lang="en-US" altLang="en-US" sz="2400">
              <a:solidFill>
                <a:schemeClr val="bg1"/>
              </a:solidFill>
            </a:endParaRPr>
          </a:p>
        </p:txBody>
      </p:sp>
      <p:sp>
        <p:nvSpPr>
          <p:cNvPr id="11271" name="Text Box 7">
            <a:extLst>
              <a:ext uri="{FF2B5EF4-FFF2-40B4-BE49-F238E27FC236}">
                <a16:creationId xmlns:a16="http://schemas.microsoft.com/office/drawing/2014/main" id="{E3FF2A6C-8CA5-4729-A780-EA7EF981ABE4}"/>
              </a:ext>
            </a:extLst>
          </p:cNvPr>
          <p:cNvSpPr txBox="1">
            <a:spLocks noChangeArrowheads="1"/>
          </p:cNvSpPr>
          <p:nvPr/>
        </p:nvSpPr>
        <p:spPr bwMode="auto">
          <a:xfrm>
            <a:off x="533400" y="4267200"/>
            <a:ext cx="5638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Led a rag-tag army toward Mexico City, unleashing mass slaughter of peninsulares in path.</a:t>
            </a:r>
          </a:p>
        </p:txBody>
      </p:sp>
      <p:sp>
        <p:nvSpPr>
          <p:cNvPr id="11272" name="Text Box 8">
            <a:extLst>
              <a:ext uri="{FF2B5EF4-FFF2-40B4-BE49-F238E27FC236}">
                <a16:creationId xmlns:a16="http://schemas.microsoft.com/office/drawing/2014/main" id="{03137930-2BC9-4C94-A46D-FFC6E4CB0C27}"/>
              </a:ext>
            </a:extLst>
          </p:cNvPr>
          <p:cNvSpPr txBox="1">
            <a:spLocks noChangeArrowheads="1"/>
          </p:cNvSpPr>
          <p:nvPr/>
        </p:nvSpPr>
        <p:spPr bwMode="auto">
          <a:xfrm>
            <a:off x="533400" y="5562600"/>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  Never made it to the capital -- Captured and shot in 1811.</a:t>
            </a:r>
          </a:p>
        </p:txBody>
      </p:sp>
      <p:sp>
        <p:nvSpPr>
          <p:cNvPr id="11273" name="Text Box 9">
            <a:extLst>
              <a:ext uri="{FF2B5EF4-FFF2-40B4-BE49-F238E27FC236}">
                <a16:creationId xmlns:a16="http://schemas.microsoft.com/office/drawing/2014/main" id="{3DA4E461-4B4C-4419-ACD4-A9048006E388}"/>
              </a:ext>
            </a:extLst>
          </p:cNvPr>
          <p:cNvSpPr txBox="1">
            <a:spLocks noChangeArrowheads="1"/>
          </p:cNvSpPr>
          <p:nvPr/>
        </p:nvSpPr>
        <p:spPr bwMode="auto">
          <a:xfrm>
            <a:off x="762000" y="2743200"/>
            <a:ext cx="510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Hidalgo rang the church bell and called          upon his mestizo and indigenous parishioners to take up arms against the Spanish.</a:t>
            </a:r>
          </a:p>
        </p:txBody>
      </p:sp>
      <p:grpSp>
        <p:nvGrpSpPr>
          <p:cNvPr id="11278" name="Group 14">
            <a:extLst>
              <a:ext uri="{FF2B5EF4-FFF2-40B4-BE49-F238E27FC236}">
                <a16:creationId xmlns:a16="http://schemas.microsoft.com/office/drawing/2014/main" id="{DE20CCB4-42CA-48B4-B593-3EA3025FBDDB}"/>
              </a:ext>
            </a:extLst>
          </p:cNvPr>
          <p:cNvGrpSpPr>
            <a:grpSpLocks/>
          </p:cNvGrpSpPr>
          <p:nvPr/>
        </p:nvGrpSpPr>
        <p:grpSpPr bwMode="auto">
          <a:xfrm>
            <a:off x="304800" y="304800"/>
            <a:ext cx="1312863" cy="893763"/>
            <a:chOff x="4896" y="3613"/>
            <a:chExt cx="827" cy="563"/>
          </a:xfrm>
        </p:grpSpPr>
        <p:pic>
          <p:nvPicPr>
            <p:cNvPr id="11276" name="Picture 12">
              <a:extLst>
                <a:ext uri="{FF2B5EF4-FFF2-40B4-BE49-F238E27FC236}">
                  <a16:creationId xmlns:a16="http://schemas.microsoft.com/office/drawing/2014/main" id="{B862FAF3-12AA-482A-8353-ABA76C7BA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3613"/>
              <a:ext cx="678" cy="523"/>
            </a:xfrm>
            <a:prstGeom prst="rect">
              <a:avLst/>
            </a:prstGeom>
            <a:noFill/>
            <a:extLst>
              <a:ext uri="{909E8E84-426E-40DD-AFC4-6F175D3DCCD1}">
                <a14:hiddenFill xmlns:a14="http://schemas.microsoft.com/office/drawing/2010/main">
                  <a:solidFill>
                    <a:srgbClr val="FFFFFF"/>
                  </a:solidFill>
                </a14:hiddenFill>
              </a:ext>
            </a:extLst>
          </p:spPr>
        </p:pic>
        <p:sp>
          <p:nvSpPr>
            <p:cNvPr id="11277" name="Text Box 13">
              <a:extLst>
                <a:ext uri="{FF2B5EF4-FFF2-40B4-BE49-F238E27FC236}">
                  <a16:creationId xmlns:a16="http://schemas.microsoft.com/office/drawing/2014/main" id="{B09B5E61-7180-4CCC-91D6-C1960C4BBD5D}"/>
                </a:ext>
              </a:extLst>
            </p:cNvPr>
            <p:cNvSpPr txBox="1">
              <a:spLocks noChangeArrowheads="1"/>
            </p:cNvSpPr>
            <p:nvPr/>
          </p:nvSpPr>
          <p:spPr bwMode="auto">
            <a:xfrm>
              <a:off x="4944" y="3984"/>
              <a:ext cx="77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LEADERS</a:t>
              </a:r>
              <a:endParaRPr lang="en-US" altLang="en-US"/>
            </a:p>
          </p:txBody>
        </p:sp>
      </p:grpSp>
      <p:sp>
        <p:nvSpPr>
          <p:cNvPr id="11279" name="AutoShape 15">
            <a:hlinkClick r:id="rId4" action="ppaction://hlinksldjump" highlightClick="1"/>
            <a:extLst>
              <a:ext uri="{FF2B5EF4-FFF2-40B4-BE49-F238E27FC236}">
                <a16:creationId xmlns:a16="http://schemas.microsoft.com/office/drawing/2014/main" id="{B3C3C037-BC89-42EF-A241-A523D721B089}"/>
              </a:ext>
            </a:extLst>
          </p:cNvPr>
          <p:cNvSpPr>
            <a:spLocks noChangeArrowheads="1"/>
          </p:cNvSpPr>
          <p:nvPr/>
        </p:nvSpPr>
        <p:spPr bwMode="auto">
          <a:xfrm>
            <a:off x="228600" y="228600"/>
            <a:ext cx="14478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0" name="AutoShape 16">
            <a:hlinkClick r:id="rId4" action="ppaction://hlinksldjump" highlightClick="1"/>
            <a:extLst>
              <a:ext uri="{FF2B5EF4-FFF2-40B4-BE49-F238E27FC236}">
                <a16:creationId xmlns:a16="http://schemas.microsoft.com/office/drawing/2014/main" id="{A90F286D-D3A8-41A0-BFFC-7FB50B54B7EF}"/>
              </a:ext>
            </a:extLst>
          </p:cNvPr>
          <p:cNvSpPr>
            <a:spLocks noChangeArrowheads="1"/>
          </p:cNvSpPr>
          <p:nvPr/>
        </p:nvSpPr>
        <p:spPr bwMode="auto">
          <a:xfrm>
            <a:off x="228600" y="228600"/>
            <a:ext cx="14478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AutoShape 17">
            <a:hlinkClick r:id="rId4" action="ppaction://hlinksldjump" highlightClick="1"/>
            <a:extLst>
              <a:ext uri="{FF2B5EF4-FFF2-40B4-BE49-F238E27FC236}">
                <a16:creationId xmlns:a16="http://schemas.microsoft.com/office/drawing/2014/main" id="{751279B1-85E3-4882-AFC1-FAE0F7335CD5}"/>
              </a:ext>
            </a:extLst>
          </p:cNvPr>
          <p:cNvSpPr>
            <a:spLocks noChangeArrowheads="1"/>
          </p:cNvSpPr>
          <p:nvPr/>
        </p:nvSpPr>
        <p:spPr bwMode="auto">
          <a:xfrm>
            <a:off x="609600" y="304800"/>
            <a:ext cx="14478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9"/>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 calcmode="lin" valueType="num">
                                      <p:cBhvr additive="base">
                                        <p:cTn id="13" dur="500" fill="hold"/>
                                        <p:tgtEl>
                                          <p:spTgt spid="11270"/>
                                        </p:tgtEl>
                                        <p:attrNameLst>
                                          <p:attrName>ppt_x</p:attrName>
                                        </p:attrNameLst>
                                      </p:cBhvr>
                                      <p:tavLst>
                                        <p:tav tm="0">
                                          <p:val>
                                            <p:strVal val="0-#ppt_w/2"/>
                                          </p:val>
                                        </p:tav>
                                        <p:tav tm="100000">
                                          <p:val>
                                            <p:strVal val="#ppt_x"/>
                                          </p:val>
                                        </p:tav>
                                      </p:tavLst>
                                    </p:anim>
                                    <p:anim calcmode="lin" valueType="num">
                                      <p:cBhvr additive="base">
                                        <p:cTn id="14" dur="500" fill="hold"/>
                                        <p:tgtEl>
                                          <p:spTgt spid="1127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70"/>
                                        </p:tgtEl>
                                        <p:attrNameLst>
                                          <p:attrName>ppt_c</p:attrName>
                                        </p:attrNameLst>
                                      </p:cBhvr>
                                      <p:to>
                                        <a:srgbClr val="C0C0C0"/>
                                      </p:to>
                                    </p:animClr>
                                    <p:audio>
                                      <p:cMediaNode>
                                        <p:cTn display="0" masterRel="sameClick">
                                          <p:stCondLst>
                                            <p:cond evt="begin" delay="0">
                                              <p:tn val="11"/>
                                            </p:cond>
                                          </p:stCondLst>
                                          <p:endCondLst>
                                            <p:cond evt="onStopAudio" delay="0">
                                              <p:tgtEl>
                                                <p:sldTgt/>
                                              </p:tgtEl>
                                            </p:cond>
                                          </p:endCondLst>
                                        </p:cTn>
                                        <p:tgtEl>
                                          <p:sndTgt r:embed="rId2" name="bell.wav-2"/>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3"/>
                                        </p:tgtEl>
                                        <p:attrNameLst>
                                          <p:attrName>style.visibility</p:attrName>
                                        </p:attrNameLst>
                                      </p:cBhvr>
                                      <p:to>
                                        <p:strVal val="visible"/>
                                      </p:to>
                                    </p:set>
                                    <p:anim calcmode="lin" valueType="num">
                                      <p:cBhvr additive="base">
                                        <p:cTn id="19" dur="500" fill="hold"/>
                                        <p:tgtEl>
                                          <p:spTgt spid="11273"/>
                                        </p:tgtEl>
                                        <p:attrNameLst>
                                          <p:attrName>ppt_x</p:attrName>
                                        </p:attrNameLst>
                                      </p:cBhvr>
                                      <p:tavLst>
                                        <p:tav tm="0">
                                          <p:val>
                                            <p:strVal val="0-#ppt_w/2"/>
                                          </p:val>
                                        </p:tav>
                                        <p:tav tm="100000">
                                          <p:val>
                                            <p:strVal val="#ppt_x"/>
                                          </p:val>
                                        </p:tav>
                                      </p:tavLst>
                                    </p:anim>
                                    <p:anim calcmode="lin" valueType="num">
                                      <p:cBhvr additive="base">
                                        <p:cTn id="20" dur="500" fill="hold"/>
                                        <p:tgtEl>
                                          <p:spTgt spid="1127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73"/>
                                        </p:tgtEl>
                                        <p:attrNameLst>
                                          <p:attrName>ppt_c</p:attrName>
                                        </p:attrNameLst>
                                      </p:cBhvr>
                                      <p:to>
                                        <a:srgbClr val="C0C0C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1"/>
                                        </p:tgtEl>
                                        <p:attrNameLst>
                                          <p:attrName>style.visibility</p:attrName>
                                        </p:attrNameLst>
                                      </p:cBhvr>
                                      <p:to>
                                        <p:strVal val="visible"/>
                                      </p:to>
                                    </p:set>
                                    <p:anim calcmode="lin" valueType="num">
                                      <p:cBhvr additive="base">
                                        <p:cTn id="25" dur="500" fill="hold"/>
                                        <p:tgtEl>
                                          <p:spTgt spid="11271"/>
                                        </p:tgtEl>
                                        <p:attrNameLst>
                                          <p:attrName>ppt_x</p:attrName>
                                        </p:attrNameLst>
                                      </p:cBhvr>
                                      <p:tavLst>
                                        <p:tav tm="0">
                                          <p:val>
                                            <p:strVal val="0-#ppt_w/2"/>
                                          </p:val>
                                        </p:tav>
                                        <p:tav tm="100000">
                                          <p:val>
                                            <p:strVal val="#ppt_x"/>
                                          </p:val>
                                        </p:tav>
                                      </p:tavLst>
                                    </p:anim>
                                    <p:anim calcmode="lin" valueType="num">
                                      <p:cBhvr additive="base">
                                        <p:cTn id="26" dur="500" fill="hold"/>
                                        <p:tgtEl>
                                          <p:spTgt spid="1127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71"/>
                                        </p:tgtEl>
                                        <p:attrNameLst>
                                          <p:attrName>ppt_c</p:attrName>
                                        </p:attrNameLst>
                                      </p:cBhvr>
                                      <p:to>
                                        <a:srgbClr val="C0C0C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72"/>
                                        </p:tgtEl>
                                        <p:attrNameLst>
                                          <p:attrName>style.visibility</p:attrName>
                                        </p:attrNameLst>
                                      </p:cBhvr>
                                      <p:to>
                                        <p:strVal val="visible"/>
                                      </p:to>
                                    </p:set>
                                    <p:anim calcmode="lin" valueType="num">
                                      <p:cBhvr additive="base">
                                        <p:cTn id="31" dur="500" fill="hold"/>
                                        <p:tgtEl>
                                          <p:spTgt spid="11272"/>
                                        </p:tgtEl>
                                        <p:attrNameLst>
                                          <p:attrName>ppt_x</p:attrName>
                                        </p:attrNameLst>
                                      </p:cBhvr>
                                      <p:tavLst>
                                        <p:tav tm="0">
                                          <p:val>
                                            <p:strVal val="0-#ppt_w/2"/>
                                          </p:val>
                                        </p:tav>
                                        <p:tav tm="100000">
                                          <p:val>
                                            <p:strVal val="#ppt_x"/>
                                          </p:val>
                                        </p:tav>
                                      </p:tavLst>
                                    </p:anim>
                                    <p:anim calcmode="lin" valueType="num">
                                      <p:cBhvr additive="base">
                                        <p:cTn id="32" dur="500" fill="hold"/>
                                        <p:tgtEl>
                                          <p:spTgt spid="1127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72"/>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0" grpId="0" autoUpdateAnimBg="0"/>
      <p:bldP spid="11271" grpId="0" autoUpdateAnimBg="0"/>
      <p:bldP spid="11272" grpId="0" autoUpdateAnimBg="0"/>
      <p:bldP spid="1127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3revg0304m">
            <a:extLst>
              <a:ext uri="{FF2B5EF4-FFF2-40B4-BE49-F238E27FC236}">
                <a16:creationId xmlns:a16="http://schemas.microsoft.com/office/drawing/2014/main" id="{32E137E4-B912-44EE-8EAC-47338BD57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24000"/>
            <a:ext cx="442118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http://images.nypl.org/index.php?id=497487&amp;t=w">
            <a:extLst>
              <a:ext uri="{FF2B5EF4-FFF2-40B4-BE49-F238E27FC236}">
                <a16:creationId xmlns:a16="http://schemas.microsoft.com/office/drawing/2014/main" id="{F5FCE651-91D8-427D-A75F-2CC125DE74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39751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a:extLst>
              <a:ext uri="{FF2B5EF4-FFF2-40B4-BE49-F238E27FC236}">
                <a16:creationId xmlns:a16="http://schemas.microsoft.com/office/drawing/2014/main" id="{880DD98D-52D4-478E-AE8A-5FD0DB6C9F2A}"/>
              </a:ext>
            </a:extLst>
          </p:cNvPr>
          <p:cNvSpPr>
            <a:spLocks noGrp="1" noChangeArrowheads="1"/>
          </p:cNvSpPr>
          <p:nvPr>
            <p:ph type="ctrTitle"/>
          </p:nvPr>
        </p:nvSpPr>
        <p:spPr>
          <a:xfrm>
            <a:off x="685800" y="0"/>
            <a:ext cx="7772400" cy="1524000"/>
          </a:xfrm>
        </p:spPr>
        <p:txBody>
          <a:bodyPr/>
          <a:lstStyle/>
          <a:p>
            <a:pPr eaLnBrk="1" hangingPunct="1">
              <a:defRPr/>
            </a:pPr>
            <a:r>
              <a:rPr lang="en-US" sz="6600" dirty="0"/>
              <a:t>Haitian Revolution</a:t>
            </a:r>
            <a:br>
              <a:rPr lang="en-US" dirty="0"/>
            </a:br>
            <a:r>
              <a:rPr lang="en-US" sz="3600" dirty="0"/>
              <a:t>1789-1804</a:t>
            </a:r>
          </a:p>
        </p:txBody>
      </p:sp>
      <p:pic>
        <p:nvPicPr>
          <p:cNvPr id="6" name="02 Tande M Tande.wma">
            <a:hlinkClick r:id="" action="ppaction://media"/>
            <a:extLst>
              <a:ext uri="{FF2B5EF4-FFF2-40B4-BE49-F238E27FC236}">
                <a16:creationId xmlns:a16="http://schemas.microsoft.com/office/drawing/2014/main" id="{85AB264C-6625-4127-9FCB-4AE22AFDEA75}"/>
              </a:ext>
            </a:extLst>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697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46642" fill="hold"/>
                                        <p:tgtEl>
                                          <p:spTgt spid="6"/>
                                        </p:tgtEl>
                                      </p:cBhvr>
                                    </p:cmd>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600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lisle_-_Carte_de_l'Isle_de_Saint_Domingue">
            <a:extLst>
              <a:ext uri="{FF2B5EF4-FFF2-40B4-BE49-F238E27FC236}">
                <a16:creationId xmlns:a16="http://schemas.microsoft.com/office/drawing/2014/main" id="{220DA6EC-9F73-40D1-839A-E3FF560A4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64770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518A662C-DA72-4473-A622-C2B1E59BEBE4}"/>
              </a:ext>
            </a:extLst>
          </p:cNvPr>
          <p:cNvSpPr txBox="1">
            <a:spLocks noChangeArrowheads="1"/>
          </p:cNvSpPr>
          <p:nvPr/>
        </p:nvSpPr>
        <p:spPr bwMode="auto">
          <a:xfrm>
            <a:off x="3124200" y="2286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chemeClr val="bg2"/>
                </a:solidFill>
                <a:latin typeface="Arial Black" panose="020B0A04020102020204" pitchFamily="34" charset="0"/>
              </a:rPr>
              <a:t>(Colony of St. Dominigue)</a:t>
            </a:r>
          </a:p>
        </p:txBody>
      </p:sp>
      <p:sp>
        <p:nvSpPr>
          <p:cNvPr id="4100" name="Text Box 4">
            <a:extLst>
              <a:ext uri="{FF2B5EF4-FFF2-40B4-BE49-F238E27FC236}">
                <a16:creationId xmlns:a16="http://schemas.microsoft.com/office/drawing/2014/main" id="{EA16DF3B-8337-42ED-985B-91AB10ADC120}"/>
              </a:ext>
            </a:extLst>
          </p:cNvPr>
          <p:cNvSpPr txBox="1">
            <a:spLocks noChangeArrowheads="1"/>
          </p:cNvSpPr>
          <p:nvPr/>
        </p:nvSpPr>
        <p:spPr bwMode="auto">
          <a:xfrm>
            <a:off x="1371600" y="228600"/>
            <a:ext cx="430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66FF33"/>
                </a:solidFill>
                <a:latin typeface="Arial Black" panose="020B0A04020102020204" pitchFamily="34" charset="0"/>
              </a:rPr>
              <a:t>French</a:t>
            </a:r>
          </a:p>
        </p:txBody>
      </p:sp>
      <p:sp>
        <p:nvSpPr>
          <p:cNvPr id="4101" name="Text Box 5">
            <a:extLst>
              <a:ext uri="{FF2B5EF4-FFF2-40B4-BE49-F238E27FC236}">
                <a16:creationId xmlns:a16="http://schemas.microsoft.com/office/drawing/2014/main" id="{50CE2053-988B-4F90-A328-25F137BB47F1}"/>
              </a:ext>
            </a:extLst>
          </p:cNvPr>
          <p:cNvSpPr txBox="1">
            <a:spLocks noChangeArrowheads="1"/>
          </p:cNvSpPr>
          <p:nvPr/>
        </p:nvSpPr>
        <p:spPr bwMode="auto">
          <a:xfrm>
            <a:off x="7010400" y="2209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66FF33"/>
                </a:solidFill>
                <a:latin typeface="Arial Black" panose="020B0A04020102020204" pitchFamily="34" charset="0"/>
              </a:rPr>
              <a:t>Spanish</a:t>
            </a:r>
          </a:p>
        </p:txBody>
      </p:sp>
      <p:sp>
        <p:nvSpPr>
          <p:cNvPr id="4102" name="AutoShape 6">
            <a:extLst>
              <a:ext uri="{FF2B5EF4-FFF2-40B4-BE49-F238E27FC236}">
                <a16:creationId xmlns:a16="http://schemas.microsoft.com/office/drawing/2014/main" id="{7E64523A-DFE9-42E0-9DB3-74DFBD5E68CC}"/>
              </a:ext>
            </a:extLst>
          </p:cNvPr>
          <p:cNvSpPr>
            <a:spLocks noChangeArrowheads="1"/>
          </p:cNvSpPr>
          <p:nvPr/>
        </p:nvSpPr>
        <p:spPr bwMode="auto">
          <a:xfrm rot="-2135874">
            <a:off x="4021138" y="3440113"/>
            <a:ext cx="3338512" cy="485775"/>
          </a:xfrm>
          <a:prstGeom prst="leftArrow">
            <a:avLst>
              <a:gd name="adj1" fmla="val 50000"/>
              <a:gd name="adj2" fmla="val 171814"/>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03" name="AutoShape 7">
            <a:extLst>
              <a:ext uri="{FF2B5EF4-FFF2-40B4-BE49-F238E27FC236}">
                <a16:creationId xmlns:a16="http://schemas.microsoft.com/office/drawing/2014/main" id="{80F3F41D-CCCB-4664-ADCD-1985C81E948D}"/>
              </a:ext>
            </a:extLst>
          </p:cNvPr>
          <p:cNvSpPr>
            <a:spLocks noChangeArrowheads="1"/>
          </p:cNvSpPr>
          <p:nvPr/>
        </p:nvSpPr>
        <p:spPr bwMode="auto">
          <a:xfrm rot="5400000">
            <a:off x="1346200" y="1781175"/>
            <a:ext cx="3305175" cy="866775"/>
          </a:xfrm>
          <a:prstGeom prst="rightArrow">
            <a:avLst>
              <a:gd name="adj1" fmla="val 40657"/>
              <a:gd name="adj2" fmla="val 8251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04" name="Rectangle 9">
            <a:extLst>
              <a:ext uri="{FF2B5EF4-FFF2-40B4-BE49-F238E27FC236}">
                <a16:creationId xmlns:a16="http://schemas.microsoft.com/office/drawing/2014/main" id="{D4374D2A-EB0A-4D0E-A190-DDB719EE0B22}"/>
              </a:ext>
            </a:extLst>
          </p:cNvPr>
          <p:cNvSpPr>
            <a:spLocks noChangeArrowheads="1"/>
          </p:cNvSpPr>
          <p:nvPr/>
        </p:nvSpPr>
        <p:spPr bwMode="auto">
          <a:xfrm>
            <a:off x="990600" y="5715000"/>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France took western 1/3 of island from Spain</a:t>
            </a:r>
          </a:p>
        </p:txBody>
      </p:sp>
      <p:sp>
        <p:nvSpPr>
          <p:cNvPr id="4105" name="Freeform 9">
            <a:extLst>
              <a:ext uri="{FF2B5EF4-FFF2-40B4-BE49-F238E27FC236}">
                <a16:creationId xmlns:a16="http://schemas.microsoft.com/office/drawing/2014/main" id="{A1B0965C-F091-4BAD-AD03-2CC5F66157BF}"/>
              </a:ext>
            </a:extLst>
          </p:cNvPr>
          <p:cNvSpPr>
            <a:spLocks/>
          </p:cNvSpPr>
          <p:nvPr/>
        </p:nvSpPr>
        <p:spPr bwMode="auto">
          <a:xfrm>
            <a:off x="3136900" y="3581400"/>
            <a:ext cx="228600" cy="1308100"/>
          </a:xfrm>
          <a:custGeom>
            <a:avLst/>
            <a:gdLst>
              <a:gd name="T0" fmla="*/ 2147483647 w 144"/>
              <a:gd name="T1" fmla="*/ 0 h 824"/>
              <a:gd name="T2" fmla="*/ 2147483647 w 144"/>
              <a:gd name="T3" fmla="*/ 2147483647 h 824"/>
              <a:gd name="T4" fmla="*/ 2147483647 w 144"/>
              <a:gd name="T5" fmla="*/ 2147483647 h 824"/>
              <a:gd name="T6" fmla="*/ 2147483647 w 144"/>
              <a:gd name="T7" fmla="*/ 2147483647 h 824"/>
              <a:gd name="T8" fmla="*/ 2147483647 w 144"/>
              <a:gd name="T9" fmla="*/ 2147483647 h 824"/>
              <a:gd name="T10" fmla="*/ 2147483647 w 144"/>
              <a:gd name="T11" fmla="*/ 2147483647 h 824"/>
              <a:gd name="T12" fmla="*/ 2147483647 w 144"/>
              <a:gd name="T13" fmla="*/ 2147483647 h 824"/>
              <a:gd name="T14" fmla="*/ 0 w 144"/>
              <a:gd name="T15" fmla="*/ 2147483647 h 824"/>
              <a:gd name="T16" fmla="*/ 2147483647 w 144"/>
              <a:gd name="T17" fmla="*/ 2147483647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824"/>
              <a:gd name="T29" fmla="*/ 144 w 144"/>
              <a:gd name="T30" fmla="*/ 824 h 8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824">
                <a:moveTo>
                  <a:pt x="144" y="0"/>
                </a:moveTo>
                <a:cubicBezTo>
                  <a:pt x="127" y="52"/>
                  <a:pt x="127" y="54"/>
                  <a:pt x="144" y="104"/>
                </a:cubicBezTo>
                <a:cubicBezTo>
                  <a:pt x="137" y="152"/>
                  <a:pt x="139" y="199"/>
                  <a:pt x="88" y="216"/>
                </a:cubicBezTo>
                <a:cubicBezTo>
                  <a:pt x="83" y="224"/>
                  <a:pt x="74" y="231"/>
                  <a:pt x="72" y="240"/>
                </a:cubicBezTo>
                <a:cubicBezTo>
                  <a:pt x="71" y="248"/>
                  <a:pt x="80" y="256"/>
                  <a:pt x="80" y="264"/>
                </a:cubicBezTo>
                <a:cubicBezTo>
                  <a:pt x="80" y="320"/>
                  <a:pt x="79" y="376"/>
                  <a:pt x="72" y="432"/>
                </a:cubicBezTo>
                <a:cubicBezTo>
                  <a:pt x="70" y="448"/>
                  <a:pt x="41" y="490"/>
                  <a:pt x="32" y="504"/>
                </a:cubicBezTo>
                <a:cubicBezTo>
                  <a:pt x="20" y="749"/>
                  <a:pt x="31" y="605"/>
                  <a:pt x="0" y="728"/>
                </a:cubicBezTo>
                <a:cubicBezTo>
                  <a:pt x="10" y="797"/>
                  <a:pt x="8" y="765"/>
                  <a:pt x="8" y="824"/>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12553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3.uta.edu/faculty/garrigus/Gallery_Saint-Domingue/ClubMassiac_May15_1791.jpg">
            <a:extLst>
              <a:ext uri="{FF2B5EF4-FFF2-40B4-BE49-F238E27FC236}">
                <a16:creationId xmlns:a16="http://schemas.microsoft.com/office/drawing/2014/main" id="{EA170956-3FC2-4E03-A2D0-B4ED53499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6629400" cy="65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a:extLst>
              <a:ext uri="{FF2B5EF4-FFF2-40B4-BE49-F238E27FC236}">
                <a16:creationId xmlns:a16="http://schemas.microsoft.com/office/drawing/2014/main" id="{62A6E275-B1EB-452B-9A22-5280802FFF03}"/>
              </a:ext>
            </a:extLst>
          </p:cNvPr>
          <p:cNvSpPr txBox="1">
            <a:spLocks noChangeArrowheads="1"/>
          </p:cNvSpPr>
          <p:nvPr/>
        </p:nvSpPr>
        <p:spPr bwMode="auto">
          <a:xfrm>
            <a:off x="7146925" y="2398713"/>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Whites (20,000)</a:t>
            </a:r>
          </a:p>
        </p:txBody>
      </p:sp>
      <p:sp>
        <p:nvSpPr>
          <p:cNvPr id="5124" name="Text Box 5">
            <a:extLst>
              <a:ext uri="{FF2B5EF4-FFF2-40B4-BE49-F238E27FC236}">
                <a16:creationId xmlns:a16="http://schemas.microsoft.com/office/drawing/2014/main" id="{AB9925AB-CC30-4402-AB33-3395E61CCD8C}"/>
              </a:ext>
            </a:extLst>
          </p:cNvPr>
          <p:cNvSpPr txBox="1">
            <a:spLocks noChangeArrowheads="1"/>
          </p:cNvSpPr>
          <p:nvPr/>
        </p:nvSpPr>
        <p:spPr bwMode="auto">
          <a:xfrm>
            <a:off x="7070725" y="2932113"/>
            <a:ext cx="201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Gens de Couleur</a:t>
            </a:r>
          </a:p>
          <a:p>
            <a:r>
              <a:rPr lang="en-US" altLang="en-US" b="1"/>
              <a:t>(30,000)</a:t>
            </a:r>
          </a:p>
        </p:txBody>
      </p:sp>
      <p:sp>
        <p:nvSpPr>
          <p:cNvPr id="5125" name="Text Box 6">
            <a:extLst>
              <a:ext uri="{FF2B5EF4-FFF2-40B4-BE49-F238E27FC236}">
                <a16:creationId xmlns:a16="http://schemas.microsoft.com/office/drawing/2014/main" id="{BB3D4CF4-6215-4B0E-B0A0-CB0AD2CD4DAD}"/>
              </a:ext>
            </a:extLst>
          </p:cNvPr>
          <p:cNvSpPr txBox="1">
            <a:spLocks noChangeArrowheads="1"/>
          </p:cNvSpPr>
          <p:nvPr/>
        </p:nvSpPr>
        <p:spPr bwMode="auto">
          <a:xfrm>
            <a:off x="7299325" y="4303713"/>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Slaves</a:t>
            </a:r>
          </a:p>
          <a:p>
            <a:r>
              <a:rPr lang="en-US" altLang="en-US" b="1"/>
              <a:t>(500,000)</a:t>
            </a:r>
          </a:p>
        </p:txBody>
      </p:sp>
      <p:sp>
        <p:nvSpPr>
          <p:cNvPr id="5126" name="Text Box 7">
            <a:extLst>
              <a:ext uri="{FF2B5EF4-FFF2-40B4-BE49-F238E27FC236}">
                <a16:creationId xmlns:a16="http://schemas.microsoft.com/office/drawing/2014/main" id="{203BB9D7-DD77-4109-9124-76DEC1C49547}"/>
              </a:ext>
            </a:extLst>
          </p:cNvPr>
          <p:cNvSpPr txBox="1">
            <a:spLocks noChangeArrowheads="1"/>
          </p:cNvSpPr>
          <p:nvPr/>
        </p:nvSpPr>
        <p:spPr bwMode="auto">
          <a:xfrm>
            <a:off x="4946650" y="152400"/>
            <a:ext cx="419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3300"/>
                </a:solidFill>
              </a:rPr>
              <a:t>Social Structure in Haiti</a:t>
            </a:r>
          </a:p>
        </p:txBody>
      </p:sp>
      <p:sp>
        <p:nvSpPr>
          <p:cNvPr id="5127" name="Line 8">
            <a:extLst>
              <a:ext uri="{FF2B5EF4-FFF2-40B4-BE49-F238E27FC236}">
                <a16:creationId xmlns:a16="http://schemas.microsoft.com/office/drawing/2014/main" id="{D619106E-5496-4C40-9570-6463CD56ABC8}"/>
              </a:ext>
            </a:extLst>
          </p:cNvPr>
          <p:cNvSpPr>
            <a:spLocks noChangeShapeType="1"/>
          </p:cNvSpPr>
          <p:nvPr/>
        </p:nvSpPr>
        <p:spPr bwMode="auto">
          <a:xfrm flipH="1" flipV="1">
            <a:off x="4419600" y="2209800"/>
            <a:ext cx="2743200" cy="381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9">
            <a:extLst>
              <a:ext uri="{FF2B5EF4-FFF2-40B4-BE49-F238E27FC236}">
                <a16:creationId xmlns:a16="http://schemas.microsoft.com/office/drawing/2014/main" id="{A82A86C8-6409-4599-A90E-D9F12480EA74}"/>
              </a:ext>
            </a:extLst>
          </p:cNvPr>
          <p:cNvSpPr>
            <a:spLocks noChangeShapeType="1"/>
          </p:cNvSpPr>
          <p:nvPr/>
        </p:nvSpPr>
        <p:spPr bwMode="auto">
          <a:xfrm flipH="1" flipV="1">
            <a:off x="3962400" y="2514600"/>
            <a:ext cx="3200400" cy="76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0">
            <a:extLst>
              <a:ext uri="{FF2B5EF4-FFF2-40B4-BE49-F238E27FC236}">
                <a16:creationId xmlns:a16="http://schemas.microsoft.com/office/drawing/2014/main" id="{6F785EB8-CC44-4C07-929C-CC94CB888808}"/>
              </a:ext>
            </a:extLst>
          </p:cNvPr>
          <p:cNvSpPr>
            <a:spLocks noChangeShapeType="1"/>
          </p:cNvSpPr>
          <p:nvPr/>
        </p:nvSpPr>
        <p:spPr bwMode="auto">
          <a:xfrm flipH="1">
            <a:off x="2438400" y="3048000"/>
            <a:ext cx="4724400" cy="381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1">
            <a:extLst>
              <a:ext uri="{FF2B5EF4-FFF2-40B4-BE49-F238E27FC236}">
                <a16:creationId xmlns:a16="http://schemas.microsoft.com/office/drawing/2014/main" id="{20BCA90E-6EA5-4941-94BB-3FFB97F53F1F}"/>
              </a:ext>
            </a:extLst>
          </p:cNvPr>
          <p:cNvSpPr>
            <a:spLocks noChangeShapeType="1"/>
          </p:cNvSpPr>
          <p:nvPr/>
        </p:nvSpPr>
        <p:spPr bwMode="auto">
          <a:xfrm flipH="1" flipV="1">
            <a:off x="6629400" y="4191000"/>
            <a:ext cx="762000" cy="228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6627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AA61AB3C-4B2C-45CF-8C76-EB294BB63F0E}"/>
              </a:ext>
            </a:extLst>
          </p:cNvPr>
          <p:cNvSpPr>
            <a:spLocks noGrp="1" noChangeArrowheads="1"/>
          </p:cNvSpPr>
          <p:nvPr>
            <p:ph type="body" idx="1"/>
          </p:nvPr>
        </p:nvSpPr>
        <p:spPr>
          <a:xfrm>
            <a:off x="685800" y="914400"/>
            <a:ext cx="8458200" cy="5562600"/>
          </a:xfrm>
        </p:spPr>
        <p:txBody>
          <a:bodyPr/>
          <a:lstStyle/>
          <a:p>
            <a:pPr eaLnBrk="1" hangingPunct="1"/>
            <a:r>
              <a:rPr lang="en-US" altLang="en-US" sz="4800" b="1" dirty="0"/>
              <a:t>Pre-Revolution:</a:t>
            </a:r>
          </a:p>
          <a:p>
            <a:pPr lvl="1" eaLnBrk="1" hangingPunct="1"/>
            <a:r>
              <a:rPr lang="en-US" altLang="en-US" b="1" dirty="0"/>
              <a:t>French colonists brought African slaves to develop large sugar and coffee plantations</a:t>
            </a:r>
          </a:p>
          <a:p>
            <a:pPr lvl="2" eaLnBrk="1" hangingPunct="1"/>
            <a:r>
              <a:rPr lang="en-US" altLang="en-US" b="1" dirty="0"/>
              <a:t>40% of world’s sugar</a:t>
            </a:r>
          </a:p>
          <a:p>
            <a:pPr lvl="2" eaLnBrk="1" hangingPunct="1"/>
            <a:r>
              <a:rPr lang="en-US" altLang="en-US" b="1" dirty="0"/>
              <a:t>50% of world's coffee</a:t>
            </a:r>
          </a:p>
          <a:p>
            <a:pPr lvl="1" eaLnBrk="1" hangingPunct="1"/>
            <a:r>
              <a:rPr lang="en-US" altLang="en-US" b="1" dirty="0"/>
              <a:t>By 1788 - 500,000 slaves and 60,000 colonists (outnumbered 8 : 1)</a:t>
            </a:r>
          </a:p>
          <a:p>
            <a:pPr eaLnBrk="1" hangingPunct="1"/>
            <a:r>
              <a:rPr lang="en-US" altLang="en-US" b="1" dirty="0"/>
              <a:t>Haiti the richest colony in the WORLD</a:t>
            </a:r>
          </a:p>
          <a:p>
            <a:pPr eaLnBrk="1" hangingPunct="1"/>
            <a:endParaRPr lang="en-US" altLang="en-US" b="1" dirty="0"/>
          </a:p>
        </p:txBody>
      </p:sp>
    </p:spTree>
    <p:extLst>
      <p:ext uri="{BB962C8B-B14F-4D97-AF65-F5344CB8AC3E}">
        <p14:creationId xmlns:p14="http://schemas.microsoft.com/office/powerpoint/2010/main" val="293094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lick to view copy of original: Haitian Creoles, free people of color">
            <a:hlinkClick r:id="rId3"/>
            <a:extLst>
              <a:ext uri="{FF2B5EF4-FFF2-40B4-BE49-F238E27FC236}">
                <a16:creationId xmlns:a16="http://schemas.microsoft.com/office/drawing/2014/main" id="{F3F4226D-0121-4E63-BC92-9AED4C62ED34}"/>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96000" y="304800"/>
            <a:ext cx="2862263" cy="4703763"/>
          </a:xfrm>
        </p:spPr>
      </p:pic>
      <p:sp>
        <p:nvSpPr>
          <p:cNvPr id="7171" name="Rectangle 3">
            <a:extLst>
              <a:ext uri="{FF2B5EF4-FFF2-40B4-BE49-F238E27FC236}">
                <a16:creationId xmlns:a16="http://schemas.microsoft.com/office/drawing/2014/main" id="{1C4713F8-F407-478B-864B-A22A04C3C1D2}"/>
              </a:ext>
            </a:extLst>
          </p:cNvPr>
          <p:cNvSpPr>
            <a:spLocks noGrp="1" noChangeArrowheads="1"/>
          </p:cNvSpPr>
          <p:nvPr>
            <p:ph type="body" sz="half" idx="1"/>
          </p:nvPr>
        </p:nvSpPr>
        <p:spPr>
          <a:xfrm>
            <a:off x="0" y="1143000"/>
            <a:ext cx="6248400" cy="3352800"/>
          </a:xfrm>
        </p:spPr>
        <p:txBody>
          <a:bodyPr/>
          <a:lstStyle/>
          <a:p>
            <a:pPr eaLnBrk="1" hangingPunct="1"/>
            <a:r>
              <a:rPr lang="en-US" altLang="en-US" sz="2400" b="1" dirty="0"/>
              <a:t>White planters (</a:t>
            </a:r>
            <a:r>
              <a:rPr lang="en-US" altLang="en-US" sz="2400" b="1" i="1" dirty="0">
                <a:ea typeface="ＭＳ Ｐゴシック" panose="020B0600070205080204" pitchFamily="34" charset="-128"/>
              </a:rPr>
              <a:t>G</a:t>
            </a:r>
            <a:r>
              <a:rPr lang="en-US" altLang="ja-JP" sz="2400" b="1" i="1" dirty="0">
                <a:ea typeface="ＭＳ Ｐゴシック" panose="020B0600070205080204" pitchFamily="34" charset="-128"/>
              </a:rPr>
              <a:t>rands </a:t>
            </a:r>
            <a:r>
              <a:rPr lang="en-US" altLang="ja-JP" sz="2400" b="1" i="1" dirty="0" err="1">
                <a:ea typeface="ＭＳ Ｐゴシック" panose="020B0600070205080204" pitchFamily="34" charset="-128"/>
              </a:rPr>
              <a:t>Blancs</a:t>
            </a:r>
            <a:r>
              <a:rPr lang="en-US" altLang="ja-JP" sz="2400" b="1" dirty="0">
                <a:ea typeface="ＭＳ Ｐゴシック" panose="020B0600070205080204" pitchFamily="34" charset="-128"/>
              </a:rPr>
              <a:t>)</a:t>
            </a:r>
            <a:r>
              <a:rPr lang="en-US" altLang="en-US" sz="2400" b="1" dirty="0"/>
              <a:t> want “home rule” </a:t>
            </a:r>
            <a:r>
              <a:rPr lang="en-US" altLang="en-US" sz="2000" b="1" dirty="0"/>
              <a:t>because of French Revolution</a:t>
            </a:r>
          </a:p>
          <a:p>
            <a:pPr eaLnBrk="1" hangingPunct="1"/>
            <a:r>
              <a:rPr lang="en-US" altLang="en-US" sz="2000" b="1" dirty="0"/>
              <a:t>Small Farmers (Petit </a:t>
            </a:r>
            <a:r>
              <a:rPr lang="en-US" altLang="en-US" sz="2000" b="1" dirty="0" err="1"/>
              <a:t>Blancs</a:t>
            </a:r>
            <a:r>
              <a:rPr lang="en-US" altLang="en-US" sz="2000" b="1" dirty="0"/>
              <a:t>) </a:t>
            </a:r>
          </a:p>
          <a:p>
            <a:pPr lvl="1" eaLnBrk="1" hangingPunct="1"/>
            <a:r>
              <a:rPr lang="en-US" altLang="en-US" sz="1600" b="1" dirty="0"/>
              <a:t>want equal rights</a:t>
            </a:r>
          </a:p>
          <a:p>
            <a:pPr eaLnBrk="1" hangingPunct="1"/>
            <a:r>
              <a:rPr lang="en-US" altLang="en-US" sz="2400" b="1" i="1" dirty="0"/>
              <a:t>Gens de couleur</a:t>
            </a:r>
            <a:r>
              <a:rPr lang="en-US" altLang="en-US" sz="2400" b="1" dirty="0"/>
              <a:t> (free blacks)</a:t>
            </a:r>
          </a:p>
          <a:p>
            <a:pPr lvl="1" eaLnBrk="1" hangingPunct="1"/>
            <a:r>
              <a:rPr lang="en-US" altLang="en-US" sz="2000" b="1" dirty="0"/>
              <a:t>want equality (liberty, equality, fraternity) and citizenship</a:t>
            </a:r>
          </a:p>
          <a:p>
            <a:pPr eaLnBrk="1" hangingPunct="1"/>
            <a:r>
              <a:rPr lang="en-US" altLang="en-US" sz="2400" b="1" dirty="0"/>
              <a:t>Slaves are not involved, yet…</a:t>
            </a:r>
          </a:p>
          <a:p>
            <a:pPr eaLnBrk="1" hangingPunct="1"/>
            <a:r>
              <a:rPr lang="en-US" altLang="en-US" sz="2400" b="1" dirty="0"/>
              <a:t>WHY is France a catalyst for the Haitian Revolution?</a:t>
            </a:r>
          </a:p>
        </p:txBody>
      </p:sp>
      <p:sp>
        <p:nvSpPr>
          <p:cNvPr id="7172" name="Line 6">
            <a:extLst>
              <a:ext uri="{FF2B5EF4-FFF2-40B4-BE49-F238E27FC236}">
                <a16:creationId xmlns:a16="http://schemas.microsoft.com/office/drawing/2014/main" id="{3997DF63-7175-4399-8047-6501422EDBD6}"/>
              </a:ext>
            </a:extLst>
          </p:cNvPr>
          <p:cNvSpPr>
            <a:spLocks noChangeShapeType="1"/>
          </p:cNvSpPr>
          <p:nvPr/>
        </p:nvSpPr>
        <p:spPr bwMode="auto">
          <a:xfrm flipV="1">
            <a:off x="4724400" y="1981200"/>
            <a:ext cx="1524000" cy="1524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173" name="Line 6">
            <a:extLst>
              <a:ext uri="{FF2B5EF4-FFF2-40B4-BE49-F238E27FC236}">
                <a16:creationId xmlns:a16="http://schemas.microsoft.com/office/drawing/2014/main" id="{69BF38B8-6A18-45C1-9418-E8673E6171CB}"/>
              </a:ext>
            </a:extLst>
          </p:cNvPr>
          <p:cNvSpPr>
            <a:spLocks noChangeShapeType="1"/>
          </p:cNvSpPr>
          <p:nvPr/>
        </p:nvSpPr>
        <p:spPr bwMode="auto">
          <a:xfrm flipV="1">
            <a:off x="4724400" y="1371600"/>
            <a:ext cx="3124200" cy="7620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 name="Title 6">
            <a:extLst>
              <a:ext uri="{FF2B5EF4-FFF2-40B4-BE49-F238E27FC236}">
                <a16:creationId xmlns:a16="http://schemas.microsoft.com/office/drawing/2014/main" id="{6ABB8328-3A37-4AE8-B4E5-54C42ED63003}"/>
              </a:ext>
            </a:extLst>
          </p:cNvPr>
          <p:cNvSpPr>
            <a:spLocks noGrp="1"/>
          </p:cNvSpPr>
          <p:nvPr>
            <p:ph type="title"/>
          </p:nvPr>
        </p:nvSpPr>
        <p:spPr>
          <a:xfrm>
            <a:off x="457200" y="228600"/>
            <a:ext cx="5715000" cy="762000"/>
          </a:xfrm>
        </p:spPr>
        <p:txBody>
          <a:bodyPr/>
          <a:lstStyle/>
          <a:p>
            <a:pPr>
              <a:defRPr/>
            </a:pPr>
            <a:r>
              <a:rPr lang="en-US" dirty="0"/>
              <a:t>Early events (1789)</a:t>
            </a:r>
          </a:p>
        </p:txBody>
      </p:sp>
    </p:spTree>
    <p:extLst>
      <p:ext uri="{BB962C8B-B14F-4D97-AF65-F5344CB8AC3E}">
        <p14:creationId xmlns:p14="http://schemas.microsoft.com/office/powerpoint/2010/main" val="49964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www3.uta.edu/faculty/garrigus/Gallery_Saint-Domingue/Vincent_oge_military.jpg">
            <a:extLst>
              <a:ext uri="{FF2B5EF4-FFF2-40B4-BE49-F238E27FC236}">
                <a16:creationId xmlns:a16="http://schemas.microsoft.com/office/drawing/2014/main" id="{EC1B1007-6D3A-4FF4-8A04-055A9EF82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4049713"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a:extLst>
              <a:ext uri="{FF2B5EF4-FFF2-40B4-BE49-F238E27FC236}">
                <a16:creationId xmlns:a16="http://schemas.microsoft.com/office/drawing/2014/main" id="{CB66596E-9382-4D58-A7DD-431F6C0F5EB6}"/>
              </a:ext>
            </a:extLst>
          </p:cNvPr>
          <p:cNvSpPr>
            <a:spLocks noGrp="1" noChangeArrowheads="1"/>
          </p:cNvSpPr>
          <p:nvPr>
            <p:ph type="title"/>
          </p:nvPr>
        </p:nvSpPr>
        <p:spPr>
          <a:xfrm>
            <a:off x="4191000" y="228600"/>
            <a:ext cx="4495800" cy="717550"/>
          </a:xfrm>
        </p:spPr>
        <p:txBody>
          <a:bodyPr/>
          <a:lstStyle/>
          <a:p>
            <a:pPr eaLnBrk="1" hangingPunct="1">
              <a:defRPr/>
            </a:pPr>
            <a:r>
              <a:rPr lang="en-US" dirty="0"/>
              <a:t>1790</a:t>
            </a:r>
          </a:p>
        </p:txBody>
      </p:sp>
      <p:sp>
        <p:nvSpPr>
          <p:cNvPr id="8196" name="Rectangle 3">
            <a:extLst>
              <a:ext uri="{FF2B5EF4-FFF2-40B4-BE49-F238E27FC236}">
                <a16:creationId xmlns:a16="http://schemas.microsoft.com/office/drawing/2014/main" id="{00D15875-6DCD-4045-A3E2-7DDB31E08795}"/>
              </a:ext>
            </a:extLst>
          </p:cNvPr>
          <p:cNvSpPr>
            <a:spLocks noGrp="1" noChangeArrowheads="1"/>
          </p:cNvSpPr>
          <p:nvPr>
            <p:ph type="body" idx="1"/>
          </p:nvPr>
        </p:nvSpPr>
        <p:spPr>
          <a:xfrm>
            <a:off x="228600" y="304800"/>
            <a:ext cx="4267200" cy="5105400"/>
          </a:xfrm>
        </p:spPr>
        <p:txBody>
          <a:bodyPr/>
          <a:lstStyle/>
          <a:p>
            <a:pPr eaLnBrk="1" hangingPunct="1">
              <a:lnSpc>
                <a:spcPct val="90000"/>
              </a:lnSpc>
            </a:pPr>
            <a:r>
              <a:rPr lang="en-US" altLang="en-US" sz="2800" b="1" dirty="0"/>
              <a:t>Vincent </a:t>
            </a:r>
            <a:r>
              <a:rPr lang="en-US" altLang="en-US" sz="2800" b="1" dirty="0" err="1"/>
              <a:t>Ogé</a:t>
            </a:r>
            <a:r>
              <a:rPr lang="en-US" altLang="en-US" sz="2800" b="1" dirty="0"/>
              <a:t> (gens de couleur), goes</a:t>
            </a:r>
            <a:r>
              <a:rPr lang="en-US" altLang="en-US" sz="2800" b="1" u="sng" dirty="0"/>
              <a:t> to France</a:t>
            </a:r>
            <a:r>
              <a:rPr lang="en-US" altLang="en-US" sz="2800" b="1" dirty="0"/>
              <a:t>, gets rights for free blacks</a:t>
            </a:r>
          </a:p>
          <a:p>
            <a:pPr eaLnBrk="1" hangingPunct="1">
              <a:lnSpc>
                <a:spcPct val="90000"/>
              </a:lnSpc>
            </a:pPr>
            <a:r>
              <a:rPr lang="en-US" altLang="en-US" sz="2800" b="1" dirty="0" err="1"/>
              <a:t>Ogé</a:t>
            </a:r>
            <a:r>
              <a:rPr lang="en-US" altLang="en-US" sz="2800" b="1" dirty="0"/>
              <a:t> is killed by whites when he returns (chained to wagon wheel and repeatedly run over).</a:t>
            </a:r>
          </a:p>
          <a:p>
            <a:pPr eaLnBrk="1" hangingPunct="1">
              <a:lnSpc>
                <a:spcPct val="90000"/>
              </a:lnSpc>
            </a:pPr>
            <a:r>
              <a:rPr lang="en-US" altLang="en-US" sz="2800" b="1" dirty="0"/>
              <a:t>Whites allowed to rule the colony to keep it peaceful.</a:t>
            </a:r>
          </a:p>
          <a:p>
            <a:pPr eaLnBrk="1" hangingPunct="1">
              <a:lnSpc>
                <a:spcPct val="90000"/>
              </a:lnSpc>
            </a:pPr>
            <a:endParaRPr lang="en-US" altLang="en-US" sz="2400" b="1" dirty="0">
              <a:solidFill>
                <a:srgbClr val="FF3300"/>
              </a:solidFill>
            </a:endParaRPr>
          </a:p>
        </p:txBody>
      </p:sp>
      <p:sp>
        <p:nvSpPr>
          <p:cNvPr id="8197" name="Line 5">
            <a:extLst>
              <a:ext uri="{FF2B5EF4-FFF2-40B4-BE49-F238E27FC236}">
                <a16:creationId xmlns:a16="http://schemas.microsoft.com/office/drawing/2014/main" id="{682B9BE2-E4B0-4523-A4A4-F0AAF112683F}"/>
              </a:ext>
            </a:extLst>
          </p:cNvPr>
          <p:cNvSpPr>
            <a:spLocks noChangeShapeType="1"/>
          </p:cNvSpPr>
          <p:nvPr/>
        </p:nvSpPr>
        <p:spPr bwMode="auto">
          <a:xfrm>
            <a:off x="4038600" y="573520"/>
            <a:ext cx="1447800" cy="102668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2800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50000">
              <a:schemeClr val="hlink">
                <a:gamma/>
                <a:shade val="46275"/>
                <a:invGamma/>
              </a:schemeClr>
            </a:gs>
            <a:gs pos="100000">
              <a:schemeClr val="hlink"/>
            </a:gs>
          </a:gsLst>
          <a:lin ang="5400000" scaled="1"/>
        </a:gradFill>
        <a:effectLst/>
      </p:bgPr>
    </p:bg>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4755DBC0-AE1E-49E8-A31A-3678AC2FDE80}"/>
              </a:ext>
            </a:extLst>
          </p:cNvPr>
          <p:cNvSpPr txBox="1">
            <a:spLocks noChangeArrowheads="1"/>
          </p:cNvSpPr>
          <p:nvPr/>
        </p:nvSpPr>
        <p:spPr bwMode="auto">
          <a:xfrm>
            <a:off x="762000" y="5334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CC3300"/>
                </a:solidFill>
              </a:rPr>
              <a:t>“It takes a revolution….</a:t>
            </a:r>
            <a:endParaRPr lang="en-US" altLang="en-US" sz="2800"/>
          </a:p>
        </p:txBody>
      </p:sp>
      <p:sp>
        <p:nvSpPr>
          <p:cNvPr id="19459" name="Text Box 3">
            <a:extLst>
              <a:ext uri="{FF2B5EF4-FFF2-40B4-BE49-F238E27FC236}">
                <a16:creationId xmlns:a16="http://schemas.microsoft.com/office/drawing/2014/main" id="{91617E96-3BF2-4433-A614-DC010884EFE7}"/>
              </a:ext>
            </a:extLst>
          </p:cNvPr>
          <p:cNvSpPr txBox="1">
            <a:spLocks noChangeArrowheads="1"/>
          </p:cNvSpPr>
          <p:nvPr/>
        </p:nvSpPr>
        <p:spPr bwMode="auto">
          <a:xfrm>
            <a:off x="762000" y="48006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t>WHAT WERE THE PROBLEMS?</a:t>
            </a:r>
          </a:p>
        </p:txBody>
      </p:sp>
      <p:pic>
        <p:nvPicPr>
          <p:cNvPr id="19461" name="Picture 5">
            <a:extLst>
              <a:ext uri="{FF2B5EF4-FFF2-40B4-BE49-F238E27FC236}">
                <a16:creationId xmlns:a16="http://schemas.microsoft.com/office/drawing/2014/main" id="{1DC6B02C-755B-4D09-8095-667F072D7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0"/>
            <a:ext cx="4191000" cy="2247900"/>
          </a:xfrm>
          <a:prstGeom prst="rect">
            <a:avLst/>
          </a:prstGeom>
          <a:noFill/>
          <a:extLst>
            <a:ext uri="{909E8E84-426E-40DD-AFC4-6F175D3DCCD1}">
              <a14:hiddenFill xmlns:a14="http://schemas.microsoft.com/office/drawing/2010/main">
                <a:solidFill>
                  <a:srgbClr val="FFFFFF"/>
                </a:solidFill>
              </a14:hiddenFill>
            </a:ext>
          </a:extLst>
        </p:spPr>
      </p:pic>
      <p:sp>
        <p:nvSpPr>
          <p:cNvPr id="19462" name="Text Box 6">
            <a:extLst>
              <a:ext uri="{FF2B5EF4-FFF2-40B4-BE49-F238E27FC236}">
                <a16:creationId xmlns:a16="http://schemas.microsoft.com/office/drawing/2014/main" id="{A71F825B-5C9D-4CA2-96BC-C5F8B1C59DE6}"/>
              </a:ext>
            </a:extLst>
          </p:cNvPr>
          <p:cNvSpPr txBox="1">
            <a:spLocks noChangeArrowheads="1"/>
          </p:cNvSpPr>
          <p:nvPr/>
        </p:nvSpPr>
        <p:spPr bwMode="auto">
          <a:xfrm>
            <a:off x="4267200" y="914400"/>
            <a:ext cx="4572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CC3300"/>
                </a:solidFill>
              </a:rPr>
              <a:t>to make a solution….”</a:t>
            </a:r>
          </a:p>
          <a:p>
            <a:pPr>
              <a:spcBef>
                <a:spcPct val="50000"/>
              </a:spcBef>
            </a:pPr>
            <a:r>
              <a:rPr lang="en-US" altLang="en-US" sz="2800">
                <a:solidFill>
                  <a:srgbClr val="CC3300"/>
                </a:solidFill>
              </a:rPr>
              <a:t>		- Bob Marley</a:t>
            </a:r>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500" fill="hold"/>
                                        <p:tgtEl>
                                          <p:spTgt spid="19462"/>
                                        </p:tgtEl>
                                        <p:attrNameLst>
                                          <p:attrName>ppt_x</p:attrName>
                                        </p:attrNameLst>
                                      </p:cBhvr>
                                      <p:tavLst>
                                        <p:tav tm="0">
                                          <p:val>
                                            <p:strVal val="1+#ppt_w/2"/>
                                          </p:val>
                                        </p:tav>
                                        <p:tav tm="100000">
                                          <p:val>
                                            <p:strVal val="#ppt_x"/>
                                          </p:val>
                                        </p:tav>
                                      </p:tavLst>
                                    </p:anim>
                                    <p:anim calcmode="lin" valueType="num">
                                      <p:cBhvr additive="base">
                                        <p:cTn id="14"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gtEl>
                                        <p:attrNameLst>
                                          <p:attrName>style.visibility</p:attrName>
                                        </p:attrNameLst>
                                      </p:cBhvr>
                                      <p:to>
                                        <p:strVal val="visible"/>
                                      </p:to>
                                    </p:set>
                                    <p:anim calcmode="lin" valueType="num">
                                      <p:cBhvr additive="base">
                                        <p:cTn id="19" dur="500" fill="hold"/>
                                        <p:tgtEl>
                                          <p:spTgt spid="19459"/>
                                        </p:tgtEl>
                                        <p:attrNameLst>
                                          <p:attrName>ppt_x</p:attrName>
                                        </p:attrNameLst>
                                      </p:cBhvr>
                                      <p:tavLst>
                                        <p:tav tm="0">
                                          <p:val>
                                            <p:strVal val="#ppt_x"/>
                                          </p:val>
                                        </p:tav>
                                        <p:tav tm="100000">
                                          <p:val>
                                            <p:strVal val="#ppt_x"/>
                                          </p:val>
                                        </p:tav>
                                      </p:tavLst>
                                    </p:anim>
                                    <p:anim calcmode="lin" valueType="num">
                                      <p:cBhvr additive="base">
                                        <p:cTn id="20"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utoUpdateAnimBg="0"/>
      <p:bldP spid="1946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E8D78-931A-4646-8D00-3C5D3F994DEB}"/>
              </a:ext>
            </a:extLst>
          </p:cNvPr>
          <p:cNvSpPr>
            <a:spLocks noGrp="1"/>
          </p:cNvSpPr>
          <p:nvPr>
            <p:ph type="title"/>
          </p:nvPr>
        </p:nvSpPr>
        <p:spPr/>
        <p:txBody>
          <a:bodyPr/>
          <a:lstStyle/>
          <a:p>
            <a:pPr>
              <a:defRPr/>
            </a:pPr>
            <a:r>
              <a:rPr lang="en-US" dirty="0"/>
              <a:t>1791: Guerilla Attacks</a:t>
            </a:r>
          </a:p>
        </p:txBody>
      </p:sp>
      <p:sp>
        <p:nvSpPr>
          <p:cNvPr id="9219" name="Content Placeholder 2">
            <a:extLst>
              <a:ext uri="{FF2B5EF4-FFF2-40B4-BE49-F238E27FC236}">
                <a16:creationId xmlns:a16="http://schemas.microsoft.com/office/drawing/2014/main" id="{869415AC-5130-4A05-9446-0A952D75634B}"/>
              </a:ext>
            </a:extLst>
          </p:cNvPr>
          <p:cNvSpPr>
            <a:spLocks noGrp="1"/>
          </p:cNvSpPr>
          <p:nvPr>
            <p:ph idx="1"/>
          </p:nvPr>
        </p:nvSpPr>
        <p:spPr>
          <a:xfrm>
            <a:off x="228600" y="1676400"/>
            <a:ext cx="8229600" cy="4419600"/>
          </a:xfrm>
        </p:spPr>
        <p:txBody>
          <a:bodyPr/>
          <a:lstStyle/>
          <a:p>
            <a:r>
              <a:rPr lang="en-US" altLang="en-US" sz="2400"/>
              <a:t>Bands of runaway slaves, known as maroons (marrons), entrenched themselves in the colony's mountains and forests</a:t>
            </a:r>
          </a:p>
          <a:p>
            <a:r>
              <a:rPr lang="en-US" altLang="en-US" sz="2400"/>
              <a:t>From their they attacked white-owned plantations both to secure provisions and weaponry and to avenge themselves against the inhabitants. </a:t>
            </a:r>
          </a:p>
          <a:p>
            <a:r>
              <a:rPr lang="en-US" altLang="en-US" sz="2400"/>
              <a:t>As their numbers grew, these bands, sometimes consisting of thousands of people, began to carry out hit-and-run attacks throughout the colony. </a:t>
            </a:r>
          </a:p>
          <a:p>
            <a:r>
              <a:rPr lang="en-US" altLang="en-US" sz="2400"/>
              <a:t>However they lacked centralized organization and leadership. </a:t>
            </a:r>
          </a:p>
          <a:p>
            <a:pPr>
              <a:buFontTx/>
              <a:buNone/>
            </a:pPr>
            <a:endParaRPr lang="en-US" altLang="en-US" sz="2400"/>
          </a:p>
          <a:p>
            <a:endParaRPr lang="en-US" altLang="en-US" sz="2400"/>
          </a:p>
          <a:p>
            <a:endParaRPr lang="en-US" altLang="en-US"/>
          </a:p>
        </p:txBody>
      </p:sp>
    </p:spTree>
    <p:extLst>
      <p:ext uri="{BB962C8B-B14F-4D97-AF65-F5344CB8AC3E}">
        <p14:creationId xmlns:p14="http://schemas.microsoft.com/office/powerpoint/2010/main" val="80266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B3FC7A8-A27A-4B58-A4E1-84610B0B635B}"/>
              </a:ext>
            </a:extLst>
          </p:cNvPr>
          <p:cNvSpPr>
            <a:spLocks noGrp="1" noChangeArrowheads="1"/>
          </p:cNvSpPr>
          <p:nvPr>
            <p:ph type="title"/>
          </p:nvPr>
        </p:nvSpPr>
        <p:spPr>
          <a:xfrm>
            <a:off x="457200" y="228600"/>
            <a:ext cx="8229600" cy="360363"/>
          </a:xfrm>
        </p:spPr>
        <p:txBody>
          <a:bodyPr/>
          <a:lstStyle/>
          <a:p>
            <a:pPr eaLnBrk="1" hangingPunct="1">
              <a:defRPr/>
            </a:pPr>
            <a:r>
              <a:rPr lang="en-US" sz="4000" b="1" dirty="0">
                <a:solidFill>
                  <a:srgbClr val="66FF33"/>
                </a:solidFill>
              </a:rPr>
              <a:t>1791:  CRISIS</a:t>
            </a:r>
          </a:p>
        </p:txBody>
      </p:sp>
      <p:sp>
        <p:nvSpPr>
          <p:cNvPr id="10243" name="Rectangle 3">
            <a:extLst>
              <a:ext uri="{FF2B5EF4-FFF2-40B4-BE49-F238E27FC236}">
                <a16:creationId xmlns:a16="http://schemas.microsoft.com/office/drawing/2014/main" id="{C3723025-5477-4FD2-8617-794F71FFABD4}"/>
              </a:ext>
            </a:extLst>
          </p:cNvPr>
          <p:cNvSpPr>
            <a:spLocks noGrp="1" noChangeArrowheads="1"/>
          </p:cNvSpPr>
          <p:nvPr>
            <p:ph type="body" idx="1"/>
          </p:nvPr>
        </p:nvSpPr>
        <p:spPr>
          <a:xfrm>
            <a:off x="304800" y="533400"/>
            <a:ext cx="8839200" cy="6629400"/>
          </a:xfrm>
        </p:spPr>
        <p:txBody>
          <a:bodyPr/>
          <a:lstStyle/>
          <a:p>
            <a:pPr eaLnBrk="1" hangingPunct="1">
              <a:lnSpc>
                <a:spcPct val="90000"/>
              </a:lnSpc>
            </a:pPr>
            <a:r>
              <a:rPr lang="en-US" altLang="en-US" b="1"/>
              <a:t>Slaves revolt </a:t>
            </a:r>
          </a:p>
          <a:p>
            <a:pPr lvl="1" eaLnBrk="1" hangingPunct="1">
              <a:lnSpc>
                <a:spcPct val="90000"/>
              </a:lnSpc>
            </a:pPr>
            <a:r>
              <a:rPr lang="en-US" altLang="en-US" b="1"/>
              <a:t>Dutty Boukman (“Dirty Book Man” because he was accused of teaching slaves to read) leads thousands of Maroons (runaway slaves) to attack plantations across the colony killing 15,000.  Boukman is killed and the revolt falters until Toussaint organizes them.</a:t>
            </a:r>
          </a:p>
          <a:p>
            <a:pPr eaLnBrk="1" hangingPunct="1">
              <a:lnSpc>
                <a:spcPct val="90000"/>
              </a:lnSpc>
            </a:pPr>
            <a:r>
              <a:rPr lang="en-US" altLang="en-US" b="1"/>
              <a:t>François-Dominique Toussaint L’ouverture becomes a military leader - insisted on discipline and restricted wholesale slaughter </a:t>
            </a:r>
          </a:p>
          <a:p>
            <a:pPr eaLnBrk="1" hangingPunct="1">
              <a:lnSpc>
                <a:spcPct val="90000"/>
              </a:lnSpc>
            </a:pPr>
            <a:r>
              <a:rPr lang="en-US" altLang="en-US" b="1"/>
              <a:t>Whites decide to fight for independence</a:t>
            </a:r>
          </a:p>
          <a:p>
            <a:pPr eaLnBrk="1" hangingPunct="1">
              <a:lnSpc>
                <a:spcPct val="90000"/>
              </a:lnSpc>
              <a:buFontTx/>
              <a:buNone/>
            </a:pPr>
            <a:endParaRPr lang="en-US" altLang="en-US" b="1"/>
          </a:p>
        </p:txBody>
      </p:sp>
    </p:spTree>
    <p:extLst>
      <p:ext uri="{BB962C8B-B14F-4D97-AF65-F5344CB8AC3E}">
        <p14:creationId xmlns:p14="http://schemas.microsoft.com/office/powerpoint/2010/main" val="57006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DC1169E-E2C6-472A-BC09-BD677EDAB98F}"/>
              </a:ext>
            </a:extLst>
          </p:cNvPr>
          <p:cNvSpPr>
            <a:spLocks noGrp="1" noChangeArrowheads="1"/>
          </p:cNvSpPr>
          <p:nvPr>
            <p:ph type="title"/>
          </p:nvPr>
        </p:nvSpPr>
        <p:spPr>
          <a:xfrm>
            <a:off x="685800" y="301625"/>
            <a:ext cx="7772400" cy="460375"/>
          </a:xfrm>
        </p:spPr>
        <p:txBody>
          <a:bodyPr/>
          <a:lstStyle/>
          <a:p>
            <a:pPr>
              <a:defRPr/>
            </a:pPr>
            <a:r>
              <a:rPr lang="en-US" sz="4000" dirty="0"/>
              <a:t>1791:  Slave Revolt </a:t>
            </a:r>
            <a:r>
              <a:rPr lang="en-US" sz="2800" dirty="0"/>
              <a:t>(Extreme)</a:t>
            </a:r>
          </a:p>
        </p:txBody>
      </p:sp>
      <p:sp>
        <p:nvSpPr>
          <p:cNvPr id="11267" name="Rectangle 3">
            <a:extLst>
              <a:ext uri="{FF2B5EF4-FFF2-40B4-BE49-F238E27FC236}">
                <a16:creationId xmlns:a16="http://schemas.microsoft.com/office/drawing/2014/main" id="{DB7BCB74-ACDB-498F-9078-FFE7C2EE9B93}"/>
              </a:ext>
            </a:extLst>
          </p:cNvPr>
          <p:cNvSpPr>
            <a:spLocks noGrp="1" noChangeArrowheads="1"/>
          </p:cNvSpPr>
          <p:nvPr>
            <p:ph type="body" idx="1"/>
          </p:nvPr>
        </p:nvSpPr>
        <p:spPr>
          <a:xfrm>
            <a:off x="228600" y="1066800"/>
            <a:ext cx="8915400" cy="2514600"/>
          </a:xfrm>
        </p:spPr>
        <p:txBody>
          <a:bodyPr/>
          <a:lstStyle/>
          <a:p>
            <a:pPr>
              <a:lnSpc>
                <a:spcPct val="90000"/>
              </a:lnSpc>
            </a:pPr>
            <a:r>
              <a:rPr lang="en-US" altLang="en-US" sz="2400" b="1"/>
              <a:t>The bands of slaves slaughtered every white person they encountered. </a:t>
            </a:r>
          </a:p>
          <a:p>
            <a:pPr>
              <a:lnSpc>
                <a:spcPct val="90000"/>
              </a:lnSpc>
            </a:pPr>
            <a:r>
              <a:rPr lang="en-US" altLang="en-US" sz="2400" b="1"/>
              <a:t>They torched property, fields, factories, and anything else that belonged to, or served, slaveholders. </a:t>
            </a:r>
          </a:p>
          <a:p>
            <a:pPr>
              <a:lnSpc>
                <a:spcPct val="90000"/>
              </a:lnSpc>
            </a:pPr>
            <a:r>
              <a:rPr lang="en-US" altLang="en-US" sz="2400" b="1"/>
              <a:t>The rebellion left an estimated 10,000 blacks and 2,000 whites dead and more than 1,000 plantations sacked and razed. </a:t>
            </a:r>
          </a:p>
          <a:p>
            <a:pPr>
              <a:lnSpc>
                <a:spcPct val="90000"/>
              </a:lnSpc>
              <a:buFontTx/>
              <a:buNone/>
            </a:pPr>
            <a:endParaRPr lang="en-US" altLang="en-US"/>
          </a:p>
        </p:txBody>
      </p:sp>
      <p:pic>
        <p:nvPicPr>
          <p:cNvPr id="11268" name="Picture 5" descr="http://www.blackpast.org/files/blackpast_images/haitian_revolution.jpg">
            <a:extLst>
              <a:ext uri="{FF2B5EF4-FFF2-40B4-BE49-F238E27FC236}">
                <a16:creationId xmlns:a16="http://schemas.microsoft.com/office/drawing/2014/main" id="{4AC3940C-C077-4F62-B7AB-D9F665BCC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352800"/>
            <a:ext cx="47625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06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lave.jpg (147449 bytes)">
            <a:extLst>
              <a:ext uri="{FF2B5EF4-FFF2-40B4-BE49-F238E27FC236}">
                <a16:creationId xmlns:a16="http://schemas.microsoft.com/office/drawing/2014/main" id="{5CF04A2C-DAD1-4384-8E3C-92E035C0B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076325"/>
            <a:ext cx="66675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a:extLst>
              <a:ext uri="{FF2B5EF4-FFF2-40B4-BE49-F238E27FC236}">
                <a16:creationId xmlns:a16="http://schemas.microsoft.com/office/drawing/2014/main" id="{2E706DAA-71D3-4BF2-9A08-025D74CAA408}"/>
              </a:ext>
            </a:extLst>
          </p:cNvPr>
          <p:cNvSpPr txBox="1">
            <a:spLocks noChangeArrowheads="1"/>
          </p:cNvSpPr>
          <p:nvPr/>
        </p:nvSpPr>
        <p:spPr bwMode="auto">
          <a:xfrm>
            <a:off x="914400" y="417513"/>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chemeClr val="bg1"/>
                </a:solidFill>
              </a:rPr>
              <a:t>A contemporary cartoon of the Slave Revolt</a:t>
            </a:r>
          </a:p>
        </p:txBody>
      </p:sp>
    </p:spTree>
    <p:extLst>
      <p:ext uri="{BB962C8B-B14F-4D97-AF65-F5344CB8AC3E}">
        <p14:creationId xmlns:p14="http://schemas.microsoft.com/office/powerpoint/2010/main" val="188333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05BBDE4-3FF2-4C0C-A56E-FA1FA1D127F7}"/>
              </a:ext>
            </a:extLst>
          </p:cNvPr>
          <p:cNvSpPr>
            <a:spLocks noGrp="1" noChangeArrowheads="1"/>
          </p:cNvSpPr>
          <p:nvPr>
            <p:ph type="title"/>
          </p:nvPr>
        </p:nvSpPr>
        <p:spPr/>
        <p:txBody>
          <a:bodyPr/>
          <a:lstStyle/>
          <a:p>
            <a:pPr eaLnBrk="1" hangingPunct="1">
              <a:defRPr/>
            </a:pPr>
            <a:r>
              <a:rPr lang="en-US"/>
              <a:t>1793</a:t>
            </a:r>
          </a:p>
        </p:txBody>
      </p:sp>
      <p:sp>
        <p:nvSpPr>
          <p:cNvPr id="13315" name="Rectangle 3">
            <a:extLst>
              <a:ext uri="{FF2B5EF4-FFF2-40B4-BE49-F238E27FC236}">
                <a16:creationId xmlns:a16="http://schemas.microsoft.com/office/drawing/2014/main" id="{8FD786B4-00F4-4DDA-8695-2D73868F4581}"/>
              </a:ext>
            </a:extLst>
          </p:cNvPr>
          <p:cNvSpPr>
            <a:spLocks noGrp="1" noChangeArrowheads="1"/>
          </p:cNvSpPr>
          <p:nvPr>
            <p:ph type="body" idx="1"/>
          </p:nvPr>
        </p:nvSpPr>
        <p:spPr>
          <a:xfrm>
            <a:off x="685800" y="1371600"/>
            <a:ext cx="8229600" cy="5257800"/>
          </a:xfrm>
        </p:spPr>
        <p:txBody>
          <a:bodyPr/>
          <a:lstStyle/>
          <a:p>
            <a:pPr eaLnBrk="1" hangingPunct="1"/>
            <a:r>
              <a:rPr lang="en-US" altLang="en-US" sz="2800" b="1"/>
              <a:t>Toussaint controls most of colony</a:t>
            </a:r>
          </a:p>
          <a:p>
            <a:pPr eaLnBrk="1" hangingPunct="1"/>
            <a:r>
              <a:rPr lang="en-US" altLang="en-US" sz="2800" b="1"/>
              <a:t>Whites imprisoned, </a:t>
            </a:r>
            <a:r>
              <a:rPr lang="en-US" altLang="en-US" sz="2800" b="1" i="1"/>
              <a:t>gens de couleur</a:t>
            </a:r>
            <a:r>
              <a:rPr lang="en-US" altLang="en-US" sz="2800" b="1"/>
              <a:t> attempt to take power</a:t>
            </a:r>
          </a:p>
          <a:p>
            <a:pPr eaLnBrk="1" hangingPunct="1"/>
            <a:r>
              <a:rPr lang="en-US" altLang="en-US" sz="2800" b="1"/>
              <a:t>French National Convention abolishes slavery in an attempt to pacify island.</a:t>
            </a:r>
          </a:p>
        </p:txBody>
      </p:sp>
      <p:pic>
        <p:nvPicPr>
          <p:cNvPr id="13316" name="Picture 5" descr="http://www.bbc.co.uk/history/british/abolition/images/the_abolitionists_gallery_05.jpg">
            <a:extLst>
              <a:ext uri="{FF2B5EF4-FFF2-40B4-BE49-F238E27FC236}">
                <a16:creationId xmlns:a16="http://schemas.microsoft.com/office/drawing/2014/main" id="{CEFEDBBB-B79E-40EC-ADD4-AE16ACFE7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3810000"/>
            <a:ext cx="311308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75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AE7AB9A-42DB-4E90-BDFC-E1E461B32F6D}"/>
              </a:ext>
            </a:extLst>
          </p:cNvPr>
          <p:cNvSpPr>
            <a:spLocks noGrp="1" noChangeArrowheads="1"/>
          </p:cNvSpPr>
          <p:nvPr>
            <p:ph type="title"/>
          </p:nvPr>
        </p:nvSpPr>
        <p:spPr>
          <a:xfrm>
            <a:off x="457200" y="228600"/>
            <a:ext cx="2419350" cy="717550"/>
          </a:xfrm>
        </p:spPr>
        <p:txBody>
          <a:bodyPr/>
          <a:lstStyle/>
          <a:p>
            <a:pPr eaLnBrk="1" hangingPunct="1">
              <a:defRPr/>
            </a:pPr>
            <a:r>
              <a:rPr lang="en-US"/>
              <a:t>1799</a:t>
            </a:r>
          </a:p>
        </p:txBody>
      </p:sp>
      <p:sp>
        <p:nvSpPr>
          <p:cNvPr id="14339" name="Rectangle 3">
            <a:extLst>
              <a:ext uri="{FF2B5EF4-FFF2-40B4-BE49-F238E27FC236}">
                <a16:creationId xmlns:a16="http://schemas.microsoft.com/office/drawing/2014/main" id="{7FD996D5-9005-4B07-8228-E316FCB2CBC1}"/>
              </a:ext>
            </a:extLst>
          </p:cNvPr>
          <p:cNvSpPr>
            <a:spLocks noGrp="1" noChangeArrowheads="1"/>
          </p:cNvSpPr>
          <p:nvPr>
            <p:ph type="body" sz="half" idx="1"/>
          </p:nvPr>
        </p:nvSpPr>
        <p:spPr>
          <a:xfrm>
            <a:off x="304800" y="1066800"/>
            <a:ext cx="6248400" cy="3124200"/>
          </a:xfrm>
        </p:spPr>
        <p:txBody>
          <a:bodyPr/>
          <a:lstStyle/>
          <a:p>
            <a:pPr eaLnBrk="1" hangingPunct="1">
              <a:lnSpc>
                <a:spcPct val="90000"/>
              </a:lnSpc>
              <a:buFontTx/>
              <a:buNone/>
            </a:pPr>
            <a:r>
              <a:rPr lang="en-US" altLang="en-US" sz="3600" b="1" dirty="0"/>
              <a:t>War of the Castes</a:t>
            </a:r>
          </a:p>
          <a:p>
            <a:pPr lvl="1" eaLnBrk="1" hangingPunct="1">
              <a:lnSpc>
                <a:spcPct val="90000"/>
              </a:lnSpc>
            </a:pPr>
            <a:r>
              <a:rPr lang="en-US" altLang="en-US" sz="2400" b="1" i="1" dirty="0"/>
              <a:t>Gens de couleur</a:t>
            </a:r>
            <a:r>
              <a:rPr lang="en-US" altLang="en-US" sz="2400" b="1" dirty="0"/>
              <a:t> support France (want slaves back)</a:t>
            </a:r>
          </a:p>
          <a:p>
            <a:pPr lvl="1" eaLnBrk="1" hangingPunct="1">
              <a:lnSpc>
                <a:spcPct val="90000"/>
              </a:lnSpc>
            </a:pPr>
            <a:r>
              <a:rPr lang="en-US" altLang="en-US" sz="2400" b="1" dirty="0"/>
              <a:t>Toussaint’s slave army turns on </a:t>
            </a:r>
            <a:br>
              <a:rPr lang="en-US" altLang="en-US" sz="2400" b="1" dirty="0"/>
            </a:br>
            <a:r>
              <a:rPr lang="en-US" altLang="en-US" sz="2400" b="1" i="1" dirty="0"/>
              <a:t>gens de couleur </a:t>
            </a:r>
            <a:r>
              <a:rPr lang="en-US" altLang="en-US" sz="2400" b="1" dirty="0"/>
              <a:t>and kill them</a:t>
            </a:r>
            <a:r>
              <a:rPr lang="en-US" altLang="en-US" sz="2400" b="1" i="1" dirty="0"/>
              <a:t>.</a:t>
            </a:r>
          </a:p>
          <a:p>
            <a:pPr eaLnBrk="1" hangingPunct="1">
              <a:lnSpc>
                <a:spcPct val="90000"/>
              </a:lnSpc>
            </a:pPr>
            <a:r>
              <a:rPr lang="en-US" altLang="en-US" sz="2400" b="1" dirty="0"/>
              <a:t>America helps Toussaint in order to get France out of  the area.</a:t>
            </a:r>
          </a:p>
          <a:p>
            <a:pPr eaLnBrk="1" hangingPunct="1">
              <a:lnSpc>
                <a:spcPct val="90000"/>
              </a:lnSpc>
            </a:pPr>
            <a:r>
              <a:rPr lang="en-US" altLang="en-US" sz="2400" b="1" dirty="0"/>
              <a:t>Toussaint gets nickname “</a:t>
            </a:r>
            <a:r>
              <a:rPr lang="en-US" altLang="en-US" sz="2400" b="1" dirty="0" err="1"/>
              <a:t>Louverture</a:t>
            </a:r>
            <a:r>
              <a:rPr lang="en-US" altLang="en-US" sz="2400" b="1" dirty="0"/>
              <a:t>” (break through enemy lines) from the French</a:t>
            </a:r>
          </a:p>
          <a:p>
            <a:pPr eaLnBrk="1" hangingPunct="1">
              <a:lnSpc>
                <a:spcPct val="90000"/>
              </a:lnSpc>
              <a:buFontTx/>
              <a:buNone/>
            </a:pPr>
            <a:endParaRPr lang="en-US" altLang="en-US" sz="2400" b="1" dirty="0"/>
          </a:p>
        </p:txBody>
      </p:sp>
      <p:pic>
        <p:nvPicPr>
          <p:cNvPr id="14340" name="Picture 4" descr="REVOLTERS">
            <a:extLst>
              <a:ext uri="{FF2B5EF4-FFF2-40B4-BE49-F238E27FC236}">
                <a16:creationId xmlns:a16="http://schemas.microsoft.com/office/drawing/2014/main" id="{05A75437-4DFF-4474-9FF1-B32E247C6FD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59550" y="228600"/>
            <a:ext cx="2584450" cy="3505200"/>
          </a:xfrm>
          <a:noFill/>
        </p:spPr>
      </p:pic>
      <p:pic>
        <p:nvPicPr>
          <p:cNvPr id="14341" name="Picture 6" descr="http://www.unl.edu/Price/dickinson/images/toussaint.JPG">
            <a:extLst>
              <a:ext uri="{FF2B5EF4-FFF2-40B4-BE49-F238E27FC236}">
                <a16:creationId xmlns:a16="http://schemas.microsoft.com/office/drawing/2014/main" id="{60CF139C-2A87-42DF-8727-FD017A724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810000"/>
            <a:ext cx="192881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437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http://www.mb-miniatures.com/images/2004_feb/Toussaint%20l%60%20Ouverture%201799%2015.jpg">
            <a:extLst>
              <a:ext uri="{FF2B5EF4-FFF2-40B4-BE49-F238E27FC236}">
                <a16:creationId xmlns:a16="http://schemas.microsoft.com/office/drawing/2014/main" id="{66DDF0C3-373E-4C8D-81CE-8BA911A36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33813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a:extLst>
              <a:ext uri="{FF2B5EF4-FFF2-40B4-BE49-F238E27FC236}">
                <a16:creationId xmlns:a16="http://schemas.microsoft.com/office/drawing/2014/main" id="{D98D4141-3372-43C9-974D-4257F9BC30E5}"/>
              </a:ext>
            </a:extLst>
          </p:cNvPr>
          <p:cNvSpPr>
            <a:spLocks noGrp="1" noChangeArrowheads="1"/>
          </p:cNvSpPr>
          <p:nvPr>
            <p:ph type="title"/>
          </p:nvPr>
        </p:nvSpPr>
        <p:spPr>
          <a:xfrm>
            <a:off x="609600" y="-160696"/>
            <a:ext cx="8229600" cy="1143000"/>
          </a:xfrm>
        </p:spPr>
        <p:txBody>
          <a:bodyPr/>
          <a:lstStyle/>
          <a:p>
            <a:pPr algn="l" eaLnBrk="1" hangingPunct="1">
              <a:defRPr/>
            </a:pPr>
            <a:r>
              <a:rPr lang="en-US" dirty="0"/>
              <a:t>1800 - Extreme Action</a:t>
            </a:r>
          </a:p>
        </p:txBody>
      </p:sp>
      <p:sp>
        <p:nvSpPr>
          <p:cNvPr id="15364" name="Rectangle 3">
            <a:extLst>
              <a:ext uri="{FF2B5EF4-FFF2-40B4-BE49-F238E27FC236}">
                <a16:creationId xmlns:a16="http://schemas.microsoft.com/office/drawing/2014/main" id="{023D0D05-91A8-4AE9-87DE-F82A48AD0968}"/>
              </a:ext>
            </a:extLst>
          </p:cNvPr>
          <p:cNvSpPr>
            <a:spLocks noGrp="1" noChangeArrowheads="1"/>
          </p:cNvSpPr>
          <p:nvPr>
            <p:ph type="body" idx="1"/>
          </p:nvPr>
        </p:nvSpPr>
        <p:spPr>
          <a:xfrm>
            <a:off x="3962400" y="1447800"/>
            <a:ext cx="5029200" cy="5029200"/>
          </a:xfrm>
        </p:spPr>
        <p:txBody>
          <a:bodyPr/>
          <a:lstStyle/>
          <a:p>
            <a:pPr eaLnBrk="1" hangingPunct="1"/>
            <a:r>
              <a:rPr lang="en-US" altLang="en-US" b="1"/>
              <a:t>Toussaint becomes dictator and needs money</a:t>
            </a:r>
          </a:p>
          <a:p>
            <a:pPr lvl="1" eaLnBrk="1" hangingPunct="1"/>
            <a:r>
              <a:rPr lang="en-US" altLang="en-US" b="1"/>
              <a:t>Re-imposes plantation system, sugar means money for Haiti.</a:t>
            </a:r>
          </a:p>
          <a:p>
            <a:pPr lvl="1" eaLnBrk="1" hangingPunct="1"/>
            <a:r>
              <a:rPr lang="en-US" altLang="en-US" b="1"/>
              <a:t>Uses freed slaves as forced labor (sounds like slavery to me)</a:t>
            </a:r>
          </a:p>
          <a:p>
            <a:pPr lvl="1" eaLnBrk="1" hangingPunct="1"/>
            <a:r>
              <a:rPr lang="en-US" altLang="en-US" b="1"/>
              <a:t>It doesn’t work</a:t>
            </a:r>
          </a:p>
        </p:txBody>
      </p:sp>
    </p:spTree>
    <p:extLst>
      <p:ext uri="{BB962C8B-B14F-4D97-AF65-F5344CB8AC3E}">
        <p14:creationId xmlns:p14="http://schemas.microsoft.com/office/powerpoint/2010/main" val="269455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0963156-60C0-4757-B1EF-4048B3B78C08}"/>
              </a:ext>
            </a:extLst>
          </p:cNvPr>
          <p:cNvSpPr>
            <a:spLocks noGrp="1" noChangeArrowheads="1"/>
          </p:cNvSpPr>
          <p:nvPr>
            <p:ph type="title"/>
          </p:nvPr>
        </p:nvSpPr>
        <p:spPr>
          <a:xfrm>
            <a:off x="457200" y="228600"/>
            <a:ext cx="8229600" cy="838200"/>
          </a:xfrm>
        </p:spPr>
        <p:txBody>
          <a:bodyPr/>
          <a:lstStyle/>
          <a:p>
            <a:pPr eaLnBrk="1" hangingPunct="1">
              <a:defRPr/>
            </a:pPr>
            <a:r>
              <a:rPr lang="en-US" dirty="0"/>
              <a:t>1802</a:t>
            </a:r>
          </a:p>
        </p:txBody>
      </p:sp>
      <p:sp>
        <p:nvSpPr>
          <p:cNvPr id="16387" name="Rectangle 3">
            <a:extLst>
              <a:ext uri="{FF2B5EF4-FFF2-40B4-BE49-F238E27FC236}">
                <a16:creationId xmlns:a16="http://schemas.microsoft.com/office/drawing/2014/main" id="{AB6D85FE-0756-48D5-ACB5-C763E0A475A8}"/>
              </a:ext>
            </a:extLst>
          </p:cNvPr>
          <p:cNvSpPr>
            <a:spLocks noGrp="1" noChangeArrowheads="1"/>
          </p:cNvSpPr>
          <p:nvPr>
            <p:ph type="body" idx="1"/>
          </p:nvPr>
        </p:nvSpPr>
        <p:spPr>
          <a:xfrm>
            <a:off x="228600" y="381000"/>
            <a:ext cx="3276600" cy="2819400"/>
          </a:xfrm>
        </p:spPr>
        <p:txBody>
          <a:bodyPr/>
          <a:lstStyle/>
          <a:p>
            <a:pPr eaLnBrk="1" hangingPunct="1">
              <a:buFontTx/>
              <a:buNone/>
            </a:pPr>
            <a:r>
              <a:rPr lang="en-US" altLang="en-US" b="1" dirty="0"/>
              <a:t>	</a:t>
            </a:r>
          </a:p>
          <a:p>
            <a:pPr eaLnBrk="1" hangingPunct="1"/>
            <a:r>
              <a:rPr lang="en-US" altLang="en-US" b="1" dirty="0"/>
              <a:t>Toussaint kidnapped and is taken to France -  dies of neglect and starvation in jail</a:t>
            </a:r>
          </a:p>
        </p:txBody>
      </p:sp>
      <p:pic>
        <p:nvPicPr>
          <p:cNvPr id="16388" name="Picture 5" descr="http://img3.photographersdirect.com/img/262/wm/pd1846876.jpg">
            <a:extLst>
              <a:ext uri="{FF2B5EF4-FFF2-40B4-BE49-F238E27FC236}">
                <a16:creationId xmlns:a16="http://schemas.microsoft.com/office/drawing/2014/main" id="{483121F3-3315-446F-AAC3-1C907A85C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847" y="1071716"/>
            <a:ext cx="30289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98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thelouvertureproject.org/images/thumb/f/f3/Jean_jacques_dessalines_II.jpg/368px-Jean_jacques_dessalines_II.jpg">
            <a:extLst>
              <a:ext uri="{FF2B5EF4-FFF2-40B4-BE49-F238E27FC236}">
                <a16:creationId xmlns:a16="http://schemas.microsoft.com/office/drawing/2014/main" id="{AD6D9A5F-890F-4CB4-BE13-963CE3D3E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85800"/>
            <a:ext cx="343852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a:extLst>
              <a:ext uri="{FF2B5EF4-FFF2-40B4-BE49-F238E27FC236}">
                <a16:creationId xmlns:a16="http://schemas.microsoft.com/office/drawing/2014/main" id="{A1B2F963-ECDA-4BB9-9002-A811C803D46C}"/>
              </a:ext>
            </a:extLst>
          </p:cNvPr>
          <p:cNvSpPr>
            <a:spLocks noGrp="1" noChangeArrowheads="1"/>
          </p:cNvSpPr>
          <p:nvPr>
            <p:ph type="title"/>
          </p:nvPr>
        </p:nvSpPr>
        <p:spPr>
          <a:xfrm>
            <a:off x="3962400" y="0"/>
            <a:ext cx="2057400" cy="838200"/>
          </a:xfrm>
        </p:spPr>
        <p:txBody>
          <a:bodyPr/>
          <a:lstStyle/>
          <a:p>
            <a:pPr eaLnBrk="1" hangingPunct="1">
              <a:defRPr/>
            </a:pPr>
            <a:r>
              <a:rPr lang="en-US">
                <a:solidFill>
                  <a:srgbClr val="FF3300"/>
                </a:solidFill>
              </a:rPr>
              <a:t>1802</a:t>
            </a:r>
          </a:p>
        </p:txBody>
      </p:sp>
      <p:sp>
        <p:nvSpPr>
          <p:cNvPr id="17412" name="Rectangle 4">
            <a:extLst>
              <a:ext uri="{FF2B5EF4-FFF2-40B4-BE49-F238E27FC236}">
                <a16:creationId xmlns:a16="http://schemas.microsoft.com/office/drawing/2014/main" id="{1ED81903-0103-4435-849A-F7AF9E0829DE}"/>
              </a:ext>
            </a:extLst>
          </p:cNvPr>
          <p:cNvSpPr>
            <a:spLocks noGrp="1" noChangeArrowheads="1"/>
          </p:cNvSpPr>
          <p:nvPr>
            <p:ph type="body" sz="half" idx="1"/>
          </p:nvPr>
        </p:nvSpPr>
        <p:spPr>
          <a:xfrm>
            <a:off x="228600" y="609600"/>
            <a:ext cx="5486400" cy="6019800"/>
          </a:xfrm>
        </p:spPr>
        <p:txBody>
          <a:bodyPr/>
          <a:lstStyle/>
          <a:p>
            <a:pPr eaLnBrk="1" hangingPunct="1">
              <a:lnSpc>
                <a:spcPct val="90000"/>
              </a:lnSpc>
            </a:pPr>
            <a:r>
              <a:rPr lang="en-US" altLang="en-US" b="1" dirty="0">
                <a:solidFill>
                  <a:srgbClr val="FF3300"/>
                </a:solidFill>
                <a:latin typeface="Impact" panose="020B0806030902050204" pitchFamily="34" charset="0"/>
              </a:rPr>
              <a:t> </a:t>
            </a:r>
            <a:r>
              <a:rPr lang="en-US" altLang="en-US" b="1" dirty="0">
                <a:latin typeface="Times New Roman" panose="02020603050405020304" pitchFamily="18" charset="0"/>
                <a:cs typeface="Times New Roman" panose="02020603050405020304" pitchFamily="18" charset="0"/>
              </a:rPr>
              <a:t>R</a:t>
            </a:r>
            <a:r>
              <a:rPr lang="en-US" altLang="en-US" sz="2800" b="1" dirty="0">
                <a:latin typeface="Times New Roman" panose="02020603050405020304" pitchFamily="18" charset="0"/>
                <a:cs typeface="Times New Roman" panose="02020603050405020304" pitchFamily="18" charset="0"/>
              </a:rPr>
              <a:t>evolution is carried on by Jean-Jacques Dessalines</a:t>
            </a:r>
            <a:r>
              <a:rPr lang="en-US" altLang="en-US" sz="2800" dirty="0">
                <a:latin typeface="Times New Roman" panose="02020603050405020304" pitchFamily="18" charset="0"/>
                <a:cs typeface="Times New Roman" panose="02020603050405020304" pitchFamily="18" charset="0"/>
              </a:rPr>
              <a:t> </a:t>
            </a:r>
          </a:p>
          <a:p>
            <a:pPr eaLnBrk="1" hangingPunct="1">
              <a:lnSpc>
                <a:spcPct val="90000"/>
              </a:lnSpc>
            </a:pPr>
            <a:r>
              <a:rPr lang="en-US" altLang="en-US" sz="2800" b="1" dirty="0">
                <a:latin typeface="Times New Roman" panose="02020603050405020304" pitchFamily="18" charset="0"/>
                <a:cs typeface="Times New Roman" panose="02020603050405020304" pitchFamily="18" charset="0"/>
              </a:rPr>
              <a:t>Both sides resort to atrocities</a:t>
            </a:r>
            <a:r>
              <a:rPr lang="en-US" altLang="en-US" sz="2800" dirty="0">
                <a:latin typeface="Times New Roman" panose="02020603050405020304" pitchFamily="18" charset="0"/>
                <a:cs typeface="Times New Roman" panose="02020603050405020304" pitchFamily="18" charset="0"/>
              </a:rPr>
              <a:t> </a:t>
            </a:r>
          </a:p>
          <a:p>
            <a:pPr eaLnBrk="1" hangingPunct="1">
              <a:lnSpc>
                <a:spcPct val="90000"/>
              </a:lnSpc>
            </a:pPr>
            <a:r>
              <a:rPr lang="en-US" altLang="en-US" sz="2800" b="1" dirty="0">
                <a:latin typeface="Times New Roman" panose="02020603050405020304" pitchFamily="18" charset="0"/>
                <a:cs typeface="Times New Roman" panose="02020603050405020304" pitchFamily="18" charset="0"/>
              </a:rPr>
              <a:t>Haitians hang French prisoners</a:t>
            </a:r>
          </a:p>
          <a:p>
            <a:pPr lvl="1" eaLnBrk="1" hangingPunct="1">
              <a:lnSpc>
                <a:spcPct val="90000"/>
              </a:lnSpc>
            </a:pPr>
            <a:r>
              <a:rPr lang="en-US" altLang="en-US" sz="2400" b="1" dirty="0">
                <a:latin typeface="Times New Roman" panose="02020603050405020304" pitchFamily="18" charset="0"/>
                <a:cs typeface="Times New Roman" panose="02020603050405020304" pitchFamily="18" charset="0"/>
              </a:rPr>
              <a:t>U.S. and Britain fear slave revolt</a:t>
            </a:r>
          </a:p>
          <a:p>
            <a:pPr lvl="1" eaLnBrk="1" hangingPunct="1">
              <a:lnSpc>
                <a:spcPct val="90000"/>
              </a:lnSpc>
            </a:pPr>
            <a:r>
              <a:rPr lang="en-US" altLang="en-US" sz="2400" b="1" dirty="0">
                <a:latin typeface="Times New Roman" panose="02020603050405020304" pitchFamily="18" charset="0"/>
                <a:cs typeface="Times New Roman" panose="02020603050405020304" pitchFamily="18" charset="0"/>
              </a:rPr>
              <a:t>Newspapers cover the murder of the French but not the blacks</a:t>
            </a:r>
          </a:p>
          <a:p>
            <a:pPr lvl="1" eaLnBrk="1" hangingPunct="1">
              <a:lnSpc>
                <a:spcPct val="90000"/>
              </a:lnSpc>
            </a:pPr>
            <a:r>
              <a:rPr lang="en-US" altLang="en-US" sz="2400" b="1" dirty="0">
                <a:latin typeface="Times New Roman" panose="02020603050405020304" pitchFamily="18" charset="0"/>
                <a:cs typeface="Times New Roman" panose="02020603050405020304" pitchFamily="18" charset="0"/>
              </a:rPr>
              <a:t>British delay abolishing the slave trade</a:t>
            </a:r>
          </a:p>
          <a:p>
            <a:pPr eaLnBrk="1" hangingPunct="1">
              <a:lnSpc>
                <a:spcPct val="90000"/>
              </a:lnSpc>
            </a:pPr>
            <a:r>
              <a:rPr lang="en-US" altLang="en-US" sz="2800" b="1" dirty="0">
                <a:latin typeface="Times New Roman" panose="02020603050405020304" pitchFamily="18" charset="0"/>
                <a:cs typeface="Times New Roman" panose="02020603050405020304" pitchFamily="18" charset="0"/>
              </a:rPr>
              <a:t>French flee and re-establish slavery on nearby island of Martinique</a:t>
            </a:r>
          </a:p>
        </p:txBody>
      </p:sp>
    </p:spTree>
    <p:extLst>
      <p:ext uri="{BB962C8B-B14F-4D97-AF65-F5344CB8AC3E}">
        <p14:creationId xmlns:p14="http://schemas.microsoft.com/office/powerpoint/2010/main" val="531585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FE479CE-59FF-43A5-A34F-F6C0087A0AF5}"/>
              </a:ext>
            </a:extLst>
          </p:cNvPr>
          <p:cNvSpPr>
            <a:spLocks noGrp="1" noChangeArrowheads="1"/>
          </p:cNvSpPr>
          <p:nvPr>
            <p:ph type="title"/>
          </p:nvPr>
        </p:nvSpPr>
        <p:spPr>
          <a:xfrm>
            <a:off x="457200" y="228600"/>
            <a:ext cx="8229600" cy="717550"/>
          </a:xfrm>
        </p:spPr>
        <p:txBody>
          <a:bodyPr/>
          <a:lstStyle/>
          <a:p>
            <a:pPr eaLnBrk="1" hangingPunct="1">
              <a:defRPr/>
            </a:pPr>
            <a:r>
              <a:rPr lang="en-US" b="1">
                <a:solidFill>
                  <a:schemeClr val="bg1"/>
                </a:solidFill>
              </a:rPr>
              <a:t>1804: Return to Normalcy</a:t>
            </a:r>
          </a:p>
        </p:txBody>
      </p:sp>
      <p:pic>
        <p:nvPicPr>
          <p:cNvPr id="18435" name="Picture 3" descr="Dessalines Ripping the White from the Flag">
            <a:hlinkClick r:id="" action="ppaction://noaction"/>
            <a:extLst>
              <a:ext uri="{FF2B5EF4-FFF2-40B4-BE49-F238E27FC236}">
                <a16:creationId xmlns:a16="http://schemas.microsoft.com/office/drawing/2014/main" id="{29D9CB84-DB66-4DF4-BEA9-8A21F71863C1}"/>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81675" y="1066800"/>
            <a:ext cx="3362325" cy="2593975"/>
          </a:xfrm>
        </p:spPr>
      </p:pic>
      <p:sp>
        <p:nvSpPr>
          <p:cNvPr id="18436" name="Text Box 4">
            <a:extLst>
              <a:ext uri="{FF2B5EF4-FFF2-40B4-BE49-F238E27FC236}">
                <a16:creationId xmlns:a16="http://schemas.microsoft.com/office/drawing/2014/main" id="{431E538F-A910-41B0-9597-0E87D371E93B}"/>
              </a:ext>
            </a:extLst>
          </p:cNvPr>
          <p:cNvSpPr txBox="1">
            <a:spLocks noChangeArrowheads="1"/>
          </p:cNvSpPr>
          <p:nvPr/>
        </p:nvSpPr>
        <p:spPr bwMode="auto">
          <a:xfrm>
            <a:off x="5791200" y="3733800"/>
            <a:ext cx="3482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Arial Black" panose="020B0A04020102020204" pitchFamily="34" charset="0"/>
              </a:rPr>
              <a:t>Dessalines rips the white</a:t>
            </a:r>
          </a:p>
          <a:p>
            <a:r>
              <a:rPr lang="en-US" altLang="en-US">
                <a:latin typeface="Arial Black" panose="020B0A04020102020204" pitchFamily="34" charset="0"/>
              </a:rPr>
              <a:t>from the flag.</a:t>
            </a:r>
          </a:p>
        </p:txBody>
      </p:sp>
      <p:sp>
        <p:nvSpPr>
          <p:cNvPr id="18437" name="Rectangle 5">
            <a:extLst>
              <a:ext uri="{FF2B5EF4-FFF2-40B4-BE49-F238E27FC236}">
                <a16:creationId xmlns:a16="http://schemas.microsoft.com/office/drawing/2014/main" id="{935D8D39-47BC-4448-9247-C702885BA8ED}"/>
              </a:ext>
            </a:extLst>
          </p:cNvPr>
          <p:cNvSpPr>
            <a:spLocks noChangeArrowheads="1"/>
          </p:cNvSpPr>
          <p:nvPr/>
        </p:nvSpPr>
        <p:spPr bwMode="auto">
          <a:xfrm>
            <a:off x="228600" y="838200"/>
            <a:ext cx="5486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pPr>
            <a:r>
              <a:rPr lang="en-US" altLang="en-US" sz="2800" b="1"/>
              <a:t>Dessalines officially declares independence, renaming "Haiti" after the indigenous Arawak name</a:t>
            </a:r>
            <a:r>
              <a:rPr lang="en-US" altLang="en-US" sz="2800"/>
              <a:t> </a:t>
            </a:r>
            <a:r>
              <a:rPr lang="en-US" altLang="en-US" sz="2800" b="1"/>
              <a:t>for mountain</a:t>
            </a:r>
          </a:p>
          <a:p>
            <a:pPr eaLnBrk="1" hangingPunct="1">
              <a:spcBef>
                <a:spcPct val="20000"/>
              </a:spcBef>
              <a:buClr>
                <a:schemeClr val="tx2"/>
              </a:buClr>
              <a:buFontTx/>
              <a:buChar char="•"/>
            </a:pPr>
            <a:r>
              <a:rPr lang="en-US" altLang="en-US" sz="2800" b="1"/>
              <a:t>Land redistribution ends the plantation system, subsistence farming begins.</a:t>
            </a:r>
          </a:p>
          <a:p>
            <a:pPr eaLnBrk="1" hangingPunct="1">
              <a:spcBef>
                <a:spcPct val="20000"/>
              </a:spcBef>
              <a:buClr>
                <a:schemeClr val="tx2"/>
              </a:buClr>
              <a:buFontTx/>
              <a:buChar char="•"/>
            </a:pPr>
            <a:r>
              <a:rPr lang="en-US" altLang="en-US" sz="2800" b="1"/>
              <a:t>Haiti, the richest colony in the world, becomes one of the poorest nations on earth.</a:t>
            </a:r>
          </a:p>
        </p:txBody>
      </p:sp>
      <p:pic>
        <p:nvPicPr>
          <p:cNvPr id="18438" name="Picture 2" descr="http://www.caribbean-tour.com/images/haiti-flag1.gif">
            <a:extLst>
              <a:ext uri="{FF2B5EF4-FFF2-40B4-BE49-F238E27FC236}">
                <a16:creationId xmlns:a16="http://schemas.microsoft.com/office/drawing/2014/main" id="{623E4712-DE9A-4CA5-9F73-4EFFDAF69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648200"/>
            <a:ext cx="31242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22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8AE111C-5B7F-497C-AEF5-475CC8B751F9}"/>
              </a:ext>
            </a:extLst>
          </p:cNvPr>
          <p:cNvSpPr>
            <a:spLocks noGrp="1" noChangeArrowheads="1"/>
          </p:cNvSpPr>
          <p:nvPr>
            <p:ph type="ctrTitle"/>
          </p:nvPr>
        </p:nvSpPr>
        <p:spPr>
          <a:xfrm>
            <a:off x="914400" y="304800"/>
            <a:ext cx="7467600" cy="1143000"/>
          </a:xfrm>
          <a:solidFill>
            <a:srgbClr val="FFFF00"/>
          </a:solidFill>
        </p:spPr>
        <p:txBody>
          <a:bodyPr anchor="ctr"/>
          <a:lstStyle/>
          <a:p>
            <a:r>
              <a:rPr lang="en-US" altLang="en-US" sz="4400"/>
              <a:t>LATIN AMERICAN REVOLUTIONS:  MENU</a:t>
            </a:r>
          </a:p>
        </p:txBody>
      </p:sp>
      <p:sp>
        <p:nvSpPr>
          <p:cNvPr id="24579" name="Rectangle 3">
            <a:extLst>
              <a:ext uri="{FF2B5EF4-FFF2-40B4-BE49-F238E27FC236}">
                <a16:creationId xmlns:a16="http://schemas.microsoft.com/office/drawing/2014/main" id="{5CAF3917-CA4A-47A3-A0F8-37CB71E24DA2}"/>
              </a:ext>
            </a:extLst>
          </p:cNvPr>
          <p:cNvSpPr>
            <a:spLocks noGrp="1" noChangeArrowheads="1"/>
          </p:cNvSpPr>
          <p:nvPr>
            <p:ph type="subTitle" idx="1"/>
          </p:nvPr>
        </p:nvSpPr>
        <p:spPr>
          <a:xfrm>
            <a:off x="1371600" y="3886200"/>
            <a:ext cx="6400800" cy="1752600"/>
          </a:xfrm>
        </p:spPr>
        <p:txBody>
          <a:bodyPr/>
          <a:lstStyle/>
          <a:p>
            <a:endParaRPr lang="en-US" altLang="en-US" sz="3200"/>
          </a:p>
        </p:txBody>
      </p:sp>
      <p:sp>
        <p:nvSpPr>
          <p:cNvPr id="24580" name="AutoShape 4">
            <a:hlinkClick r:id="rId2" action="ppaction://hlinksldjump" highlightClick="1"/>
            <a:extLst>
              <a:ext uri="{FF2B5EF4-FFF2-40B4-BE49-F238E27FC236}">
                <a16:creationId xmlns:a16="http://schemas.microsoft.com/office/drawing/2014/main" id="{A260487C-5DD7-468A-9D19-7AFF6DF2BCC6}"/>
              </a:ext>
            </a:extLst>
          </p:cNvPr>
          <p:cNvSpPr>
            <a:spLocks noChangeArrowheads="1"/>
          </p:cNvSpPr>
          <p:nvPr/>
        </p:nvSpPr>
        <p:spPr bwMode="auto">
          <a:xfrm>
            <a:off x="457200" y="2133600"/>
            <a:ext cx="3276600" cy="1371600"/>
          </a:xfrm>
          <a:prstGeom prst="actionButtonBlank">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CAUSES</a:t>
            </a:r>
          </a:p>
        </p:txBody>
      </p:sp>
      <p:sp>
        <p:nvSpPr>
          <p:cNvPr id="24581" name="AutoShape 5">
            <a:hlinkClick r:id="rId3" action="ppaction://hlinksldjump" highlightClick="1"/>
            <a:extLst>
              <a:ext uri="{FF2B5EF4-FFF2-40B4-BE49-F238E27FC236}">
                <a16:creationId xmlns:a16="http://schemas.microsoft.com/office/drawing/2014/main" id="{6D1D12D5-AE8F-465C-BCA0-ED5140A9BFA3}"/>
              </a:ext>
            </a:extLst>
          </p:cNvPr>
          <p:cNvSpPr>
            <a:spLocks noChangeArrowheads="1"/>
          </p:cNvSpPr>
          <p:nvPr/>
        </p:nvSpPr>
        <p:spPr bwMode="auto">
          <a:xfrm>
            <a:off x="5715000" y="2133600"/>
            <a:ext cx="3048000" cy="1371600"/>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LEADERS</a:t>
            </a:r>
          </a:p>
        </p:txBody>
      </p:sp>
      <p:sp>
        <p:nvSpPr>
          <p:cNvPr id="24582" name="AutoShape 6">
            <a:hlinkClick r:id="rId4" action="ppaction://hlinksldjump" highlightClick="1"/>
            <a:extLst>
              <a:ext uri="{FF2B5EF4-FFF2-40B4-BE49-F238E27FC236}">
                <a16:creationId xmlns:a16="http://schemas.microsoft.com/office/drawing/2014/main" id="{68583DB6-23FF-45CD-9DE5-338BEAF4EF06}"/>
              </a:ext>
            </a:extLst>
          </p:cNvPr>
          <p:cNvSpPr>
            <a:spLocks noChangeArrowheads="1"/>
          </p:cNvSpPr>
          <p:nvPr/>
        </p:nvSpPr>
        <p:spPr bwMode="auto">
          <a:xfrm>
            <a:off x="2590800" y="4191000"/>
            <a:ext cx="4038600" cy="1295400"/>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EFFECTS</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3.bp.blogspot.com/_bvUt9c_Unjc/TQFwjosN0YI/AAAAAAAAADs/SvlgTdo8a3M/s1600/510px-Coat_of_arms_of_Haiti.svg.png">
            <a:extLst>
              <a:ext uri="{FF2B5EF4-FFF2-40B4-BE49-F238E27FC236}">
                <a16:creationId xmlns:a16="http://schemas.microsoft.com/office/drawing/2014/main" id="{B4A6A675-E54E-4F15-BD58-1DCDF37C7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
            <a:ext cx="7239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452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9812B3A-7DE6-45C8-95FD-E2C2098E6B23}"/>
              </a:ext>
            </a:extLst>
          </p:cNvPr>
          <p:cNvSpPr>
            <a:spLocks noGrp="1" noChangeArrowheads="1"/>
          </p:cNvSpPr>
          <p:nvPr>
            <p:ph type="title" idx="4294967295"/>
          </p:nvPr>
        </p:nvSpPr>
        <p:spPr>
          <a:xfrm>
            <a:off x="2971800" y="2590800"/>
            <a:ext cx="3581400" cy="1143000"/>
          </a:xfrm>
          <a:solidFill>
            <a:srgbClr val="FFFF00"/>
          </a:solidFill>
          <a:ln>
            <a:solidFill>
              <a:schemeClr val="tx1"/>
            </a:solidFill>
            <a:miter lim="800000"/>
            <a:headEnd/>
            <a:tailEnd/>
          </a:ln>
        </p:spPr>
        <p:txBody>
          <a:bodyPr/>
          <a:lstStyle/>
          <a:p>
            <a:r>
              <a:rPr lang="en-US" altLang="en-US"/>
              <a:t>EFFECTS</a:t>
            </a:r>
          </a:p>
        </p:txBody>
      </p:sp>
      <p:pic>
        <p:nvPicPr>
          <p:cNvPr id="13319" name="Picture 7">
            <a:extLst>
              <a:ext uri="{FF2B5EF4-FFF2-40B4-BE49-F238E27FC236}">
                <a16:creationId xmlns:a16="http://schemas.microsoft.com/office/drawing/2014/main" id="{39558719-A572-4717-B76D-1EB4E5702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21717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1F5080B1-5DFF-4965-B4DB-D373CC445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14800"/>
            <a:ext cx="3200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3325" name="Text Box 13">
            <a:extLst>
              <a:ext uri="{FF2B5EF4-FFF2-40B4-BE49-F238E27FC236}">
                <a16:creationId xmlns:a16="http://schemas.microsoft.com/office/drawing/2014/main" id="{B489DF32-6A36-411F-A49D-31E4F65A17F6}"/>
              </a:ext>
            </a:extLst>
          </p:cNvPr>
          <p:cNvSpPr txBox="1">
            <a:spLocks noChangeArrowheads="1"/>
          </p:cNvSpPr>
          <p:nvPr/>
        </p:nvSpPr>
        <p:spPr bwMode="auto">
          <a:xfrm>
            <a:off x="3200400" y="62484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ECONOMIC</a:t>
            </a:r>
          </a:p>
        </p:txBody>
      </p:sp>
      <p:grpSp>
        <p:nvGrpSpPr>
          <p:cNvPr id="13329" name="Group 17">
            <a:extLst>
              <a:ext uri="{FF2B5EF4-FFF2-40B4-BE49-F238E27FC236}">
                <a16:creationId xmlns:a16="http://schemas.microsoft.com/office/drawing/2014/main" id="{E57BA710-FB84-4636-8A14-246E5DBB2DE4}"/>
              </a:ext>
            </a:extLst>
          </p:cNvPr>
          <p:cNvGrpSpPr>
            <a:grpSpLocks/>
          </p:cNvGrpSpPr>
          <p:nvPr/>
        </p:nvGrpSpPr>
        <p:grpSpPr bwMode="auto">
          <a:xfrm>
            <a:off x="228600" y="228600"/>
            <a:ext cx="2362200" cy="3216275"/>
            <a:chOff x="144" y="144"/>
            <a:chExt cx="1488" cy="2026"/>
          </a:xfrm>
        </p:grpSpPr>
        <p:pic>
          <p:nvPicPr>
            <p:cNvPr id="13318" name="Picture 6">
              <a:extLst>
                <a:ext uri="{FF2B5EF4-FFF2-40B4-BE49-F238E27FC236}">
                  <a16:creationId xmlns:a16="http://schemas.microsoft.com/office/drawing/2014/main" id="{9CB6ADF4-11B7-42D4-BA90-2D7B230CE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44"/>
              <a:ext cx="1405" cy="1728"/>
            </a:xfrm>
            <a:prstGeom prst="rect">
              <a:avLst/>
            </a:prstGeom>
            <a:noFill/>
            <a:extLst>
              <a:ext uri="{909E8E84-426E-40DD-AFC4-6F175D3DCCD1}">
                <a14:hiddenFill xmlns:a14="http://schemas.microsoft.com/office/drawing/2010/main">
                  <a:solidFill>
                    <a:srgbClr val="FFFFFF"/>
                  </a:solidFill>
                </a14:hiddenFill>
              </a:ext>
            </a:extLst>
          </p:spPr>
        </p:pic>
        <p:sp>
          <p:nvSpPr>
            <p:cNvPr id="13321" name="Text Box 9">
              <a:extLst>
                <a:ext uri="{FF2B5EF4-FFF2-40B4-BE49-F238E27FC236}">
                  <a16:creationId xmlns:a16="http://schemas.microsoft.com/office/drawing/2014/main" id="{CF2E5B6A-901E-4BDA-BAEC-8BB994CBD130}"/>
                </a:ext>
              </a:extLst>
            </p:cNvPr>
            <p:cNvSpPr txBox="1">
              <a:spLocks noChangeArrowheads="1"/>
            </p:cNvSpPr>
            <p:nvPr/>
          </p:nvSpPr>
          <p:spPr bwMode="auto">
            <a:xfrm>
              <a:off x="144" y="1920"/>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POLITICAL</a:t>
              </a:r>
            </a:p>
          </p:txBody>
        </p:sp>
        <p:sp>
          <p:nvSpPr>
            <p:cNvPr id="13326" name="AutoShape 14">
              <a:hlinkClick r:id="rId5" action="ppaction://hlinksldjump" highlightClick="1"/>
              <a:extLst>
                <a:ext uri="{FF2B5EF4-FFF2-40B4-BE49-F238E27FC236}">
                  <a16:creationId xmlns:a16="http://schemas.microsoft.com/office/drawing/2014/main" id="{EC3DA98A-89B3-4110-923F-C47034F60E23}"/>
                </a:ext>
              </a:extLst>
            </p:cNvPr>
            <p:cNvSpPr>
              <a:spLocks noChangeArrowheads="1"/>
            </p:cNvSpPr>
            <p:nvPr/>
          </p:nvSpPr>
          <p:spPr bwMode="auto">
            <a:xfrm>
              <a:off x="192" y="144"/>
              <a:ext cx="1440" cy="1824"/>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30" name="Group 18">
            <a:extLst>
              <a:ext uri="{FF2B5EF4-FFF2-40B4-BE49-F238E27FC236}">
                <a16:creationId xmlns:a16="http://schemas.microsoft.com/office/drawing/2014/main" id="{7C6DB0CB-51B0-446A-9572-A7A370B17025}"/>
              </a:ext>
            </a:extLst>
          </p:cNvPr>
          <p:cNvGrpSpPr>
            <a:grpSpLocks/>
          </p:cNvGrpSpPr>
          <p:nvPr/>
        </p:nvGrpSpPr>
        <p:grpSpPr bwMode="auto">
          <a:xfrm>
            <a:off x="6629400" y="228600"/>
            <a:ext cx="2514600" cy="3216275"/>
            <a:chOff x="4176" y="144"/>
            <a:chExt cx="1584" cy="2026"/>
          </a:xfrm>
        </p:grpSpPr>
        <p:sp>
          <p:nvSpPr>
            <p:cNvPr id="13322" name="Text Box 10">
              <a:extLst>
                <a:ext uri="{FF2B5EF4-FFF2-40B4-BE49-F238E27FC236}">
                  <a16:creationId xmlns:a16="http://schemas.microsoft.com/office/drawing/2014/main" id="{0FA06D74-0B21-4481-9D87-F83855205A00}"/>
                </a:ext>
              </a:extLst>
            </p:cNvPr>
            <p:cNvSpPr txBox="1">
              <a:spLocks noChangeArrowheads="1"/>
            </p:cNvSpPr>
            <p:nvPr/>
          </p:nvSpPr>
          <p:spPr bwMode="auto">
            <a:xfrm>
              <a:off x="4224" y="1920"/>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INTERNATIONAL</a:t>
              </a:r>
              <a:endParaRPr lang="en-US" altLang="en-US" sz="2400"/>
            </a:p>
          </p:txBody>
        </p:sp>
        <p:sp>
          <p:nvSpPr>
            <p:cNvPr id="13327" name="AutoShape 15">
              <a:hlinkClick r:id="rId6" action="ppaction://hlinksldjump" highlightClick="1"/>
              <a:extLst>
                <a:ext uri="{FF2B5EF4-FFF2-40B4-BE49-F238E27FC236}">
                  <a16:creationId xmlns:a16="http://schemas.microsoft.com/office/drawing/2014/main" id="{3EFEBAA5-D486-4364-B192-36093D518D57}"/>
                </a:ext>
              </a:extLst>
            </p:cNvPr>
            <p:cNvSpPr>
              <a:spLocks noChangeArrowheads="1"/>
            </p:cNvSpPr>
            <p:nvPr/>
          </p:nvSpPr>
          <p:spPr bwMode="auto">
            <a:xfrm>
              <a:off x="4176" y="144"/>
              <a:ext cx="1440" cy="1776"/>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28" name="AutoShape 16">
            <a:hlinkClick r:id="rId7" action="ppaction://hlinksldjump" highlightClick="1"/>
            <a:extLst>
              <a:ext uri="{FF2B5EF4-FFF2-40B4-BE49-F238E27FC236}">
                <a16:creationId xmlns:a16="http://schemas.microsoft.com/office/drawing/2014/main" id="{9DC9E48E-2D60-462E-B235-B0FCE8C303C4}"/>
              </a:ext>
            </a:extLst>
          </p:cNvPr>
          <p:cNvSpPr>
            <a:spLocks noChangeArrowheads="1"/>
          </p:cNvSpPr>
          <p:nvPr/>
        </p:nvSpPr>
        <p:spPr bwMode="auto">
          <a:xfrm>
            <a:off x="3200400" y="4114800"/>
            <a:ext cx="3352800" cy="22098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 name="AutoShape 19">
            <a:hlinkClick r:id="rId5" action="ppaction://hlinksldjump" highlightClick="1"/>
            <a:extLst>
              <a:ext uri="{FF2B5EF4-FFF2-40B4-BE49-F238E27FC236}">
                <a16:creationId xmlns:a16="http://schemas.microsoft.com/office/drawing/2014/main" id="{20378A0D-8615-4983-B680-64021D9DD2C8}"/>
              </a:ext>
            </a:extLst>
          </p:cNvPr>
          <p:cNvSpPr>
            <a:spLocks noChangeArrowheads="1"/>
          </p:cNvSpPr>
          <p:nvPr/>
        </p:nvSpPr>
        <p:spPr bwMode="auto">
          <a:xfrm>
            <a:off x="228600" y="228600"/>
            <a:ext cx="2362200" cy="2895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 name="AutoShape 20">
            <a:hlinkClick r:id="rId6" action="ppaction://hlinksldjump" highlightClick="1"/>
            <a:extLst>
              <a:ext uri="{FF2B5EF4-FFF2-40B4-BE49-F238E27FC236}">
                <a16:creationId xmlns:a16="http://schemas.microsoft.com/office/drawing/2014/main" id="{37AA737D-1324-4E85-971B-2BC56FBFCE1B}"/>
              </a:ext>
            </a:extLst>
          </p:cNvPr>
          <p:cNvSpPr>
            <a:spLocks noChangeArrowheads="1"/>
          </p:cNvSpPr>
          <p:nvPr/>
        </p:nvSpPr>
        <p:spPr bwMode="auto">
          <a:xfrm>
            <a:off x="6629400" y="228600"/>
            <a:ext cx="2286000" cy="2819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3F31385-3F55-4ECD-8CCE-CC5B53E851DD}"/>
              </a:ext>
            </a:extLst>
          </p:cNvPr>
          <p:cNvSpPr>
            <a:spLocks noGrp="1" noChangeArrowheads="1"/>
          </p:cNvSpPr>
          <p:nvPr>
            <p:ph type="title" idx="4294967295"/>
          </p:nvPr>
        </p:nvSpPr>
        <p:spPr>
          <a:xfrm>
            <a:off x="1752600" y="228600"/>
            <a:ext cx="5562600" cy="1143000"/>
          </a:xfrm>
          <a:solidFill>
            <a:srgbClr val="FFFF00"/>
          </a:solidFill>
          <a:ln>
            <a:solidFill>
              <a:schemeClr val="tx1"/>
            </a:solidFill>
            <a:miter lim="800000"/>
            <a:headEnd/>
            <a:tailEnd/>
          </a:ln>
        </p:spPr>
        <p:txBody>
          <a:bodyPr/>
          <a:lstStyle/>
          <a:p>
            <a:r>
              <a:rPr lang="en-US" altLang="en-US"/>
              <a:t>POLITICAL:  </a:t>
            </a:r>
            <a:br>
              <a:rPr lang="en-US" altLang="en-US"/>
            </a:br>
            <a:r>
              <a:rPr lang="en-US" altLang="en-US"/>
              <a:t>THE CAUDILLOS</a:t>
            </a:r>
          </a:p>
        </p:txBody>
      </p:sp>
      <p:pic>
        <p:nvPicPr>
          <p:cNvPr id="14339" name="Picture 3">
            <a:extLst>
              <a:ext uri="{FF2B5EF4-FFF2-40B4-BE49-F238E27FC236}">
                <a16:creationId xmlns:a16="http://schemas.microsoft.com/office/drawing/2014/main" id="{E5E1A041-DAD6-471F-9741-3F875FF60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2861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 Box 4">
            <a:extLst>
              <a:ext uri="{FF2B5EF4-FFF2-40B4-BE49-F238E27FC236}">
                <a16:creationId xmlns:a16="http://schemas.microsoft.com/office/drawing/2014/main" id="{47FD1506-AEFC-4CC6-8BFD-5EF385810031}"/>
              </a:ext>
            </a:extLst>
          </p:cNvPr>
          <p:cNvSpPr txBox="1">
            <a:spLocks noChangeArrowheads="1"/>
          </p:cNvSpPr>
          <p:nvPr/>
        </p:nvSpPr>
        <p:spPr bwMode="auto">
          <a:xfrm>
            <a:off x="3886200" y="1828800"/>
            <a:ext cx="464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By 1830, nearly all Latin American countries were ruled by caudillos.</a:t>
            </a:r>
          </a:p>
        </p:txBody>
      </p:sp>
      <p:sp>
        <p:nvSpPr>
          <p:cNvPr id="14341" name="Text Box 5">
            <a:extLst>
              <a:ext uri="{FF2B5EF4-FFF2-40B4-BE49-F238E27FC236}">
                <a16:creationId xmlns:a16="http://schemas.microsoft.com/office/drawing/2014/main" id="{077DC7C7-C7A8-496C-A6B2-B03FE2A3FC3C}"/>
              </a:ext>
            </a:extLst>
          </p:cNvPr>
          <p:cNvSpPr txBox="1">
            <a:spLocks noChangeArrowheads="1"/>
          </p:cNvSpPr>
          <p:nvPr/>
        </p:nvSpPr>
        <p:spPr bwMode="auto">
          <a:xfrm>
            <a:off x="3886200" y="3810000"/>
            <a:ext cx="449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The upper classes supported dictatorship because it kept the lower classes out of power.</a:t>
            </a:r>
          </a:p>
        </p:txBody>
      </p:sp>
      <p:sp>
        <p:nvSpPr>
          <p:cNvPr id="14342" name="Text Box 6">
            <a:extLst>
              <a:ext uri="{FF2B5EF4-FFF2-40B4-BE49-F238E27FC236}">
                <a16:creationId xmlns:a16="http://schemas.microsoft.com/office/drawing/2014/main" id="{7D7E0CAD-7204-4305-A675-35F2E7470084}"/>
              </a:ext>
            </a:extLst>
          </p:cNvPr>
          <p:cNvSpPr txBox="1">
            <a:spLocks noChangeArrowheads="1"/>
          </p:cNvSpPr>
          <p:nvPr/>
        </p:nvSpPr>
        <p:spPr bwMode="auto">
          <a:xfrm>
            <a:off x="3886200" y="5105400"/>
            <a:ext cx="426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The lower classes did not have experience with democracy.  Dictatorship seemed normal.</a:t>
            </a:r>
          </a:p>
        </p:txBody>
      </p:sp>
      <p:sp>
        <p:nvSpPr>
          <p:cNvPr id="14343" name="Text Box 7">
            <a:extLst>
              <a:ext uri="{FF2B5EF4-FFF2-40B4-BE49-F238E27FC236}">
                <a16:creationId xmlns:a16="http://schemas.microsoft.com/office/drawing/2014/main" id="{370134D9-9519-41D7-8DB5-1FA3D00D517A}"/>
              </a:ext>
            </a:extLst>
          </p:cNvPr>
          <p:cNvSpPr txBox="1">
            <a:spLocks noChangeArrowheads="1"/>
          </p:cNvSpPr>
          <p:nvPr/>
        </p:nvSpPr>
        <p:spPr bwMode="auto">
          <a:xfrm>
            <a:off x="4800600" y="3276600"/>
            <a:ext cx="1676400" cy="4667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WHY?</a:t>
            </a:r>
          </a:p>
        </p:txBody>
      </p:sp>
      <p:grpSp>
        <p:nvGrpSpPr>
          <p:cNvPr id="14348" name="Group 12">
            <a:extLst>
              <a:ext uri="{FF2B5EF4-FFF2-40B4-BE49-F238E27FC236}">
                <a16:creationId xmlns:a16="http://schemas.microsoft.com/office/drawing/2014/main" id="{B2BFBAD6-017E-44F4-97F3-F10E442B6727}"/>
              </a:ext>
            </a:extLst>
          </p:cNvPr>
          <p:cNvGrpSpPr>
            <a:grpSpLocks/>
          </p:cNvGrpSpPr>
          <p:nvPr/>
        </p:nvGrpSpPr>
        <p:grpSpPr bwMode="auto">
          <a:xfrm>
            <a:off x="990600" y="5588000"/>
            <a:ext cx="1371600" cy="914400"/>
            <a:chOff x="624" y="3520"/>
            <a:chExt cx="864" cy="576"/>
          </a:xfrm>
        </p:grpSpPr>
        <p:pic>
          <p:nvPicPr>
            <p:cNvPr id="14346" name="Picture 10">
              <a:extLst>
                <a:ext uri="{FF2B5EF4-FFF2-40B4-BE49-F238E27FC236}">
                  <a16:creationId xmlns:a16="http://schemas.microsoft.com/office/drawing/2014/main" id="{373B9610-FF79-4EAD-A1F5-FB76FEA0B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3520"/>
              <a:ext cx="720" cy="576"/>
            </a:xfrm>
            <a:prstGeom prst="rect">
              <a:avLst/>
            </a:prstGeom>
            <a:noFill/>
            <a:extLst>
              <a:ext uri="{909E8E84-426E-40DD-AFC4-6F175D3DCCD1}">
                <a14:hiddenFill xmlns:a14="http://schemas.microsoft.com/office/drawing/2010/main">
                  <a:solidFill>
                    <a:srgbClr val="FFFFFF"/>
                  </a:solidFill>
                </a14:hiddenFill>
              </a:ext>
            </a:extLst>
          </p:spPr>
        </p:pic>
        <p:sp>
          <p:nvSpPr>
            <p:cNvPr id="14347" name="Text Box 11">
              <a:extLst>
                <a:ext uri="{FF2B5EF4-FFF2-40B4-BE49-F238E27FC236}">
                  <a16:creationId xmlns:a16="http://schemas.microsoft.com/office/drawing/2014/main" id="{3BBF9FCB-500E-4507-8648-5775CB748CD3}"/>
                </a:ext>
              </a:extLst>
            </p:cNvPr>
            <p:cNvSpPr txBox="1">
              <a:spLocks noChangeArrowheads="1"/>
            </p:cNvSpPr>
            <p:nvPr/>
          </p:nvSpPr>
          <p:spPr bwMode="auto">
            <a:xfrm>
              <a:off x="768" y="3840"/>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EFFECTS</a:t>
              </a:r>
              <a:endParaRPr lang="en-US" altLang="en-US"/>
            </a:p>
          </p:txBody>
        </p:sp>
      </p:grpSp>
      <p:sp>
        <p:nvSpPr>
          <p:cNvPr id="14349" name="AutoShape 13">
            <a:hlinkClick r:id="rId4" action="ppaction://hlinksldjump" highlightClick="1"/>
            <a:extLst>
              <a:ext uri="{FF2B5EF4-FFF2-40B4-BE49-F238E27FC236}">
                <a16:creationId xmlns:a16="http://schemas.microsoft.com/office/drawing/2014/main" id="{BC4EE12A-027D-4357-AB37-B82DBE55ABE6}"/>
              </a:ext>
            </a:extLst>
          </p:cNvPr>
          <p:cNvSpPr>
            <a:spLocks noChangeArrowheads="1"/>
          </p:cNvSpPr>
          <p:nvPr/>
        </p:nvSpPr>
        <p:spPr bwMode="auto">
          <a:xfrm>
            <a:off x="990600" y="5715000"/>
            <a:ext cx="1219200" cy="7620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1+#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p:cTn id="13" dur="1000" fill="hold"/>
                                        <p:tgtEl>
                                          <p:spTgt spid="14343"/>
                                        </p:tgtEl>
                                        <p:attrNameLst>
                                          <p:attrName>ppt_w</p:attrName>
                                        </p:attrNameLst>
                                      </p:cBhvr>
                                      <p:tavLst>
                                        <p:tav tm="0">
                                          <p:val>
                                            <p:fltVal val="0"/>
                                          </p:val>
                                        </p:tav>
                                        <p:tav tm="100000">
                                          <p:val>
                                            <p:strVal val="#ppt_w"/>
                                          </p:val>
                                        </p:tav>
                                      </p:tavLst>
                                    </p:anim>
                                    <p:anim calcmode="lin" valueType="num">
                                      <p:cBhvr>
                                        <p:cTn id="14" dur="1000" fill="hold"/>
                                        <p:tgtEl>
                                          <p:spTgt spid="14343"/>
                                        </p:tgtEl>
                                        <p:attrNameLst>
                                          <p:attrName>ppt_h</p:attrName>
                                        </p:attrNameLst>
                                      </p:cBhvr>
                                      <p:tavLst>
                                        <p:tav tm="0">
                                          <p:val>
                                            <p:fltVal val="0"/>
                                          </p:val>
                                        </p:tav>
                                        <p:tav tm="100000">
                                          <p:val>
                                            <p:strVal val="#ppt_h"/>
                                          </p:val>
                                        </p:tav>
                                      </p:tavLst>
                                    </p:anim>
                                    <p:anim calcmode="lin" valueType="num">
                                      <p:cBhvr>
                                        <p:cTn id="15" dur="1000" fill="hold"/>
                                        <p:tgtEl>
                                          <p:spTgt spid="1434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3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4341"/>
                                        </p:tgtEl>
                                        <p:attrNameLst>
                                          <p:attrName>style.visibility</p:attrName>
                                        </p:attrNameLst>
                                      </p:cBhvr>
                                      <p:to>
                                        <p:strVal val="visible"/>
                                      </p:to>
                                    </p:set>
                                    <p:anim calcmode="lin" valueType="num">
                                      <p:cBhvr additive="base">
                                        <p:cTn id="21" dur="500" fill="hold"/>
                                        <p:tgtEl>
                                          <p:spTgt spid="14341"/>
                                        </p:tgtEl>
                                        <p:attrNameLst>
                                          <p:attrName>ppt_x</p:attrName>
                                        </p:attrNameLst>
                                      </p:cBhvr>
                                      <p:tavLst>
                                        <p:tav tm="0">
                                          <p:val>
                                            <p:strVal val="1+#ppt_w/2"/>
                                          </p:val>
                                        </p:tav>
                                        <p:tav tm="100000">
                                          <p:val>
                                            <p:strVal val="#ppt_x"/>
                                          </p:val>
                                        </p:tav>
                                      </p:tavLst>
                                    </p:anim>
                                    <p:anim calcmode="lin" valueType="num">
                                      <p:cBhvr additive="base">
                                        <p:cTn id="22"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4342"/>
                                        </p:tgtEl>
                                        <p:attrNameLst>
                                          <p:attrName>style.visibility</p:attrName>
                                        </p:attrNameLst>
                                      </p:cBhvr>
                                      <p:to>
                                        <p:strVal val="visible"/>
                                      </p:to>
                                    </p:set>
                                    <p:anim calcmode="lin" valueType="num">
                                      <p:cBhvr additive="base">
                                        <p:cTn id="27" dur="500" fill="hold"/>
                                        <p:tgtEl>
                                          <p:spTgt spid="14342"/>
                                        </p:tgtEl>
                                        <p:attrNameLst>
                                          <p:attrName>ppt_x</p:attrName>
                                        </p:attrNameLst>
                                      </p:cBhvr>
                                      <p:tavLst>
                                        <p:tav tm="0">
                                          <p:val>
                                            <p:strVal val="1+#ppt_w/2"/>
                                          </p:val>
                                        </p:tav>
                                        <p:tav tm="100000">
                                          <p:val>
                                            <p:strVal val="#ppt_x"/>
                                          </p:val>
                                        </p:tav>
                                      </p:tavLst>
                                    </p:anim>
                                    <p:anim calcmode="lin" valueType="num">
                                      <p:cBhvr additive="base">
                                        <p:cTn id="28"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1" grpId="0" autoUpdateAnimBg="0"/>
      <p:bldP spid="14342" grpId="0" autoUpdateAnimBg="0"/>
      <p:bldP spid="14343"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42628E5-E3BE-4F5A-87A5-870DC970E4F2}"/>
              </a:ext>
            </a:extLst>
          </p:cNvPr>
          <p:cNvSpPr>
            <a:spLocks noGrp="1" noChangeArrowheads="1"/>
          </p:cNvSpPr>
          <p:nvPr>
            <p:ph type="title" idx="4294967295"/>
          </p:nvPr>
        </p:nvSpPr>
        <p:spPr>
          <a:xfrm>
            <a:off x="762000" y="228600"/>
            <a:ext cx="7772400" cy="1143000"/>
          </a:xfrm>
          <a:solidFill>
            <a:srgbClr val="FFFF00"/>
          </a:solidFill>
          <a:ln>
            <a:solidFill>
              <a:schemeClr val="tx1"/>
            </a:solidFill>
            <a:miter lim="800000"/>
            <a:headEnd/>
            <a:tailEnd/>
          </a:ln>
        </p:spPr>
        <p:txBody>
          <a:bodyPr/>
          <a:lstStyle/>
          <a:p>
            <a:r>
              <a:rPr lang="en-US" altLang="en-US"/>
              <a:t>INTERNATIONAL:  </a:t>
            </a:r>
            <a:br>
              <a:rPr lang="en-US" altLang="en-US"/>
            </a:br>
            <a:r>
              <a:rPr lang="en-US" altLang="en-US"/>
              <a:t>THE MONROE DOCTRINE</a:t>
            </a:r>
          </a:p>
        </p:txBody>
      </p:sp>
      <p:pic>
        <p:nvPicPr>
          <p:cNvPr id="15363" name="Picture 3">
            <a:hlinkClick r:id="rId2"/>
            <a:extLst>
              <a:ext uri="{FF2B5EF4-FFF2-40B4-BE49-F238E27FC236}">
                <a16:creationId xmlns:a16="http://schemas.microsoft.com/office/drawing/2014/main" id="{F195AF37-0341-4511-B400-838D590D1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620000" cy="3984625"/>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a:extLst>
              <a:ext uri="{FF2B5EF4-FFF2-40B4-BE49-F238E27FC236}">
                <a16:creationId xmlns:a16="http://schemas.microsoft.com/office/drawing/2014/main" id="{C6D31E24-8200-4344-BEB1-E250F3D233A8}"/>
              </a:ext>
            </a:extLst>
          </p:cNvPr>
          <p:cNvSpPr txBox="1">
            <a:spLocks noChangeArrowheads="1"/>
          </p:cNvSpPr>
          <p:nvPr/>
        </p:nvSpPr>
        <p:spPr bwMode="auto">
          <a:xfrm>
            <a:off x="838200" y="6019800"/>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“The American continents…are henceforth not to be considered as subjects for future colonization by any European powers.”  - </a:t>
            </a:r>
            <a:r>
              <a:rPr lang="en-US" altLang="en-US" sz="2000">
                <a:hlinkClick r:id="rId4"/>
              </a:rPr>
              <a:t>James Monroe</a:t>
            </a:r>
            <a:r>
              <a:rPr lang="en-US" altLang="en-US" sz="2000">
                <a:hlinkClick r:id="rId5"/>
              </a:rPr>
              <a:t>,</a:t>
            </a:r>
            <a:r>
              <a:rPr lang="en-US" altLang="en-US" sz="2000"/>
              <a:t> 1823</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slide(fromBottom)">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25AF75-8AB8-43C2-91A6-C4F9E1AFDD67}"/>
              </a:ext>
            </a:extLst>
          </p:cNvPr>
          <p:cNvSpPr>
            <a:spLocks noGrp="1" noChangeArrowheads="1"/>
          </p:cNvSpPr>
          <p:nvPr>
            <p:ph type="title" idx="4294967295"/>
          </p:nvPr>
        </p:nvSpPr>
        <p:spPr>
          <a:xfrm>
            <a:off x="2743200" y="228600"/>
            <a:ext cx="4038600" cy="1143000"/>
          </a:xfrm>
          <a:solidFill>
            <a:srgbClr val="FFFF00"/>
          </a:solidFill>
          <a:ln>
            <a:solidFill>
              <a:schemeClr val="tx1"/>
            </a:solidFill>
            <a:miter lim="800000"/>
            <a:headEnd/>
            <a:tailEnd/>
          </a:ln>
        </p:spPr>
        <p:txBody>
          <a:bodyPr/>
          <a:lstStyle/>
          <a:p>
            <a:r>
              <a:rPr lang="en-US" altLang="en-US"/>
              <a:t>WHY?</a:t>
            </a:r>
          </a:p>
        </p:txBody>
      </p:sp>
      <p:sp>
        <p:nvSpPr>
          <p:cNvPr id="20483" name="Text Box 3">
            <a:extLst>
              <a:ext uri="{FF2B5EF4-FFF2-40B4-BE49-F238E27FC236}">
                <a16:creationId xmlns:a16="http://schemas.microsoft.com/office/drawing/2014/main" id="{5F3CE5E1-CA8A-4F52-A638-5204410E6E9A}"/>
              </a:ext>
            </a:extLst>
          </p:cNvPr>
          <p:cNvSpPr txBox="1">
            <a:spLocks noChangeArrowheads="1"/>
          </p:cNvSpPr>
          <p:nvPr/>
        </p:nvSpPr>
        <p:spPr bwMode="auto">
          <a:xfrm>
            <a:off x="381000" y="1752600"/>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  The War of 1812 with Britain had shown the U.S. that </a:t>
            </a:r>
            <a:br>
              <a:rPr lang="en-US" altLang="en-US" sz="2400" dirty="0"/>
            </a:br>
            <a:r>
              <a:rPr lang="en-US" altLang="en-US" sz="2400" dirty="0"/>
              <a:t>some-times revolutionary victories could lead to sequels.</a:t>
            </a:r>
          </a:p>
        </p:txBody>
      </p:sp>
      <p:sp>
        <p:nvSpPr>
          <p:cNvPr id="20484" name="Text Box 4">
            <a:extLst>
              <a:ext uri="{FF2B5EF4-FFF2-40B4-BE49-F238E27FC236}">
                <a16:creationId xmlns:a16="http://schemas.microsoft.com/office/drawing/2014/main" id="{EDD020CD-0E58-4A26-AD89-2AC77616D793}"/>
              </a:ext>
            </a:extLst>
          </p:cNvPr>
          <p:cNvSpPr txBox="1">
            <a:spLocks noChangeArrowheads="1"/>
          </p:cNvSpPr>
          <p:nvPr/>
        </p:nvSpPr>
        <p:spPr bwMode="auto">
          <a:xfrm>
            <a:off x="381000" y="304800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The U.S. had political and economic interests in keeping Europe out of the Western hemisphere.  From 1823 on, it would be the U.S.’ backyard.</a:t>
            </a:r>
          </a:p>
        </p:txBody>
      </p:sp>
      <p:sp>
        <p:nvSpPr>
          <p:cNvPr id="20485" name="Text Box 5">
            <a:extLst>
              <a:ext uri="{FF2B5EF4-FFF2-40B4-BE49-F238E27FC236}">
                <a16:creationId xmlns:a16="http://schemas.microsoft.com/office/drawing/2014/main" id="{0E933321-0A71-467B-91C3-F96BDCFADC95}"/>
              </a:ext>
            </a:extLst>
          </p:cNvPr>
          <p:cNvSpPr txBox="1">
            <a:spLocks noChangeArrowheads="1"/>
          </p:cNvSpPr>
          <p:nvPr/>
        </p:nvSpPr>
        <p:spPr bwMode="auto">
          <a:xfrm>
            <a:off x="381000" y="48006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Though the U.S. did not have the muscle to back up its threats, Great Britain agreed to support the Monroe Doctrine due to its new favorable trading position in Latin America.</a:t>
            </a:r>
          </a:p>
        </p:txBody>
      </p:sp>
      <p:grpSp>
        <p:nvGrpSpPr>
          <p:cNvPr id="20487" name="Group 7">
            <a:extLst>
              <a:ext uri="{FF2B5EF4-FFF2-40B4-BE49-F238E27FC236}">
                <a16:creationId xmlns:a16="http://schemas.microsoft.com/office/drawing/2014/main" id="{7B5569FA-E7BD-42EC-BC73-454E2AD96496}"/>
              </a:ext>
            </a:extLst>
          </p:cNvPr>
          <p:cNvGrpSpPr>
            <a:grpSpLocks/>
          </p:cNvGrpSpPr>
          <p:nvPr/>
        </p:nvGrpSpPr>
        <p:grpSpPr bwMode="auto">
          <a:xfrm>
            <a:off x="7772400" y="6019800"/>
            <a:ext cx="1371600" cy="642938"/>
            <a:chOff x="624" y="3520"/>
            <a:chExt cx="864" cy="608"/>
          </a:xfrm>
        </p:grpSpPr>
        <p:pic>
          <p:nvPicPr>
            <p:cNvPr id="20488" name="Picture 8">
              <a:extLst>
                <a:ext uri="{FF2B5EF4-FFF2-40B4-BE49-F238E27FC236}">
                  <a16:creationId xmlns:a16="http://schemas.microsoft.com/office/drawing/2014/main" id="{115E19AC-D9D8-4B91-94CF-A09BEB49C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3520"/>
              <a:ext cx="720" cy="576"/>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 Box 9">
              <a:extLst>
                <a:ext uri="{FF2B5EF4-FFF2-40B4-BE49-F238E27FC236}">
                  <a16:creationId xmlns:a16="http://schemas.microsoft.com/office/drawing/2014/main" id="{4497227B-6B6C-4C24-97AE-CE600E2248B4}"/>
                </a:ext>
              </a:extLst>
            </p:cNvPr>
            <p:cNvSpPr txBox="1">
              <a:spLocks noChangeArrowheads="1"/>
            </p:cNvSpPr>
            <p:nvPr/>
          </p:nvSpPr>
          <p:spPr bwMode="auto">
            <a:xfrm>
              <a:off x="768" y="3840"/>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EFFECTS</a:t>
              </a:r>
              <a:endParaRPr lang="en-US" altLang="en-US"/>
            </a:p>
          </p:txBody>
        </p:sp>
      </p:grpSp>
      <p:sp>
        <p:nvSpPr>
          <p:cNvPr id="20490" name="AutoShape 10">
            <a:hlinkClick r:id="rId3" action="ppaction://hlinksldjump" highlightClick="1"/>
            <a:extLst>
              <a:ext uri="{FF2B5EF4-FFF2-40B4-BE49-F238E27FC236}">
                <a16:creationId xmlns:a16="http://schemas.microsoft.com/office/drawing/2014/main" id="{B3F1CA9A-D3E2-424B-B7D9-AA9F95E14623}"/>
              </a:ext>
            </a:extLst>
          </p:cNvPr>
          <p:cNvSpPr>
            <a:spLocks noChangeArrowheads="1"/>
          </p:cNvSpPr>
          <p:nvPr/>
        </p:nvSpPr>
        <p:spPr bwMode="auto">
          <a:xfrm>
            <a:off x="6096000" y="5791200"/>
            <a:ext cx="1143000" cy="838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AutoShape 11">
            <a:hlinkClick r:id="rId3" action="ppaction://hlinksldjump" highlightClick="1"/>
            <a:extLst>
              <a:ext uri="{FF2B5EF4-FFF2-40B4-BE49-F238E27FC236}">
                <a16:creationId xmlns:a16="http://schemas.microsoft.com/office/drawing/2014/main" id="{5AD54460-473B-455B-9455-5489059E7A4B}"/>
              </a:ext>
            </a:extLst>
          </p:cNvPr>
          <p:cNvSpPr>
            <a:spLocks noChangeArrowheads="1"/>
          </p:cNvSpPr>
          <p:nvPr/>
        </p:nvSpPr>
        <p:spPr bwMode="auto">
          <a:xfrm>
            <a:off x="7772400" y="6019800"/>
            <a:ext cx="1143000" cy="609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483"/>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ppt_x"/>
                                          </p:val>
                                        </p:tav>
                                        <p:tav tm="100000">
                                          <p:val>
                                            <p:strVal val="#ppt_x"/>
                                          </p:val>
                                        </p:tav>
                                      </p:tavLst>
                                    </p:anim>
                                    <p:anim calcmode="lin" valueType="num">
                                      <p:cBhvr additive="base">
                                        <p:cTn id="14" dur="500" fill="hold"/>
                                        <p:tgtEl>
                                          <p:spTgt spid="2048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484"/>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ppt_x"/>
                                          </p:val>
                                        </p:tav>
                                        <p:tav tm="100000">
                                          <p:val>
                                            <p:strVal val="#ppt_x"/>
                                          </p:val>
                                        </p:tav>
                                      </p:tavLst>
                                    </p:anim>
                                    <p:anim calcmode="lin" valueType="num">
                                      <p:cBhvr additive="base">
                                        <p:cTn id="20" dur="500" fill="hold"/>
                                        <p:tgtEl>
                                          <p:spTgt spid="2048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485"/>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BF7E5EE-709F-4F6F-960D-00F2B1FAF2EA}"/>
              </a:ext>
            </a:extLst>
          </p:cNvPr>
          <p:cNvSpPr>
            <a:spLocks noGrp="1" noChangeArrowheads="1"/>
          </p:cNvSpPr>
          <p:nvPr>
            <p:ph type="title" idx="4294967295"/>
          </p:nvPr>
        </p:nvSpPr>
        <p:spPr>
          <a:xfrm>
            <a:off x="838200" y="609600"/>
            <a:ext cx="7391400" cy="1143000"/>
          </a:xfrm>
          <a:solidFill>
            <a:srgbClr val="FFFF00"/>
          </a:solidFill>
          <a:ln>
            <a:solidFill>
              <a:schemeClr val="tx1"/>
            </a:solidFill>
            <a:miter lim="800000"/>
            <a:headEnd/>
            <a:tailEnd/>
          </a:ln>
        </p:spPr>
        <p:txBody>
          <a:bodyPr/>
          <a:lstStyle/>
          <a:p>
            <a:r>
              <a:rPr lang="en-US" altLang="en-US"/>
              <a:t>ECONOMIC:  </a:t>
            </a:r>
            <a:br>
              <a:rPr lang="en-US" altLang="en-US"/>
            </a:br>
            <a:r>
              <a:rPr lang="en-US" altLang="en-US"/>
              <a:t>ONE-CROP ECONOMIES</a:t>
            </a:r>
          </a:p>
        </p:txBody>
      </p:sp>
      <p:pic>
        <p:nvPicPr>
          <p:cNvPr id="16387" name="Picture 3">
            <a:extLst>
              <a:ext uri="{FF2B5EF4-FFF2-40B4-BE49-F238E27FC236}">
                <a16:creationId xmlns:a16="http://schemas.microsoft.com/office/drawing/2014/main" id="{0B46C99C-CB60-4D1B-83DC-23510798D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2590800" cy="2073275"/>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a:extLst>
              <a:ext uri="{FF2B5EF4-FFF2-40B4-BE49-F238E27FC236}">
                <a16:creationId xmlns:a16="http://schemas.microsoft.com/office/drawing/2014/main" id="{A00CDB0D-B57F-415A-AEBD-D0DCF9701270}"/>
              </a:ext>
            </a:extLst>
          </p:cNvPr>
          <p:cNvSpPr txBox="1">
            <a:spLocks noChangeArrowheads="1"/>
          </p:cNvSpPr>
          <p:nvPr/>
        </p:nvSpPr>
        <p:spPr bwMode="auto">
          <a:xfrm>
            <a:off x="3124200" y="2438400"/>
            <a:ext cx="5410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Now that trade was not restricted to the mother country, the U.S. and Great Britain became the new countries’ major trading partners.</a:t>
            </a:r>
          </a:p>
        </p:txBody>
      </p:sp>
      <p:sp>
        <p:nvSpPr>
          <p:cNvPr id="16389" name="Text Box 5">
            <a:extLst>
              <a:ext uri="{FF2B5EF4-FFF2-40B4-BE49-F238E27FC236}">
                <a16:creationId xmlns:a16="http://schemas.microsoft.com/office/drawing/2014/main" id="{2B2228FA-A3A2-4D0B-8D44-8E95FBB9B1FB}"/>
              </a:ext>
            </a:extLst>
          </p:cNvPr>
          <p:cNvSpPr txBox="1">
            <a:spLocks noChangeArrowheads="1"/>
          </p:cNvSpPr>
          <p:nvPr/>
        </p:nvSpPr>
        <p:spPr bwMode="auto">
          <a:xfrm>
            <a:off x="3200400" y="4343400"/>
            <a:ext cx="5410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A colonial economy continued…Latin America mainly exported cash crops and raw materials while importing manufactured goods.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1+#ppt_w/2"/>
                                          </p:val>
                                        </p:tav>
                                        <p:tav tm="100000">
                                          <p:val>
                                            <p:strVal val="#ppt_x"/>
                                          </p:val>
                                        </p:tav>
                                      </p:tavLst>
                                    </p:anim>
                                    <p:anim calcmode="lin" valueType="num">
                                      <p:cBhvr additive="base">
                                        <p:cTn id="8" dur="500" fill="hold"/>
                                        <p:tgtEl>
                                          <p:spTgt spid="1638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8"/>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1+#ppt_w/2"/>
                                          </p:val>
                                        </p:tav>
                                        <p:tav tm="100000">
                                          <p:val>
                                            <p:strVal val="#ppt_x"/>
                                          </p:val>
                                        </p:tav>
                                      </p:tavLst>
                                    </p:anim>
                                    <p:anim calcmode="lin" valueType="num">
                                      <p:cBhvr additive="base">
                                        <p:cTn id="14" dur="500" fill="hold"/>
                                        <p:tgtEl>
                                          <p:spTgt spid="16389"/>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9"/>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8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75AB865-4963-4186-9B3D-0B325BDC7AE4}"/>
              </a:ext>
            </a:extLst>
          </p:cNvPr>
          <p:cNvSpPr>
            <a:spLocks noGrp="1" noChangeArrowheads="1"/>
          </p:cNvSpPr>
          <p:nvPr>
            <p:ph type="title" idx="4294967295"/>
          </p:nvPr>
        </p:nvSpPr>
        <p:spPr>
          <a:xfrm>
            <a:off x="685800" y="228600"/>
            <a:ext cx="7772400" cy="1143000"/>
          </a:xfrm>
          <a:solidFill>
            <a:srgbClr val="FFFF00"/>
          </a:solidFill>
          <a:ln>
            <a:solidFill>
              <a:schemeClr val="tx1"/>
            </a:solidFill>
            <a:miter lim="800000"/>
            <a:headEnd/>
            <a:tailEnd/>
          </a:ln>
        </p:spPr>
        <p:txBody>
          <a:bodyPr/>
          <a:lstStyle/>
          <a:p>
            <a:r>
              <a:rPr lang="en-US" altLang="en-US"/>
              <a:t>AN IMBALANCE OF TRADE</a:t>
            </a:r>
          </a:p>
        </p:txBody>
      </p:sp>
      <p:pic>
        <p:nvPicPr>
          <p:cNvPr id="21507" name="Picture 3">
            <a:extLst>
              <a:ext uri="{FF2B5EF4-FFF2-40B4-BE49-F238E27FC236}">
                <a16:creationId xmlns:a16="http://schemas.microsoft.com/office/drawing/2014/main" id="{1CE13BFA-FD92-4492-A1AE-D51A50F5B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3175000" cy="2222500"/>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a:extLst>
              <a:ext uri="{FF2B5EF4-FFF2-40B4-BE49-F238E27FC236}">
                <a16:creationId xmlns:a16="http://schemas.microsoft.com/office/drawing/2014/main" id="{0EA7C336-3675-4519-A6F0-4438DD644B44}"/>
              </a:ext>
            </a:extLst>
          </p:cNvPr>
          <p:cNvSpPr txBox="1">
            <a:spLocks noChangeArrowheads="1"/>
          </p:cNvSpPr>
          <p:nvPr/>
        </p:nvSpPr>
        <p:spPr bwMode="auto">
          <a:xfrm>
            <a:off x="457200" y="39624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As the imbalance of trade grew, Latin American countries took out large loans from the U.S., Britain, and Germany to build infrastructure.</a:t>
            </a:r>
          </a:p>
        </p:txBody>
      </p:sp>
      <p:sp>
        <p:nvSpPr>
          <p:cNvPr id="21509" name="Text Box 5">
            <a:extLst>
              <a:ext uri="{FF2B5EF4-FFF2-40B4-BE49-F238E27FC236}">
                <a16:creationId xmlns:a16="http://schemas.microsoft.com/office/drawing/2014/main" id="{B4772CC5-8603-4043-BEF0-A3BC4D50EFB4}"/>
              </a:ext>
            </a:extLst>
          </p:cNvPr>
          <p:cNvSpPr txBox="1">
            <a:spLocks noChangeArrowheads="1"/>
          </p:cNvSpPr>
          <p:nvPr/>
        </p:nvSpPr>
        <p:spPr bwMode="auto">
          <a:xfrm>
            <a:off x="381000" y="5334000"/>
            <a:ext cx="800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When the countries could not pay back their loans, foreign lenders gained control of major industries in Latin America.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508"/>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additive="base">
                                        <p:cTn id="13" dur="500" fill="hold"/>
                                        <p:tgtEl>
                                          <p:spTgt spid="21509"/>
                                        </p:tgtEl>
                                        <p:attrNameLst>
                                          <p:attrName>ppt_x</p:attrName>
                                        </p:attrNameLst>
                                      </p:cBhvr>
                                      <p:tavLst>
                                        <p:tav tm="0">
                                          <p:val>
                                            <p:strVal val="#ppt_x"/>
                                          </p:val>
                                        </p:tav>
                                        <p:tav tm="100000">
                                          <p:val>
                                            <p:strVal val="#ppt_x"/>
                                          </p:val>
                                        </p:tav>
                                      </p:tavLst>
                                    </p:anim>
                                    <p:anim calcmode="lin" valueType="num">
                                      <p:cBhvr additive="base">
                                        <p:cTn id="14"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P spid="2150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7357B74-69ED-4AB8-B8DF-94077BFE2B40}"/>
              </a:ext>
            </a:extLst>
          </p:cNvPr>
          <p:cNvSpPr>
            <a:spLocks noGrp="1" noChangeArrowheads="1"/>
          </p:cNvSpPr>
          <p:nvPr>
            <p:ph type="title" idx="4294967295"/>
          </p:nvPr>
        </p:nvSpPr>
        <p:spPr>
          <a:xfrm>
            <a:off x="685800" y="304800"/>
            <a:ext cx="7772400" cy="1143000"/>
          </a:xfrm>
          <a:solidFill>
            <a:srgbClr val="FFFF00"/>
          </a:solidFill>
          <a:ln>
            <a:solidFill>
              <a:schemeClr val="tx1"/>
            </a:solidFill>
            <a:miter lim="800000"/>
            <a:headEnd/>
            <a:tailEnd/>
          </a:ln>
        </p:spPr>
        <p:txBody>
          <a:bodyPr/>
          <a:lstStyle/>
          <a:p>
            <a:r>
              <a:rPr lang="en-US" altLang="en-US"/>
              <a:t>THE QUESTION OF LAND</a:t>
            </a:r>
          </a:p>
        </p:txBody>
      </p:sp>
      <p:pic>
        <p:nvPicPr>
          <p:cNvPr id="22532" name="Picture 4">
            <a:extLst>
              <a:ext uri="{FF2B5EF4-FFF2-40B4-BE49-F238E27FC236}">
                <a16:creationId xmlns:a16="http://schemas.microsoft.com/office/drawing/2014/main" id="{23682E27-7517-4D45-81AF-971104186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87850"/>
            <a:ext cx="3048000" cy="2152650"/>
          </a:xfrm>
          <a:prstGeom prst="rect">
            <a:avLst/>
          </a:prstGeom>
          <a:noFill/>
          <a:extLst>
            <a:ext uri="{909E8E84-426E-40DD-AFC4-6F175D3DCCD1}">
              <a14:hiddenFill xmlns:a14="http://schemas.microsoft.com/office/drawing/2010/main">
                <a:solidFill>
                  <a:srgbClr val="FFFFFF"/>
                </a:solidFill>
              </a14:hiddenFill>
            </a:ext>
          </a:extLst>
        </p:spPr>
      </p:pic>
      <p:sp>
        <p:nvSpPr>
          <p:cNvPr id="22534" name="Text Box 6">
            <a:extLst>
              <a:ext uri="{FF2B5EF4-FFF2-40B4-BE49-F238E27FC236}">
                <a16:creationId xmlns:a16="http://schemas.microsoft.com/office/drawing/2014/main" id="{D126F1C6-E1F6-4FEC-A3DC-9ADA958B5F7D}"/>
              </a:ext>
            </a:extLst>
          </p:cNvPr>
          <p:cNvSpPr txBox="1">
            <a:spLocks noChangeArrowheads="1"/>
          </p:cNvSpPr>
          <p:nvPr/>
        </p:nvSpPr>
        <p:spPr bwMode="auto">
          <a:xfrm>
            <a:off x="304800" y="4572000"/>
            <a:ext cx="5410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Thus, the creoles replaced the peninsulares at the top of the social pyramid, but other classes remained at the bottom of the ladder.</a:t>
            </a:r>
          </a:p>
        </p:txBody>
      </p:sp>
      <p:sp>
        <p:nvSpPr>
          <p:cNvPr id="22536" name="Text Box 8">
            <a:extLst>
              <a:ext uri="{FF2B5EF4-FFF2-40B4-BE49-F238E27FC236}">
                <a16:creationId xmlns:a16="http://schemas.microsoft.com/office/drawing/2014/main" id="{8A0B9DB0-23BB-48DE-A5B3-586D6B339968}"/>
              </a:ext>
            </a:extLst>
          </p:cNvPr>
          <p:cNvSpPr txBox="1">
            <a:spLocks noChangeArrowheads="1"/>
          </p:cNvSpPr>
          <p:nvPr/>
        </p:nvSpPr>
        <p:spPr bwMode="auto">
          <a:xfrm>
            <a:off x="304800" y="3048000"/>
            <a:ext cx="838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Once the Spaniards were expelled, the new governments seized their lands and put them up for sale, BUT….only the creoles could afford to buy them.</a:t>
            </a:r>
          </a:p>
        </p:txBody>
      </p:sp>
      <p:sp>
        <p:nvSpPr>
          <p:cNvPr id="22537" name="Text Box 9">
            <a:extLst>
              <a:ext uri="{FF2B5EF4-FFF2-40B4-BE49-F238E27FC236}">
                <a16:creationId xmlns:a16="http://schemas.microsoft.com/office/drawing/2014/main" id="{29EEF5FF-42D8-4BA8-8C0E-C45554B9AB79}"/>
              </a:ext>
            </a:extLst>
          </p:cNvPr>
          <p:cNvSpPr txBox="1">
            <a:spLocks noChangeArrowheads="1"/>
          </p:cNvSpPr>
          <p:nvPr/>
        </p:nvSpPr>
        <p:spPr bwMode="auto">
          <a:xfrm>
            <a:off x="3352800" y="2362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NO!</a:t>
            </a:r>
            <a:endParaRPr lang="en-US" altLang="en-US" sz="2400"/>
          </a:p>
        </p:txBody>
      </p:sp>
      <p:grpSp>
        <p:nvGrpSpPr>
          <p:cNvPr id="22538" name="Group 10">
            <a:extLst>
              <a:ext uri="{FF2B5EF4-FFF2-40B4-BE49-F238E27FC236}">
                <a16:creationId xmlns:a16="http://schemas.microsoft.com/office/drawing/2014/main" id="{77EBDF7C-7E2C-4D2C-A1D8-5B691F5A5DE7}"/>
              </a:ext>
            </a:extLst>
          </p:cNvPr>
          <p:cNvGrpSpPr>
            <a:grpSpLocks/>
          </p:cNvGrpSpPr>
          <p:nvPr/>
        </p:nvGrpSpPr>
        <p:grpSpPr bwMode="auto">
          <a:xfrm>
            <a:off x="4267200" y="5867400"/>
            <a:ext cx="1371600" cy="914400"/>
            <a:chOff x="624" y="3520"/>
            <a:chExt cx="864" cy="576"/>
          </a:xfrm>
        </p:grpSpPr>
        <p:pic>
          <p:nvPicPr>
            <p:cNvPr id="22539" name="Picture 11">
              <a:extLst>
                <a:ext uri="{FF2B5EF4-FFF2-40B4-BE49-F238E27FC236}">
                  <a16:creationId xmlns:a16="http://schemas.microsoft.com/office/drawing/2014/main" id="{45EF9999-3C6E-4E4E-9DBA-CD97BCAE2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3520"/>
              <a:ext cx="720" cy="576"/>
            </a:xfrm>
            <a:prstGeom prst="rect">
              <a:avLst/>
            </a:prstGeom>
            <a:noFill/>
            <a:extLst>
              <a:ext uri="{909E8E84-426E-40DD-AFC4-6F175D3DCCD1}">
                <a14:hiddenFill xmlns:a14="http://schemas.microsoft.com/office/drawing/2010/main">
                  <a:solidFill>
                    <a:srgbClr val="FFFFFF"/>
                  </a:solidFill>
                </a14:hiddenFill>
              </a:ext>
            </a:extLst>
          </p:spPr>
        </p:pic>
        <p:sp>
          <p:nvSpPr>
            <p:cNvPr id="22540" name="Text Box 12">
              <a:extLst>
                <a:ext uri="{FF2B5EF4-FFF2-40B4-BE49-F238E27FC236}">
                  <a16:creationId xmlns:a16="http://schemas.microsoft.com/office/drawing/2014/main" id="{5841B3EC-F60C-4E81-8A63-C9E522F229A5}"/>
                </a:ext>
              </a:extLst>
            </p:cNvPr>
            <p:cNvSpPr txBox="1">
              <a:spLocks noChangeArrowheads="1"/>
            </p:cNvSpPr>
            <p:nvPr/>
          </p:nvSpPr>
          <p:spPr bwMode="auto">
            <a:xfrm>
              <a:off x="768" y="3840"/>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EFFECTS</a:t>
              </a:r>
              <a:endParaRPr lang="en-US" altLang="en-US"/>
            </a:p>
          </p:txBody>
        </p:sp>
      </p:grpSp>
      <p:sp>
        <p:nvSpPr>
          <p:cNvPr id="22541" name="AutoShape 13">
            <a:hlinkClick r:id="rId4" action="ppaction://hlinksldjump" highlightClick="1"/>
            <a:extLst>
              <a:ext uri="{FF2B5EF4-FFF2-40B4-BE49-F238E27FC236}">
                <a16:creationId xmlns:a16="http://schemas.microsoft.com/office/drawing/2014/main" id="{52021321-B357-4DB1-ABD7-77AD3D2291CB}"/>
              </a:ext>
            </a:extLst>
          </p:cNvPr>
          <p:cNvSpPr>
            <a:spLocks noChangeArrowheads="1"/>
          </p:cNvSpPr>
          <p:nvPr/>
        </p:nvSpPr>
        <p:spPr bwMode="auto">
          <a:xfrm>
            <a:off x="4267200" y="5943600"/>
            <a:ext cx="1219200" cy="914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16">
            <a:extLst>
              <a:ext uri="{FF2B5EF4-FFF2-40B4-BE49-F238E27FC236}">
                <a16:creationId xmlns:a16="http://schemas.microsoft.com/office/drawing/2014/main" id="{6D3C4E1D-0CE6-4EE5-921D-2FAE77B6A014}"/>
              </a:ext>
            </a:extLst>
          </p:cNvPr>
          <p:cNvGrpSpPr>
            <a:grpSpLocks/>
          </p:cNvGrpSpPr>
          <p:nvPr/>
        </p:nvGrpSpPr>
        <p:grpSpPr bwMode="auto">
          <a:xfrm>
            <a:off x="609600" y="1600200"/>
            <a:ext cx="7772400" cy="457200"/>
            <a:chOff x="384" y="1008"/>
            <a:chExt cx="4896" cy="288"/>
          </a:xfrm>
        </p:grpSpPr>
        <p:sp>
          <p:nvSpPr>
            <p:cNvPr id="22533" name="Text Box 5">
              <a:extLst>
                <a:ext uri="{FF2B5EF4-FFF2-40B4-BE49-F238E27FC236}">
                  <a16:creationId xmlns:a16="http://schemas.microsoft.com/office/drawing/2014/main" id="{88914B36-4D35-4BFA-A18D-AFF395CD6221}"/>
                </a:ext>
              </a:extLst>
            </p:cNvPr>
            <p:cNvSpPr txBox="1">
              <a:spLocks noChangeArrowheads="1"/>
            </p:cNvSpPr>
            <p:nvPr/>
          </p:nvSpPr>
          <p:spPr bwMode="auto">
            <a:xfrm>
              <a:off x="384" y="1008"/>
              <a:ext cx="47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t>AT LEAST, DID THE SOCIAL PYRAMID CHANGE?</a:t>
              </a:r>
              <a:r>
                <a:rPr lang="en-US" altLang="en-US" sz="2400"/>
                <a:t>  </a:t>
              </a:r>
            </a:p>
          </p:txBody>
        </p:sp>
        <p:sp>
          <p:nvSpPr>
            <p:cNvPr id="22542" name="AutoShape 14">
              <a:extLst>
                <a:ext uri="{FF2B5EF4-FFF2-40B4-BE49-F238E27FC236}">
                  <a16:creationId xmlns:a16="http://schemas.microsoft.com/office/drawing/2014/main" id="{69AF05F8-CC57-4DB5-B760-53A2186E61F5}"/>
                </a:ext>
              </a:extLst>
            </p:cNvPr>
            <p:cNvSpPr>
              <a:spLocks noChangeArrowheads="1"/>
            </p:cNvSpPr>
            <p:nvPr/>
          </p:nvSpPr>
          <p:spPr bwMode="auto">
            <a:xfrm>
              <a:off x="4896" y="1008"/>
              <a:ext cx="384" cy="24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43" name="AutoShape 15">
            <a:hlinkClick r:id="rId5" action="ppaction://hlinksldjump" highlightClick="1"/>
            <a:extLst>
              <a:ext uri="{FF2B5EF4-FFF2-40B4-BE49-F238E27FC236}">
                <a16:creationId xmlns:a16="http://schemas.microsoft.com/office/drawing/2014/main" id="{C655CE09-9299-48C5-BF2B-0D26F0CD1287}"/>
              </a:ext>
            </a:extLst>
          </p:cNvPr>
          <p:cNvSpPr>
            <a:spLocks noChangeArrowheads="1"/>
          </p:cNvSpPr>
          <p:nvPr/>
        </p:nvSpPr>
        <p:spPr bwMode="auto">
          <a:xfrm>
            <a:off x="7772400" y="1600200"/>
            <a:ext cx="609600" cy="457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44"/>
                                        </p:tgtEl>
                                        <p:attrNameLst>
                                          <p:attrName>style.visibility</p:attrName>
                                        </p:attrNameLst>
                                      </p:cBhvr>
                                      <p:to>
                                        <p:strVal val="visible"/>
                                      </p:to>
                                    </p:set>
                                    <p:anim calcmode="lin" valueType="num">
                                      <p:cBhvr additive="base">
                                        <p:cTn id="7" dur="500" fill="hold"/>
                                        <p:tgtEl>
                                          <p:spTgt spid="22544"/>
                                        </p:tgtEl>
                                        <p:attrNameLst>
                                          <p:attrName>ppt_x</p:attrName>
                                        </p:attrNameLst>
                                      </p:cBhvr>
                                      <p:tavLst>
                                        <p:tav tm="0">
                                          <p:val>
                                            <p:strVal val="0-#ppt_w/2"/>
                                          </p:val>
                                        </p:tav>
                                        <p:tav tm="100000">
                                          <p:val>
                                            <p:strVal val="#ppt_x"/>
                                          </p:val>
                                        </p:tav>
                                      </p:tavLst>
                                    </p:anim>
                                    <p:anim calcmode="lin" valueType="num">
                                      <p:cBhvr additive="base">
                                        <p:cTn id="8" dur="500" fill="hold"/>
                                        <p:tgtEl>
                                          <p:spTgt spid="225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2537"/>
                                        </p:tgtEl>
                                        <p:attrNameLst>
                                          <p:attrName>style.visibility</p:attrName>
                                        </p:attrNameLst>
                                      </p:cBhvr>
                                      <p:to>
                                        <p:strVal val="visible"/>
                                      </p:to>
                                    </p:set>
                                    <p:anim calcmode="lin" valueType="num">
                                      <p:cBhvr>
                                        <p:cTn id="13" dur="500" fill="hold"/>
                                        <p:tgtEl>
                                          <p:spTgt spid="22537"/>
                                        </p:tgtEl>
                                        <p:attrNameLst>
                                          <p:attrName>ppt_w</p:attrName>
                                        </p:attrNameLst>
                                      </p:cBhvr>
                                      <p:tavLst>
                                        <p:tav tm="0">
                                          <p:val>
                                            <p:fltVal val="0"/>
                                          </p:val>
                                        </p:tav>
                                        <p:tav tm="100000">
                                          <p:val>
                                            <p:strVal val="#ppt_w"/>
                                          </p:val>
                                        </p:tav>
                                      </p:tavLst>
                                    </p:anim>
                                    <p:anim calcmode="lin" valueType="num">
                                      <p:cBhvr>
                                        <p:cTn id="14" dur="500" fill="hold"/>
                                        <p:tgtEl>
                                          <p:spTgt spid="22537"/>
                                        </p:tgtEl>
                                        <p:attrNameLst>
                                          <p:attrName>ppt_h</p:attrName>
                                        </p:attrNameLst>
                                      </p:cBhvr>
                                      <p:tavLst>
                                        <p:tav tm="0">
                                          <p:val>
                                            <p:fltVal val="0"/>
                                          </p:val>
                                        </p:tav>
                                        <p:tav tm="100000">
                                          <p:val>
                                            <p:strVal val="#ppt_h"/>
                                          </p:val>
                                        </p:tav>
                                      </p:tavLst>
                                    </p:anim>
                                    <p:anim calcmode="lin" valueType="num">
                                      <p:cBhvr>
                                        <p:cTn id="15" dur="500" fill="hold"/>
                                        <p:tgtEl>
                                          <p:spTgt spid="22537"/>
                                        </p:tgtEl>
                                        <p:attrNameLst>
                                          <p:attrName>ppt_x</p:attrName>
                                        </p:attrNameLst>
                                      </p:cBhvr>
                                      <p:tavLst>
                                        <p:tav tm="0">
                                          <p:val>
                                            <p:fltVal val="0.5"/>
                                          </p:val>
                                        </p:tav>
                                        <p:tav tm="100000">
                                          <p:val>
                                            <p:strVal val="#ppt_x"/>
                                          </p:val>
                                        </p:tav>
                                      </p:tavLst>
                                    </p:anim>
                                    <p:anim calcmode="lin" valueType="num">
                                      <p:cBhvr>
                                        <p:cTn id="16" dur="500" fill="hold"/>
                                        <p:tgtEl>
                                          <p:spTgt spid="22537"/>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2536"/>
                                        </p:tgtEl>
                                        <p:attrNameLst>
                                          <p:attrName>style.visibility</p:attrName>
                                        </p:attrNameLst>
                                      </p:cBhvr>
                                      <p:to>
                                        <p:strVal val="visible"/>
                                      </p:to>
                                    </p:set>
                                    <p:anim calcmode="lin" valueType="num">
                                      <p:cBhvr additive="base">
                                        <p:cTn id="21" dur="500" fill="hold"/>
                                        <p:tgtEl>
                                          <p:spTgt spid="22536"/>
                                        </p:tgtEl>
                                        <p:attrNameLst>
                                          <p:attrName>ppt_x</p:attrName>
                                        </p:attrNameLst>
                                      </p:cBhvr>
                                      <p:tavLst>
                                        <p:tav tm="0">
                                          <p:val>
                                            <p:strVal val="0-#ppt_w/2"/>
                                          </p:val>
                                        </p:tav>
                                        <p:tav tm="100000">
                                          <p:val>
                                            <p:strVal val="#ppt_x"/>
                                          </p:val>
                                        </p:tav>
                                      </p:tavLst>
                                    </p:anim>
                                    <p:anim calcmode="lin" valueType="num">
                                      <p:cBhvr additive="base">
                                        <p:cTn id="22"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2534"/>
                                        </p:tgtEl>
                                        <p:attrNameLst>
                                          <p:attrName>style.visibility</p:attrName>
                                        </p:attrNameLst>
                                      </p:cBhvr>
                                      <p:to>
                                        <p:strVal val="visible"/>
                                      </p:to>
                                    </p:set>
                                    <p:anim calcmode="lin" valueType="num">
                                      <p:cBhvr additive="base">
                                        <p:cTn id="27" dur="500" fill="hold"/>
                                        <p:tgtEl>
                                          <p:spTgt spid="22534"/>
                                        </p:tgtEl>
                                        <p:attrNameLst>
                                          <p:attrName>ppt_x</p:attrName>
                                        </p:attrNameLst>
                                      </p:cBhvr>
                                      <p:tavLst>
                                        <p:tav tm="0">
                                          <p:val>
                                            <p:strVal val="0-#ppt_w/2"/>
                                          </p:val>
                                        </p:tav>
                                        <p:tav tm="100000">
                                          <p:val>
                                            <p:strVal val="#ppt_x"/>
                                          </p:val>
                                        </p:tav>
                                      </p:tavLst>
                                    </p:anim>
                                    <p:anim calcmode="lin" valueType="num">
                                      <p:cBhvr additive="base">
                                        <p:cTn id="28"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36" grpId="0" autoUpdateAnimBg="0"/>
      <p:bldP spid="2253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a:extLst>
              <a:ext uri="{FF2B5EF4-FFF2-40B4-BE49-F238E27FC236}">
                <a16:creationId xmlns:a16="http://schemas.microsoft.com/office/drawing/2014/main" id="{F9E202A0-F425-48FE-B891-E8D74C2A7AB9}"/>
              </a:ext>
            </a:extLst>
          </p:cNvPr>
          <p:cNvGraphicFramePr>
            <a:graphicFrameLocks noChangeAspect="1"/>
          </p:cNvGraphicFramePr>
          <p:nvPr>
            <p:extLst>
              <p:ext uri="{D42A27DB-BD31-4B8C-83A1-F6EECF244321}">
                <p14:modId xmlns:p14="http://schemas.microsoft.com/office/powerpoint/2010/main" val="307049986"/>
              </p:ext>
            </p:extLst>
          </p:nvPr>
        </p:nvGraphicFramePr>
        <p:xfrm>
          <a:off x="152400" y="1371600"/>
          <a:ext cx="8934642" cy="3833813"/>
        </p:xfrm>
        <a:graphic>
          <a:graphicData uri="http://schemas.openxmlformats.org/presentationml/2006/ole">
            <mc:AlternateContent xmlns:mc="http://schemas.openxmlformats.org/markup-compatibility/2006">
              <mc:Choice xmlns:v="urn:schemas-microsoft-com:vml" Requires="v">
                <p:oleObj spid="_x0000_s30734" name="Worksheet" r:id="rId3" imgW="2305002" imgH="771470" progId="Excel.Sheet.8">
                  <p:embed/>
                </p:oleObj>
              </mc:Choice>
              <mc:Fallback>
                <p:oleObj name="Worksheet" r:id="rId3" imgW="2305002" imgH="771470" progId="Excel.Sheet.8">
                  <p:embed/>
                  <p:pic>
                    <p:nvPicPr>
                      <p:cNvPr id="0" name="Object 2"/>
                      <p:cNvPicPr>
                        <a:picLocks noChangeAspect="1" noChangeArrowheads="1"/>
                      </p:cNvPicPr>
                      <p:nvPr/>
                    </p:nvPicPr>
                    <p:blipFill>
                      <a:blip r:embed="rId4"/>
                      <a:srcRect/>
                      <a:stretch>
                        <a:fillRect/>
                      </a:stretch>
                    </p:blipFill>
                    <p:spPr bwMode="auto">
                      <a:xfrm>
                        <a:off x="152400" y="1371600"/>
                        <a:ext cx="8934642" cy="3833813"/>
                      </a:xfrm>
                      <a:prstGeom prst="rect">
                        <a:avLst/>
                      </a:prstGeom>
                      <a:noFill/>
                      <a:ln>
                        <a:noFill/>
                      </a:ln>
                      <a:effectLst/>
                    </p:spPr>
                  </p:pic>
                </p:oleObj>
              </mc:Fallback>
            </mc:AlternateContent>
          </a:graphicData>
        </a:graphic>
      </p:graphicFrame>
      <p:sp>
        <p:nvSpPr>
          <p:cNvPr id="30723" name="Text Box 3">
            <a:extLst>
              <a:ext uri="{FF2B5EF4-FFF2-40B4-BE49-F238E27FC236}">
                <a16:creationId xmlns:a16="http://schemas.microsoft.com/office/drawing/2014/main" id="{3C1C87E1-1E97-447A-AF29-41B91A3B7695}"/>
              </a:ext>
            </a:extLst>
          </p:cNvPr>
          <p:cNvSpPr txBox="1">
            <a:spLocks noChangeArrowheads="1"/>
          </p:cNvSpPr>
          <p:nvPr/>
        </p:nvSpPr>
        <p:spPr bwMode="auto">
          <a:xfrm>
            <a:off x="2925905" y="2123569"/>
            <a:ext cx="263790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t>Dictatorship of the Council of the Indies and the Viceroys</a:t>
            </a:r>
          </a:p>
        </p:txBody>
      </p:sp>
      <p:sp>
        <p:nvSpPr>
          <p:cNvPr id="30724" name="Text Box 4">
            <a:extLst>
              <a:ext uri="{FF2B5EF4-FFF2-40B4-BE49-F238E27FC236}">
                <a16:creationId xmlns:a16="http://schemas.microsoft.com/office/drawing/2014/main" id="{1D4E9B54-66E0-4AF4-81A1-84E8EC2D89EB}"/>
              </a:ext>
            </a:extLst>
          </p:cNvPr>
          <p:cNvSpPr txBox="1">
            <a:spLocks noChangeArrowheads="1"/>
          </p:cNvSpPr>
          <p:nvPr/>
        </p:nvSpPr>
        <p:spPr bwMode="auto">
          <a:xfrm>
            <a:off x="6011734" y="2258397"/>
            <a:ext cx="27930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Dictatorship of the Caudillos</a:t>
            </a:r>
          </a:p>
        </p:txBody>
      </p:sp>
      <p:sp>
        <p:nvSpPr>
          <p:cNvPr id="30725" name="Text Box 5">
            <a:extLst>
              <a:ext uri="{FF2B5EF4-FFF2-40B4-BE49-F238E27FC236}">
                <a16:creationId xmlns:a16="http://schemas.microsoft.com/office/drawing/2014/main" id="{004B8405-C1EC-47B1-8B98-48C9E1269522}"/>
              </a:ext>
            </a:extLst>
          </p:cNvPr>
          <p:cNvSpPr txBox="1">
            <a:spLocks noChangeArrowheads="1"/>
          </p:cNvSpPr>
          <p:nvPr/>
        </p:nvSpPr>
        <p:spPr bwMode="auto">
          <a:xfrm>
            <a:off x="2894083" y="3018775"/>
            <a:ext cx="2793076"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Unequal trade relationship with Spain benefiting</a:t>
            </a:r>
          </a:p>
        </p:txBody>
      </p:sp>
      <p:sp>
        <p:nvSpPr>
          <p:cNvPr id="30726" name="Text Box 6">
            <a:extLst>
              <a:ext uri="{FF2B5EF4-FFF2-40B4-BE49-F238E27FC236}">
                <a16:creationId xmlns:a16="http://schemas.microsoft.com/office/drawing/2014/main" id="{F51CFCA1-04CA-4703-AF7C-DBA845F50614}"/>
              </a:ext>
            </a:extLst>
          </p:cNvPr>
          <p:cNvSpPr txBox="1">
            <a:spLocks noChangeArrowheads="1"/>
          </p:cNvSpPr>
          <p:nvPr/>
        </p:nvSpPr>
        <p:spPr bwMode="auto">
          <a:xfrm>
            <a:off x="5602647" y="3071845"/>
            <a:ext cx="36112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600" dirty="0"/>
              <a:t>Unequal trade relationship with </a:t>
            </a:r>
            <a:br>
              <a:rPr lang="en-US" altLang="en-US" sz="1600" dirty="0"/>
            </a:br>
            <a:r>
              <a:rPr lang="en-US" altLang="en-US" sz="1600" dirty="0"/>
              <a:t>Great Britain and the U.S. benefiting</a:t>
            </a:r>
          </a:p>
        </p:txBody>
      </p:sp>
      <p:sp>
        <p:nvSpPr>
          <p:cNvPr id="30727" name="Text Box 7">
            <a:extLst>
              <a:ext uri="{FF2B5EF4-FFF2-40B4-BE49-F238E27FC236}">
                <a16:creationId xmlns:a16="http://schemas.microsoft.com/office/drawing/2014/main" id="{39F76D2D-889B-44AB-B4B9-3D1661CA7C48}"/>
              </a:ext>
            </a:extLst>
          </p:cNvPr>
          <p:cNvSpPr txBox="1">
            <a:spLocks noChangeArrowheads="1"/>
          </p:cNvSpPr>
          <p:nvPr/>
        </p:nvSpPr>
        <p:spPr bwMode="auto">
          <a:xfrm>
            <a:off x="2894083" y="3724671"/>
            <a:ext cx="2793076"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Native Spaniards at the top of the social ladder, followed by creoles, and with the rest of the population at the bottom</a:t>
            </a:r>
          </a:p>
        </p:txBody>
      </p:sp>
      <p:sp>
        <p:nvSpPr>
          <p:cNvPr id="30728" name="Text Box 8">
            <a:extLst>
              <a:ext uri="{FF2B5EF4-FFF2-40B4-BE49-F238E27FC236}">
                <a16:creationId xmlns:a16="http://schemas.microsoft.com/office/drawing/2014/main" id="{EE811C3F-5D34-4426-83E7-2DE436BA291B}"/>
              </a:ext>
            </a:extLst>
          </p:cNvPr>
          <p:cNvSpPr txBox="1">
            <a:spLocks noChangeArrowheads="1"/>
          </p:cNvSpPr>
          <p:nvPr/>
        </p:nvSpPr>
        <p:spPr bwMode="auto">
          <a:xfrm>
            <a:off x="5828541" y="3863102"/>
            <a:ext cx="2793076"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Creoles at the top of the ladder with the rest of the population at the bottom.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1+#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4"/>
                                        </p:tgtEl>
                                        <p:attrNameLst>
                                          <p:attrName>style.visibility</p:attrName>
                                        </p:attrNameLst>
                                      </p:cBhvr>
                                      <p:to>
                                        <p:strVal val="visible"/>
                                      </p:to>
                                    </p:set>
                                    <p:anim calcmode="lin" valueType="num">
                                      <p:cBhvr additive="base">
                                        <p:cTn id="13" dur="500" fill="hold"/>
                                        <p:tgtEl>
                                          <p:spTgt spid="30724"/>
                                        </p:tgtEl>
                                        <p:attrNameLst>
                                          <p:attrName>ppt_x</p:attrName>
                                        </p:attrNameLst>
                                      </p:cBhvr>
                                      <p:tavLst>
                                        <p:tav tm="0">
                                          <p:val>
                                            <p:strVal val="1+#ppt_w/2"/>
                                          </p:val>
                                        </p:tav>
                                        <p:tav tm="100000">
                                          <p:val>
                                            <p:strVal val="#ppt_x"/>
                                          </p:val>
                                        </p:tav>
                                      </p:tavLst>
                                    </p:anim>
                                    <p:anim calcmode="lin" valueType="num">
                                      <p:cBhvr additive="base">
                                        <p:cTn id="14"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1+#ppt_w/2"/>
                                          </p:val>
                                        </p:tav>
                                        <p:tav tm="100000">
                                          <p:val>
                                            <p:strVal val="#ppt_x"/>
                                          </p:val>
                                        </p:tav>
                                      </p:tavLst>
                                    </p:anim>
                                    <p:anim calcmode="lin" valueType="num">
                                      <p:cBhvr additive="base">
                                        <p:cTn id="20"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26"/>
                                        </p:tgtEl>
                                        <p:attrNameLst>
                                          <p:attrName>style.visibility</p:attrName>
                                        </p:attrNameLst>
                                      </p:cBhvr>
                                      <p:to>
                                        <p:strVal val="visible"/>
                                      </p:to>
                                    </p:set>
                                    <p:anim calcmode="lin" valueType="num">
                                      <p:cBhvr additive="base">
                                        <p:cTn id="25" dur="500" fill="hold"/>
                                        <p:tgtEl>
                                          <p:spTgt spid="30726"/>
                                        </p:tgtEl>
                                        <p:attrNameLst>
                                          <p:attrName>ppt_x</p:attrName>
                                        </p:attrNameLst>
                                      </p:cBhvr>
                                      <p:tavLst>
                                        <p:tav tm="0">
                                          <p:val>
                                            <p:strVal val="1+#ppt_w/2"/>
                                          </p:val>
                                        </p:tav>
                                        <p:tav tm="100000">
                                          <p:val>
                                            <p:strVal val="#ppt_x"/>
                                          </p:val>
                                        </p:tav>
                                      </p:tavLst>
                                    </p:anim>
                                    <p:anim calcmode="lin" valueType="num">
                                      <p:cBhvr additive="base">
                                        <p:cTn id="26"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27"/>
                                        </p:tgtEl>
                                        <p:attrNameLst>
                                          <p:attrName>style.visibility</p:attrName>
                                        </p:attrNameLst>
                                      </p:cBhvr>
                                      <p:to>
                                        <p:strVal val="visible"/>
                                      </p:to>
                                    </p:set>
                                    <p:anim calcmode="lin" valueType="num">
                                      <p:cBhvr additive="base">
                                        <p:cTn id="31" dur="500" fill="hold"/>
                                        <p:tgtEl>
                                          <p:spTgt spid="30727"/>
                                        </p:tgtEl>
                                        <p:attrNameLst>
                                          <p:attrName>ppt_x</p:attrName>
                                        </p:attrNameLst>
                                      </p:cBhvr>
                                      <p:tavLst>
                                        <p:tav tm="0">
                                          <p:val>
                                            <p:strVal val="1+#ppt_w/2"/>
                                          </p:val>
                                        </p:tav>
                                        <p:tav tm="100000">
                                          <p:val>
                                            <p:strVal val="#ppt_x"/>
                                          </p:val>
                                        </p:tav>
                                      </p:tavLst>
                                    </p:anim>
                                    <p:anim calcmode="lin" valueType="num">
                                      <p:cBhvr additive="base">
                                        <p:cTn id="32"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728"/>
                                        </p:tgtEl>
                                        <p:attrNameLst>
                                          <p:attrName>style.visibility</p:attrName>
                                        </p:attrNameLst>
                                      </p:cBhvr>
                                      <p:to>
                                        <p:strVal val="visible"/>
                                      </p:to>
                                    </p:set>
                                    <p:anim calcmode="lin" valueType="num">
                                      <p:cBhvr additive="base">
                                        <p:cTn id="37" dur="500" fill="hold"/>
                                        <p:tgtEl>
                                          <p:spTgt spid="30728"/>
                                        </p:tgtEl>
                                        <p:attrNameLst>
                                          <p:attrName>ppt_x</p:attrName>
                                        </p:attrNameLst>
                                      </p:cBhvr>
                                      <p:tavLst>
                                        <p:tav tm="0">
                                          <p:val>
                                            <p:strVal val="1+#ppt_w/2"/>
                                          </p:val>
                                        </p:tav>
                                        <p:tav tm="100000">
                                          <p:val>
                                            <p:strVal val="#ppt_x"/>
                                          </p:val>
                                        </p:tav>
                                      </p:tavLst>
                                    </p:anim>
                                    <p:anim calcmode="lin" valueType="num">
                                      <p:cBhvr additive="base">
                                        <p:cTn id="38"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5" grpId="0" autoUpdateAnimBg="0"/>
      <p:bldP spid="30726" grpId="0" autoUpdateAnimBg="0"/>
      <p:bldP spid="30727" grpId="0" autoUpdateAnimBg="0"/>
      <p:bldP spid="3072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58FAA2D-DCCF-4BC0-8338-3757D866FC52}"/>
              </a:ext>
            </a:extLst>
          </p:cNvPr>
          <p:cNvSpPr>
            <a:spLocks noGrp="1" noChangeArrowheads="1"/>
          </p:cNvSpPr>
          <p:nvPr>
            <p:ph type="title" idx="4294967295"/>
          </p:nvPr>
        </p:nvSpPr>
        <p:spPr>
          <a:xfrm>
            <a:off x="685800" y="304800"/>
            <a:ext cx="7772400" cy="1143000"/>
          </a:xfrm>
          <a:solidFill>
            <a:srgbClr val="FFFF00"/>
          </a:solidFill>
          <a:ln>
            <a:solidFill>
              <a:schemeClr val="tx1"/>
            </a:solidFill>
            <a:miter lim="800000"/>
            <a:headEnd/>
            <a:tailEnd/>
          </a:ln>
        </p:spPr>
        <p:txBody>
          <a:bodyPr/>
          <a:lstStyle/>
          <a:p>
            <a:r>
              <a:rPr lang="en-US" altLang="en-US"/>
              <a:t>BOLIVAR’S LAST WORD</a:t>
            </a:r>
          </a:p>
        </p:txBody>
      </p:sp>
      <p:sp>
        <p:nvSpPr>
          <p:cNvPr id="23555" name="Text Box 3">
            <a:extLst>
              <a:ext uri="{FF2B5EF4-FFF2-40B4-BE49-F238E27FC236}">
                <a16:creationId xmlns:a16="http://schemas.microsoft.com/office/drawing/2014/main" id="{8053B7CB-9962-4A5E-9C49-ACB423C2E6E6}"/>
              </a:ext>
            </a:extLst>
          </p:cNvPr>
          <p:cNvSpPr txBox="1">
            <a:spLocks noChangeArrowheads="1"/>
          </p:cNvSpPr>
          <p:nvPr/>
        </p:nvSpPr>
        <p:spPr bwMode="auto">
          <a:xfrm>
            <a:off x="609600" y="1828800"/>
            <a:ext cx="8229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Simon Bolivar had taken up the cause of independence hoping to establish a new order where Latin American countries would be free, democratic, and federated (in agreement to work together.)  Instead, upon his death, he saw a world in which dictators ruled and disunity reigned.   Disgusted by what he saw, he gave this warning to future generations:</a:t>
            </a:r>
          </a:p>
        </p:txBody>
      </p:sp>
      <p:sp>
        <p:nvSpPr>
          <p:cNvPr id="23556" name="Text Box 4">
            <a:extLst>
              <a:ext uri="{FF2B5EF4-FFF2-40B4-BE49-F238E27FC236}">
                <a16:creationId xmlns:a16="http://schemas.microsoft.com/office/drawing/2014/main" id="{887CD5EC-3D6C-4921-8C2B-C39451E1E9FB}"/>
              </a:ext>
            </a:extLst>
          </p:cNvPr>
          <p:cNvSpPr txBox="1">
            <a:spLocks noChangeArrowheads="1"/>
          </p:cNvSpPr>
          <p:nvPr/>
        </p:nvSpPr>
        <p:spPr bwMode="auto">
          <a:xfrm>
            <a:off x="1066800" y="4207574"/>
            <a:ext cx="7924800" cy="2308324"/>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800" dirty="0">
                <a:latin typeface="FrenchScript" charset="0"/>
              </a:rPr>
              <a:t>“America is ungovernable for us.  He who serves a revolution plows the sea.”</a:t>
            </a:r>
          </a:p>
        </p:txBody>
      </p:sp>
      <p:sp>
        <p:nvSpPr>
          <p:cNvPr id="23557" name="AutoShape 5">
            <a:hlinkClick r:id="" action="ppaction://hlinkshowjump?jump=firstslide" highlightClick="1"/>
            <a:extLst>
              <a:ext uri="{FF2B5EF4-FFF2-40B4-BE49-F238E27FC236}">
                <a16:creationId xmlns:a16="http://schemas.microsoft.com/office/drawing/2014/main" id="{B33D0F99-715A-4DB0-A80E-EA8322463045}"/>
              </a:ext>
            </a:extLst>
          </p:cNvPr>
          <p:cNvSpPr>
            <a:spLocks noChangeArrowheads="1"/>
          </p:cNvSpPr>
          <p:nvPr/>
        </p:nvSpPr>
        <p:spPr bwMode="auto">
          <a:xfrm>
            <a:off x="457200" y="5815013"/>
            <a:ext cx="1042988" cy="104298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AutoShape 6">
            <a:hlinkClick r:id="" action="ppaction://hlinkshowjump?jump=firstslide" highlightClick="1"/>
            <a:extLst>
              <a:ext uri="{FF2B5EF4-FFF2-40B4-BE49-F238E27FC236}">
                <a16:creationId xmlns:a16="http://schemas.microsoft.com/office/drawing/2014/main" id="{A58BDA90-97D5-41C1-AB04-FF5449F144B1}"/>
              </a:ext>
            </a:extLst>
          </p:cNvPr>
          <p:cNvSpPr>
            <a:spLocks noChangeArrowheads="1"/>
          </p:cNvSpPr>
          <p:nvPr/>
        </p:nvSpPr>
        <p:spPr bwMode="auto">
          <a:xfrm>
            <a:off x="381000" y="5562600"/>
            <a:ext cx="1042988" cy="1042988"/>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59" name="Group 7">
            <a:extLst>
              <a:ext uri="{FF2B5EF4-FFF2-40B4-BE49-F238E27FC236}">
                <a16:creationId xmlns:a16="http://schemas.microsoft.com/office/drawing/2014/main" id="{1E2FAA47-C6AE-4473-80FE-99811806DFA6}"/>
              </a:ext>
            </a:extLst>
          </p:cNvPr>
          <p:cNvGrpSpPr>
            <a:grpSpLocks/>
          </p:cNvGrpSpPr>
          <p:nvPr/>
        </p:nvGrpSpPr>
        <p:grpSpPr bwMode="auto">
          <a:xfrm>
            <a:off x="228600" y="5943600"/>
            <a:ext cx="795338" cy="914400"/>
            <a:chOff x="528" y="3696"/>
            <a:chExt cx="453" cy="624"/>
          </a:xfrm>
        </p:grpSpPr>
        <p:pic>
          <p:nvPicPr>
            <p:cNvPr id="23560" name="Picture 8">
              <a:extLst>
                <a:ext uri="{FF2B5EF4-FFF2-40B4-BE49-F238E27FC236}">
                  <a16:creationId xmlns:a16="http://schemas.microsoft.com/office/drawing/2014/main" id="{2AB27FE9-E046-4EA6-A966-BEB51F3FCF4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 y="3696"/>
              <a:ext cx="434"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1" name="Text Box 9">
              <a:extLst>
                <a:ext uri="{FF2B5EF4-FFF2-40B4-BE49-F238E27FC236}">
                  <a16:creationId xmlns:a16="http://schemas.microsoft.com/office/drawing/2014/main" id="{53EC6F1E-4428-4D2C-AAA6-AA2266D8249E}"/>
                </a:ext>
              </a:extLst>
            </p:cNvPr>
            <p:cNvSpPr txBox="1">
              <a:spLocks noChangeArrowheads="1"/>
            </p:cNvSpPr>
            <p:nvPr/>
          </p:nvSpPr>
          <p:spPr bwMode="auto">
            <a:xfrm>
              <a:off x="566" y="3902"/>
              <a:ext cx="415"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MENU</a:t>
              </a:r>
              <a:endParaRPr lang="en-US" altLang="en-US"/>
            </a:p>
          </p:txBody>
        </p:sp>
      </p:grpSp>
      <p:sp>
        <p:nvSpPr>
          <p:cNvPr id="23563" name="AutoShape 11">
            <a:hlinkClick r:id="rId3" action="ppaction://hlinksldjump" highlightClick="1"/>
            <a:extLst>
              <a:ext uri="{FF2B5EF4-FFF2-40B4-BE49-F238E27FC236}">
                <a16:creationId xmlns:a16="http://schemas.microsoft.com/office/drawing/2014/main" id="{1E4AB013-5181-4B76-B59B-4483A6E43153}"/>
              </a:ext>
            </a:extLst>
          </p:cNvPr>
          <p:cNvSpPr>
            <a:spLocks noChangeArrowheads="1"/>
          </p:cNvSpPr>
          <p:nvPr/>
        </p:nvSpPr>
        <p:spPr bwMode="auto">
          <a:xfrm>
            <a:off x="152400" y="5867400"/>
            <a:ext cx="9144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ppt_x</p:attrName>
                                        </p:attrNameLst>
                                      </p:cBhvr>
                                      <p:tavLst>
                                        <p:tav tm="0">
                                          <p:val>
                                            <p:strVal val="#ppt_x"/>
                                          </p:val>
                                        </p:tav>
                                        <p:tav tm="100000">
                                          <p:val>
                                            <p:strVal val="#ppt_x"/>
                                          </p:val>
                                        </p:tav>
                                      </p:tavLst>
                                    </p:anim>
                                    <p:anim calcmode="lin" valueType="num">
                                      <p:cBhvr>
                                        <p:cTn id="8" dur="500" fill="hold"/>
                                        <p:tgtEl>
                                          <p:spTgt spid="23555"/>
                                        </p:tgtEl>
                                        <p:attrNameLst>
                                          <p:attrName>ppt_y</p:attrName>
                                        </p:attrNameLst>
                                      </p:cBhvr>
                                      <p:tavLst>
                                        <p:tav tm="0">
                                          <p:val>
                                            <p:strVal val="#ppt_y-#ppt_h/2"/>
                                          </p:val>
                                        </p:tav>
                                        <p:tav tm="100000">
                                          <p:val>
                                            <p:strVal val="#ppt_y"/>
                                          </p:val>
                                        </p:tav>
                                      </p:tavLst>
                                    </p:anim>
                                    <p:anim calcmode="lin" valueType="num">
                                      <p:cBhvr>
                                        <p:cTn id="9" dur="500" fill="hold"/>
                                        <p:tgtEl>
                                          <p:spTgt spid="23555"/>
                                        </p:tgtEl>
                                        <p:attrNameLst>
                                          <p:attrName>ppt_w</p:attrName>
                                        </p:attrNameLst>
                                      </p:cBhvr>
                                      <p:tavLst>
                                        <p:tav tm="0">
                                          <p:val>
                                            <p:strVal val="#ppt_w"/>
                                          </p:val>
                                        </p:tav>
                                        <p:tav tm="100000">
                                          <p:val>
                                            <p:strVal val="#ppt_w"/>
                                          </p:val>
                                        </p:tav>
                                      </p:tavLst>
                                    </p:anim>
                                    <p:anim calcmode="lin" valueType="num">
                                      <p:cBhvr>
                                        <p:cTn id="10" dur="500" fill="hold"/>
                                        <p:tgtEl>
                                          <p:spTgt spid="23555"/>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23556"/>
                                        </p:tgtEl>
                                        <p:attrNameLst>
                                          <p:attrName>style.visibility</p:attrName>
                                        </p:attrNameLst>
                                      </p:cBhvr>
                                      <p:to>
                                        <p:strVal val="visible"/>
                                      </p:to>
                                    </p:set>
                                    <p:anim calcmode="lin" valueType="num">
                                      <p:cBhvr>
                                        <p:cTn id="15" dur="500" fill="hold"/>
                                        <p:tgtEl>
                                          <p:spTgt spid="23556"/>
                                        </p:tgtEl>
                                        <p:attrNameLst>
                                          <p:attrName>ppt_x</p:attrName>
                                        </p:attrNameLst>
                                      </p:cBhvr>
                                      <p:tavLst>
                                        <p:tav tm="0">
                                          <p:val>
                                            <p:strVal val="#ppt_x"/>
                                          </p:val>
                                        </p:tav>
                                        <p:tav tm="100000">
                                          <p:val>
                                            <p:strVal val="#ppt_x"/>
                                          </p:val>
                                        </p:tav>
                                      </p:tavLst>
                                    </p:anim>
                                    <p:anim calcmode="lin" valueType="num">
                                      <p:cBhvr>
                                        <p:cTn id="16" dur="500" fill="hold"/>
                                        <p:tgtEl>
                                          <p:spTgt spid="23556"/>
                                        </p:tgtEl>
                                        <p:attrNameLst>
                                          <p:attrName>ppt_y</p:attrName>
                                        </p:attrNameLst>
                                      </p:cBhvr>
                                      <p:tavLst>
                                        <p:tav tm="0">
                                          <p:val>
                                            <p:strVal val="#ppt_y+#ppt_h/2"/>
                                          </p:val>
                                        </p:tav>
                                        <p:tav tm="100000">
                                          <p:val>
                                            <p:strVal val="#ppt_y"/>
                                          </p:val>
                                        </p:tav>
                                      </p:tavLst>
                                    </p:anim>
                                    <p:anim calcmode="lin" valueType="num">
                                      <p:cBhvr>
                                        <p:cTn id="17" dur="500" fill="hold"/>
                                        <p:tgtEl>
                                          <p:spTgt spid="23556"/>
                                        </p:tgtEl>
                                        <p:attrNameLst>
                                          <p:attrName>ppt_w</p:attrName>
                                        </p:attrNameLst>
                                      </p:cBhvr>
                                      <p:tavLst>
                                        <p:tav tm="0">
                                          <p:val>
                                            <p:strVal val="#ppt_w"/>
                                          </p:val>
                                        </p:tav>
                                        <p:tav tm="100000">
                                          <p:val>
                                            <p:strVal val="#ppt_w"/>
                                          </p:val>
                                        </p:tav>
                                      </p:tavLst>
                                    </p:anim>
                                    <p:anim calcmode="lin" valueType="num">
                                      <p:cBhvr>
                                        <p:cTn id="18" dur="500" fill="hold"/>
                                        <p:tgtEl>
                                          <p:spTgt spid="2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amma/>
                <a:shade val="46275"/>
                <a:invGamma/>
              </a:schemeClr>
            </a:gs>
            <a:gs pos="50000">
              <a:schemeClr val="hlink"/>
            </a:gs>
            <a:gs pos="100000">
              <a:schemeClr val="hlink">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F4C81C5-374C-41E6-9249-9E8445EBE369}"/>
              </a:ext>
            </a:extLst>
          </p:cNvPr>
          <p:cNvSpPr>
            <a:spLocks noGrp="1" noChangeArrowheads="1"/>
          </p:cNvSpPr>
          <p:nvPr>
            <p:ph type="title" idx="4294967295"/>
          </p:nvPr>
        </p:nvSpPr>
        <p:spPr>
          <a:xfrm>
            <a:off x="2971800" y="2971800"/>
            <a:ext cx="3733800" cy="762000"/>
          </a:xfrm>
          <a:solidFill>
            <a:srgbClr val="FFFF00"/>
          </a:solidFill>
          <a:ln>
            <a:solidFill>
              <a:schemeClr val="tx2"/>
            </a:solidFill>
            <a:miter lim="800000"/>
            <a:headEnd/>
            <a:tailEnd/>
          </a:ln>
        </p:spPr>
        <p:txBody>
          <a:bodyPr/>
          <a:lstStyle/>
          <a:p>
            <a:r>
              <a:rPr lang="en-US" altLang="en-US"/>
              <a:t>CAUSES</a:t>
            </a:r>
          </a:p>
        </p:txBody>
      </p:sp>
      <p:sp>
        <p:nvSpPr>
          <p:cNvPr id="3081" name="AutoShape 9">
            <a:hlinkClick r:id="" action="ppaction://hlinkshowjump?jump=nextslide" highlightClick="1"/>
            <a:extLst>
              <a:ext uri="{FF2B5EF4-FFF2-40B4-BE49-F238E27FC236}">
                <a16:creationId xmlns:a16="http://schemas.microsoft.com/office/drawing/2014/main" id="{04FFF132-8283-4FB8-859E-5EDD40C95EA2}"/>
              </a:ext>
            </a:extLst>
          </p:cNvPr>
          <p:cNvSpPr>
            <a:spLocks noChangeArrowheads="1"/>
          </p:cNvSpPr>
          <p:nvPr/>
        </p:nvSpPr>
        <p:spPr bwMode="auto">
          <a:xfrm>
            <a:off x="228600" y="304800"/>
            <a:ext cx="4038600" cy="2362200"/>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t>PROBLEMS WITH</a:t>
            </a:r>
          </a:p>
          <a:p>
            <a:pPr algn="ctr"/>
            <a:r>
              <a:rPr lang="en-US" altLang="en-US" sz="2800"/>
              <a:t>THE FRENCH AND </a:t>
            </a:r>
          </a:p>
          <a:p>
            <a:pPr algn="ctr"/>
            <a:r>
              <a:rPr lang="en-US" altLang="en-US" sz="2800"/>
              <a:t>SPANISH EMPIRES</a:t>
            </a:r>
          </a:p>
        </p:txBody>
      </p:sp>
      <p:sp>
        <p:nvSpPr>
          <p:cNvPr id="3082" name="AutoShape 10">
            <a:hlinkClick r:id="rId2" action="ppaction://hlinksldjump" highlightClick="1"/>
            <a:extLst>
              <a:ext uri="{FF2B5EF4-FFF2-40B4-BE49-F238E27FC236}">
                <a16:creationId xmlns:a16="http://schemas.microsoft.com/office/drawing/2014/main" id="{22942EE5-0EE4-4B19-9022-6C36DC93FD6B}"/>
              </a:ext>
            </a:extLst>
          </p:cNvPr>
          <p:cNvSpPr>
            <a:spLocks noChangeArrowheads="1"/>
          </p:cNvSpPr>
          <p:nvPr/>
        </p:nvSpPr>
        <p:spPr bwMode="auto">
          <a:xfrm>
            <a:off x="5257800" y="304800"/>
            <a:ext cx="3657600" cy="2286000"/>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a:p>
          <a:p>
            <a:pPr algn="ctr"/>
            <a:r>
              <a:rPr lang="en-US" altLang="en-US" sz="2800"/>
              <a:t>ENLIGHTENMENT</a:t>
            </a:r>
          </a:p>
          <a:p>
            <a:pPr algn="ctr"/>
            <a:r>
              <a:rPr lang="en-US" altLang="en-US" sz="2800"/>
              <a:t>IDEALS</a:t>
            </a:r>
          </a:p>
        </p:txBody>
      </p:sp>
      <p:sp>
        <p:nvSpPr>
          <p:cNvPr id="3083" name="AutoShape 11">
            <a:hlinkClick r:id="rId3" action="ppaction://hlinksldjump" highlightClick="1"/>
            <a:extLst>
              <a:ext uri="{FF2B5EF4-FFF2-40B4-BE49-F238E27FC236}">
                <a16:creationId xmlns:a16="http://schemas.microsoft.com/office/drawing/2014/main" id="{6AB9FA2D-89B0-499F-8968-118E0CB58014}"/>
              </a:ext>
            </a:extLst>
          </p:cNvPr>
          <p:cNvSpPr>
            <a:spLocks noChangeArrowheads="1"/>
          </p:cNvSpPr>
          <p:nvPr/>
        </p:nvSpPr>
        <p:spPr bwMode="auto">
          <a:xfrm>
            <a:off x="0" y="4191000"/>
            <a:ext cx="4648200" cy="2362200"/>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a:p>
          <a:p>
            <a:pPr algn="ctr"/>
            <a:r>
              <a:rPr lang="en-US" altLang="en-US" sz="2800"/>
              <a:t>AMERICAN AND FRENCH</a:t>
            </a:r>
          </a:p>
          <a:p>
            <a:pPr algn="ctr"/>
            <a:r>
              <a:rPr lang="en-US" altLang="en-US" sz="2800"/>
              <a:t>REVOLUTIONS</a:t>
            </a:r>
          </a:p>
        </p:txBody>
      </p:sp>
      <p:sp>
        <p:nvSpPr>
          <p:cNvPr id="3084" name="AutoShape 12">
            <a:hlinkClick r:id="rId4" action="ppaction://hlinksldjump" highlightClick="1"/>
            <a:extLst>
              <a:ext uri="{FF2B5EF4-FFF2-40B4-BE49-F238E27FC236}">
                <a16:creationId xmlns:a16="http://schemas.microsoft.com/office/drawing/2014/main" id="{32581E17-176A-42C5-9B13-79E5D38A80B1}"/>
              </a:ext>
            </a:extLst>
          </p:cNvPr>
          <p:cNvSpPr>
            <a:spLocks noChangeArrowheads="1"/>
          </p:cNvSpPr>
          <p:nvPr/>
        </p:nvSpPr>
        <p:spPr bwMode="auto">
          <a:xfrm>
            <a:off x="4724400" y="4267200"/>
            <a:ext cx="4419600" cy="2209800"/>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t>NATIONALISM </a:t>
            </a:r>
          </a:p>
          <a:p>
            <a:pPr algn="ctr"/>
            <a:r>
              <a:rPr lang="en-US" altLang="en-US" sz="2800"/>
              <a:t>&amp;</a:t>
            </a:r>
          </a:p>
          <a:p>
            <a:pPr algn="ctr"/>
            <a:r>
              <a:rPr lang="en-US" altLang="en-US" sz="2800"/>
              <a:t>DESIRE FOR ECONOMIC</a:t>
            </a:r>
          </a:p>
          <a:p>
            <a:pPr algn="ctr"/>
            <a:r>
              <a:rPr lang="en-US" altLang="en-US" sz="2800"/>
              <a:t>FREEDOM</a:t>
            </a:r>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916DF7B-78B5-4373-B766-B2CABD871B23}"/>
              </a:ext>
            </a:extLst>
          </p:cNvPr>
          <p:cNvSpPr>
            <a:spLocks noGrp="1" noChangeArrowheads="1"/>
          </p:cNvSpPr>
          <p:nvPr>
            <p:ph type="title"/>
          </p:nvPr>
        </p:nvSpPr>
        <p:spPr/>
        <p:txBody>
          <a:bodyPr/>
          <a:lstStyle/>
          <a:p>
            <a:r>
              <a:rPr lang="en-US" altLang="en-US" sz="4000"/>
              <a:t>Who led the independence movement in Haiti?</a:t>
            </a:r>
          </a:p>
        </p:txBody>
      </p:sp>
      <p:sp>
        <p:nvSpPr>
          <p:cNvPr id="31747" name="Rectangle 3">
            <a:extLst>
              <a:ext uri="{FF2B5EF4-FFF2-40B4-BE49-F238E27FC236}">
                <a16:creationId xmlns:a16="http://schemas.microsoft.com/office/drawing/2014/main" id="{74BE0180-045E-46DB-ADA6-2F77042FF0CC}"/>
              </a:ext>
            </a:extLst>
          </p:cNvPr>
          <p:cNvSpPr>
            <a:spLocks noGrp="1" noChangeArrowheads="1"/>
          </p:cNvSpPr>
          <p:nvPr>
            <p:ph type="body" idx="1"/>
          </p:nvPr>
        </p:nvSpPr>
        <p:spPr/>
        <p:txBody>
          <a:bodyPr/>
          <a:lstStyle/>
          <a:p>
            <a:pPr>
              <a:buFontTx/>
              <a:buNone/>
            </a:pPr>
            <a:r>
              <a:rPr lang="en-US" altLang="en-US"/>
              <a:t>(A) San Martin</a:t>
            </a:r>
          </a:p>
          <a:p>
            <a:pPr>
              <a:buFontTx/>
              <a:buNone/>
            </a:pPr>
            <a:r>
              <a:rPr lang="en-US" altLang="en-US"/>
              <a:t>(B) L’Ouverture</a:t>
            </a:r>
          </a:p>
          <a:p>
            <a:pPr>
              <a:buFontTx/>
              <a:buNone/>
            </a:pPr>
            <a:r>
              <a:rPr lang="en-US" altLang="en-US"/>
              <a:t>(C) Bolivar</a:t>
            </a:r>
          </a:p>
          <a:p>
            <a:pPr>
              <a:buFontTx/>
              <a:buNone/>
            </a:pPr>
            <a:r>
              <a:rPr lang="en-US" altLang="en-US"/>
              <a:t>(D) Morelos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E85D2E0-EB7F-47D3-B21D-85E6FE7008CB}"/>
              </a:ext>
            </a:extLst>
          </p:cNvPr>
          <p:cNvSpPr>
            <a:spLocks noGrp="1" noChangeArrowheads="1"/>
          </p:cNvSpPr>
          <p:nvPr>
            <p:ph type="title"/>
          </p:nvPr>
        </p:nvSpPr>
        <p:spPr/>
        <p:txBody>
          <a:bodyPr/>
          <a:lstStyle/>
          <a:p>
            <a:r>
              <a:rPr lang="en-US" altLang="en-US" sz="4000"/>
              <a:t>From whom did the Haitian’s seek to gain their independence?</a:t>
            </a:r>
          </a:p>
        </p:txBody>
      </p:sp>
      <p:sp>
        <p:nvSpPr>
          <p:cNvPr id="32771" name="Rectangle 3">
            <a:extLst>
              <a:ext uri="{FF2B5EF4-FFF2-40B4-BE49-F238E27FC236}">
                <a16:creationId xmlns:a16="http://schemas.microsoft.com/office/drawing/2014/main" id="{B58BAAAD-961D-4699-BAAB-020628670F7D}"/>
              </a:ext>
            </a:extLst>
          </p:cNvPr>
          <p:cNvSpPr>
            <a:spLocks noGrp="1" noChangeArrowheads="1"/>
          </p:cNvSpPr>
          <p:nvPr>
            <p:ph type="body" idx="1"/>
          </p:nvPr>
        </p:nvSpPr>
        <p:spPr/>
        <p:txBody>
          <a:bodyPr/>
          <a:lstStyle/>
          <a:p>
            <a:pPr marL="609600" indent="-609600">
              <a:buFontTx/>
              <a:buAutoNum type="alphaUcParenBoth"/>
            </a:pPr>
            <a:r>
              <a:rPr lang="en-US" altLang="en-US"/>
              <a:t>Spain</a:t>
            </a:r>
          </a:p>
          <a:p>
            <a:pPr marL="609600" indent="-609600">
              <a:buFontTx/>
              <a:buAutoNum type="alphaUcParenBoth"/>
            </a:pPr>
            <a:r>
              <a:rPr lang="en-US" altLang="en-US"/>
              <a:t>Portugal</a:t>
            </a:r>
          </a:p>
          <a:p>
            <a:pPr marL="609600" indent="-609600">
              <a:buFontTx/>
              <a:buAutoNum type="alphaUcParenBoth"/>
            </a:pPr>
            <a:r>
              <a:rPr lang="en-US" altLang="en-US"/>
              <a:t>The Netherlands</a:t>
            </a:r>
          </a:p>
          <a:p>
            <a:pPr marL="609600" indent="-609600">
              <a:buFontTx/>
              <a:buAutoNum type="alphaUcParenBoth"/>
            </a:pPr>
            <a:r>
              <a:rPr lang="en-US" altLang="en-US"/>
              <a:t>France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B87B5B1-FD9E-40B2-B5A8-9FC655B93DC2}"/>
              </a:ext>
            </a:extLst>
          </p:cNvPr>
          <p:cNvSpPr>
            <a:spLocks noGrp="1" noChangeArrowheads="1"/>
          </p:cNvSpPr>
          <p:nvPr>
            <p:ph type="title"/>
          </p:nvPr>
        </p:nvSpPr>
        <p:spPr/>
        <p:txBody>
          <a:bodyPr/>
          <a:lstStyle/>
          <a:p>
            <a:r>
              <a:rPr lang="en-US" altLang="en-US" sz="4000"/>
              <a:t>What was the class of most of the revolutionaries in Haiti?</a:t>
            </a:r>
          </a:p>
        </p:txBody>
      </p:sp>
      <p:sp>
        <p:nvSpPr>
          <p:cNvPr id="33795" name="Rectangle 3">
            <a:extLst>
              <a:ext uri="{FF2B5EF4-FFF2-40B4-BE49-F238E27FC236}">
                <a16:creationId xmlns:a16="http://schemas.microsoft.com/office/drawing/2014/main" id="{127A7BE4-55F8-4331-AB37-FB91EFA81A6D}"/>
              </a:ext>
            </a:extLst>
          </p:cNvPr>
          <p:cNvSpPr>
            <a:spLocks noGrp="1" noChangeArrowheads="1"/>
          </p:cNvSpPr>
          <p:nvPr>
            <p:ph type="body" idx="1"/>
          </p:nvPr>
        </p:nvSpPr>
        <p:spPr/>
        <p:txBody>
          <a:bodyPr/>
          <a:lstStyle/>
          <a:p>
            <a:pPr marL="609600" indent="-609600">
              <a:buFontTx/>
              <a:buAutoNum type="alphaUcParenBoth"/>
            </a:pPr>
            <a:r>
              <a:rPr lang="en-US" altLang="en-US"/>
              <a:t>Peninsulares</a:t>
            </a:r>
          </a:p>
          <a:p>
            <a:pPr marL="609600" indent="-609600">
              <a:buFontTx/>
              <a:buAutoNum type="alphaUcParenBoth"/>
            </a:pPr>
            <a:r>
              <a:rPr lang="en-US" altLang="en-US"/>
              <a:t>Creoles</a:t>
            </a:r>
          </a:p>
          <a:p>
            <a:pPr marL="609600" indent="-609600">
              <a:buFontTx/>
              <a:buAutoNum type="alphaUcParenBoth"/>
            </a:pPr>
            <a:r>
              <a:rPr lang="en-US" altLang="en-US"/>
              <a:t>Mestizos</a:t>
            </a:r>
          </a:p>
          <a:p>
            <a:pPr marL="609600" indent="-609600">
              <a:buFontTx/>
              <a:buAutoNum type="alphaUcParenBoth"/>
            </a:pPr>
            <a:r>
              <a:rPr lang="en-US" altLang="en-US"/>
              <a:t>African and mulatto slaves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4FC98C2-ACD5-430D-9F46-DAB7D6F760DA}"/>
              </a:ext>
            </a:extLst>
          </p:cNvPr>
          <p:cNvSpPr>
            <a:spLocks noGrp="1" noChangeArrowheads="1"/>
          </p:cNvSpPr>
          <p:nvPr>
            <p:ph type="title"/>
          </p:nvPr>
        </p:nvSpPr>
        <p:spPr/>
        <p:txBody>
          <a:bodyPr/>
          <a:lstStyle/>
          <a:p>
            <a:r>
              <a:rPr lang="en-US" altLang="en-US" sz="4000"/>
              <a:t>Which leader helped from Chile and Peru from Spanish domination?</a:t>
            </a:r>
          </a:p>
        </p:txBody>
      </p:sp>
      <p:sp>
        <p:nvSpPr>
          <p:cNvPr id="34819" name="Rectangle 3">
            <a:extLst>
              <a:ext uri="{FF2B5EF4-FFF2-40B4-BE49-F238E27FC236}">
                <a16:creationId xmlns:a16="http://schemas.microsoft.com/office/drawing/2014/main" id="{38D299D4-798F-442A-A74C-9341FDC2C7EC}"/>
              </a:ext>
            </a:extLst>
          </p:cNvPr>
          <p:cNvSpPr>
            <a:spLocks noGrp="1" noChangeArrowheads="1"/>
          </p:cNvSpPr>
          <p:nvPr>
            <p:ph type="body" idx="1"/>
          </p:nvPr>
        </p:nvSpPr>
        <p:spPr/>
        <p:txBody>
          <a:bodyPr/>
          <a:lstStyle/>
          <a:p>
            <a:pPr marL="609600" indent="-609600">
              <a:buFontTx/>
              <a:buAutoNum type="alphaUcParenBoth"/>
            </a:pPr>
            <a:r>
              <a:rPr lang="en-US" altLang="en-US"/>
              <a:t>Bolivar</a:t>
            </a:r>
          </a:p>
          <a:p>
            <a:pPr marL="609600" indent="-609600">
              <a:buFontTx/>
              <a:buAutoNum type="alphaUcParenBoth"/>
            </a:pPr>
            <a:r>
              <a:rPr lang="en-US" altLang="en-US"/>
              <a:t>San Martin</a:t>
            </a:r>
          </a:p>
          <a:p>
            <a:pPr marL="609600" indent="-609600">
              <a:buFontTx/>
              <a:buAutoNum type="alphaUcParenBoth"/>
            </a:pPr>
            <a:r>
              <a:rPr lang="en-US" altLang="en-US"/>
              <a:t>Iturbide</a:t>
            </a:r>
          </a:p>
          <a:p>
            <a:pPr marL="609600" indent="-609600">
              <a:buFontTx/>
              <a:buNone/>
            </a:pPr>
            <a:r>
              <a:rPr lang="en-US" altLang="en-US"/>
              <a:t>(D) Morelos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8C7D50C-9A60-4653-A6D8-6B89CF79068F}"/>
              </a:ext>
            </a:extLst>
          </p:cNvPr>
          <p:cNvSpPr>
            <a:spLocks noGrp="1" noChangeArrowheads="1"/>
          </p:cNvSpPr>
          <p:nvPr>
            <p:ph type="title"/>
          </p:nvPr>
        </p:nvSpPr>
        <p:spPr/>
        <p:txBody>
          <a:bodyPr/>
          <a:lstStyle/>
          <a:p>
            <a:endParaRPr lang="en-US" altLang="en-US"/>
          </a:p>
        </p:txBody>
      </p:sp>
      <p:sp>
        <p:nvSpPr>
          <p:cNvPr id="40963" name="Rectangle 3">
            <a:extLst>
              <a:ext uri="{FF2B5EF4-FFF2-40B4-BE49-F238E27FC236}">
                <a16:creationId xmlns:a16="http://schemas.microsoft.com/office/drawing/2014/main" id="{09E5C6CD-1847-472F-AE89-43D17A8FE38B}"/>
              </a:ext>
            </a:extLst>
          </p:cNvPr>
          <p:cNvSpPr>
            <a:spLocks noGrp="1" noChangeArrowheads="1"/>
          </p:cNvSpPr>
          <p:nvPr>
            <p:ph type="body" idx="1"/>
          </p:nvPr>
        </p:nvSpPr>
        <p:spPr>
          <a:xfrm>
            <a:off x="685800" y="1143000"/>
            <a:ext cx="7772400" cy="4876800"/>
          </a:xfrm>
        </p:spPr>
        <p:txBody>
          <a:bodyPr/>
          <a:lstStyle/>
          <a:p>
            <a:r>
              <a:rPr lang="en-US" altLang="en-US"/>
              <a:t>Which group had the most power in Latin American countries?</a:t>
            </a:r>
          </a:p>
          <a:p>
            <a:r>
              <a:rPr lang="en-US" altLang="en-US"/>
              <a:t>Which was the second-most powerful group?</a:t>
            </a:r>
          </a:p>
          <a:p>
            <a:r>
              <a:rPr lang="en-US" altLang="en-US"/>
              <a:t>Which two groups were the mixed-heritage groups? What is the different between them?</a:t>
            </a:r>
          </a:p>
          <a:p>
            <a:r>
              <a:rPr lang="en-US" altLang="en-US"/>
              <a:t>Which group ranked at the bottom of the pyramid?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E6DF6E5-8B19-4385-929B-4F63B02FEF0A}"/>
              </a:ext>
            </a:extLst>
          </p:cNvPr>
          <p:cNvSpPr>
            <a:spLocks noGrp="1" noChangeArrowheads="1"/>
          </p:cNvSpPr>
          <p:nvPr>
            <p:ph type="title"/>
          </p:nvPr>
        </p:nvSpPr>
        <p:spPr/>
        <p:txBody>
          <a:bodyPr/>
          <a:lstStyle/>
          <a:p>
            <a:r>
              <a:rPr lang="en-US" altLang="en-US" sz="4000"/>
              <a:t>Which two leaders were associated with the independence movement in Mexico?</a:t>
            </a:r>
          </a:p>
        </p:txBody>
      </p:sp>
      <p:sp>
        <p:nvSpPr>
          <p:cNvPr id="36867" name="Rectangle 3">
            <a:extLst>
              <a:ext uri="{FF2B5EF4-FFF2-40B4-BE49-F238E27FC236}">
                <a16:creationId xmlns:a16="http://schemas.microsoft.com/office/drawing/2014/main" id="{34EE1E5B-C566-4E25-8A85-31FDFF73DE08}"/>
              </a:ext>
            </a:extLst>
          </p:cNvPr>
          <p:cNvSpPr>
            <a:spLocks noGrp="1" noChangeArrowheads="1"/>
          </p:cNvSpPr>
          <p:nvPr>
            <p:ph type="body" idx="1"/>
          </p:nvPr>
        </p:nvSpPr>
        <p:spPr>
          <a:xfrm>
            <a:off x="685800" y="2286000"/>
            <a:ext cx="7772400" cy="4114800"/>
          </a:xfrm>
        </p:spPr>
        <p:txBody>
          <a:bodyPr/>
          <a:lstStyle/>
          <a:p>
            <a:pPr marL="609600" indent="-609600">
              <a:buFontTx/>
              <a:buAutoNum type="alphaUcParenBoth"/>
            </a:pPr>
            <a:r>
              <a:rPr lang="en-US" altLang="en-US"/>
              <a:t>L’Ouverture and Dessalines</a:t>
            </a:r>
          </a:p>
          <a:p>
            <a:pPr marL="609600" indent="-609600">
              <a:buFontTx/>
              <a:buAutoNum type="alphaUcParenBoth"/>
            </a:pPr>
            <a:r>
              <a:rPr lang="en-US" altLang="en-US"/>
              <a:t>San Martin and Bolivar</a:t>
            </a:r>
          </a:p>
          <a:p>
            <a:pPr marL="609600" indent="-609600">
              <a:buFontTx/>
              <a:buAutoNum type="alphaUcParenBoth"/>
            </a:pPr>
            <a:r>
              <a:rPr lang="en-US" altLang="en-US"/>
              <a:t>Hidalgo and Morelos</a:t>
            </a:r>
          </a:p>
          <a:p>
            <a:pPr marL="609600" indent="-609600">
              <a:buFontTx/>
              <a:buAutoNum type="alphaUcParenBoth"/>
            </a:pPr>
            <a:r>
              <a:rPr lang="en-US" altLang="en-US"/>
              <a:t>Don Jaio and Dom Pedro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6682E79-0C26-45EB-B8D7-18C9C7B3AC24}"/>
              </a:ext>
            </a:extLst>
          </p:cNvPr>
          <p:cNvSpPr>
            <a:spLocks noGrp="1" noChangeArrowheads="1"/>
          </p:cNvSpPr>
          <p:nvPr>
            <p:ph type="title"/>
          </p:nvPr>
        </p:nvSpPr>
        <p:spPr/>
        <p:txBody>
          <a:bodyPr/>
          <a:lstStyle/>
          <a:p>
            <a:r>
              <a:rPr lang="en-US" altLang="en-US" sz="4000"/>
              <a:t>Who is credited with leading the Latin American forces that freed Colombia and Venezuela?</a:t>
            </a:r>
          </a:p>
        </p:txBody>
      </p:sp>
      <p:sp>
        <p:nvSpPr>
          <p:cNvPr id="39939" name="Rectangle 3">
            <a:extLst>
              <a:ext uri="{FF2B5EF4-FFF2-40B4-BE49-F238E27FC236}">
                <a16:creationId xmlns:a16="http://schemas.microsoft.com/office/drawing/2014/main" id="{7840E4B7-BCCF-4FEF-B739-DA1A648FF21E}"/>
              </a:ext>
            </a:extLst>
          </p:cNvPr>
          <p:cNvSpPr>
            <a:spLocks noGrp="1" noChangeArrowheads="1"/>
          </p:cNvSpPr>
          <p:nvPr>
            <p:ph type="body" idx="1"/>
          </p:nvPr>
        </p:nvSpPr>
        <p:spPr>
          <a:xfrm>
            <a:off x="685800" y="2209800"/>
            <a:ext cx="7772400" cy="4114800"/>
          </a:xfrm>
        </p:spPr>
        <p:txBody>
          <a:bodyPr/>
          <a:lstStyle/>
          <a:p>
            <a:pPr marL="609600" indent="-609600">
              <a:buFontTx/>
              <a:buAutoNum type="alphaUcParenBoth"/>
            </a:pPr>
            <a:r>
              <a:rPr lang="en-US" altLang="en-US"/>
              <a:t>Iturbide</a:t>
            </a:r>
          </a:p>
          <a:p>
            <a:pPr marL="609600" indent="-609600">
              <a:buFontTx/>
              <a:buAutoNum type="alphaUcParenBoth"/>
            </a:pPr>
            <a:r>
              <a:rPr lang="en-US" altLang="en-US"/>
              <a:t>Morales</a:t>
            </a:r>
          </a:p>
          <a:p>
            <a:pPr marL="609600" indent="-609600">
              <a:buFontTx/>
              <a:buAutoNum type="alphaUcParenBoth"/>
            </a:pPr>
            <a:r>
              <a:rPr lang="en-US" altLang="en-US"/>
              <a:t>Bolivar</a:t>
            </a:r>
          </a:p>
          <a:p>
            <a:pPr marL="609600" indent="-609600">
              <a:buFontTx/>
              <a:buAutoNum type="alphaUcParenBoth"/>
            </a:pPr>
            <a:r>
              <a:rPr lang="en-US" altLang="en-US"/>
              <a:t>Agustin 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3BEB407-ED4B-483E-8C75-B1A2A97A99EF}"/>
              </a:ext>
            </a:extLst>
          </p:cNvPr>
          <p:cNvSpPr>
            <a:spLocks noGrp="1" noChangeArrowheads="1"/>
          </p:cNvSpPr>
          <p:nvPr>
            <p:ph type="title"/>
          </p:nvPr>
        </p:nvSpPr>
        <p:spPr/>
        <p:txBody>
          <a:bodyPr/>
          <a:lstStyle/>
          <a:p>
            <a:r>
              <a:rPr lang="en-US" altLang="en-US" sz="4000"/>
              <a:t>Which group(s) was Father Hidalgo looking to help?</a:t>
            </a:r>
          </a:p>
        </p:txBody>
      </p:sp>
      <p:sp>
        <p:nvSpPr>
          <p:cNvPr id="37891" name="Rectangle 3">
            <a:extLst>
              <a:ext uri="{FF2B5EF4-FFF2-40B4-BE49-F238E27FC236}">
                <a16:creationId xmlns:a16="http://schemas.microsoft.com/office/drawing/2014/main" id="{35F26BB3-8F8B-4DE2-9267-B91CBFC93566}"/>
              </a:ext>
            </a:extLst>
          </p:cNvPr>
          <p:cNvSpPr>
            <a:spLocks noGrp="1" noChangeArrowheads="1"/>
          </p:cNvSpPr>
          <p:nvPr>
            <p:ph type="body" idx="1"/>
          </p:nvPr>
        </p:nvSpPr>
        <p:spPr/>
        <p:txBody>
          <a:bodyPr/>
          <a:lstStyle/>
          <a:p>
            <a:pPr marL="609600" indent="-609600">
              <a:buFontTx/>
              <a:buAutoNum type="alphaUcParenBoth"/>
            </a:pPr>
            <a:r>
              <a:rPr lang="en-US" altLang="en-US"/>
              <a:t>Peninsulares</a:t>
            </a:r>
          </a:p>
          <a:p>
            <a:pPr marL="609600" indent="-609600">
              <a:buFontTx/>
              <a:buAutoNum type="alphaUcParenBoth"/>
            </a:pPr>
            <a:r>
              <a:rPr lang="en-US" altLang="en-US"/>
              <a:t>Creoles</a:t>
            </a:r>
          </a:p>
          <a:p>
            <a:pPr marL="609600" indent="-609600">
              <a:buFontTx/>
              <a:buAutoNum type="alphaUcParenBoth"/>
            </a:pPr>
            <a:r>
              <a:rPr lang="en-US" altLang="en-US"/>
              <a:t>Mestizos</a:t>
            </a:r>
          </a:p>
          <a:p>
            <a:pPr marL="609600" indent="-609600">
              <a:buFontTx/>
              <a:buAutoNum type="alphaUcParenBoth"/>
            </a:pPr>
            <a:r>
              <a:rPr lang="en-US" altLang="en-US"/>
              <a:t>Native Americans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C25514B-27A1-4057-B8D9-DCAF7B7B59B1}"/>
              </a:ext>
            </a:extLst>
          </p:cNvPr>
          <p:cNvSpPr>
            <a:spLocks noGrp="1" noChangeArrowheads="1"/>
          </p:cNvSpPr>
          <p:nvPr>
            <p:ph type="title"/>
          </p:nvPr>
        </p:nvSpPr>
        <p:spPr/>
        <p:txBody>
          <a:bodyPr/>
          <a:lstStyle/>
          <a:p>
            <a:r>
              <a:rPr lang="en-US" altLang="en-US" sz="4000"/>
              <a:t>Why do you think the creoles were reluctant to support the efforts of Father Hidalgo and Morales?</a:t>
            </a:r>
          </a:p>
        </p:txBody>
      </p:sp>
      <p:sp>
        <p:nvSpPr>
          <p:cNvPr id="38915" name="Rectangle 3">
            <a:extLst>
              <a:ext uri="{FF2B5EF4-FFF2-40B4-BE49-F238E27FC236}">
                <a16:creationId xmlns:a16="http://schemas.microsoft.com/office/drawing/2014/main" id="{9DB2618B-86F5-4486-B04D-A8379F294A88}"/>
              </a:ext>
            </a:extLst>
          </p:cNvPr>
          <p:cNvSpPr>
            <a:spLocks noGrp="1" noChangeArrowheads="1"/>
          </p:cNvSpPr>
          <p:nvPr>
            <p:ph type="body" idx="1"/>
          </p:nvPr>
        </p:nvSpPr>
        <p:spPr>
          <a:xfrm>
            <a:off x="685800" y="2286000"/>
            <a:ext cx="7772400" cy="4114800"/>
          </a:xfrm>
        </p:spPr>
        <p:txBody>
          <a:bodyPr/>
          <a:lstStyle/>
          <a:p>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C7A9B07-7FBF-4E5A-BBDF-14822C279B6D}"/>
              </a:ext>
            </a:extLst>
          </p:cNvPr>
          <p:cNvSpPr>
            <a:spLocks noGrp="1" noChangeArrowheads="1"/>
          </p:cNvSpPr>
          <p:nvPr>
            <p:ph type="title"/>
          </p:nvPr>
        </p:nvSpPr>
        <p:spPr/>
        <p:txBody>
          <a:bodyPr/>
          <a:lstStyle/>
          <a:p>
            <a:r>
              <a:rPr lang="en-US" altLang="en-US" sz="4000"/>
              <a:t>Why did the people of Latin America want their independence?</a:t>
            </a:r>
          </a:p>
        </p:txBody>
      </p:sp>
      <p:sp>
        <p:nvSpPr>
          <p:cNvPr id="35843" name="Rectangle 3">
            <a:extLst>
              <a:ext uri="{FF2B5EF4-FFF2-40B4-BE49-F238E27FC236}">
                <a16:creationId xmlns:a16="http://schemas.microsoft.com/office/drawing/2014/main" id="{8E355B88-AF2B-4A11-B650-3D5641BBE1BF}"/>
              </a:ext>
            </a:extLst>
          </p:cNvPr>
          <p:cNvSpPr>
            <a:spLocks noGrp="1" noChangeArrowheads="1"/>
          </p:cNvSpPr>
          <p:nvPr>
            <p:ph type="body" idx="1"/>
          </p:nvPr>
        </p:nvSpPr>
        <p:spPr/>
        <p:txBody>
          <a:bodyPr/>
          <a:lstStyle/>
          <a:p>
            <a:r>
              <a:rPr lang="en-US" altLang="en-US"/>
              <a:t>Nationalism</a:t>
            </a:r>
          </a:p>
          <a:p>
            <a:r>
              <a:rPr lang="en-US" altLang="en-US"/>
              <a:t>Enlightenment ideals</a:t>
            </a:r>
          </a:p>
          <a:p>
            <a:r>
              <a:rPr lang="en-US" altLang="en-US"/>
              <a:t>American and French Revolutions</a:t>
            </a:r>
          </a:p>
          <a:p>
            <a:r>
              <a:rPr lang="en-US" altLang="en-US"/>
              <a:t>Tired of economic domination of mother countries and mercantilism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dissolve">
                                      <p:cBhvr>
                                        <p:cTn id="10" dur="500"/>
                                        <p:tgtEl>
                                          <p:spTgt spid="3584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dissolve">
                                      <p:cBhvr>
                                        <p:cTn id="13" dur="500"/>
                                        <p:tgtEl>
                                          <p:spTgt spid="3584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5843">
                                            <p:txEl>
                                              <p:pRg st="3" end="3"/>
                                            </p:txEl>
                                          </p:spTgt>
                                        </p:tgtEl>
                                        <p:attrNameLst>
                                          <p:attrName>style.visibility</p:attrName>
                                        </p:attrNameLst>
                                      </p:cBhvr>
                                      <p:to>
                                        <p:strVal val="visible"/>
                                      </p:to>
                                    </p:set>
                                    <p:animEffect transition="in" filter="dissolve">
                                      <p:cBhvr>
                                        <p:cTn id="16"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amma/>
                <a:shade val="46275"/>
                <a:invGamma/>
              </a:schemeClr>
            </a:gs>
            <a:gs pos="50000">
              <a:schemeClr val="hlink"/>
            </a:gs>
            <a:gs pos="100000">
              <a:schemeClr val="hlink">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2F735F5-054A-4C92-BC41-0B4DC3247F96}"/>
              </a:ext>
            </a:extLst>
          </p:cNvPr>
          <p:cNvSpPr>
            <a:spLocks noGrp="1" noChangeArrowheads="1"/>
          </p:cNvSpPr>
          <p:nvPr>
            <p:ph type="title" idx="4294967295"/>
          </p:nvPr>
        </p:nvSpPr>
        <p:spPr>
          <a:xfrm>
            <a:off x="533400" y="0"/>
            <a:ext cx="8153400" cy="1295400"/>
          </a:xfrm>
          <a:solidFill>
            <a:srgbClr val="FFFF00"/>
          </a:solidFill>
          <a:ln>
            <a:solidFill>
              <a:schemeClr val="tx1"/>
            </a:solidFill>
            <a:miter lim="800000"/>
            <a:headEnd/>
            <a:tailEnd/>
          </a:ln>
        </p:spPr>
        <p:txBody>
          <a:bodyPr/>
          <a:lstStyle/>
          <a:p>
            <a:r>
              <a:rPr lang="en-US" altLang="en-US"/>
              <a:t>DISCONTENT WITHIN THE </a:t>
            </a:r>
            <a:br>
              <a:rPr lang="en-US" altLang="en-US"/>
            </a:br>
            <a:r>
              <a:rPr lang="en-US" altLang="en-US"/>
              <a:t>SPANISH EMPIRE</a:t>
            </a:r>
          </a:p>
        </p:txBody>
      </p:sp>
      <p:sp>
        <p:nvSpPr>
          <p:cNvPr id="17411" name="Text Box 3">
            <a:extLst>
              <a:ext uri="{FF2B5EF4-FFF2-40B4-BE49-F238E27FC236}">
                <a16:creationId xmlns:a16="http://schemas.microsoft.com/office/drawing/2014/main" id="{829B909E-1E52-4D30-87B2-8D41BDA4A72A}"/>
              </a:ext>
            </a:extLst>
          </p:cNvPr>
          <p:cNvSpPr txBox="1">
            <a:spLocks noChangeArrowheads="1"/>
          </p:cNvSpPr>
          <p:nvPr/>
        </p:nvSpPr>
        <p:spPr bwMode="auto">
          <a:xfrm>
            <a:off x="381000" y="1371600"/>
            <a:ext cx="7239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  Political Disempowerment:</a:t>
            </a:r>
          </a:p>
          <a:p>
            <a:pPr>
              <a:spcBef>
                <a:spcPct val="50000"/>
              </a:spcBef>
            </a:pPr>
            <a:r>
              <a:rPr lang="en-US" altLang="en-US" sz="2400" dirty="0"/>
              <a:t>Spanish colonies were run by the </a:t>
            </a:r>
            <a:r>
              <a:rPr lang="en-US" altLang="en-US" sz="2400" dirty="0">
                <a:solidFill>
                  <a:srgbClr val="CC3300"/>
                </a:solidFill>
              </a:rPr>
              <a:t>Council of the Indies</a:t>
            </a:r>
            <a:r>
              <a:rPr lang="en-US" altLang="en-US" sz="2400" dirty="0"/>
              <a:t>, a group appointed by the King that met in Spain and sent its directives across the Atlantic. </a:t>
            </a:r>
            <a:r>
              <a:rPr lang="en-US" altLang="en-US" sz="2400" dirty="0">
                <a:solidFill>
                  <a:srgbClr val="FF0000"/>
                </a:solidFill>
              </a:rPr>
              <a:t> Viceroys</a:t>
            </a:r>
            <a:r>
              <a:rPr lang="en-US" altLang="en-US" sz="2400" dirty="0"/>
              <a:t>, officials appointed by Spain, governed the colonies. Think about how American colonists felt when the British Parliament created policies to govern America without American representation.</a:t>
            </a:r>
          </a:p>
        </p:txBody>
      </p:sp>
      <p:sp>
        <p:nvSpPr>
          <p:cNvPr id="17414" name="Text Box 6">
            <a:extLst>
              <a:ext uri="{FF2B5EF4-FFF2-40B4-BE49-F238E27FC236}">
                <a16:creationId xmlns:a16="http://schemas.microsoft.com/office/drawing/2014/main" id="{E4538095-4FB3-4660-B8A1-4FC848A39603}"/>
              </a:ext>
            </a:extLst>
          </p:cNvPr>
          <p:cNvSpPr txBox="1">
            <a:spLocks noChangeArrowheads="1"/>
          </p:cNvSpPr>
          <p:nvPr/>
        </p:nvSpPr>
        <p:spPr bwMode="auto">
          <a:xfrm>
            <a:off x="457200" y="4648200"/>
            <a:ext cx="8153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Economic Disempowerment:</a:t>
            </a:r>
          </a:p>
          <a:p>
            <a:pPr>
              <a:spcBef>
                <a:spcPct val="50000"/>
              </a:spcBef>
            </a:pPr>
            <a:r>
              <a:rPr lang="en-US" altLang="en-US" sz="2400"/>
              <a:t>Spain had the first right to colonial goods and resources.  Excluding all competitors, economic policy was set for Spain’s maximum benefit (MERCANTILISM!)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p:cTn id="13" dur="500" fill="hold"/>
                                        <p:tgtEl>
                                          <p:spTgt spid="17414"/>
                                        </p:tgtEl>
                                        <p:attrNameLst>
                                          <p:attrName>ppt_w</p:attrName>
                                        </p:attrNameLst>
                                      </p:cBhvr>
                                      <p:tavLst>
                                        <p:tav tm="0">
                                          <p:val>
                                            <p:fltVal val="0"/>
                                          </p:val>
                                        </p:tav>
                                        <p:tav tm="100000">
                                          <p:val>
                                            <p:strVal val="#ppt_w"/>
                                          </p:val>
                                        </p:tav>
                                      </p:tavLst>
                                    </p:anim>
                                    <p:anim calcmode="lin" valueType="num">
                                      <p:cBhvr>
                                        <p:cTn id="14" dur="500" fill="hold"/>
                                        <p:tgtEl>
                                          <p:spTgt spid="174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hlink">
                <a:gamma/>
                <a:shade val="46275"/>
                <a:invGamma/>
              </a:schemeClr>
            </a:gs>
            <a:gs pos="50000">
              <a:schemeClr val="hlink"/>
            </a:gs>
            <a:gs pos="100000">
              <a:schemeClr val="hlink">
                <a:gamma/>
                <a:shade val="46275"/>
                <a:invGamma/>
              </a:schemeClr>
            </a:gs>
          </a:gsLst>
          <a:lin ang="54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6BDCC90-D4FC-4A9D-A6B6-D89FC781470E}"/>
              </a:ext>
            </a:extLst>
          </p:cNvPr>
          <p:cNvSpPr>
            <a:spLocks noGrp="1" noChangeArrowheads="1"/>
          </p:cNvSpPr>
          <p:nvPr>
            <p:ph type="title" idx="4294967295"/>
          </p:nvPr>
        </p:nvSpPr>
        <p:spPr>
          <a:xfrm>
            <a:off x="1524000" y="0"/>
            <a:ext cx="6248400" cy="914400"/>
          </a:xfrm>
          <a:solidFill>
            <a:srgbClr val="FFFF00"/>
          </a:solidFill>
          <a:ln>
            <a:solidFill>
              <a:schemeClr val="tx1"/>
            </a:solidFill>
            <a:miter lim="800000"/>
            <a:headEnd/>
            <a:tailEnd/>
          </a:ln>
        </p:spPr>
        <p:txBody>
          <a:bodyPr/>
          <a:lstStyle/>
          <a:p>
            <a:r>
              <a:rPr lang="en-US" altLang="en-US"/>
              <a:t>SOCIAL HIERARCHY</a:t>
            </a:r>
          </a:p>
        </p:txBody>
      </p:sp>
      <p:grpSp>
        <p:nvGrpSpPr>
          <p:cNvPr id="4123" name="Group 27">
            <a:extLst>
              <a:ext uri="{FF2B5EF4-FFF2-40B4-BE49-F238E27FC236}">
                <a16:creationId xmlns:a16="http://schemas.microsoft.com/office/drawing/2014/main" id="{8B968D6A-891F-4CA1-8F69-6A2B89353812}"/>
              </a:ext>
            </a:extLst>
          </p:cNvPr>
          <p:cNvGrpSpPr>
            <a:grpSpLocks/>
          </p:cNvGrpSpPr>
          <p:nvPr/>
        </p:nvGrpSpPr>
        <p:grpSpPr bwMode="auto">
          <a:xfrm>
            <a:off x="990600" y="1447800"/>
            <a:ext cx="7391400" cy="4572000"/>
            <a:chOff x="624" y="912"/>
            <a:chExt cx="4656" cy="2880"/>
          </a:xfrm>
        </p:grpSpPr>
        <p:sp>
          <p:nvSpPr>
            <p:cNvPr id="4100" name="AutoShape 4">
              <a:extLst>
                <a:ext uri="{FF2B5EF4-FFF2-40B4-BE49-F238E27FC236}">
                  <a16:creationId xmlns:a16="http://schemas.microsoft.com/office/drawing/2014/main" id="{324F4B6C-7A31-47B4-B532-B54834F931D6}"/>
                </a:ext>
              </a:extLst>
            </p:cNvPr>
            <p:cNvSpPr>
              <a:spLocks noChangeArrowheads="1"/>
            </p:cNvSpPr>
            <p:nvPr/>
          </p:nvSpPr>
          <p:spPr bwMode="auto">
            <a:xfrm>
              <a:off x="624" y="912"/>
              <a:ext cx="4656" cy="288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a:p>
          </p:txBody>
        </p:sp>
        <p:sp>
          <p:nvSpPr>
            <p:cNvPr id="4104" name="Line 8">
              <a:extLst>
                <a:ext uri="{FF2B5EF4-FFF2-40B4-BE49-F238E27FC236}">
                  <a16:creationId xmlns:a16="http://schemas.microsoft.com/office/drawing/2014/main" id="{241BF8B6-BA1E-4D4E-B9BE-BABBD46B0E7B}"/>
                </a:ext>
              </a:extLst>
            </p:cNvPr>
            <p:cNvSpPr>
              <a:spLocks noChangeShapeType="1"/>
            </p:cNvSpPr>
            <p:nvPr/>
          </p:nvSpPr>
          <p:spPr bwMode="auto">
            <a:xfrm>
              <a:off x="2352" y="1632"/>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Line 9">
              <a:extLst>
                <a:ext uri="{FF2B5EF4-FFF2-40B4-BE49-F238E27FC236}">
                  <a16:creationId xmlns:a16="http://schemas.microsoft.com/office/drawing/2014/main" id="{6D6884D6-D2C4-4878-BCFB-2298836D05AF}"/>
                </a:ext>
              </a:extLst>
            </p:cNvPr>
            <p:cNvSpPr>
              <a:spLocks noChangeShapeType="1"/>
            </p:cNvSpPr>
            <p:nvPr/>
          </p:nvSpPr>
          <p:spPr bwMode="auto">
            <a:xfrm>
              <a:off x="1920" y="2160"/>
              <a:ext cx="20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Line 10">
              <a:extLst>
                <a:ext uri="{FF2B5EF4-FFF2-40B4-BE49-F238E27FC236}">
                  <a16:creationId xmlns:a16="http://schemas.microsoft.com/office/drawing/2014/main" id="{0750B19B-5190-41BF-A900-E0ACAD1AF1F1}"/>
                </a:ext>
              </a:extLst>
            </p:cNvPr>
            <p:cNvSpPr>
              <a:spLocks noChangeShapeType="1"/>
            </p:cNvSpPr>
            <p:nvPr/>
          </p:nvSpPr>
          <p:spPr bwMode="auto">
            <a:xfrm>
              <a:off x="1440" y="2736"/>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Text Box 12">
              <a:extLst>
                <a:ext uri="{FF2B5EF4-FFF2-40B4-BE49-F238E27FC236}">
                  <a16:creationId xmlns:a16="http://schemas.microsoft.com/office/drawing/2014/main" id="{DD72126D-8AE4-4767-B771-8B9B1A2FF623}"/>
                </a:ext>
              </a:extLst>
            </p:cNvPr>
            <p:cNvSpPr txBox="1">
              <a:spLocks noChangeArrowheads="1"/>
            </p:cNvSpPr>
            <p:nvPr/>
          </p:nvSpPr>
          <p:spPr bwMode="auto">
            <a:xfrm>
              <a:off x="2832" y="1113"/>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P</a:t>
              </a:r>
            </a:p>
          </p:txBody>
        </p:sp>
        <p:sp>
          <p:nvSpPr>
            <p:cNvPr id="4109" name="Text Box 13">
              <a:extLst>
                <a:ext uri="{FF2B5EF4-FFF2-40B4-BE49-F238E27FC236}">
                  <a16:creationId xmlns:a16="http://schemas.microsoft.com/office/drawing/2014/main" id="{DDCC8126-BC21-4769-80E8-D11A6676FAB2}"/>
                </a:ext>
              </a:extLst>
            </p:cNvPr>
            <p:cNvSpPr txBox="1">
              <a:spLocks noChangeArrowheads="1"/>
            </p:cNvSpPr>
            <p:nvPr/>
          </p:nvSpPr>
          <p:spPr bwMode="auto">
            <a:xfrm>
              <a:off x="2784" y="1680"/>
              <a:ext cx="30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C</a:t>
              </a:r>
            </a:p>
          </p:txBody>
        </p:sp>
        <p:sp>
          <p:nvSpPr>
            <p:cNvPr id="4110" name="Text Box 14">
              <a:extLst>
                <a:ext uri="{FF2B5EF4-FFF2-40B4-BE49-F238E27FC236}">
                  <a16:creationId xmlns:a16="http://schemas.microsoft.com/office/drawing/2014/main" id="{167CA27B-E104-40D7-84E5-814ADE5AB696}"/>
                </a:ext>
              </a:extLst>
            </p:cNvPr>
            <p:cNvSpPr txBox="1">
              <a:spLocks noChangeArrowheads="1"/>
            </p:cNvSpPr>
            <p:nvPr/>
          </p:nvSpPr>
          <p:spPr bwMode="auto">
            <a:xfrm>
              <a:off x="2592" y="2208"/>
              <a:ext cx="8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M &amp; M</a:t>
              </a:r>
            </a:p>
          </p:txBody>
        </p:sp>
        <p:sp>
          <p:nvSpPr>
            <p:cNvPr id="4111" name="Text Box 15">
              <a:extLst>
                <a:ext uri="{FF2B5EF4-FFF2-40B4-BE49-F238E27FC236}">
                  <a16:creationId xmlns:a16="http://schemas.microsoft.com/office/drawing/2014/main" id="{2E9D6D2F-0912-44AA-99EE-5E398AD6851B}"/>
                </a:ext>
              </a:extLst>
            </p:cNvPr>
            <p:cNvSpPr txBox="1">
              <a:spLocks noChangeArrowheads="1"/>
            </p:cNvSpPr>
            <p:nvPr/>
          </p:nvSpPr>
          <p:spPr bwMode="auto">
            <a:xfrm>
              <a:off x="2640" y="3072"/>
              <a:ext cx="8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NA &amp; A</a:t>
              </a:r>
            </a:p>
          </p:txBody>
        </p:sp>
      </p:grpSp>
      <p:grpSp>
        <p:nvGrpSpPr>
          <p:cNvPr id="4127" name="Group 31">
            <a:extLst>
              <a:ext uri="{FF2B5EF4-FFF2-40B4-BE49-F238E27FC236}">
                <a16:creationId xmlns:a16="http://schemas.microsoft.com/office/drawing/2014/main" id="{7DD06949-CA5F-4856-80C4-DDDF66A734BF}"/>
              </a:ext>
            </a:extLst>
          </p:cNvPr>
          <p:cNvGrpSpPr>
            <a:grpSpLocks/>
          </p:cNvGrpSpPr>
          <p:nvPr/>
        </p:nvGrpSpPr>
        <p:grpSpPr bwMode="auto">
          <a:xfrm>
            <a:off x="5334000" y="1066800"/>
            <a:ext cx="3392488" cy="1143000"/>
            <a:chOff x="3360" y="672"/>
            <a:chExt cx="2137" cy="720"/>
          </a:xfrm>
        </p:grpSpPr>
        <p:sp>
          <p:nvSpPr>
            <p:cNvPr id="4112" name="Text Box 16">
              <a:extLst>
                <a:ext uri="{FF2B5EF4-FFF2-40B4-BE49-F238E27FC236}">
                  <a16:creationId xmlns:a16="http://schemas.microsoft.com/office/drawing/2014/main" id="{2B47EB99-2B6D-47CD-B200-47B4E6977B4E}"/>
                </a:ext>
              </a:extLst>
            </p:cNvPr>
            <p:cNvSpPr txBox="1">
              <a:spLocks noChangeArrowheads="1"/>
            </p:cNvSpPr>
            <p:nvPr/>
          </p:nvSpPr>
          <p:spPr bwMode="auto">
            <a:xfrm>
              <a:off x="3840" y="672"/>
              <a:ext cx="1657" cy="60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Peninsulares:</a:t>
              </a:r>
            </a:p>
            <a:p>
              <a:r>
                <a:rPr lang="en-US" altLang="en-US" sz="2800"/>
                <a:t>Native Spaniards</a:t>
              </a:r>
            </a:p>
          </p:txBody>
        </p:sp>
        <p:sp>
          <p:nvSpPr>
            <p:cNvPr id="4115" name="Line 19">
              <a:extLst>
                <a:ext uri="{FF2B5EF4-FFF2-40B4-BE49-F238E27FC236}">
                  <a16:creationId xmlns:a16="http://schemas.microsoft.com/office/drawing/2014/main" id="{71148A4A-C015-40AA-B8D3-6EE2FA93D25F}"/>
                </a:ext>
              </a:extLst>
            </p:cNvPr>
            <p:cNvSpPr>
              <a:spLocks noChangeShapeType="1"/>
            </p:cNvSpPr>
            <p:nvPr/>
          </p:nvSpPr>
          <p:spPr bwMode="auto">
            <a:xfrm flipH="1">
              <a:off x="3360" y="960"/>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24" name="Group 28">
            <a:extLst>
              <a:ext uri="{FF2B5EF4-FFF2-40B4-BE49-F238E27FC236}">
                <a16:creationId xmlns:a16="http://schemas.microsoft.com/office/drawing/2014/main" id="{D16C01EF-8886-4F0D-9FB5-5F290C408CF3}"/>
              </a:ext>
            </a:extLst>
          </p:cNvPr>
          <p:cNvGrpSpPr>
            <a:grpSpLocks/>
          </p:cNvGrpSpPr>
          <p:nvPr/>
        </p:nvGrpSpPr>
        <p:grpSpPr bwMode="auto">
          <a:xfrm>
            <a:off x="304800" y="1143000"/>
            <a:ext cx="3276600" cy="2236788"/>
            <a:chOff x="192" y="720"/>
            <a:chExt cx="2064" cy="1409"/>
          </a:xfrm>
        </p:grpSpPr>
        <p:sp>
          <p:nvSpPr>
            <p:cNvPr id="4113" name="Text Box 17">
              <a:extLst>
                <a:ext uri="{FF2B5EF4-FFF2-40B4-BE49-F238E27FC236}">
                  <a16:creationId xmlns:a16="http://schemas.microsoft.com/office/drawing/2014/main" id="{C2475CBC-0D24-45E7-8942-06E616973545}"/>
                </a:ext>
              </a:extLst>
            </p:cNvPr>
            <p:cNvSpPr txBox="1">
              <a:spLocks noChangeArrowheads="1"/>
            </p:cNvSpPr>
            <p:nvPr/>
          </p:nvSpPr>
          <p:spPr bwMode="auto">
            <a:xfrm>
              <a:off x="192" y="720"/>
              <a:ext cx="1546" cy="140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Creoles:</a:t>
              </a:r>
            </a:p>
            <a:p>
              <a:r>
                <a:rPr lang="en-US" altLang="en-US" sz="2800"/>
                <a:t>People of pure</a:t>
              </a:r>
            </a:p>
            <a:p>
              <a:r>
                <a:rPr lang="en-US" altLang="en-US" sz="2800"/>
                <a:t>European blood</a:t>
              </a:r>
            </a:p>
            <a:p>
              <a:r>
                <a:rPr lang="en-US" altLang="en-US" sz="2800"/>
                <a:t>But born in the</a:t>
              </a:r>
            </a:p>
            <a:p>
              <a:r>
                <a:rPr lang="en-US" altLang="en-US" sz="2800"/>
                <a:t>New World</a:t>
              </a:r>
            </a:p>
          </p:txBody>
        </p:sp>
        <p:sp>
          <p:nvSpPr>
            <p:cNvPr id="4116" name="Line 20">
              <a:extLst>
                <a:ext uri="{FF2B5EF4-FFF2-40B4-BE49-F238E27FC236}">
                  <a16:creationId xmlns:a16="http://schemas.microsoft.com/office/drawing/2014/main" id="{E2D4DD8E-C6C9-4C32-8434-D1D34F6ED80E}"/>
                </a:ext>
              </a:extLst>
            </p:cNvPr>
            <p:cNvSpPr>
              <a:spLocks noChangeShapeType="1"/>
            </p:cNvSpPr>
            <p:nvPr/>
          </p:nvSpPr>
          <p:spPr bwMode="auto">
            <a:xfrm>
              <a:off x="1728" y="1200"/>
              <a:ext cx="528"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25" name="Group 29">
            <a:extLst>
              <a:ext uri="{FF2B5EF4-FFF2-40B4-BE49-F238E27FC236}">
                <a16:creationId xmlns:a16="http://schemas.microsoft.com/office/drawing/2014/main" id="{4D8607CA-05AB-4543-A5FB-68B701F884C0}"/>
              </a:ext>
            </a:extLst>
          </p:cNvPr>
          <p:cNvGrpSpPr>
            <a:grpSpLocks/>
          </p:cNvGrpSpPr>
          <p:nvPr/>
        </p:nvGrpSpPr>
        <p:grpSpPr bwMode="auto">
          <a:xfrm>
            <a:off x="288925" y="3443288"/>
            <a:ext cx="3902075" cy="1809750"/>
            <a:chOff x="182" y="2169"/>
            <a:chExt cx="2458" cy="1140"/>
          </a:xfrm>
        </p:grpSpPr>
        <p:sp>
          <p:nvSpPr>
            <p:cNvPr id="4117" name="Text Box 21">
              <a:extLst>
                <a:ext uri="{FF2B5EF4-FFF2-40B4-BE49-F238E27FC236}">
                  <a16:creationId xmlns:a16="http://schemas.microsoft.com/office/drawing/2014/main" id="{B5ED8F7B-8FBF-499C-8578-EFF93EDAF95A}"/>
                </a:ext>
              </a:extLst>
            </p:cNvPr>
            <p:cNvSpPr txBox="1">
              <a:spLocks noChangeArrowheads="1"/>
            </p:cNvSpPr>
            <p:nvPr/>
          </p:nvSpPr>
          <p:spPr bwMode="auto">
            <a:xfrm>
              <a:off x="182" y="2169"/>
              <a:ext cx="1066" cy="11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Mestizos:  </a:t>
              </a:r>
            </a:p>
            <a:p>
              <a:r>
                <a:rPr lang="en-US" altLang="en-US" sz="2800"/>
                <a:t>Indian +</a:t>
              </a:r>
            </a:p>
            <a:p>
              <a:r>
                <a:rPr lang="en-US" altLang="en-US" sz="2800"/>
                <a:t>European </a:t>
              </a:r>
            </a:p>
            <a:p>
              <a:r>
                <a:rPr lang="en-US" altLang="en-US" sz="2800"/>
                <a:t>blood</a:t>
              </a:r>
            </a:p>
          </p:txBody>
        </p:sp>
        <p:sp>
          <p:nvSpPr>
            <p:cNvPr id="4118" name="Line 22">
              <a:extLst>
                <a:ext uri="{FF2B5EF4-FFF2-40B4-BE49-F238E27FC236}">
                  <a16:creationId xmlns:a16="http://schemas.microsoft.com/office/drawing/2014/main" id="{C1814160-3ED8-48FE-8BE3-15269C05A58B}"/>
                </a:ext>
              </a:extLst>
            </p:cNvPr>
            <p:cNvSpPr>
              <a:spLocks noChangeShapeType="1"/>
            </p:cNvSpPr>
            <p:nvPr/>
          </p:nvSpPr>
          <p:spPr bwMode="auto">
            <a:xfrm flipV="1">
              <a:off x="1248" y="2352"/>
              <a:ext cx="139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28" name="Group 32">
            <a:extLst>
              <a:ext uri="{FF2B5EF4-FFF2-40B4-BE49-F238E27FC236}">
                <a16:creationId xmlns:a16="http://schemas.microsoft.com/office/drawing/2014/main" id="{AEFEB4E1-BC19-4173-9B0C-9C5CE1E01DE1}"/>
              </a:ext>
            </a:extLst>
          </p:cNvPr>
          <p:cNvGrpSpPr>
            <a:grpSpLocks/>
          </p:cNvGrpSpPr>
          <p:nvPr/>
        </p:nvGrpSpPr>
        <p:grpSpPr bwMode="auto">
          <a:xfrm>
            <a:off x="5334000" y="2376488"/>
            <a:ext cx="3657600" cy="1382712"/>
            <a:chOff x="3360" y="1497"/>
            <a:chExt cx="2304" cy="871"/>
          </a:xfrm>
        </p:grpSpPr>
        <p:sp>
          <p:nvSpPr>
            <p:cNvPr id="4119" name="Text Box 23">
              <a:extLst>
                <a:ext uri="{FF2B5EF4-FFF2-40B4-BE49-F238E27FC236}">
                  <a16:creationId xmlns:a16="http://schemas.microsoft.com/office/drawing/2014/main" id="{63193A5F-0EB8-46B1-8D99-EA73BAA0AC2E}"/>
                </a:ext>
              </a:extLst>
            </p:cNvPr>
            <p:cNvSpPr txBox="1">
              <a:spLocks noChangeArrowheads="1"/>
            </p:cNvSpPr>
            <p:nvPr/>
          </p:nvSpPr>
          <p:spPr bwMode="auto">
            <a:xfrm>
              <a:off x="4118" y="1497"/>
              <a:ext cx="1546" cy="87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Mulattos:</a:t>
              </a:r>
            </a:p>
            <a:p>
              <a:r>
                <a:rPr lang="en-US" altLang="en-US" sz="2800"/>
                <a:t>African +</a:t>
              </a:r>
            </a:p>
            <a:p>
              <a:r>
                <a:rPr lang="en-US" altLang="en-US" sz="2800"/>
                <a:t>European blood</a:t>
              </a:r>
            </a:p>
          </p:txBody>
        </p:sp>
        <p:sp>
          <p:nvSpPr>
            <p:cNvPr id="4120" name="Line 24">
              <a:extLst>
                <a:ext uri="{FF2B5EF4-FFF2-40B4-BE49-F238E27FC236}">
                  <a16:creationId xmlns:a16="http://schemas.microsoft.com/office/drawing/2014/main" id="{9CCCC048-E8A4-4F37-B764-5155F7BB8754}"/>
                </a:ext>
              </a:extLst>
            </p:cNvPr>
            <p:cNvSpPr>
              <a:spLocks noChangeShapeType="1"/>
            </p:cNvSpPr>
            <p:nvPr/>
          </p:nvSpPr>
          <p:spPr bwMode="auto">
            <a:xfrm flipH="1">
              <a:off x="3360" y="1728"/>
              <a:ext cx="76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26" name="Group 30">
            <a:extLst>
              <a:ext uri="{FF2B5EF4-FFF2-40B4-BE49-F238E27FC236}">
                <a16:creationId xmlns:a16="http://schemas.microsoft.com/office/drawing/2014/main" id="{6E721F6A-B155-4000-B96E-6DADF09B69E9}"/>
              </a:ext>
            </a:extLst>
          </p:cNvPr>
          <p:cNvGrpSpPr>
            <a:grpSpLocks/>
          </p:cNvGrpSpPr>
          <p:nvPr/>
        </p:nvGrpSpPr>
        <p:grpSpPr bwMode="auto">
          <a:xfrm>
            <a:off x="3352800" y="5410200"/>
            <a:ext cx="4681538" cy="1290638"/>
            <a:chOff x="2112" y="3408"/>
            <a:chExt cx="2949" cy="813"/>
          </a:xfrm>
        </p:grpSpPr>
        <p:sp>
          <p:nvSpPr>
            <p:cNvPr id="4121" name="Text Box 25">
              <a:extLst>
                <a:ext uri="{FF2B5EF4-FFF2-40B4-BE49-F238E27FC236}">
                  <a16:creationId xmlns:a16="http://schemas.microsoft.com/office/drawing/2014/main" id="{C3EC230D-2730-44BF-9EE4-95B894CD9FDB}"/>
                </a:ext>
              </a:extLst>
            </p:cNvPr>
            <p:cNvSpPr txBox="1">
              <a:spLocks noChangeArrowheads="1"/>
            </p:cNvSpPr>
            <p:nvPr/>
          </p:nvSpPr>
          <p:spPr bwMode="auto">
            <a:xfrm>
              <a:off x="2112" y="3888"/>
              <a:ext cx="2949" cy="3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Native Americans and Africans</a:t>
              </a:r>
            </a:p>
          </p:txBody>
        </p:sp>
        <p:sp>
          <p:nvSpPr>
            <p:cNvPr id="4122" name="Line 26">
              <a:extLst>
                <a:ext uri="{FF2B5EF4-FFF2-40B4-BE49-F238E27FC236}">
                  <a16:creationId xmlns:a16="http://schemas.microsoft.com/office/drawing/2014/main" id="{DADDE310-8BB3-497D-BB49-EB26F7AFF09A}"/>
                </a:ext>
              </a:extLst>
            </p:cNvPr>
            <p:cNvSpPr>
              <a:spLocks noChangeShapeType="1"/>
            </p:cNvSpPr>
            <p:nvPr/>
          </p:nvSpPr>
          <p:spPr bwMode="auto">
            <a:xfrm flipV="1">
              <a:off x="2784" y="3408"/>
              <a:ext cx="9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33" name="Group 37">
            <a:extLst>
              <a:ext uri="{FF2B5EF4-FFF2-40B4-BE49-F238E27FC236}">
                <a16:creationId xmlns:a16="http://schemas.microsoft.com/office/drawing/2014/main" id="{A5971CA6-9E7E-452D-A417-B7524132A527}"/>
              </a:ext>
            </a:extLst>
          </p:cNvPr>
          <p:cNvGrpSpPr>
            <a:grpSpLocks/>
          </p:cNvGrpSpPr>
          <p:nvPr/>
        </p:nvGrpSpPr>
        <p:grpSpPr bwMode="auto">
          <a:xfrm>
            <a:off x="304800" y="5853113"/>
            <a:ext cx="1066800" cy="1004887"/>
            <a:chOff x="144" y="3666"/>
            <a:chExt cx="672" cy="663"/>
          </a:xfrm>
        </p:grpSpPr>
        <p:pic>
          <p:nvPicPr>
            <p:cNvPr id="4130" name="Picture 34">
              <a:extLst>
                <a:ext uri="{FF2B5EF4-FFF2-40B4-BE49-F238E27FC236}">
                  <a16:creationId xmlns:a16="http://schemas.microsoft.com/office/drawing/2014/main" id="{F7A988AF-9838-4DDE-AADC-BB7CD832B2C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3666"/>
              <a:ext cx="67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1" name="Text Box 35">
              <a:extLst>
                <a:ext uri="{FF2B5EF4-FFF2-40B4-BE49-F238E27FC236}">
                  <a16:creationId xmlns:a16="http://schemas.microsoft.com/office/drawing/2014/main" id="{811484D7-0BFE-4DE9-B711-30236698891F}"/>
                </a:ext>
              </a:extLst>
            </p:cNvPr>
            <p:cNvSpPr txBox="1">
              <a:spLocks noChangeArrowheads="1"/>
            </p:cNvSpPr>
            <p:nvPr/>
          </p:nvSpPr>
          <p:spPr bwMode="auto">
            <a:xfrm>
              <a:off x="144" y="4128"/>
              <a:ext cx="57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CAUSES</a:t>
              </a:r>
              <a:endParaRPr lang="en-US" altLang="en-US"/>
            </a:p>
          </p:txBody>
        </p:sp>
      </p:grpSp>
      <p:sp>
        <p:nvSpPr>
          <p:cNvPr id="4132" name="AutoShape 36">
            <a:hlinkClick r:id="rId3" action="ppaction://hlinksldjump" highlightClick="1"/>
            <a:extLst>
              <a:ext uri="{FF2B5EF4-FFF2-40B4-BE49-F238E27FC236}">
                <a16:creationId xmlns:a16="http://schemas.microsoft.com/office/drawing/2014/main" id="{589C7386-8D17-4F93-904E-C25A39FAC809}"/>
              </a:ext>
            </a:extLst>
          </p:cNvPr>
          <p:cNvSpPr>
            <a:spLocks noChangeArrowheads="1"/>
          </p:cNvSpPr>
          <p:nvPr/>
        </p:nvSpPr>
        <p:spPr bwMode="auto">
          <a:xfrm>
            <a:off x="228600" y="5943600"/>
            <a:ext cx="1219200" cy="914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5" name="AutoShape 39">
            <a:hlinkClick r:id="rId3" action="ppaction://hlinksldjump" highlightClick="1"/>
            <a:extLst>
              <a:ext uri="{FF2B5EF4-FFF2-40B4-BE49-F238E27FC236}">
                <a16:creationId xmlns:a16="http://schemas.microsoft.com/office/drawing/2014/main" id="{3477828E-04C6-4F66-B35C-970D72046080}"/>
              </a:ext>
            </a:extLst>
          </p:cNvPr>
          <p:cNvSpPr>
            <a:spLocks noChangeArrowheads="1"/>
          </p:cNvSpPr>
          <p:nvPr/>
        </p:nvSpPr>
        <p:spPr bwMode="auto">
          <a:xfrm>
            <a:off x="0" y="5867400"/>
            <a:ext cx="12192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 name="AutoShape 40">
            <a:hlinkClick r:id="rId3" action="ppaction://hlinksldjump" highlightClick="1"/>
            <a:extLst>
              <a:ext uri="{FF2B5EF4-FFF2-40B4-BE49-F238E27FC236}">
                <a16:creationId xmlns:a16="http://schemas.microsoft.com/office/drawing/2014/main" id="{A89B42B3-09E0-4B34-BDE5-F8362D2865BF}"/>
              </a:ext>
            </a:extLst>
          </p:cNvPr>
          <p:cNvSpPr>
            <a:spLocks noChangeArrowheads="1"/>
          </p:cNvSpPr>
          <p:nvPr/>
        </p:nvSpPr>
        <p:spPr bwMode="auto">
          <a:xfrm>
            <a:off x="1524000" y="5867400"/>
            <a:ext cx="11430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 name="AutoShape 41">
            <a:hlinkClick r:id="rId3" action="ppaction://hlinksldjump" highlightClick="1"/>
            <a:extLst>
              <a:ext uri="{FF2B5EF4-FFF2-40B4-BE49-F238E27FC236}">
                <a16:creationId xmlns:a16="http://schemas.microsoft.com/office/drawing/2014/main" id="{097D8C3D-B134-45D9-9013-83126435A2D9}"/>
              </a:ext>
            </a:extLst>
          </p:cNvPr>
          <p:cNvSpPr>
            <a:spLocks noChangeArrowheads="1"/>
          </p:cNvSpPr>
          <p:nvPr/>
        </p:nvSpPr>
        <p:spPr bwMode="auto">
          <a:xfrm>
            <a:off x="1676400" y="5872163"/>
            <a:ext cx="11430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38" name="Picture 42">
            <a:extLst>
              <a:ext uri="{FF2B5EF4-FFF2-40B4-BE49-F238E27FC236}">
                <a16:creationId xmlns:a16="http://schemas.microsoft.com/office/drawing/2014/main" id="{1BD1250A-F7A8-45CD-B94F-15AA0FAF7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096000"/>
            <a:ext cx="914400" cy="646113"/>
          </a:xfrm>
          <a:prstGeom prst="rect">
            <a:avLst/>
          </a:prstGeom>
          <a:noFill/>
          <a:extLst>
            <a:ext uri="{909E8E84-426E-40DD-AFC4-6F175D3DCCD1}">
              <a14:hiddenFill xmlns:a14="http://schemas.microsoft.com/office/drawing/2010/main">
                <a:solidFill>
                  <a:srgbClr val="FFFFFF"/>
                </a:solidFill>
              </a14:hiddenFill>
            </a:ext>
          </a:extLst>
        </p:spPr>
      </p:pic>
      <p:sp>
        <p:nvSpPr>
          <p:cNvPr id="4139" name="AutoShape 43">
            <a:hlinkClick r:id="rId5" action="ppaction://hlinksldjump" highlightClick="1"/>
            <a:extLst>
              <a:ext uri="{FF2B5EF4-FFF2-40B4-BE49-F238E27FC236}">
                <a16:creationId xmlns:a16="http://schemas.microsoft.com/office/drawing/2014/main" id="{A48EB6A2-F4DB-4A53-BA14-72B22DBFA860}"/>
              </a:ext>
            </a:extLst>
          </p:cNvPr>
          <p:cNvSpPr>
            <a:spLocks noChangeArrowheads="1"/>
          </p:cNvSpPr>
          <p:nvPr/>
        </p:nvSpPr>
        <p:spPr bwMode="auto">
          <a:xfrm>
            <a:off x="8153400" y="6096000"/>
            <a:ext cx="762000" cy="585788"/>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27"/>
                                        </p:tgtEl>
                                        <p:attrNameLst>
                                          <p:attrName>style.visibility</p:attrName>
                                        </p:attrNameLst>
                                      </p:cBhvr>
                                      <p:to>
                                        <p:strVal val="visible"/>
                                      </p:to>
                                    </p:set>
                                    <p:anim calcmode="lin" valueType="num">
                                      <p:cBhvr additive="base">
                                        <p:cTn id="7" dur="500" fill="hold"/>
                                        <p:tgtEl>
                                          <p:spTgt spid="4127"/>
                                        </p:tgtEl>
                                        <p:attrNameLst>
                                          <p:attrName>ppt_x</p:attrName>
                                        </p:attrNameLst>
                                      </p:cBhvr>
                                      <p:tavLst>
                                        <p:tav tm="0">
                                          <p:val>
                                            <p:strVal val="1+#ppt_w/2"/>
                                          </p:val>
                                        </p:tav>
                                        <p:tav tm="100000">
                                          <p:val>
                                            <p:strVal val="#ppt_x"/>
                                          </p:val>
                                        </p:tav>
                                      </p:tavLst>
                                    </p:anim>
                                    <p:anim calcmode="lin" valueType="num">
                                      <p:cBhvr additive="base">
                                        <p:cTn id="8" dur="500" fill="hold"/>
                                        <p:tgtEl>
                                          <p:spTgt spid="412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2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24"/>
                                        </p:tgtEl>
                                        <p:attrNameLst>
                                          <p:attrName>style.visibility</p:attrName>
                                        </p:attrNameLst>
                                      </p:cBhvr>
                                      <p:to>
                                        <p:strVal val="visible"/>
                                      </p:to>
                                    </p:set>
                                    <p:anim calcmode="lin" valueType="num">
                                      <p:cBhvr additive="base">
                                        <p:cTn id="13" dur="500" fill="hold"/>
                                        <p:tgtEl>
                                          <p:spTgt spid="4124"/>
                                        </p:tgtEl>
                                        <p:attrNameLst>
                                          <p:attrName>ppt_x</p:attrName>
                                        </p:attrNameLst>
                                      </p:cBhvr>
                                      <p:tavLst>
                                        <p:tav tm="0">
                                          <p:val>
                                            <p:strVal val="0-#ppt_w/2"/>
                                          </p:val>
                                        </p:tav>
                                        <p:tav tm="100000">
                                          <p:val>
                                            <p:strVal val="#ppt_x"/>
                                          </p:val>
                                        </p:tav>
                                      </p:tavLst>
                                    </p:anim>
                                    <p:anim calcmode="lin" valueType="num">
                                      <p:cBhvr additive="base">
                                        <p:cTn id="14" dur="500" fill="hold"/>
                                        <p:tgtEl>
                                          <p:spTgt spid="412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2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25"/>
                                        </p:tgtEl>
                                        <p:attrNameLst>
                                          <p:attrName>style.visibility</p:attrName>
                                        </p:attrNameLst>
                                      </p:cBhvr>
                                      <p:to>
                                        <p:strVal val="visible"/>
                                      </p:to>
                                    </p:set>
                                    <p:anim calcmode="lin" valueType="num">
                                      <p:cBhvr additive="base">
                                        <p:cTn id="19" dur="500" fill="hold"/>
                                        <p:tgtEl>
                                          <p:spTgt spid="4125"/>
                                        </p:tgtEl>
                                        <p:attrNameLst>
                                          <p:attrName>ppt_x</p:attrName>
                                        </p:attrNameLst>
                                      </p:cBhvr>
                                      <p:tavLst>
                                        <p:tav tm="0">
                                          <p:val>
                                            <p:strVal val="0-#ppt_w/2"/>
                                          </p:val>
                                        </p:tav>
                                        <p:tav tm="100000">
                                          <p:val>
                                            <p:strVal val="#ppt_x"/>
                                          </p:val>
                                        </p:tav>
                                      </p:tavLst>
                                    </p:anim>
                                    <p:anim calcmode="lin" valueType="num">
                                      <p:cBhvr additive="base">
                                        <p:cTn id="20" dur="500" fill="hold"/>
                                        <p:tgtEl>
                                          <p:spTgt spid="412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2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128"/>
                                        </p:tgtEl>
                                        <p:attrNameLst>
                                          <p:attrName>style.visibility</p:attrName>
                                        </p:attrNameLst>
                                      </p:cBhvr>
                                      <p:to>
                                        <p:strVal val="visible"/>
                                      </p:to>
                                    </p:set>
                                    <p:anim calcmode="lin" valueType="num">
                                      <p:cBhvr additive="base">
                                        <p:cTn id="25" dur="500" fill="hold"/>
                                        <p:tgtEl>
                                          <p:spTgt spid="4128"/>
                                        </p:tgtEl>
                                        <p:attrNameLst>
                                          <p:attrName>ppt_x</p:attrName>
                                        </p:attrNameLst>
                                      </p:cBhvr>
                                      <p:tavLst>
                                        <p:tav tm="0">
                                          <p:val>
                                            <p:strVal val="1+#ppt_w/2"/>
                                          </p:val>
                                        </p:tav>
                                        <p:tav tm="100000">
                                          <p:val>
                                            <p:strVal val="#ppt_x"/>
                                          </p:val>
                                        </p:tav>
                                      </p:tavLst>
                                    </p:anim>
                                    <p:anim calcmode="lin" valueType="num">
                                      <p:cBhvr additive="base">
                                        <p:cTn id="26" dur="500" fill="hold"/>
                                        <p:tgtEl>
                                          <p:spTgt spid="412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2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26"/>
                                        </p:tgtEl>
                                        <p:attrNameLst>
                                          <p:attrName>style.visibility</p:attrName>
                                        </p:attrNameLst>
                                      </p:cBhvr>
                                      <p:to>
                                        <p:strVal val="visible"/>
                                      </p:to>
                                    </p:set>
                                    <p:anim calcmode="lin" valueType="num">
                                      <p:cBhvr additive="base">
                                        <p:cTn id="31" dur="500" fill="hold"/>
                                        <p:tgtEl>
                                          <p:spTgt spid="4126"/>
                                        </p:tgtEl>
                                        <p:attrNameLst>
                                          <p:attrName>ppt_x</p:attrName>
                                        </p:attrNameLst>
                                      </p:cBhvr>
                                      <p:tavLst>
                                        <p:tav tm="0">
                                          <p:val>
                                            <p:strVal val="#ppt_x"/>
                                          </p:val>
                                        </p:tav>
                                        <p:tav tm="100000">
                                          <p:val>
                                            <p:strVal val="#ppt_x"/>
                                          </p:val>
                                        </p:tav>
                                      </p:tavLst>
                                    </p:anim>
                                    <p:anim calcmode="lin" valueType="num">
                                      <p:cBhvr additive="base">
                                        <p:cTn id="32" dur="500" fill="hold"/>
                                        <p:tgtEl>
                                          <p:spTgt spid="41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1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amma/>
                <a:shade val="46275"/>
                <a:invGamma/>
              </a:schemeClr>
            </a:gs>
            <a:gs pos="50000">
              <a:schemeClr val="hlink"/>
            </a:gs>
            <a:gs pos="100000">
              <a:schemeClr val="hlink">
                <a:gamma/>
                <a:shade val="46275"/>
                <a:invGamma/>
              </a:schemeClr>
            </a:gs>
          </a:gsLst>
          <a:lin ang="5400000" scaled="1"/>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3B8CB4F-BBED-4346-85EF-40933AD1EC09}"/>
              </a:ext>
            </a:extLst>
          </p:cNvPr>
          <p:cNvSpPr>
            <a:spLocks noGrp="1" noChangeArrowheads="1"/>
          </p:cNvSpPr>
          <p:nvPr>
            <p:ph type="title" idx="4294967295"/>
          </p:nvPr>
        </p:nvSpPr>
        <p:spPr>
          <a:xfrm>
            <a:off x="685800" y="685800"/>
            <a:ext cx="7772400" cy="685800"/>
          </a:xfrm>
          <a:solidFill>
            <a:srgbClr val="FFFF00"/>
          </a:solidFill>
          <a:ln>
            <a:solidFill>
              <a:schemeClr val="tx1"/>
            </a:solidFill>
            <a:miter lim="800000"/>
            <a:headEnd/>
            <a:tailEnd/>
          </a:ln>
        </p:spPr>
        <p:txBody>
          <a:bodyPr/>
          <a:lstStyle/>
          <a:p>
            <a:r>
              <a:rPr lang="en-US" altLang="en-US"/>
              <a:t>THE ENLIGHTENMENT</a:t>
            </a:r>
          </a:p>
        </p:txBody>
      </p:sp>
      <p:pic>
        <p:nvPicPr>
          <p:cNvPr id="5123" name="Picture 3">
            <a:extLst>
              <a:ext uri="{FF2B5EF4-FFF2-40B4-BE49-F238E27FC236}">
                <a16:creationId xmlns:a16="http://schemas.microsoft.com/office/drawing/2014/main" id="{ABF1B13F-8FDD-480D-9C5F-5D7209BC4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2224088" cy="2984500"/>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a:extLst>
              <a:ext uri="{FF2B5EF4-FFF2-40B4-BE49-F238E27FC236}">
                <a16:creationId xmlns:a16="http://schemas.microsoft.com/office/drawing/2014/main" id="{2022FD5A-FD41-493F-A84F-C3259AE73C4C}"/>
              </a:ext>
            </a:extLst>
          </p:cNvPr>
          <p:cNvSpPr txBox="1">
            <a:spLocks noChangeArrowheads="1"/>
          </p:cNvSpPr>
          <p:nvPr/>
        </p:nvSpPr>
        <p:spPr bwMode="auto">
          <a:xfrm>
            <a:off x="3276600" y="2209800"/>
            <a:ext cx="556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Government is based on a contract between the ruler and the ruled (Locke).</a:t>
            </a:r>
          </a:p>
        </p:txBody>
      </p:sp>
      <p:sp>
        <p:nvSpPr>
          <p:cNvPr id="5125" name="Text Box 5">
            <a:extLst>
              <a:ext uri="{FF2B5EF4-FFF2-40B4-BE49-F238E27FC236}">
                <a16:creationId xmlns:a16="http://schemas.microsoft.com/office/drawing/2014/main" id="{898A1E6C-4B66-479F-A412-8F766CDDA542}"/>
              </a:ext>
            </a:extLst>
          </p:cNvPr>
          <p:cNvSpPr txBox="1">
            <a:spLocks noChangeArrowheads="1"/>
          </p:cNvSpPr>
          <p:nvPr/>
        </p:nvSpPr>
        <p:spPr bwMode="auto">
          <a:xfrm>
            <a:off x="671945" y="1371600"/>
            <a:ext cx="777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BEFORE:  Kings are placed on the throne by God.  Only God can remove them. (Theory of Divine Right)</a:t>
            </a:r>
            <a:br>
              <a:rPr lang="en-US" altLang="en-US" sz="2400" dirty="0"/>
            </a:br>
            <a:endParaRPr lang="en-US" altLang="en-US" sz="2400" dirty="0"/>
          </a:p>
        </p:txBody>
      </p:sp>
      <p:sp>
        <p:nvSpPr>
          <p:cNvPr id="5126" name="Text Box 6">
            <a:extLst>
              <a:ext uri="{FF2B5EF4-FFF2-40B4-BE49-F238E27FC236}">
                <a16:creationId xmlns:a16="http://schemas.microsoft.com/office/drawing/2014/main" id="{B18AE9B0-6D5C-4A53-98E6-D38E51067C3C}"/>
              </a:ext>
            </a:extLst>
          </p:cNvPr>
          <p:cNvSpPr txBox="1">
            <a:spLocks noChangeArrowheads="1"/>
          </p:cNvSpPr>
          <p:nvPr/>
        </p:nvSpPr>
        <p:spPr bwMode="auto">
          <a:xfrm>
            <a:off x="3276600" y="3124200"/>
            <a:ext cx="472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Government exists to protect the citizens’ natural rights of life, liberty, &amp; property (Locke).</a:t>
            </a:r>
          </a:p>
        </p:txBody>
      </p:sp>
      <p:sp>
        <p:nvSpPr>
          <p:cNvPr id="5127" name="Text Box 7">
            <a:extLst>
              <a:ext uri="{FF2B5EF4-FFF2-40B4-BE49-F238E27FC236}">
                <a16:creationId xmlns:a16="http://schemas.microsoft.com/office/drawing/2014/main" id="{1BE9D942-81B5-4E2D-9749-D78CC56CE4F6}"/>
              </a:ext>
            </a:extLst>
          </p:cNvPr>
          <p:cNvSpPr txBox="1">
            <a:spLocks noChangeArrowheads="1"/>
          </p:cNvSpPr>
          <p:nvPr/>
        </p:nvSpPr>
        <p:spPr bwMode="auto">
          <a:xfrm>
            <a:off x="3276600" y="4419600"/>
            <a:ext cx="40386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If the government violates the natural rights of the people, the citizens have a right to revolt against that tyranny (Locke).</a:t>
            </a:r>
          </a:p>
          <a:p>
            <a:pPr>
              <a:spcBef>
                <a:spcPct val="50000"/>
              </a:spcBef>
            </a:pPr>
            <a:endParaRPr lang="en-US" altLang="en-US"/>
          </a:p>
          <a:p>
            <a:pPr>
              <a:spcBef>
                <a:spcPct val="50000"/>
              </a:spcBef>
            </a:pPr>
            <a:endParaRPr lang="en-US" altLang="en-US"/>
          </a:p>
        </p:txBody>
      </p:sp>
      <p:sp>
        <p:nvSpPr>
          <p:cNvPr id="5128" name="AutoShape 8">
            <a:hlinkClick r:id="rId3" action="ppaction://hlinksldjump" highlightClick="1"/>
            <a:extLst>
              <a:ext uri="{FF2B5EF4-FFF2-40B4-BE49-F238E27FC236}">
                <a16:creationId xmlns:a16="http://schemas.microsoft.com/office/drawing/2014/main" id="{DB58AEAC-75B0-4527-A9FB-06C84F7B0A93}"/>
              </a:ext>
            </a:extLst>
          </p:cNvPr>
          <p:cNvSpPr>
            <a:spLocks noChangeArrowheads="1"/>
          </p:cNvSpPr>
          <p:nvPr/>
        </p:nvSpPr>
        <p:spPr bwMode="auto">
          <a:xfrm>
            <a:off x="304800" y="5715000"/>
            <a:ext cx="1219200" cy="914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9" name="Group 9">
            <a:extLst>
              <a:ext uri="{FF2B5EF4-FFF2-40B4-BE49-F238E27FC236}">
                <a16:creationId xmlns:a16="http://schemas.microsoft.com/office/drawing/2014/main" id="{8C710886-FB48-4CA4-9BB2-D38E40437CE5}"/>
              </a:ext>
            </a:extLst>
          </p:cNvPr>
          <p:cNvGrpSpPr>
            <a:grpSpLocks/>
          </p:cNvGrpSpPr>
          <p:nvPr/>
        </p:nvGrpSpPr>
        <p:grpSpPr bwMode="auto">
          <a:xfrm>
            <a:off x="1219200" y="5638800"/>
            <a:ext cx="1066800" cy="1004888"/>
            <a:chOff x="144" y="3666"/>
            <a:chExt cx="672" cy="663"/>
          </a:xfrm>
        </p:grpSpPr>
        <p:pic>
          <p:nvPicPr>
            <p:cNvPr id="5130" name="Picture 10">
              <a:extLst>
                <a:ext uri="{FF2B5EF4-FFF2-40B4-BE49-F238E27FC236}">
                  <a16:creationId xmlns:a16="http://schemas.microsoft.com/office/drawing/2014/main" id="{41270EC0-CAA9-485A-A257-9C01CF56A78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3666"/>
              <a:ext cx="67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1" name="Text Box 11">
              <a:extLst>
                <a:ext uri="{FF2B5EF4-FFF2-40B4-BE49-F238E27FC236}">
                  <a16:creationId xmlns:a16="http://schemas.microsoft.com/office/drawing/2014/main" id="{E4807BCA-B650-4BD5-9BE7-AE9B9A510E28}"/>
                </a:ext>
              </a:extLst>
            </p:cNvPr>
            <p:cNvSpPr txBox="1">
              <a:spLocks noChangeArrowheads="1"/>
            </p:cNvSpPr>
            <p:nvPr/>
          </p:nvSpPr>
          <p:spPr bwMode="auto">
            <a:xfrm>
              <a:off x="144" y="4128"/>
              <a:ext cx="57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CAUSES</a:t>
              </a:r>
              <a:endParaRPr lang="en-US" altLang="en-US"/>
            </a:p>
          </p:txBody>
        </p:sp>
      </p:grpSp>
      <p:sp>
        <p:nvSpPr>
          <p:cNvPr id="5132" name="AutoShape 12">
            <a:hlinkClick r:id="rId3" action="ppaction://hlinksldjump" highlightClick="1"/>
            <a:extLst>
              <a:ext uri="{FF2B5EF4-FFF2-40B4-BE49-F238E27FC236}">
                <a16:creationId xmlns:a16="http://schemas.microsoft.com/office/drawing/2014/main" id="{C587D257-7680-4913-9E43-09A54BAD0E8C}"/>
              </a:ext>
            </a:extLst>
          </p:cNvPr>
          <p:cNvSpPr>
            <a:spLocks noChangeArrowheads="1"/>
          </p:cNvSpPr>
          <p:nvPr/>
        </p:nvSpPr>
        <p:spPr bwMode="auto">
          <a:xfrm>
            <a:off x="533400" y="5638800"/>
            <a:ext cx="11430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AutoShape 13">
            <a:hlinkClick r:id="rId3" action="ppaction://hlinksldjump" highlightClick="1"/>
            <a:extLst>
              <a:ext uri="{FF2B5EF4-FFF2-40B4-BE49-F238E27FC236}">
                <a16:creationId xmlns:a16="http://schemas.microsoft.com/office/drawing/2014/main" id="{8559462F-C4D3-4B0A-85E9-E04CAD8834A4}"/>
              </a:ext>
            </a:extLst>
          </p:cNvPr>
          <p:cNvSpPr>
            <a:spLocks noChangeArrowheads="1"/>
          </p:cNvSpPr>
          <p:nvPr/>
        </p:nvSpPr>
        <p:spPr bwMode="auto">
          <a:xfrm>
            <a:off x="533400" y="5638800"/>
            <a:ext cx="11430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AutoShape 14">
            <a:hlinkClick r:id="rId3" action="ppaction://hlinksldjump" highlightClick="1"/>
            <a:extLst>
              <a:ext uri="{FF2B5EF4-FFF2-40B4-BE49-F238E27FC236}">
                <a16:creationId xmlns:a16="http://schemas.microsoft.com/office/drawing/2014/main" id="{56C51628-0537-43E7-B032-E4999582B357}"/>
              </a:ext>
            </a:extLst>
          </p:cNvPr>
          <p:cNvSpPr>
            <a:spLocks noChangeArrowheads="1"/>
          </p:cNvSpPr>
          <p:nvPr/>
        </p:nvSpPr>
        <p:spPr bwMode="auto">
          <a:xfrm>
            <a:off x="1143000" y="5638800"/>
            <a:ext cx="11430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500" fill="hold"/>
                                        <p:tgtEl>
                                          <p:spTgt spid="5125"/>
                                        </p:tgtEl>
                                        <p:attrNameLst>
                                          <p:attrName>ppt_w</p:attrName>
                                        </p:attrNameLst>
                                      </p:cBhvr>
                                      <p:tavLst>
                                        <p:tav tm="0">
                                          <p:val>
                                            <p:fltVal val="0"/>
                                          </p:val>
                                        </p:tav>
                                        <p:tav tm="100000">
                                          <p:val>
                                            <p:strVal val="#ppt_w"/>
                                          </p:val>
                                        </p:tav>
                                      </p:tavLst>
                                    </p:anim>
                                    <p:anim calcmode="lin" valueType="num">
                                      <p:cBhvr>
                                        <p:cTn id="8" dur="500" fill="hold"/>
                                        <p:tgtEl>
                                          <p:spTgt spid="512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125"/>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51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additive="base">
                                        <p:cTn id="17" dur="500" fill="hold"/>
                                        <p:tgtEl>
                                          <p:spTgt spid="5124"/>
                                        </p:tgtEl>
                                        <p:attrNameLst>
                                          <p:attrName>ppt_x</p:attrName>
                                        </p:attrNameLst>
                                      </p:cBhvr>
                                      <p:tavLst>
                                        <p:tav tm="0">
                                          <p:val>
                                            <p:strVal val="1+#ppt_w/2"/>
                                          </p:val>
                                        </p:tav>
                                        <p:tav tm="100000">
                                          <p:val>
                                            <p:strVal val="#ppt_x"/>
                                          </p:val>
                                        </p:tav>
                                      </p:tavLst>
                                    </p:anim>
                                    <p:anim calcmode="lin" valueType="num">
                                      <p:cBhvr additive="base">
                                        <p:cTn id="18" dur="500" fill="hold"/>
                                        <p:tgtEl>
                                          <p:spTgt spid="5124"/>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4"/>
                                        </p:tgtEl>
                                        <p:attrNameLst>
                                          <p:attrName>ppt_c</p:attrName>
                                        </p:attrNameLst>
                                      </p:cBhvr>
                                      <p:to>
                                        <a:schemeClr val="bg1"/>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126"/>
                                        </p:tgtEl>
                                        <p:attrNameLst>
                                          <p:attrName>style.visibility</p:attrName>
                                        </p:attrNameLst>
                                      </p:cBhvr>
                                      <p:to>
                                        <p:strVal val="visible"/>
                                      </p:to>
                                    </p:set>
                                    <p:anim calcmode="lin" valueType="num">
                                      <p:cBhvr additive="base">
                                        <p:cTn id="23" dur="500" fill="hold"/>
                                        <p:tgtEl>
                                          <p:spTgt spid="5126"/>
                                        </p:tgtEl>
                                        <p:attrNameLst>
                                          <p:attrName>ppt_x</p:attrName>
                                        </p:attrNameLst>
                                      </p:cBhvr>
                                      <p:tavLst>
                                        <p:tav tm="0">
                                          <p:val>
                                            <p:strVal val="1+#ppt_w/2"/>
                                          </p:val>
                                        </p:tav>
                                        <p:tav tm="100000">
                                          <p:val>
                                            <p:strVal val="#ppt_x"/>
                                          </p:val>
                                        </p:tav>
                                      </p:tavLst>
                                    </p:anim>
                                    <p:anim calcmode="lin" valueType="num">
                                      <p:cBhvr additive="base">
                                        <p:cTn id="24" dur="500" fill="hold"/>
                                        <p:tgtEl>
                                          <p:spTgt spid="512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6"/>
                                        </p:tgtEl>
                                        <p:attrNameLst>
                                          <p:attrName>ppt_c</p:attrName>
                                        </p:attrNameLst>
                                      </p:cBhvr>
                                      <p:to>
                                        <a:schemeClr val="bg1"/>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127"/>
                                        </p:tgtEl>
                                        <p:attrNameLst>
                                          <p:attrName>style.visibility</p:attrName>
                                        </p:attrNameLst>
                                      </p:cBhvr>
                                      <p:to>
                                        <p:strVal val="visible"/>
                                      </p:to>
                                    </p:set>
                                    <p:anim calcmode="lin" valueType="num">
                                      <p:cBhvr additive="base">
                                        <p:cTn id="29" dur="500" fill="hold"/>
                                        <p:tgtEl>
                                          <p:spTgt spid="5127"/>
                                        </p:tgtEl>
                                        <p:attrNameLst>
                                          <p:attrName>ppt_x</p:attrName>
                                        </p:attrNameLst>
                                      </p:cBhvr>
                                      <p:tavLst>
                                        <p:tav tm="0">
                                          <p:val>
                                            <p:strVal val="1+#ppt_w/2"/>
                                          </p:val>
                                        </p:tav>
                                        <p:tav tm="100000">
                                          <p:val>
                                            <p:strVal val="#ppt_x"/>
                                          </p:val>
                                        </p:tav>
                                      </p:tavLst>
                                    </p:anim>
                                    <p:anim calcmode="lin" valueType="num">
                                      <p:cBhvr additive="base">
                                        <p:cTn id="30" dur="500" fill="hold"/>
                                        <p:tgtEl>
                                          <p:spTgt spid="51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7"/>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5" grpId="0" autoUpdateAnimBg="0"/>
      <p:bldP spid="5126" grpId="0" autoUpdateAnimBg="0"/>
      <p:bldP spid="51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amma/>
                <a:shade val="46275"/>
                <a:invGamma/>
              </a:schemeClr>
            </a:gs>
            <a:gs pos="50000">
              <a:schemeClr val="hlink"/>
            </a:gs>
            <a:gs pos="100000">
              <a:schemeClr val="hlink">
                <a:gamma/>
                <a:shade val="46275"/>
                <a:invGamma/>
              </a:schemeClr>
            </a:gs>
          </a:gsLst>
          <a:lin ang="5400000" scaled="1"/>
        </a:gra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5B6F34F-1E11-4CEA-9826-C7563AB2A184}"/>
              </a:ext>
            </a:extLst>
          </p:cNvPr>
          <p:cNvSpPr>
            <a:spLocks noGrp="1" noChangeArrowheads="1"/>
          </p:cNvSpPr>
          <p:nvPr>
            <p:ph type="title" idx="4294967295"/>
          </p:nvPr>
        </p:nvSpPr>
        <p:spPr>
          <a:xfrm>
            <a:off x="685800" y="609600"/>
            <a:ext cx="7772400" cy="1066800"/>
          </a:xfrm>
          <a:solidFill>
            <a:srgbClr val="FFFF00"/>
          </a:solidFill>
          <a:ln>
            <a:solidFill>
              <a:schemeClr val="tx1"/>
            </a:solidFill>
            <a:miter lim="800000"/>
            <a:headEnd/>
            <a:tailEnd/>
          </a:ln>
        </p:spPr>
        <p:txBody>
          <a:bodyPr/>
          <a:lstStyle/>
          <a:p>
            <a:r>
              <a:rPr lang="en-US" altLang="en-US" sz="4000"/>
              <a:t>THE AMERICAN REVOLUTION</a:t>
            </a:r>
            <a:endParaRPr lang="en-US" altLang="en-US"/>
          </a:p>
        </p:txBody>
      </p:sp>
      <p:grpSp>
        <p:nvGrpSpPr>
          <p:cNvPr id="6172" name="Group 28">
            <a:extLst>
              <a:ext uri="{FF2B5EF4-FFF2-40B4-BE49-F238E27FC236}">
                <a16:creationId xmlns:a16="http://schemas.microsoft.com/office/drawing/2014/main" id="{8D197F33-E370-4B29-9B56-287D390FCE12}"/>
              </a:ext>
            </a:extLst>
          </p:cNvPr>
          <p:cNvGrpSpPr>
            <a:grpSpLocks/>
          </p:cNvGrpSpPr>
          <p:nvPr/>
        </p:nvGrpSpPr>
        <p:grpSpPr bwMode="auto">
          <a:xfrm>
            <a:off x="304800" y="1828800"/>
            <a:ext cx="8636000" cy="4800600"/>
            <a:chOff x="192" y="1152"/>
            <a:chExt cx="5440" cy="3024"/>
          </a:xfrm>
        </p:grpSpPr>
        <p:pic>
          <p:nvPicPr>
            <p:cNvPr id="6154" name="Picture 10">
              <a:extLst>
                <a:ext uri="{FF2B5EF4-FFF2-40B4-BE49-F238E27FC236}">
                  <a16:creationId xmlns:a16="http://schemas.microsoft.com/office/drawing/2014/main" id="{12001E43-E831-4E0C-AE7F-93981581E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152"/>
              <a:ext cx="1400" cy="1728"/>
            </a:xfrm>
            <a:prstGeom prst="rect">
              <a:avLst/>
            </a:prstGeom>
            <a:noFill/>
            <a:extLst>
              <a:ext uri="{909E8E84-426E-40DD-AFC4-6F175D3DCCD1}">
                <a14:hiddenFill xmlns:a14="http://schemas.microsoft.com/office/drawing/2010/main">
                  <a:solidFill>
                    <a:srgbClr val="FFFFFF"/>
                  </a:solidFill>
                </a14:hiddenFill>
              </a:ext>
            </a:extLst>
          </p:spPr>
        </p:pic>
        <p:grpSp>
          <p:nvGrpSpPr>
            <p:cNvPr id="6171" name="Group 27">
              <a:extLst>
                <a:ext uri="{FF2B5EF4-FFF2-40B4-BE49-F238E27FC236}">
                  <a16:creationId xmlns:a16="http://schemas.microsoft.com/office/drawing/2014/main" id="{B6CB27B9-D4EB-4A3F-AEBD-CDAD09BE586A}"/>
                </a:ext>
              </a:extLst>
            </p:cNvPr>
            <p:cNvGrpSpPr>
              <a:grpSpLocks/>
            </p:cNvGrpSpPr>
            <p:nvPr/>
          </p:nvGrpSpPr>
          <p:grpSpPr bwMode="auto">
            <a:xfrm>
              <a:off x="1632" y="2448"/>
              <a:ext cx="4000" cy="1728"/>
              <a:chOff x="1632" y="2448"/>
              <a:chExt cx="4000" cy="1728"/>
            </a:xfrm>
          </p:grpSpPr>
          <p:pic>
            <p:nvPicPr>
              <p:cNvPr id="6155" name="Picture 11">
                <a:extLst>
                  <a:ext uri="{FF2B5EF4-FFF2-40B4-BE49-F238E27FC236}">
                    <a16:creationId xmlns:a16="http://schemas.microsoft.com/office/drawing/2014/main" id="{EE8B29C9-3047-4837-8A6D-01D23D10601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2" y="2448"/>
                <a:ext cx="1600" cy="1728"/>
              </a:xfrm>
              <a:prstGeom prst="rect">
                <a:avLst/>
              </a:prstGeom>
              <a:noFill/>
              <a:extLst>
                <a:ext uri="{909E8E84-426E-40DD-AFC4-6F175D3DCCD1}">
                  <a14:hiddenFill xmlns:a14="http://schemas.microsoft.com/office/drawing/2010/main">
                    <a:solidFill>
                      <a:srgbClr val="FFFFFF"/>
                    </a:solidFill>
                  </a14:hiddenFill>
                </a:ext>
              </a:extLst>
            </p:spPr>
          </p:pic>
          <p:sp>
            <p:nvSpPr>
              <p:cNvPr id="6156" name="Line 12">
                <a:extLst>
                  <a:ext uri="{FF2B5EF4-FFF2-40B4-BE49-F238E27FC236}">
                    <a16:creationId xmlns:a16="http://schemas.microsoft.com/office/drawing/2014/main" id="{9A33D8FE-7FC5-4BEB-B5C6-68AC52DF64C8}"/>
                  </a:ext>
                </a:extLst>
              </p:cNvPr>
              <p:cNvSpPr>
                <a:spLocks noChangeShapeType="1"/>
              </p:cNvSpPr>
              <p:nvPr/>
            </p:nvSpPr>
            <p:spPr bwMode="auto">
              <a:xfrm>
                <a:off x="1632" y="2448"/>
                <a:ext cx="2496" cy="1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6168" name="Picture 24">
            <a:extLst>
              <a:ext uri="{FF2B5EF4-FFF2-40B4-BE49-F238E27FC236}">
                <a16:creationId xmlns:a16="http://schemas.microsoft.com/office/drawing/2014/main" id="{0A110851-DE94-48DE-AC64-7078BFD50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886200"/>
            <a:ext cx="647700" cy="2235200"/>
          </a:xfrm>
          <a:prstGeom prst="rect">
            <a:avLst/>
          </a:prstGeom>
          <a:noFill/>
          <a:extLst>
            <a:ext uri="{909E8E84-426E-40DD-AFC4-6F175D3DCCD1}">
              <a14:hiddenFill xmlns:a14="http://schemas.microsoft.com/office/drawing/2010/main">
                <a:solidFill>
                  <a:srgbClr val="FFFFFF"/>
                </a:solidFill>
              </a14:hiddenFill>
            </a:ext>
          </a:extLst>
        </p:spPr>
      </p:pic>
      <p:sp>
        <p:nvSpPr>
          <p:cNvPr id="6169" name="Text Box 25">
            <a:extLst>
              <a:ext uri="{FF2B5EF4-FFF2-40B4-BE49-F238E27FC236}">
                <a16:creationId xmlns:a16="http://schemas.microsoft.com/office/drawing/2014/main" id="{68144618-3FA2-4C78-8275-DC353F4003B2}"/>
              </a:ext>
            </a:extLst>
          </p:cNvPr>
          <p:cNvSpPr txBox="1">
            <a:spLocks noChangeArrowheads="1"/>
          </p:cNvSpPr>
          <p:nvPr/>
        </p:nvSpPr>
        <p:spPr bwMode="auto">
          <a:xfrm>
            <a:off x="2819400" y="2057400"/>
            <a:ext cx="5486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The success of the American Revolution showed others that colonies could succeed in overthrowing their more powerful mother countries.</a:t>
            </a:r>
          </a:p>
        </p:txBody>
      </p:sp>
      <p:grpSp>
        <p:nvGrpSpPr>
          <p:cNvPr id="6174" name="Group 30">
            <a:extLst>
              <a:ext uri="{FF2B5EF4-FFF2-40B4-BE49-F238E27FC236}">
                <a16:creationId xmlns:a16="http://schemas.microsoft.com/office/drawing/2014/main" id="{0AFCAD93-9F10-471D-87E1-40911A0C9D15}"/>
              </a:ext>
            </a:extLst>
          </p:cNvPr>
          <p:cNvGrpSpPr>
            <a:grpSpLocks/>
          </p:cNvGrpSpPr>
          <p:nvPr/>
        </p:nvGrpSpPr>
        <p:grpSpPr bwMode="auto">
          <a:xfrm>
            <a:off x="914400" y="5638800"/>
            <a:ext cx="1066800" cy="1004888"/>
            <a:chOff x="144" y="3666"/>
            <a:chExt cx="672" cy="663"/>
          </a:xfrm>
        </p:grpSpPr>
        <p:pic>
          <p:nvPicPr>
            <p:cNvPr id="6175" name="Picture 31">
              <a:extLst>
                <a:ext uri="{FF2B5EF4-FFF2-40B4-BE49-F238E27FC236}">
                  <a16:creationId xmlns:a16="http://schemas.microsoft.com/office/drawing/2014/main" id="{7C08E40E-BEB3-402A-84A3-693A92792FF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3666"/>
              <a:ext cx="67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76" name="Text Box 32">
              <a:extLst>
                <a:ext uri="{FF2B5EF4-FFF2-40B4-BE49-F238E27FC236}">
                  <a16:creationId xmlns:a16="http://schemas.microsoft.com/office/drawing/2014/main" id="{B3FAD499-D744-45F9-B3D6-65C184CA9439}"/>
                </a:ext>
              </a:extLst>
            </p:cNvPr>
            <p:cNvSpPr txBox="1">
              <a:spLocks noChangeArrowheads="1"/>
            </p:cNvSpPr>
            <p:nvPr/>
          </p:nvSpPr>
          <p:spPr bwMode="auto">
            <a:xfrm>
              <a:off x="144" y="4128"/>
              <a:ext cx="57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CAUSES</a:t>
              </a:r>
              <a:endParaRPr lang="en-US" altLang="en-US"/>
            </a:p>
          </p:txBody>
        </p:sp>
      </p:grpSp>
      <p:sp>
        <p:nvSpPr>
          <p:cNvPr id="6177" name="AutoShape 33">
            <a:hlinkClick r:id="rId7" action="ppaction://hlinksldjump" highlightClick="1"/>
            <a:extLst>
              <a:ext uri="{FF2B5EF4-FFF2-40B4-BE49-F238E27FC236}">
                <a16:creationId xmlns:a16="http://schemas.microsoft.com/office/drawing/2014/main" id="{A9C2840F-B65A-48AF-9E52-AB6FB3959B18}"/>
              </a:ext>
            </a:extLst>
          </p:cNvPr>
          <p:cNvSpPr>
            <a:spLocks noChangeArrowheads="1"/>
          </p:cNvSpPr>
          <p:nvPr/>
        </p:nvSpPr>
        <p:spPr bwMode="auto">
          <a:xfrm>
            <a:off x="228600" y="5410200"/>
            <a:ext cx="11430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AutoShape 34">
            <a:hlinkClick r:id="rId7" action="ppaction://hlinksldjump" highlightClick="1"/>
            <a:extLst>
              <a:ext uri="{FF2B5EF4-FFF2-40B4-BE49-F238E27FC236}">
                <a16:creationId xmlns:a16="http://schemas.microsoft.com/office/drawing/2014/main" id="{A5D35196-1B77-489E-8456-276EF69B43AF}"/>
              </a:ext>
            </a:extLst>
          </p:cNvPr>
          <p:cNvSpPr>
            <a:spLocks noChangeArrowheads="1"/>
          </p:cNvSpPr>
          <p:nvPr/>
        </p:nvSpPr>
        <p:spPr bwMode="auto">
          <a:xfrm>
            <a:off x="228600" y="5334000"/>
            <a:ext cx="11430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AutoShape 35">
            <a:hlinkClick r:id="rId7" action="ppaction://hlinksldjump" highlightClick="1"/>
            <a:extLst>
              <a:ext uri="{FF2B5EF4-FFF2-40B4-BE49-F238E27FC236}">
                <a16:creationId xmlns:a16="http://schemas.microsoft.com/office/drawing/2014/main" id="{847C7538-0DBC-42C2-9CE0-C46A73C39936}"/>
              </a:ext>
            </a:extLst>
          </p:cNvPr>
          <p:cNvSpPr>
            <a:spLocks noChangeArrowheads="1"/>
          </p:cNvSpPr>
          <p:nvPr/>
        </p:nvSpPr>
        <p:spPr bwMode="auto">
          <a:xfrm>
            <a:off x="228600" y="5334000"/>
            <a:ext cx="11430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AutoShape 36">
            <a:hlinkClick r:id="rId7" action="ppaction://hlinksldjump" highlightClick="1"/>
            <a:extLst>
              <a:ext uri="{FF2B5EF4-FFF2-40B4-BE49-F238E27FC236}">
                <a16:creationId xmlns:a16="http://schemas.microsoft.com/office/drawing/2014/main" id="{031F6E17-0B34-4AF0-9300-1D9796B2799E}"/>
              </a:ext>
            </a:extLst>
          </p:cNvPr>
          <p:cNvSpPr>
            <a:spLocks noChangeArrowheads="1"/>
          </p:cNvSpPr>
          <p:nvPr/>
        </p:nvSpPr>
        <p:spPr bwMode="auto">
          <a:xfrm>
            <a:off x="1524000" y="5867400"/>
            <a:ext cx="1143000" cy="990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168"/>
                                        </p:tgtEl>
                                        <p:attrNameLst>
                                          <p:attrName>style.visibility</p:attrName>
                                        </p:attrNameLst>
                                      </p:cBhvr>
                                      <p:to>
                                        <p:strVal val="visible"/>
                                      </p:to>
                                    </p:set>
                                    <p:anim calcmode="lin" valueType="num">
                                      <p:cBhvr>
                                        <p:cTn id="7" dur="1000" fill="hold"/>
                                        <p:tgtEl>
                                          <p:spTgt spid="6168"/>
                                        </p:tgtEl>
                                        <p:attrNameLst>
                                          <p:attrName>ppt_w</p:attrName>
                                        </p:attrNameLst>
                                      </p:cBhvr>
                                      <p:tavLst>
                                        <p:tav tm="0">
                                          <p:val>
                                            <p:fltVal val="0"/>
                                          </p:val>
                                        </p:tav>
                                        <p:tav tm="100000">
                                          <p:val>
                                            <p:strVal val="#ppt_w"/>
                                          </p:val>
                                        </p:tav>
                                      </p:tavLst>
                                    </p:anim>
                                    <p:anim calcmode="lin" valueType="num">
                                      <p:cBhvr>
                                        <p:cTn id="8" dur="1000" fill="hold"/>
                                        <p:tgtEl>
                                          <p:spTgt spid="6168"/>
                                        </p:tgtEl>
                                        <p:attrNameLst>
                                          <p:attrName>ppt_h</p:attrName>
                                        </p:attrNameLst>
                                      </p:cBhvr>
                                      <p:tavLst>
                                        <p:tav tm="0">
                                          <p:val>
                                            <p:fltVal val="0"/>
                                          </p:val>
                                        </p:tav>
                                        <p:tav tm="100000">
                                          <p:val>
                                            <p:strVal val="#ppt_h"/>
                                          </p:val>
                                        </p:tav>
                                      </p:tavLst>
                                    </p:anim>
                                    <p:anim calcmode="lin" valueType="num">
                                      <p:cBhvr>
                                        <p:cTn id="9" dur="1000" fill="hold"/>
                                        <p:tgtEl>
                                          <p:spTgt spid="61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6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hund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169"/>
                                        </p:tgtEl>
                                        <p:attrNameLst>
                                          <p:attrName>style.visibility</p:attrName>
                                        </p:attrNameLst>
                                      </p:cBhvr>
                                      <p:to>
                                        <p:strVal val="visible"/>
                                      </p:to>
                                    </p:set>
                                    <p:anim calcmode="lin" valueType="num">
                                      <p:cBhvr additive="base">
                                        <p:cTn id="15" dur="500" fill="hold"/>
                                        <p:tgtEl>
                                          <p:spTgt spid="6169"/>
                                        </p:tgtEl>
                                        <p:attrNameLst>
                                          <p:attrName>ppt_x</p:attrName>
                                        </p:attrNameLst>
                                      </p:cBhvr>
                                      <p:tavLst>
                                        <p:tav tm="0">
                                          <p:val>
                                            <p:strVal val="1+#ppt_w/2"/>
                                          </p:val>
                                        </p:tav>
                                        <p:tav tm="100000">
                                          <p:val>
                                            <p:strVal val="#ppt_x"/>
                                          </p:val>
                                        </p:tav>
                                      </p:tavLst>
                                    </p:anim>
                                    <p:anim calcmode="lin" valueType="num">
                                      <p:cBhvr additive="base">
                                        <p:cTn id="16" dur="500" fill="hold"/>
                                        <p:tgtEl>
                                          <p:spTgt spid="61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amma/>
                <a:shade val="46275"/>
                <a:invGamma/>
              </a:schemeClr>
            </a:gs>
            <a:gs pos="50000">
              <a:schemeClr val="hlink"/>
            </a:gs>
            <a:gs pos="100000">
              <a:schemeClr val="hlink">
                <a:gamma/>
                <a:shade val="46275"/>
                <a:invGamma/>
              </a:schemeClr>
            </a:gs>
          </a:gsLst>
          <a:lin ang="5400000" scaled="1"/>
        </a:gra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80F95D0-F369-4ECD-A063-2CC30A469239}"/>
              </a:ext>
            </a:extLst>
          </p:cNvPr>
          <p:cNvSpPr>
            <a:spLocks noGrp="1" noChangeArrowheads="1"/>
          </p:cNvSpPr>
          <p:nvPr>
            <p:ph type="title" idx="4294967295"/>
          </p:nvPr>
        </p:nvSpPr>
        <p:spPr>
          <a:solidFill>
            <a:srgbClr val="FFFF00"/>
          </a:solidFill>
          <a:ln>
            <a:solidFill>
              <a:schemeClr val="tx1"/>
            </a:solidFill>
            <a:miter lim="800000"/>
            <a:headEnd/>
            <a:tailEnd/>
          </a:ln>
        </p:spPr>
        <p:txBody>
          <a:bodyPr/>
          <a:lstStyle/>
          <a:p>
            <a:r>
              <a:rPr lang="en-US" altLang="en-US"/>
              <a:t>THE FRENCH REVOLUTION</a:t>
            </a:r>
          </a:p>
        </p:txBody>
      </p:sp>
      <p:pic>
        <p:nvPicPr>
          <p:cNvPr id="7171" name="Picture 3">
            <a:extLst>
              <a:ext uri="{FF2B5EF4-FFF2-40B4-BE49-F238E27FC236}">
                <a16:creationId xmlns:a16="http://schemas.microsoft.com/office/drawing/2014/main" id="{D165A957-6069-40D1-BF7A-63F989E51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2374900" cy="3479800"/>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a:extLst>
              <a:ext uri="{FF2B5EF4-FFF2-40B4-BE49-F238E27FC236}">
                <a16:creationId xmlns:a16="http://schemas.microsoft.com/office/drawing/2014/main" id="{AE0D0027-32BB-4BA2-AC42-ECE26A67F392}"/>
              </a:ext>
            </a:extLst>
          </p:cNvPr>
          <p:cNvSpPr txBox="1">
            <a:spLocks noChangeArrowheads="1"/>
          </p:cNvSpPr>
          <p:nvPr/>
        </p:nvSpPr>
        <p:spPr bwMode="auto">
          <a:xfrm>
            <a:off x="3429000" y="2362200"/>
            <a:ext cx="533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Napoleon crowns himself emperor of France in 1804.</a:t>
            </a:r>
          </a:p>
        </p:txBody>
      </p:sp>
      <p:sp>
        <p:nvSpPr>
          <p:cNvPr id="7173" name="Text Box 5">
            <a:extLst>
              <a:ext uri="{FF2B5EF4-FFF2-40B4-BE49-F238E27FC236}">
                <a16:creationId xmlns:a16="http://schemas.microsoft.com/office/drawing/2014/main" id="{267DCD0A-CAA0-4A1B-8E7B-C16758D40A62}"/>
              </a:ext>
            </a:extLst>
          </p:cNvPr>
          <p:cNvSpPr txBox="1">
            <a:spLocks noChangeArrowheads="1"/>
          </p:cNvSpPr>
          <p:nvPr/>
        </p:nvSpPr>
        <p:spPr bwMode="auto">
          <a:xfrm>
            <a:off x="3505200" y="3581400"/>
            <a:ext cx="495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In an attempt to rule all of Europe, he puts family and friends in charge of the territories he has conquered.</a:t>
            </a:r>
          </a:p>
        </p:txBody>
      </p:sp>
      <p:sp>
        <p:nvSpPr>
          <p:cNvPr id="7174" name="Text Box 6">
            <a:extLst>
              <a:ext uri="{FF2B5EF4-FFF2-40B4-BE49-F238E27FC236}">
                <a16:creationId xmlns:a16="http://schemas.microsoft.com/office/drawing/2014/main" id="{FA457529-5BAB-49C4-B0CE-12C1626BCB1C}"/>
              </a:ext>
            </a:extLst>
          </p:cNvPr>
          <p:cNvSpPr txBox="1">
            <a:spLocks noChangeArrowheads="1"/>
          </p:cNvSpPr>
          <p:nvPr/>
        </p:nvSpPr>
        <p:spPr bwMode="auto">
          <a:xfrm>
            <a:off x="3581400" y="5181600"/>
            <a:ext cx="480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In 1810, Napoleon puts his brother Joseph on the throne of Spain.  The Spanish royal family flees.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1+#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2"/>
                                        </p:tgtEl>
                                        <p:attrNameLst>
                                          <p:attrName>ppt_c</p:attrName>
                                        </p:attrNameLst>
                                      </p:cBhvr>
                                      <p:to>
                                        <a:schemeClr val="bg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1+#ppt_w/2"/>
                                          </p:val>
                                        </p:tav>
                                        <p:tav tm="100000">
                                          <p:val>
                                            <p:strVal val="#ppt_x"/>
                                          </p:val>
                                        </p:tav>
                                      </p:tavLst>
                                    </p:anim>
                                    <p:anim calcmode="lin" valueType="num">
                                      <p:cBhvr additive="base">
                                        <p:cTn id="14" dur="500" fill="hold"/>
                                        <p:tgtEl>
                                          <p:spTgt spid="717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3"/>
                                        </p:tgtEl>
                                        <p:attrNameLst>
                                          <p:attrName>ppt_c</p:attrName>
                                        </p:attrNameLst>
                                      </p:cBhvr>
                                      <p:to>
                                        <a:schemeClr val="bg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1+#ppt_w/2"/>
                                          </p:val>
                                        </p:tav>
                                        <p:tav tm="100000">
                                          <p:val>
                                            <p:strVal val="#ppt_x"/>
                                          </p:val>
                                        </p:tav>
                                      </p:tavLst>
                                    </p:anim>
                                    <p:anim calcmode="lin" valueType="num">
                                      <p:cBhvr additive="base">
                                        <p:cTn id="20" dur="500" fill="hold"/>
                                        <p:tgtEl>
                                          <p:spTgt spid="7174"/>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4"/>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utoUpdateAnimBg="0"/>
      <p:bldP spid="7174" grpId="0" autoUpdateAnimBg="0"/>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panose="0202060306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panose="02020603060405020304" pitchFamily="18"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1846</Words>
  <Application>Microsoft Office PowerPoint</Application>
  <PresentationFormat>On-screen Show (4:3)</PresentationFormat>
  <Paragraphs>263</Paragraphs>
  <Slides>49</Slides>
  <Notes>15</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9" baseType="lpstr">
      <vt:lpstr>ＭＳ Ｐゴシック</vt:lpstr>
      <vt:lpstr>Arial</vt:lpstr>
      <vt:lpstr>Arial Black</vt:lpstr>
      <vt:lpstr>Calibri</vt:lpstr>
      <vt:lpstr>FrenchScript</vt:lpstr>
      <vt:lpstr>Impact</vt:lpstr>
      <vt:lpstr>Times</vt:lpstr>
      <vt:lpstr>Times New Roman</vt:lpstr>
      <vt:lpstr>Blank</vt:lpstr>
      <vt:lpstr>Worksheet</vt:lpstr>
      <vt:lpstr>LATIN AMERICAN REVOLUTIONS</vt:lpstr>
      <vt:lpstr>PowerPoint Presentation</vt:lpstr>
      <vt:lpstr>LATIN AMERICAN REVOLUTIONS:  MENU</vt:lpstr>
      <vt:lpstr>CAUSES</vt:lpstr>
      <vt:lpstr>DISCONTENT WITHIN THE  SPANISH EMPIRE</vt:lpstr>
      <vt:lpstr>SOCIAL HIERARCHY</vt:lpstr>
      <vt:lpstr>THE ENLIGHTENMENT</vt:lpstr>
      <vt:lpstr>THE AMERICAN REVOLUTION</vt:lpstr>
      <vt:lpstr>THE FRENCH REVOLUTION</vt:lpstr>
      <vt:lpstr>LEADERS</vt:lpstr>
      <vt:lpstr>SIMON BOLIVAR</vt:lpstr>
      <vt:lpstr>JOSE DE SAN MARTIN</vt:lpstr>
      <vt:lpstr>MIGUEL HIDALGO</vt:lpstr>
      <vt:lpstr>Haitian Revolution 1789-1804</vt:lpstr>
      <vt:lpstr>PowerPoint Presentation</vt:lpstr>
      <vt:lpstr>PowerPoint Presentation</vt:lpstr>
      <vt:lpstr>PowerPoint Presentation</vt:lpstr>
      <vt:lpstr>Early events (1789)</vt:lpstr>
      <vt:lpstr>1790</vt:lpstr>
      <vt:lpstr>1791: Guerilla Attacks</vt:lpstr>
      <vt:lpstr>1791:  CRISIS</vt:lpstr>
      <vt:lpstr>1791:  Slave Revolt (Extreme)</vt:lpstr>
      <vt:lpstr>PowerPoint Presentation</vt:lpstr>
      <vt:lpstr>1793</vt:lpstr>
      <vt:lpstr>1799</vt:lpstr>
      <vt:lpstr>1800 - Extreme Action</vt:lpstr>
      <vt:lpstr>1802</vt:lpstr>
      <vt:lpstr>1802</vt:lpstr>
      <vt:lpstr>1804: Return to Normalcy</vt:lpstr>
      <vt:lpstr>PowerPoint Presentation</vt:lpstr>
      <vt:lpstr>EFFECTS</vt:lpstr>
      <vt:lpstr>POLITICAL:   THE CAUDILLOS</vt:lpstr>
      <vt:lpstr>INTERNATIONAL:   THE MONROE DOCTRINE</vt:lpstr>
      <vt:lpstr>WHY?</vt:lpstr>
      <vt:lpstr>ECONOMIC:   ONE-CROP ECONOMIES</vt:lpstr>
      <vt:lpstr>AN IMBALANCE OF TRADE</vt:lpstr>
      <vt:lpstr>THE QUESTION OF LAND</vt:lpstr>
      <vt:lpstr>PowerPoint Presentation</vt:lpstr>
      <vt:lpstr>BOLIVAR’S LAST WORD</vt:lpstr>
      <vt:lpstr>Who led the independence movement in Haiti?</vt:lpstr>
      <vt:lpstr>From whom did the Haitian’s seek to gain their independence?</vt:lpstr>
      <vt:lpstr>What was the class of most of the revolutionaries in Haiti?</vt:lpstr>
      <vt:lpstr>Which leader helped from Chile and Peru from Spanish domination?</vt:lpstr>
      <vt:lpstr>PowerPoint Presentation</vt:lpstr>
      <vt:lpstr>Which two leaders were associated with the independence movement in Mexico?</vt:lpstr>
      <vt:lpstr>Who is credited with leading the Latin American forces that freed Colombia and Venezuela?</vt:lpstr>
      <vt:lpstr>Which group(s) was Father Hidalgo looking to help?</vt:lpstr>
      <vt:lpstr>Why do you think the creoles were reluctant to support the efforts of Father Hidalgo and Morales?</vt:lpstr>
      <vt:lpstr>Why did the people of Latin America want their independence?</vt:lpstr>
    </vt:vector>
  </TitlesOfParts>
  <Compa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AMERICAN REVOLUTIONS</dc:title>
  <dc:creator>IMC</dc:creator>
  <cp:lastModifiedBy>Tokio Marine Management</cp:lastModifiedBy>
  <cp:revision>67</cp:revision>
  <dcterms:created xsi:type="dcterms:W3CDTF">2002-08-06T15:20:46Z</dcterms:created>
  <dcterms:modified xsi:type="dcterms:W3CDTF">2018-11-30T14:14:30Z</dcterms:modified>
</cp:coreProperties>
</file>