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58" r:id="rId4"/>
    <p:sldId id="265" r:id="rId5"/>
    <p:sldId id="259" r:id="rId6"/>
    <p:sldId id="260" r:id="rId7"/>
    <p:sldId id="261" r:id="rId8"/>
    <p:sldId id="262" r:id="rId9"/>
    <p:sldId id="263" r:id="rId10"/>
    <p:sldId id="267" r:id="rId11"/>
    <p:sldId id="266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FF3300"/>
    <a:srgbClr val="FFFFCC"/>
    <a:srgbClr val="FFFF00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6" autoAdjust="0"/>
    <p:restoredTop sz="94667" autoAdjust="0"/>
  </p:normalViewPr>
  <p:slideViewPr>
    <p:cSldViewPr>
      <p:cViewPr>
        <p:scale>
          <a:sx n="104" d="100"/>
          <a:sy n="104" d="100"/>
        </p:scale>
        <p:origin x="-78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C1272D0-8265-4313-88B9-13C209D6A1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1240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Cold_War" TargetMode="External"/><Relationship Id="rId7" Type="http://schemas.openxmlformats.org/officeDocument/2006/relationships/hyperlink" Target="http://en.wikipedia.org/wiki/Political_status_of_the_Republic_of_China" TargetMode="External"/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://en.wikipedia.org/wiki/Cross-strait_relations" TargetMode="External"/><Relationship Id="rId5" Type="http://schemas.openxmlformats.org/officeDocument/2006/relationships/hyperlink" Target="http://en.wikipedia.org/wiki/Quid_pro_quo" TargetMode="External"/><Relationship Id="rId4" Type="http://schemas.openxmlformats.org/officeDocument/2006/relationships/hyperlink" Target="http://en.wikipedia.org/wiki/United_States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0D9F995F-9417-4024-93B4-2B4D5BC7A7F7}" type="slidenum">
              <a:rPr lang="en-US" altLang="en-US" sz="1200" smtClean="0"/>
              <a:pPr eaLnBrk="1" hangingPunct="1"/>
              <a:t>2</a:t>
            </a:fld>
            <a:endParaRPr lang="en-US" altLang="en-US" sz="1200" smtClean="0"/>
          </a:p>
        </p:txBody>
      </p:sp>
      <p:sp>
        <p:nvSpPr>
          <p:cNvPr id="1433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/>
              <a:t>born into a farm-owning family</a:t>
            </a:r>
          </a:p>
          <a:p>
            <a:pPr eaLnBrk="1" hangingPunct="1"/>
            <a:r>
              <a:rPr lang="en-US" altLang="en-US" smtClean="0"/>
              <a:t>He attended an Anglican boys school in Honolulu, where he came under Western influence, particularly that of Christianity. </a:t>
            </a:r>
          </a:p>
          <a:p>
            <a:pPr eaLnBrk="1" hangingPunct="1"/>
            <a:r>
              <a:rPr lang="en-US" altLang="en-US" smtClean="0"/>
              <a:t>received a diploma from a Hong Kong medical school</a:t>
            </a:r>
          </a:p>
          <a:p>
            <a:pPr eaLnBrk="1" hangingPunct="1"/>
            <a:r>
              <a:rPr lang="en-US" altLang="en-US" smtClean="0"/>
              <a:t>Thereafter all his activities were devoted to overthrowing the Ch’ing dynasty and establishing a stable Chinese republic.</a:t>
            </a:r>
          </a:p>
          <a:p>
            <a:pPr eaLnBrk="1" hangingPunct="1"/>
            <a:r>
              <a:rPr lang="en-US" altLang="en-US" smtClean="0"/>
              <a:t>Revolution erupted in China, and Sun was elected provisional president </a:t>
            </a:r>
          </a:p>
          <a:p>
            <a:pPr eaLnBrk="1" hangingPunct="1"/>
            <a:r>
              <a:rPr lang="en-US" altLang="en-US" smtClean="0"/>
              <a:t>two months later he resigned in favor of another</a:t>
            </a:r>
          </a:p>
          <a:p>
            <a:pPr eaLnBrk="1" hangingPunct="1"/>
            <a:r>
              <a:rPr lang="en-US" altLang="en-US" smtClean="0"/>
              <a:t>Sun served as its director of guomindang</a:t>
            </a:r>
          </a:p>
          <a:p>
            <a:pPr eaLnBrk="1" hangingPunct="1"/>
            <a:endParaRPr lang="en-US" altLang="en-US" smtClean="0"/>
          </a:p>
          <a:p>
            <a:pPr eaLnBrk="1" hangingPunct="1"/>
            <a:endParaRPr lang="en-US" altLang="en-US" smtClean="0"/>
          </a:p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89671B27-6F49-4884-9C46-0A090A3DA92F}" type="slidenum">
              <a:rPr lang="en-US" altLang="en-US" sz="1200" smtClean="0"/>
              <a:pPr eaLnBrk="1" hangingPunct="1"/>
              <a:t>6</a:t>
            </a:fld>
            <a:endParaRPr lang="en-US" altLang="en-US" sz="1200" smtClean="0"/>
          </a:p>
        </p:txBody>
      </p:sp>
      <p:sp>
        <p:nvSpPr>
          <p:cNvPr id="1536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/>
              <a:t>Between December 1937 and March 1938 at least 369,366 Chinese civilians and prisoners of war were slaughtered by the invading troops. An estimated 80,000 women and girls were raped; many of them were then mutilated or murdered. </a:t>
            </a:r>
          </a:p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1EEDFF22-2F8E-4FF3-AF52-2C0B55948751}" type="slidenum">
              <a:rPr lang="en-US" altLang="en-US" sz="1200" smtClean="0"/>
              <a:pPr eaLnBrk="1" hangingPunct="1"/>
              <a:t>10</a:t>
            </a:fld>
            <a:endParaRPr lang="en-US" altLang="en-US" sz="1200" smtClean="0"/>
          </a:p>
        </p:txBody>
      </p:sp>
      <p:sp>
        <p:nvSpPr>
          <p:cNvPr id="1638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9288A395-1976-45B1-B4B6-12EB1079EF00}" type="slidenum">
              <a:rPr lang="en-US" altLang="en-US" sz="1200" smtClean="0"/>
              <a:pPr eaLnBrk="1" hangingPunct="1"/>
              <a:t>11</a:t>
            </a:fld>
            <a:endParaRPr lang="en-US" altLang="en-US" sz="1200" smtClean="0"/>
          </a:p>
        </p:txBody>
      </p:sp>
      <p:sp>
        <p:nvSpPr>
          <p:cNvPr id="1741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/>
              <a:t>Also called chinese taipei after capital city</a:t>
            </a:r>
          </a:p>
          <a:p>
            <a:pPr eaLnBrk="1" hangingPunct="1"/>
            <a:r>
              <a:rPr lang="en-US" altLang="en-US" smtClean="0"/>
              <a:t>As a result of </a:t>
            </a:r>
            <a:r>
              <a:rPr lang="en-US" altLang="en-US" smtClean="0">
                <a:hlinkClick r:id="rId3" tooltip="Cold War"/>
              </a:rPr>
              <a:t>Cold War</a:t>
            </a:r>
            <a:r>
              <a:rPr lang="en-US" altLang="en-US" smtClean="0"/>
              <a:t> politics, the </a:t>
            </a:r>
            <a:r>
              <a:rPr lang="en-US" altLang="en-US" smtClean="0">
                <a:hlinkClick r:id="rId4" tooltip="United States"/>
              </a:rPr>
              <a:t>United States</a:t>
            </a:r>
            <a:r>
              <a:rPr lang="en-US" altLang="en-US" smtClean="0"/>
              <a:t> has provided military training and sold arms to the ROC armed forces.</a:t>
            </a:r>
            <a:r>
              <a:rPr lang="en-US" altLang="en-US" smtClean="0">
                <a:hlinkClick r:id="" action="ppaction://noaction"/>
              </a:rPr>
              <a:t>[11]</a:t>
            </a:r>
            <a:r>
              <a:rPr lang="en-US" altLang="en-US" smtClean="0"/>
              <a:t> However, the current status quo, as defined by the US, is supported on a </a:t>
            </a:r>
            <a:r>
              <a:rPr lang="en-US" altLang="en-US" i="1" smtClean="0">
                <a:hlinkClick r:id="rId5" tooltip="Quid pro quo"/>
              </a:rPr>
              <a:t>quid pro quo</a:t>
            </a:r>
            <a:r>
              <a:rPr lang="en-US" altLang="en-US" smtClean="0"/>
              <a:t> basis between both Chinese states. The PRC is expected to "use no force or threat[en] to use force against Taiwan" and the ROC is to "exercise prudence in managing all aspects of </a:t>
            </a:r>
            <a:r>
              <a:rPr lang="en-US" altLang="en-US" smtClean="0">
                <a:hlinkClick r:id="rId6" tooltip="Cross-strait relations"/>
              </a:rPr>
              <a:t>cross-strait relations</a:t>
            </a:r>
            <a:r>
              <a:rPr lang="en-US" altLang="en-US" smtClean="0"/>
              <a:t>." Both are to refrain from performing actions or espousing statements "that would unilaterally alter </a:t>
            </a:r>
            <a:r>
              <a:rPr lang="en-US" altLang="en-US" smtClean="0">
                <a:hlinkClick r:id="rId7" tooltip="Political status of the Republic of China"/>
              </a:rPr>
              <a:t>Taiwan's status</a:t>
            </a:r>
            <a:r>
              <a:rPr lang="en-US" altLang="en-US" smtClean="0"/>
              <a:t>."</a:t>
            </a:r>
            <a:r>
              <a:rPr lang="en-US" altLang="en-US" smtClean="0">
                <a:hlinkClick r:id="" action="ppaction://noaction"/>
              </a:rPr>
              <a:t>[12]</a:t>
            </a:r>
            <a:r>
              <a:rPr lang="en-US" altLang="en-US" smtClean="0"/>
              <a:t> 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2A6EE1-967B-4757-960D-EE3185359F5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B7A2A6-8F5B-47EA-83D5-6341FCFBE84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7E5726-0F85-4C40-B4CE-74EC6D9700D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05E2B7-0DBE-4B39-BAF2-D94375F50CE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pPr>
              <a:defRPr/>
            </a:pPr>
            <a:fld id="{719FEB6D-66AF-4F5A-B82F-867A8C812EF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547D10-3B03-4A51-9AB4-C850EBA10F5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9BAEF7-B865-472A-AB25-FBB57F9B25E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5F26F3-9BCC-424B-B55E-78776A0FC88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8BBD00-A2A9-4729-BEC0-768EA72B96D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74DDAF-2144-4007-B4C2-AC2EFE5CF2E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203C8A-FE52-4A31-AC17-BED4BDEC3A2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fld id="{AFCA2F19-95E3-41B4-96A1-870294123CD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 descr="sun_yat_se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31628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352800" y="2286000"/>
            <a:ext cx="5791200" cy="23622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4000" b="1" smtClean="0">
                <a:solidFill>
                  <a:srgbClr val="FFFFCC"/>
                </a:solidFill>
                <a:latin typeface="Comic Sans MS" pitchFamily="66" charset="0"/>
              </a:rPr>
              <a:t>The rise and fall of the Kuomintang</a:t>
            </a:r>
            <a:br>
              <a:rPr lang="en-US" altLang="en-US" sz="4000" b="1" smtClean="0">
                <a:solidFill>
                  <a:srgbClr val="FFFFCC"/>
                </a:solidFill>
                <a:latin typeface="Comic Sans MS" pitchFamily="66" charset="0"/>
              </a:rPr>
            </a:br>
            <a:r>
              <a:rPr lang="en-US" altLang="en-US" sz="4000" b="1" smtClean="0">
                <a:solidFill>
                  <a:srgbClr val="FFFFCC"/>
                </a:solidFill>
                <a:latin typeface="Comic Sans MS" pitchFamily="66" charset="0"/>
              </a:rPr>
              <a:t>(The Nationalist Party)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228600"/>
            <a:ext cx="9144000" cy="7620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3600" b="1" dirty="0">
                <a:solidFill>
                  <a:schemeClr val="tx1"/>
                </a:solidFill>
                <a:latin typeface="Comic Sans MS" pitchFamily="66" charset="0"/>
              </a:rPr>
              <a:t>Why did the Communists win?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1371600"/>
            <a:ext cx="9144000" cy="5638800"/>
          </a:xfrm>
        </p:spPr>
        <p:txBody>
          <a:bodyPr/>
          <a:lstStyle/>
          <a:p>
            <a:pPr marL="457200" indent="-457200">
              <a:buFont typeface="Webdings" panose="05030102010509060703" pitchFamily="18" charset="2"/>
              <a:buChar char=""/>
              <a:defRPr/>
            </a:pPr>
            <a:r>
              <a:rPr lang="en-US" sz="2800" dirty="0">
                <a:solidFill>
                  <a:srgbClr val="FFFF00"/>
                </a:solidFill>
                <a:latin typeface="Comic Sans MS" pitchFamily="66" charset="0"/>
              </a:rPr>
              <a:t>Mao won the support of the peasants </a:t>
            </a:r>
            <a:r>
              <a:rPr lang="en-US" sz="2800" dirty="0" smtClean="0">
                <a:solidFill>
                  <a:srgbClr val="FFFF00"/>
                </a:solidFill>
                <a:latin typeface="Comic Sans MS" pitchFamily="66" charset="0"/>
              </a:rPr>
              <a:t/>
            </a:r>
            <a:br>
              <a:rPr lang="en-US" sz="2800" dirty="0" smtClean="0">
                <a:solidFill>
                  <a:srgbClr val="FFFF00"/>
                </a:solidFill>
                <a:latin typeface="Comic Sans MS" pitchFamily="66" charset="0"/>
              </a:rPr>
            </a:br>
            <a:r>
              <a:rPr lang="en-US" sz="2800" dirty="0" smtClean="0">
                <a:solidFill>
                  <a:srgbClr val="FFFF00"/>
                </a:solidFill>
                <a:latin typeface="Comic Sans MS" pitchFamily="66" charset="0"/>
              </a:rPr>
              <a:t>by </a:t>
            </a:r>
            <a:r>
              <a:rPr lang="en-US" sz="2800" dirty="0">
                <a:solidFill>
                  <a:srgbClr val="FFFF00"/>
                </a:solidFill>
                <a:latin typeface="Comic Sans MS" pitchFamily="66" charset="0"/>
              </a:rPr>
              <a:t>promising to give them land</a:t>
            </a:r>
          </a:p>
          <a:p>
            <a:pPr marL="457200" indent="-457200">
              <a:buFont typeface="Webdings" panose="05030102010509060703" pitchFamily="18" charset="2"/>
              <a:buChar char=""/>
              <a:defRPr/>
            </a:pPr>
            <a:endParaRPr lang="en-US" sz="2800" dirty="0">
              <a:solidFill>
                <a:srgbClr val="FFFF00"/>
              </a:solidFill>
              <a:latin typeface="Comic Sans MS" pitchFamily="66" charset="0"/>
            </a:endParaRPr>
          </a:p>
          <a:p>
            <a:pPr marL="457200" indent="-457200">
              <a:buFont typeface="Webdings" panose="05030102010509060703" pitchFamily="18" charset="2"/>
              <a:buChar char=""/>
              <a:defRPr/>
            </a:pPr>
            <a:r>
              <a:rPr lang="en-US" sz="2800" dirty="0">
                <a:solidFill>
                  <a:srgbClr val="FFFF00"/>
                </a:solidFill>
                <a:latin typeface="Comic Sans MS" pitchFamily="66" charset="0"/>
              </a:rPr>
              <a:t>Mao won the support of the women by rejecting the inequalities of traditional Confucian society</a:t>
            </a:r>
          </a:p>
          <a:p>
            <a:pPr marL="457200" indent="-457200">
              <a:buFont typeface="Webdings" panose="05030102010509060703" pitchFamily="18" charset="2"/>
              <a:buChar char=""/>
              <a:defRPr/>
            </a:pPr>
            <a:endParaRPr lang="en-US" sz="2800" dirty="0">
              <a:solidFill>
                <a:srgbClr val="FFFF00"/>
              </a:solidFill>
              <a:latin typeface="Comic Sans MS" pitchFamily="66" charset="0"/>
            </a:endParaRPr>
          </a:p>
          <a:p>
            <a:pPr marL="457200" indent="-457200">
              <a:buFont typeface="Webdings" panose="05030102010509060703" pitchFamily="18" charset="2"/>
              <a:buChar char=""/>
              <a:defRPr/>
            </a:pPr>
            <a:r>
              <a:rPr lang="en-US" sz="2800" dirty="0">
                <a:solidFill>
                  <a:srgbClr val="FFFF00"/>
                </a:solidFill>
                <a:latin typeface="Comic Sans MS" pitchFamily="66" charset="0"/>
              </a:rPr>
              <a:t>Many peasants opposed the Nationalist government-- they saw it as corrupt</a:t>
            </a:r>
          </a:p>
          <a:p>
            <a:pPr marL="457200" indent="-457200">
              <a:buFont typeface="Webdings" panose="05030102010509060703" pitchFamily="18" charset="2"/>
              <a:buChar char=""/>
              <a:defRPr/>
            </a:pPr>
            <a:endParaRPr lang="en-US" sz="2800" dirty="0">
              <a:solidFill>
                <a:srgbClr val="FFFF00"/>
              </a:solidFill>
              <a:latin typeface="Comic Sans MS" pitchFamily="66" charset="0"/>
            </a:endParaRPr>
          </a:p>
          <a:p>
            <a:pPr marL="457200" indent="-457200">
              <a:buFont typeface="Webdings" panose="05030102010509060703" pitchFamily="18" charset="2"/>
              <a:buChar char=""/>
              <a:defRPr/>
            </a:pPr>
            <a:r>
              <a:rPr lang="en-US" sz="2800" dirty="0">
                <a:solidFill>
                  <a:srgbClr val="FFFF00"/>
                </a:solidFill>
                <a:latin typeface="Comic Sans MS" pitchFamily="66" charset="0"/>
              </a:rPr>
              <a:t>Peasants felt Nationalists had </a:t>
            </a:r>
            <a:r>
              <a:rPr lang="en-US" sz="2800" dirty="0" smtClean="0">
                <a:solidFill>
                  <a:srgbClr val="FFFF00"/>
                </a:solidFill>
                <a:latin typeface="Comic Sans MS" pitchFamily="66" charset="0"/>
              </a:rPr>
              <a:t/>
            </a:r>
            <a:br>
              <a:rPr lang="en-US" sz="2800" dirty="0" smtClean="0">
                <a:solidFill>
                  <a:srgbClr val="FFFF00"/>
                </a:solidFill>
                <a:latin typeface="Comic Sans MS" pitchFamily="66" charset="0"/>
              </a:rPr>
            </a:br>
            <a:r>
              <a:rPr lang="en-US" sz="2800" dirty="0" smtClean="0">
                <a:solidFill>
                  <a:srgbClr val="FFFF00"/>
                </a:solidFill>
                <a:latin typeface="Comic Sans MS" pitchFamily="66" charset="0"/>
              </a:rPr>
              <a:t>allowed </a:t>
            </a:r>
            <a:r>
              <a:rPr lang="en-US" sz="2800" dirty="0">
                <a:solidFill>
                  <a:srgbClr val="FFFF00"/>
                </a:solidFill>
                <a:latin typeface="Comic Sans MS" pitchFamily="66" charset="0"/>
              </a:rPr>
              <a:t>foreigners to dominate China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z="4000" smtClean="0">
                <a:solidFill>
                  <a:srgbClr val="FF9933"/>
                </a:solidFill>
                <a:latin typeface="Comic Sans MS" pitchFamily="66" charset="0"/>
              </a:rPr>
              <a:t>Nationalists escape to Taiwan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0" y="1143000"/>
            <a:ext cx="9144000" cy="57150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latin typeface="Comic Sans MS" pitchFamily="66" charset="0"/>
              </a:rPr>
              <a:t>China considers Taiwan its 23</a:t>
            </a:r>
            <a:r>
              <a:rPr lang="en-US" altLang="en-US" baseline="30000" dirty="0" smtClean="0">
                <a:latin typeface="Comic Sans MS" pitchFamily="66" charset="0"/>
              </a:rPr>
              <a:t>rd</a:t>
            </a:r>
            <a:r>
              <a:rPr lang="en-US" altLang="en-US" dirty="0" smtClean="0">
                <a:latin typeface="Comic Sans MS" pitchFamily="66" charset="0"/>
              </a:rPr>
              <a:t> province</a:t>
            </a:r>
          </a:p>
          <a:p>
            <a:pPr eaLnBrk="1" hangingPunct="1"/>
            <a:r>
              <a:rPr lang="en-US" altLang="en-US" dirty="0" smtClean="0">
                <a:latin typeface="Comic Sans MS" pitchFamily="66" charset="0"/>
              </a:rPr>
              <a:t>Taiwan refers to itself as Republic of China</a:t>
            </a:r>
          </a:p>
          <a:p>
            <a:pPr eaLnBrk="1" hangingPunct="1"/>
            <a:r>
              <a:rPr lang="en-US" altLang="en-US" dirty="0" smtClean="0">
                <a:latin typeface="Comic Sans MS" pitchFamily="66" charset="0"/>
              </a:rPr>
              <a:t>They considered themselves the government of China.</a:t>
            </a:r>
          </a:p>
          <a:p>
            <a:pPr eaLnBrk="1" hangingPunct="1"/>
            <a:r>
              <a:rPr lang="en-US" altLang="en-US" dirty="0" smtClean="0">
                <a:latin typeface="Comic Sans MS" pitchFamily="66" charset="0"/>
              </a:rPr>
              <a:t>Today, they believe they are a sovereign state.</a:t>
            </a:r>
          </a:p>
          <a:p>
            <a:pPr eaLnBrk="1" hangingPunct="1"/>
            <a:r>
              <a:rPr lang="en-US" altLang="en-US" dirty="0" smtClean="0">
                <a:latin typeface="Comic Sans MS" pitchFamily="66" charset="0"/>
              </a:rPr>
              <a:t>US government did not recognize People’s Republic of China as government of China they believed Republic of China was the head of the government.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52400"/>
            <a:ext cx="7772400" cy="762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b="1" smtClean="0">
                <a:solidFill>
                  <a:srgbClr val="FF9933"/>
                </a:solidFill>
                <a:latin typeface="Comic Sans MS" pitchFamily="66" charset="0"/>
              </a:rPr>
              <a:t>The Chinese Revolution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" y="990600"/>
            <a:ext cx="8839200" cy="4495800"/>
          </a:xfrm>
        </p:spPr>
        <p:txBody>
          <a:bodyPr/>
          <a:lstStyle/>
          <a:p>
            <a:pPr eaLnBrk="1" hangingPunct="1"/>
            <a:r>
              <a:rPr lang="en-US" altLang="en-US" b="1" dirty="0" smtClean="0">
                <a:solidFill>
                  <a:srgbClr val="FFFFCC"/>
                </a:solidFill>
                <a:latin typeface="Comic Sans MS" pitchFamily="66" charset="0"/>
              </a:rPr>
              <a:t>Sun </a:t>
            </a:r>
            <a:r>
              <a:rPr lang="en-US" altLang="en-US" b="1" dirty="0" err="1" smtClean="0">
                <a:solidFill>
                  <a:srgbClr val="FFFFCC"/>
                </a:solidFill>
                <a:latin typeface="Comic Sans MS" pitchFamily="66" charset="0"/>
              </a:rPr>
              <a:t>Yat-sen</a:t>
            </a:r>
            <a:r>
              <a:rPr lang="en-US" altLang="en-US" dirty="0" smtClean="0">
                <a:solidFill>
                  <a:srgbClr val="FFFFCC"/>
                </a:solidFill>
                <a:latin typeface="Comic Sans MS" pitchFamily="66" charset="0"/>
              </a:rPr>
              <a:t> led the movement to replace the Qing Dynasty.</a:t>
            </a:r>
          </a:p>
          <a:p>
            <a:pPr eaLnBrk="1" hangingPunct="1"/>
            <a:endParaRPr lang="en-US" altLang="en-US" dirty="0" smtClean="0">
              <a:solidFill>
                <a:srgbClr val="FFFFCC"/>
              </a:solidFill>
              <a:latin typeface="Comic Sans MS" pitchFamily="66" charset="0"/>
            </a:endParaRPr>
          </a:p>
          <a:p>
            <a:pPr eaLnBrk="1" hangingPunct="1"/>
            <a:r>
              <a:rPr lang="en-US" altLang="en-US" dirty="0" smtClean="0">
                <a:solidFill>
                  <a:srgbClr val="FFFFCC"/>
                </a:solidFill>
                <a:latin typeface="Comic Sans MS" pitchFamily="66" charset="0"/>
              </a:rPr>
              <a:t>3 Goals: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en-US" altLang="en-US" dirty="0" smtClean="0">
                <a:solidFill>
                  <a:srgbClr val="FFFFCC"/>
                </a:solidFill>
                <a:latin typeface="Comic Sans MS" pitchFamily="66" charset="0"/>
              </a:rPr>
              <a:t> End foreign domination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en-US" altLang="en-US" dirty="0" smtClean="0">
                <a:solidFill>
                  <a:srgbClr val="FFFFCC"/>
                </a:solidFill>
                <a:latin typeface="Comic Sans MS" pitchFamily="66" charset="0"/>
              </a:rPr>
              <a:t> Form a representative government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en-US" altLang="en-US" dirty="0" smtClean="0">
                <a:solidFill>
                  <a:srgbClr val="FFFFCC"/>
                </a:solidFill>
                <a:latin typeface="Comic Sans MS" pitchFamily="66" charset="0"/>
              </a:rPr>
              <a:t> Create economic security for the Chinese people</a:t>
            </a: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-60325" y="4953000"/>
            <a:ext cx="9204325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n-US" altLang="en-US" sz="2800" dirty="0">
                <a:solidFill>
                  <a:srgbClr val="FFFFCC"/>
                </a:solidFill>
                <a:latin typeface="Comic Sans MS" pitchFamily="66" charset="0"/>
              </a:rPr>
              <a:t>Sun </a:t>
            </a:r>
            <a:r>
              <a:rPr lang="en-US" altLang="en-US" sz="2800" dirty="0" err="1">
                <a:solidFill>
                  <a:srgbClr val="FFFFCC"/>
                </a:solidFill>
                <a:latin typeface="Comic Sans MS" pitchFamily="66" charset="0"/>
              </a:rPr>
              <a:t>Yat-sen’s</a:t>
            </a:r>
            <a:r>
              <a:rPr lang="en-US" altLang="en-US" sz="2800" dirty="0">
                <a:solidFill>
                  <a:srgbClr val="FFFFCC"/>
                </a:solidFill>
                <a:latin typeface="Comic Sans MS" pitchFamily="66" charset="0"/>
              </a:rPr>
              <a:t> attempt to unify China </a:t>
            </a:r>
            <a:r>
              <a:rPr lang="en-US" altLang="en-US" sz="2800" dirty="0" smtClean="0">
                <a:solidFill>
                  <a:srgbClr val="FFFFCC"/>
                </a:solidFill>
                <a:latin typeface="Comic Sans MS" pitchFamily="66" charset="0"/>
              </a:rPr>
              <a:t/>
            </a:r>
            <a:br>
              <a:rPr lang="en-US" altLang="en-US" sz="2800" dirty="0" smtClean="0">
                <a:solidFill>
                  <a:srgbClr val="FFFFCC"/>
                </a:solidFill>
                <a:latin typeface="Comic Sans MS" pitchFamily="66" charset="0"/>
              </a:rPr>
            </a:br>
            <a:r>
              <a:rPr lang="en-US" altLang="en-US" sz="2800" dirty="0" smtClean="0">
                <a:solidFill>
                  <a:srgbClr val="FFFFCC"/>
                </a:solidFill>
                <a:latin typeface="Comic Sans MS" pitchFamily="66" charset="0"/>
              </a:rPr>
              <a:t>was </a:t>
            </a:r>
            <a:r>
              <a:rPr lang="en-US" altLang="en-US" sz="2800" dirty="0">
                <a:solidFill>
                  <a:srgbClr val="FFFFCC"/>
                </a:solidFill>
                <a:latin typeface="Comic Sans MS" pitchFamily="66" charset="0"/>
              </a:rPr>
              <a:t>unsuccessful</a:t>
            </a:r>
          </a:p>
          <a:p>
            <a:pPr algn="ctr" eaLnBrk="1" hangingPunct="1"/>
            <a:r>
              <a:rPr lang="en-US" altLang="en-US" sz="2800" dirty="0">
                <a:solidFill>
                  <a:srgbClr val="FFFFCC"/>
                </a:solidFill>
                <a:latin typeface="Comic Sans MS" pitchFamily="66" charset="0"/>
              </a:rPr>
              <a:t>It resulted in political chaos after 1912.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 autoUpdateAnimBg="0"/>
      <p:bldP spid="3076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76200"/>
            <a:ext cx="77724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b="1" smtClean="0">
                <a:solidFill>
                  <a:srgbClr val="FF9933"/>
                </a:solidFill>
                <a:latin typeface="Comic Sans MS" pitchFamily="66" charset="0"/>
              </a:rPr>
              <a:t>Kuomintang</a:t>
            </a:r>
            <a:br>
              <a:rPr lang="en-US" altLang="en-US" b="1" smtClean="0">
                <a:solidFill>
                  <a:srgbClr val="FF9933"/>
                </a:solidFill>
                <a:latin typeface="Comic Sans MS" pitchFamily="66" charset="0"/>
              </a:rPr>
            </a:br>
            <a:r>
              <a:rPr lang="en-US" altLang="en-US" sz="3600" b="1" smtClean="0">
                <a:solidFill>
                  <a:srgbClr val="FF9933"/>
                </a:solidFill>
                <a:latin typeface="Comic Sans MS" pitchFamily="66" charset="0"/>
              </a:rPr>
              <a:t>(The Nationalist Party)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1600200"/>
            <a:ext cx="8610600" cy="4800600"/>
          </a:xfrm>
        </p:spPr>
        <p:txBody>
          <a:bodyPr/>
          <a:lstStyle/>
          <a:p>
            <a:pPr eaLnBrk="1" hangingPunct="1">
              <a:buFont typeface="Wingdings" pitchFamily="2" charset="2"/>
              <a:buChar char="v"/>
            </a:pPr>
            <a:r>
              <a:rPr lang="en-US" altLang="en-US" smtClean="0">
                <a:solidFill>
                  <a:srgbClr val="FFFFCC"/>
                </a:solidFill>
                <a:latin typeface="Comic Sans MS" pitchFamily="66" charset="0"/>
              </a:rPr>
              <a:t>Sun Yat-sen died in 1925.</a:t>
            </a:r>
          </a:p>
          <a:p>
            <a:pPr eaLnBrk="1" hangingPunct="1">
              <a:buFont typeface="Wingdings" pitchFamily="2" charset="2"/>
              <a:buChar char="v"/>
            </a:pPr>
            <a:endParaRPr lang="en-US" altLang="en-US" smtClean="0">
              <a:solidFill>
                <a:srgbClr val="FFFFCC"/>
              </a:solidFill>
              <a:latin typeface="Comic Sans MS" pitchFamily="66" charset="0"/>
            </a:endParaRPr>
          </a:p>
          <a:p>
            <a:pPr eaLnBrk="1" hangingPunct="1">
              <a:buFont typeface="Wingdings" pitchFamily="2" charset="2"/>
              <a:buChar char="v"/>
            </a:pPr>
            <a:r>
              <a:rPr lang="en-US" altLang="en-US" smtClean="0">
                <a:solidFill>
                  <a:srgbClr val="FFFFCC"/>
                </a:solidFill>
                <a:latin typeface="Comic Sans MS" pitchFamily="66" charset="0"/>
              </a:rPr>
              <a:t>Chiang Kai-Shek emerged as the leader of the Kuomintang. (The Nationalist Party)</a:t>
            </a:r>
          </a:p>
          <a:p>
            <a:pPr eaLnBrk="1" hangingPunct="1">
              <a:buFont typeface="Wingdings" pitchFamily="2" charset="2"/>
              <a:buChar char="v"/>
            </a:pPr>
            <a:endParaRPr lang="en-US" altLang="en-US" smtClean="0">
              <a:solidFill>
                <a:srgbClr val="FFFFCC"/>
              </a:solidFill>
              <a:latin typeface="Comic Sans MS" pitchFamily="66" charset="0"/>
            </a:endParaRPr>
          </a:p>
          <a:p>
            <a:pPr eaLnBrk="1" hangingPunct="1">
              <a:buFont typeface="Wingdings" pitchFamily="2" charset="2"/>
              <a:buChar char="v"/>
            </a:pPr>
            <a:r>
              <a:rPr lang="en-US" altLang="en-US" smtClean="0">
                <a:solidFill>
                  <a:srgbClr val="FFFFCC"/>
                </a:solidFill>
                <a:latin typeface="Comic Sans MS" pitchFamily="66" charset="0"/>
              </a:rPr>
              <a:t>At the same time, a split within the Kuomintang resulted in the formation of the Chinese Communist Party.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76200"/>
            <a:ext cx="7772400" cy="685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b="1" smtClean="0">
                <a:solidFill>
                  <a:srgbClr val="FF9933"/>
                </a:solidFill>
                <a:latin typeface="Comic Sans MS" pitchFamily="66" charset="0"/>
              </a:rPr>
              <a:t>Civil War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762000"/>
            <a:ext cx="9144000" cy="6096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v"/>
            </a:pPr>
            <a:r>
              <a:rPr lang="en-US" altLang="en-US" sz="2400" dirty="0" smtClean="0">
                <a:solidFill>
                  <a:srgbClr val="FFFFCC"/>
                </a:solidFill>
                <a:latin typeface="Comic Sans MS" pitchFamily="66" charset="0"/>
              </a:rPr>
              <a:t>By 1934, the Nationalists had the Communists surrounded.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4400" b="1" dirty="0" smtClean="0">
              <a:solidFill>
                <a:srgbClr val="FFFFCC"/>
              </a:solidFill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4400" b="1" dirty="0" smtClean="0">
                <a:solidFill>
                  <a:srgbClr val="FF9933"/>
                </a:solidFill>
                <a:latin typeface="Comic Sans MS" pitchFamily="66" charset="0"/>
              </a:rPr>
              <a:t>The Long March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v"/>
            </a:pPr>
            <a:r>
              <a:rPr lang="en-US" altLang="en-US" sz="2400" dirty="0" smtClean="0">
                <a:solidFill>
                  <a:srgbClr val="FFFFCC"/>
                </a:solidFill>
                <a:latin typeface="Comic Sans MS" pitchFamily="66" charset="0"/>
              </a:rPr>
              <a:t>In October 1934, 100,000 communist fighters </a:t>
            </a:r>
            <a:r>
              <a:rPr lang="en-US" altLang="en-US" sz="2400" dirty="0" smtClean="0">
                <a:solidFill>
                  <a:srgbClr val="FFFFCC"/>
                </a:solidFill>
                <a:latin typeface="Comic Sans MS" pitchFamily="66" charset="0"/>
              </a:rPr>
              <a:t/>
            </a:r>
            <a:br>
              <a:rPr lang="en-US" altLang="en-US" sz="2400" dirty="0" smtClean="0">
                <a:solidFill>
                  <a:srgbClr val="FFFFCC"/>
                </a:solidFill>
                <a:latin typeface="Comic Sans MS" pitchFamily="66" charset="0"/>
              </a:rPr>
            </a:br>
            <a:r>
              <a:rPr lang="en-US" altLang="en-US" sz="2400" dirty="0" smtClean="0">
                <a:solidFill>
                  <a:srgbClr val="FFFFCC"/>
                </a:solidFill>
                <a:latin typeface="Comic Sans MS" pitchFamily="66" charset="0"/>
              </a:rPr>
              <a:t>set </a:t>
            </a:r>
            <a:r>
              <a:rPr lang="en-US" altLang="en-US" sz="2400" dirty="0" smtClean="0">
                <a:solidFill>
                  <a:srgbClr val="FFFFCC"/>
                </a:solidFill>
                <a:latin typeface="Comic Sans MS" pitchFamily="66" charset="0"/>
              </a:rPr>
              <a:t>out from </a:t>
            </a:r>
            <a:r>
              <a:rPr lang="en-US" altLang="en-US" sz="2400" dirty="0" err="1" smtClean="0">
                <a:solidFill>
                  <a:srgbClr val="FFFFCC"/>
                </a:solidFill>
                <a:latin typeface="Comic Sans MS" pitchFamily="66" charset="0"/>
              </a:rPr>
              <a:t>Jianxi</a:t>
            </a:r>
            <a:r>
              <a:rPr lang="en-US" altLang="en-US" sz="2400" dirty="0" smtClean="0">
                <a:solidFill>
                  <a:srgbClr val="FFFFCC"/>
                </a:solidFill>
                <a:latin typeface="Comic Sans MS" pitchFamily="66" charset="0"/>
              </a:rPr>
              <a:t>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v"/>
            </a:pPr>
            <a:endParaRPr lang="en-US" altLang="en-US" sz="2400" dirty="0" smtClean="0">
              <a:solidFill>
                <a:srgbClr val="FFFFCC"/>
              </a:solidFill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v"/>
            </a:pPr>
            <a:r>
              <a:rPr lang="en-US" altLang="en-US" sz="2400" dirty="0" smtClean="0">
                <a:solidFill>
                  <a:srgbClr val="FFFFCC"/>
                </a:solidFill>
                <a:latin typeface="Comic Sans MS" pitchFamily="66" charset="0"/>
              </a:rPr>
              <a:t> In the autumn of 1935, they reached the mountains in the north where they could regroup and launch new offensives.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v"/>
            </a:pPr>
            <a:endParaRPr lang="en-US" altLang="en-US" sz="2400" dirty="0" smtClean="0">
              <a:solidFill>
                <a:srgbClr val="FFFFCC"/>
              </a:solidFill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v"/>
            </a:pPr>
            <a:r>
              <a:rPr lang="en-US" altLang="en-US" sz="2400" dirty="0" smtClean="0">
                <a:solidFill>
                  <a:srgbClr val="FFFFCC"/>
                </a:solidFill>
                <a:latin typeface="Comic Sans MS" pitchFamily="66" charset="0"/>
              </a:rPr>
              <a:t> Only a tenth of those who had set out were still alive.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400" dirty="0" smtClean="0">
                <a:solidFill>
                  <a:srgbClr val="FFFFCC"/>
                </a:solidFill>
                <a:latin typeface="Comic Sans MS" pitchFamily="66" charset="0"/>
              </a:rPr>
              <a:t>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v"/>
            </a:pPr>
            <a:r>
              <a:rPr lang="en-US" altLang="en-US" sz="2400" dirty="0" smtClean="0">
                <a:solidFill>
                  <a:srgbClr val="FFFFCC"/>
                </a:solidFill>
                <a:latin typeface="Comic Sans MS" pitchFamily="66" charset="0"/>
              </a:rPr>
              <a:t>Mao </a:t>
            </a:r>
            <a:r>
              <a:rPr lang="en-US" altLang="en-US" sz="2400" dirty="0" err="1" smtClean="0">
                <a:solidFill>
                  <a:srgbClr val="FFFFCC"/>
                </a:solidFill>
                <a:latin typeface="Comic Sans MS" pitchFamily="66" charset="0"/>
              </a:rPr>
              <a:t>Ze</a:t>
            </a:r>
            <a:r>
              <a:rPr lang="en-US" altLang="en-US" sz="2400" dirty="0" smtClean="0">
                <a:solidFill>
                  <a:srgbClr val="FFFFCC"/>
                </a:solidFill>
                <a:latin typeface="Comic Sans MS" pitchFamily="66" charset="0"/>
              </a:rPr>
              <a:t> Dong was elected Chairman of the party </a:t>
            </a:r>
            <a:r>
              <a:rPr lang="en-US" altLang="en-US" sz="2400" dirty="0" smtClean="0">
                <a:solidFill>
                  <a:srgbClr val="FFFFCC"/>
                </a:solidFill>
                <a:latin typeface="Comic Sans MS" pitchFamily="66" charset="0"/>
              </a:rPr>
              <a:t/>
            </a:r>
            <a:br>
              <a:rPr lang="en-US" altLang="en-US" sz="2400" dirty="0" smtClean="0">
                <a:solidFill>
                  <a:srgbClr val="FFFFCC"/>
                </a:solidFill>
                <a:latin typeface="Comic Sans MS" pitchFamily="66" charset="0"/>
              </a:rPr>
            </a:br>
            <a:r>
              <a:rPr lang="en-US" altLang="en-US" sz="2400" dirty="0" smtClean="0">
                <a:solidFill>
                  <a:srgbClr val="FFFFCC"/>
                </a:solidFill>
                <a:latin typeface="Comic Sans MS" pitchFamily="66" charset="0"/>
              </a:rPr>
              <a:t>at </a:t>
            </a:r>
            <a:r>
              <a:rPr lang="en-US" altLang="en-US" sz="2400" dirty="0" smtClean="0">
                <a:solidFill>
                  <a:srgbClr val="FFFFCC"/>
                </a:solidFill>
                <a:latin typeface="Comic Sans MS" pitchFamily="66" charset="0"/>
              </a:rPr>
              <a:t>the end of the march.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4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43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76200"/>
            <a:ext cx="8839200" cy="9144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4000" b="1" smtClean="0">
                <a:solidFill>
                  <a:srgbClr val="FF9933"/>
                </a:solidFill>
                <a:latin typeface="Comic Sans MS" pitchFamily="66" charset="0"/>
              </a:rPr>
              <a:t>Chiang Kai-Shek v. Mao Zedong</a:t>
            </a:r>
          </a:p>
        </p:txBody>
      </p:sp>
      <p:pic>
        <p:nvPicPr>
          <p:cNvPr id="6147" name="Picture 7" descr="mao-zedong-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3488" y="1066800"/>
            <a:ext cx="3567112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8" descr="425px-Chiang_Kai-she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066800"/>
            <a:ext cx="32385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0"/>
            <a:ext cx="7772400" cy="685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b="1" smtClean="0">
                <a:solidFill>
                  <a:srgbClr val="FF9933"/>
                </a:solidFill>
                <a:latin typeface="Comic Sans MS" pitchFamily="66" charset="0"/>
              </a:rPr>
              <a:t>Japanese Invasion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/>
          <a:lstStyle/>
          <a:p>
            <a:pPr eaLnBrk="1" hangingPunct="1">
              <a:buFont typeface="Wingdings" pitchFamily="2" charset="2"/>
              <a:buChar char="v"/>
            </a:pPr>
            <a:r>
              <a:rPr lang="en-US" altLang="en-US" dirty="0" smtClean="0">
                <a:solidFill>
                  <a:srgbClr val="FFFFCC"/>
                </a:solidFill>
                <a:latin typeface="Comic Sans MS" pitchFamily="66" charset="0"/>
              </a:rPr>
              <a:t>The Japanese invaded Manchuria in 1931 to obtain mineral resources.</a:t>
            </a:r>
          </a:p>
          <a:p>
            <a:pPr eaLnBrk="1" hangingPunct="1">
              <a:buFont typeface="Wingdings" pitchFamily="2" charset="2"/>
              <a:buChar char="v"/>
            </a:pPr>
            <a:endParaRPr lang="en-US" altLang="en-US" dirty="0" smtClean="0">
              <a:solidFill>
                <a:srgbClr val="FFFFCC"/>
              </a:solidFill>
              <a:latin typeface="Comic Sans MS" pitchFamily="66" charset="0"/>
            </a:endParaRPr>
          </a:p>
          <a:p>
            <a:pPr eaLnBrk="1" hangingPunct="1">
              <a:buFont typeface="Wingdings" pitchFamily="2" charset="2"/>
              <a:buChar char="v"/>
            </a:pPr>
            <a:r>
              <a:rPr lang="en-US" altLang="en-US" dirty="0" smtClean="0">
                <a:solidFill>
                  <a:srgbClr val="FFFFCC"/>
                </a:solidFill>
                <a:latin typeface="Comic Sans MS" pitchFamily="66" charset="0"/>
              </a:rPr>
              <a:t>In 1937, Japan used Manchuria as a base to invade eastern China.</a:t>
            </a:r>
          </a:p>
          <a:p>
            <a:pPr eaLnBrk="1" hangingPunct="1">
              <a:buFont typeface="Wingdings" pitchFamily="2" charset="2"/>
              <a:buChar char="v"/>
            </a:pPr>
            <a:endParaRPr lang="en-US" altLang="en-US" dirty="0" smtClean="0">
              <a:solidFill>
                <a:srgbClr val="FFFFCC"/>
              </a:solidFill>
              <a:latin typeface="Comic Sans MS" pitchFamily="66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en-US" altLang="en-US" dirty="0" smtClean="0">
              <a:solidFill>
                <a:srgbClr val="FFFFCC"/>
              </a:solidFill>
              <a:latin typeface="Comic Sans MS" pitchFamily="66" charset="0"/>
            </a:endParaRPr>
          </a:p>
          <a:p>
            <a:pPr eaLnBrk="1" hangingPunct="1">
              <a:buFont typeface="Wingdings" pitchFamily="2" charset="2"/>
              <a:buChar char="v"/>
            </a:pPr>
            <a:r>
              <a:rPr lang="en-US" altLang="en-US" dirty="0" smtClean="0">
                <a:solidFill>
                  <a:srgbClr val="FFFFCC"/>
                </a:solidFill>
                <a:latin typeface="Comic Sans MS" pitchFamily="66" charset="0"/>
              </a:rPr>
              <a:t>Their invasion of Nanjing was so brutal that it became known as the “The Rape of Nanjing”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1295400"/>
            <a:ext cx="7696200" cy="2133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mtClean="0">
                <a:solidFill>
                  <a:srgbClr val="FFFFCC"/>
                </a:solidFill>
                <a:latin typeface="Comic Sans MS" pitchFamily="66" charset="0"/>
              </a:rPr>
              <a:t>Communists and Nationalist join forces to fight against the Japanese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0" y="4495800"/>
            <a:ext cx="6400800" cy="762000"/>
          </a:xfrm>
        </p:spPr>
        <p:txBody>
          <a:bodyPr>
            <a:normAutofit fontScale="92500"/>
          </a:bodyPr>
          <a:lstStyle/>
          <a:p>
            <a:pPr eaLnBrk="1" hangingPunct="1"/>
            <a:r>
              <a:rPr lang="en-US" altLang="en-US" smtClean="0">
                <a:solidFill>
                  <a:srgbClr val="FFFFCC"/>
                </a:solidFill>
                <a:latin typeface="Comic Sans MS" pitchFamily="66" charset="0"/>
              </a:rPr>
              <a:t>The Japanese were defeated in 1945.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76200"/>
            <a:ext cx="7772400" cy="685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b="1" smtClean="0">
                <a:solidFill>
                  <a:srgbClr val="FF9933"/>
                </a:solidFill>
                <a:latin typeface="Comic Sans MS" pitchFamily="66" charset="0"/>
              </a:rPr>
              <a:t>Civil War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1143000"/>
            <a:ext cx="9144000" cy="5715000"/>
          </a:xfrm>
        </p:spPr>
        <p:txBody>
          <a:bodyPr/>
          <a:lstStyle/>
          <a:p>
            <a:pPr eaLnBrk="1" hangingPunct="1">
              <a:buFont typeface="Wingdings" pitchFamily="2" charset="2"/>
              <a:buChar char="v"/>
            </a:pPr>
            <a:r>
              <a:rPr lang="en-US" altLang="en-US" dirty="0" smtClean="0">
                <a:solidFill>
                  <a:srgbClr val="FFFFCC"/>
                </a:solidFill>
                <a:latin typeface="Comic Sans MS" pitchFamily="66" charset="0"/>
              </a:rPr>
              <a:t>After the defeat of Japan, civil war broke out between the Communists and Nationalists it lasted until 1949.</a:t>
            </a:r>
          </a:p>
          <a:p>
            <a:pPr eaLnBrk="1" hangingPunct="1">
              <a:buFont typeface="Wingdings" pitchFamily="2" charset="2"/>
              <a:buChar char="v"/>
            </a:pPr>
            <a:endParaRPr lang="en-US" altLang="en-US" dirty="0" smtClean="0">
              <a:solidFill>
                <a:srgbClr val="FFFFCC"/>
              </a:solidFill>
              <a:latin typeface="Comic Sans MS" pitchFamily="66" charset="0"/>
            </a:endParaRPr>
          </a:p>
          <a:p>
            <a:pPr eaLnBrk="1" hangingPunct="1">
              <a:buFont typeface="Wingdings" pitchFamily="2" charset="2"/>
              <a:buChar char="v"/>
            </a:pPr>
            <a:r>
              <a:rPr lang="en-US" altLang="en-US" dirty="0" smtClean="0">
                <a:solidFill>
                  <a:srgbClr val="FFFFCC"/>
                </a:solidFill>
                <a:latin typeface="Comic Sans MS" pitchFamily="66" charset="0"/>
              </a:rPr>
              <a:t>The Nationalists were supported </a:t>
            </a:r>
            <a:r>
              <a:rPr lang="en-US" altLang="en-US" dirty="0" smtClean="0">
                <a:solidFill>
                  <a:srgbClr val="FFFFCC"/>
                </a:solidFill>
                <a:latin typeface="Comic Sans MS" pitchFamily="66" charset="0"/>
              </a:rPr>
              <a:t/>
            </a:r>
            <a:br>
              <a:rPr lang="en-US" altLang="en-US" dirty="0" smtClean="0">
                <a:solidFill>
                  <a:srgbClr val="FFFFCC"/>
                </a:solidFill>
                <a:latin typeface="Comic Sans MS" pitchFamily="66" charset="0"/>
              </a:rPr>
            </a:br>
            <a:r>
              <a:rPr lang="en-US" altLang="en-US" dirty="0" smtClean="0">
                <a:solidFill>
                  <a:srgbClr val="FFFFCC"/>
                </a:solidFill>
                <a:latin typeface="Comic Sans MS" pitchFamily="66" charset="0"/>
              </a:rPr>
              <a:t>by </a:t>
            </a:r>
            <a:r>
              <a:rPr lang="en-US" altLang="en-US" dirty="0" smtClean="0">
                <a:solidFill>
                  <a:srgbClr val="FFFFCC"/>
                </a:solidFill>
                <a:latin typeface="Comic Sans MS" pitchFamily="66" charset="0"/>
              </a:rPr>
              <a:t>the United States.</a:t>
            </a:r>
          </a:p>
          <a:p>
            <a:pPr eaLnBrk="1" hangingPunct="1">
              <a:buFont typeface="Wingdings" pitchFamily="2" charset="2"/>
              <a:buChar char="v"/>
            </a:pPr>
            <a:endParaRPr lang="en-US" altLang="en-US" dirty="0" smtClean="0">
              <a:solidFill>
                <a:srgbClr val="FFFFCC"/>
              </a:solidFill>
              <a:latin typeface="Comic Sans MS" pitchFamily="66" charset="0"/>
            </a:endParaRPr>
          </a:p>
          <a:p>
            <a:pPr eaLnBrk="1" hangingPunct="1">
              <a:buFont typeface="Wingdings" pitchFamily="2" charset="2"/>
              <a:buChar char="v"/>
            </a:pPr>
            <a:r>
              <a:rPr lang="en-US" altLang="en-US" dirty="0" smtClean="0">
                <a:solidFill>
                  <a:srgbClr val="FFFFCC"/>
                </a:solidFill>
                <a:latin typeface="Comic Sans MS" pitchFamily="66" charset="0"/>
              </a:rPr>
              <a:t>Communist supported by the Soviet Union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981200"/>
          </a:xfrm>
        </p:spPr>
        <p:txBody>
          <a:bodyPr/>
          <a:lstStyle/>
          <a:p>
            <a:pPr eaLnBrk="1" hangingPunct="1"/>
            <a:r>
              <a:rPr lang="en-US" altLang="en-US" sz="3600" smtClean="0">
                <a:solidFill>
                  <a:srgbClr val="FFFFCC"/>
                </a:solidFill>
                <a:latin typeface="Comic Sans MS" pitchFamily="66" charset="0"/>
              </a:rPr>
              <a:t>In 1949, the Communists led by Mao Zedong defeated the Nationalists led by Chiang Kai-Shek.</a:t>
            </a:r>
          </a:p>
        </p:txBody>
      </p:sp>
      <p:pic>
        <p:nvPicPr>
          <p:cNvPr id="10243" name="Picture 3" descr="chin-cw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2362200"/>
            <a:ext cx="6172200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267</TotalTime>
  <Words>534</Words>
  <Application>Microsoft Office PowerPoint</Application>
  <PresentationFormat>On-screen Show (4:3)</PresentationFormat>
  <Paragraphs>73</Paragraphs>
  <Slides>11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Times New Roman</vt:lpstr>
      <vt:lpstr>Arial</vt:lpstr>
      <vt:lpstr>Comic Sans MS</vt:lpstr>
      <vt:lpstr>Wingdings</vt:lpstr>
      <vt:lpstr>Webdings</vt:lpstr>
      <vt:lpstr>Apex</vt:lpstr>
      <vt:lpstr>The rise and fall of the Kuomintang (The Nationalist Party)</vt:lpstr>
      <vt:lpstr>The Chinese Revolution</vt:lpstr>
      <vt:lpstr>Kuomintang (The Nationalist Party)</vt:lpstr>
      <vt:lpstr>Civil War</vt:lpstr>
      <vt:lpstr>Chiang Kai-Shek v. Mao Zedong</vt:lpstr>
      <vt:lpstr>Japanese Invasion</vt:lpstr>
      <vt:lpstr>Communists and Nationalist join forces to fight against the Japanese</vt:lpstr>
      <vt:lpstr>Civil War</vt:lpstr>
      <vt:lpstr>In 1949, the Communists led by Mao Zedong defeated the Nationalists led by Chiang Kai-Shek.</vt:lpstr>
      <vt:lpstr>Why did the Communists win?</vt:lpstr>
      <vt:lpstr>Nationalists escape to Taiwan</vt:lpstr>
    </vt:vector>
  </TitlesOfParts>
  <Company>PMCSD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Communist Rise to Power</dc:title>
  <dc:creator>PSCD</dc:creator>
  <cp:lastModifiedBy>Tokio Marine Management</cp:lastModifiedBy>
  <cp:revision>24</cp:revision>
  <dcterms:created xsi:type="dcterms:W3CDTF">2004-03-16T14:08:50Z</dcterms:created>
  <dcterms:modified xsi:type="dcterms:W3CDTF">2016-03-07T13:17:58Z</dcterms:modified>
</cp:coreProperties>
</file>