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4" r:id="rId2"/>
    <p:sldId id="275" r:id="rId3"/>
    <p:sldId id="271" r:id="rId4"/>
    <p:sldId id="272" r:id="rId5"/>
    <p:sldId id="273" r:id="rId6"/>
    <p:sldId id="26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368D9-4F14-4DAF-A0BF-D0FFB07BC413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34A30C-8EC6-4A47-8B01-02050C460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7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4A30C-8EC6-4A47-8B01-02050C460D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4A30C-8EC6-4A47-8B01-02050C460D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4A30C-8EC6-4A47-8B01-02050C460D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5000 BC</a:t>
            </a:r>
            <a:r>
              <a:rPr lang="en-US" baseline="0" dirty="0" smtClean="0"/>
              <a:t>  IRAQ – Make Beer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4A30C-8EC6-4A47-8B01-02050C460D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4A30C-8EC6-4A47-8B01-02050C460D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C92834-98B5-4C44-A692-66328AAC79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52E6-ADBC-4253-AC91-BD0DCC285DA0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C20A-2359-4AD7-B9A9-38478052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6F3B-0C30-47B5-9904-1A5D9EC89B2A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A90F-00A1-4F1F-B60F-145B9D37B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72883-7A01-43E0-98DD-04CFAE2BF444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0ED0-2DBD-4237-807E-928A19794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606F-BD21-434D-A89B-DADEA4A8D3F3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7A0C-87ED-4596-B655-945CA113F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727A-EBEA-4AFA-A127-48F50041E72C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43EF-5192-4939-9154-7E3FA7CE0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D0ED-5DD0-41D0-AA2B-71676C7093FE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308F7-6123-494B-A70B-833AB56C8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3B0D-2F70-4DDB-A7D3-EA4697F82B0D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1B06-87F5-4635-A246-C458D7CB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5E9D-688A-4E9F-B7DA-5BE870CC933B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F4E4-AAAA-4DA0-910C-77E369D01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75C3-E1F0-4061-B88B-30D6788AD78E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F52D-3631-4410-B91C-E38FF2CD7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509A-AA30-4D46-A250-494F6B4583D5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F0B6-1D8A-4485-8701-43AE03F73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DDE13-EC11-46D9-9889-D12DD525918F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E1CC-35CF-46B0-AAF9-BBA820EA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D6C4074-47F7-4665-B0FD-723C85C7A4B1}" type="datetimeFigureOut">
              <a:rPr lang="en-US"/>
              <a:pPr>
                <a:defRPr/>
              </a:pPr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39899BE-B93D-44D7-8FEF-F4FBEFD7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A_Brief_History_of_Pretty_Much_Everything.wm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077200" cy="914400"/>
          </a:xfrm>
        </p:spPr>
        <p:txBody>
          <a:bodyPr/>
          <a:lstStyle/>
          <a:p>
            <a:r>
              <a:rPr lang="en-US" dirty="0" smtClean="0"/>
              <a:t>AIM:  </a:t>
            </a:r>
            <a:r>
              <a:rPr lang="en-US" dirty="0" smtClean="0">
                <a:solidFill>
                  <a:schemeClr val="tx1"/>
                </a:solidFill>
              </a:rPr>
              <a:t>What is History?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828800"/>
            <a:ext cx="8077200" cy="1905000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NOW</a:t>
            </a:r>
            <a:r>
              <a:rPr lang="en-US" sz="3200" b="1" dirty="0">
                <a:solidFill>
                  <a:srgbClr val="FFC800"/>
                </a:solidFill>
                <a:latin typeface="+mj-lt"/>
                <a:ea typeface="+mj-ea"/>
                <a:cs typeface="+mj-cs"/>
              </a:rPr>
              <a:t>:  </a:t>
            </a:r>
            <a:r>
              <a:rPr lang="en-US" sz="3200" b="1" dirty="0">
                <a:latin typeface="+mj-lt"/>
                <a:ea typeface="+mj-ea"/>
                <a:cs typeface="+mj-cs"/>
              </a:rPr>
              <a:t>Explore the 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quotes on the worksheet and </a:t>
            </a:r>
            <a:r>
              <a:rPr lang="en-US" sz="3200" b="1" dirty="0">
                <a:latin typeface="+mj-lt"/>
                <a:ea typeface="+mj-ea"/>
                <a:cs typeface="+mj-cs"/>
              </a:rPr>
              <a:t>determine whether they are a positive or </a:t>
            </a:r>
            <a:r>
              <a:rPr lang="en-US" sz="3200" b="1">
                <a:latin typeface="+mj-lt"/>
                <a:ea typeface="+mj-ea"/>
                <a:cs typeface="+mj-cs"/>
              </a:rPr>
              <a:t>negative  </a:t>
            </a:r>
            <a:r>
              <a:rPr lang="en-US" sz="3200" b="1" smtClean="0">
                <a:latin typeface="+mj-lt"/>
                <a:ea typeface="+mj-ea"/>
                <a:cs typeface="+mj-cs"/>
              </a:rPr>
              <a:t>view </a:t>
            </a:r>
            <a:r>
              <a:rPr lang="en-US" sz="3200" b="1" dirty="0">
                <a:latin typeface="+mj-lt"/>
                <a:ea typeface="+mj-ea"/>
                <a:cs typeface="+mj-cs"/>
              </a:rPr>
              <a:t>of history?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_Brief_History_of_Pretty_Much_Everyth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3400" y="914400"/>
            <a:ext cx="8088923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History?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19812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History is not just a simple list of facts from the past. It is the way people look at or interpret the meaning of those facts.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Different people will look at the facts in different ways.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81000"/>
            <a:ext cx="35702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History is the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study of the past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ft Arrow 6"/>
          <p:cNvSpPr/>
          <p:nvPr/>
        </p:nvSpPr>
        <p:spPr>
          <a:xfrm>
            <a:off x="3276600" y="4953000"/>
            <a:ext cx="8382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Interpretation &amp; Point of View (POV)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5029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4128"/>
          </a:xfrm>
        </p:spPr>
        <p:txBody>
          <a:bodyPr/>
          <a:lstStyle/>
          <a:p>
            <a:r>
              <a:rPr lang="en-US" dirty="0" smtClean="0"/>
              <a:t>What’s Included?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81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Prehistory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History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914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Before Writing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905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Writing (</a:t>
            </a:r>
            <a:r>
              <a:rPr lang="en-US" sz="2400" dirty="0" smtClean="0">
                <a:solidFill>
                  <a:srgbClr val="FFFF00"/>
                </a:solidFill>
              </a:rPr>
              <a:t>800BC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9144000" cy="32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>
            <a:normAutofit/>
          </a:bodyPr>
          <a:lstStyle/>
          <a:p>
            <a:r>
              <a:rPr lang="en-US" dirty="0" smtClean="0"/>
              <a:t>Different  Methods 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"/>
            <a:ext cx="2209800" cy="295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0" y="342900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Herodotus</a:t>
            </a:r>
            <a:r>
              <a:rPr lang="en-US" sz="2000" dirty="0">
                <a:solidFill>
                  <a:prstClr val="white"/>
                </a:solidFill>
              </a:rPr>
              <a:t> of Halicarnassus </a:t>
            </a:r>
            <a:r>
              <a:rPr lang="en-US" sz="2000" dirty="0" smtClean="0">
                <a:solidFill>
                  <a:prstClr val="white"/>
                </a:solidFill>
              </a:rPr>
              <a:t>(c.484 </a:t>
            </a:r>
            <a:r>
              <a:rPr lang="en-US" sz="2000" dirty="0">
                <a:solidFill>
                  <a:prstClr val="white"/>
                </a:solidFill>
              </a:rPr>
              <a:t>BCE – </a:t>
            </a:r>
            <a:r>
              <a:rPr lang="en-US" sz="2000" dirty="0" smtClean="0">
                <a:solidFill>
                  <a:prstClr val="white"/>
                </a:solidFill>
              </a:rPr>
              <a:t>c.425 </a:t>
            </a:r>
            <a:r>
              <a:rPr lang="en-US" sz="2000" dirty="0">
                <a:solidFill>
                  <a:prstClr val="white"/>
                </a:solidFill>
              </a:rPr>
              <a:t>BCE)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4184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Thucydides </a:t>
            </a:r>
            <a:r>
              <a:rPr lang="en-US" dirty="0" smtClean="0">
                <a:solidFill>
                  <a:prstClr val="white"/>
                </a:solidFill>
              </a:rPr>
              <a:t>(c.460 BCE – c.400 BCE)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429000"/>
            <a:ext cx="23098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ine Callout 2 9"/>
          <p:cNvSpPr/>
          <p:nvPr/>
        </p:nvSpPr>
        <p:spPr>
          <a:xfrm>
            <a:off x="838200" y="1066800"/>
            <a:ext cx="4191000" cy="1676400"/>
          </a:xfrm>
          <a:prstGeom prst="borderCallout2">
            <a:avLst>
              <a:gd name="adj1" fmla="val 14617"/>
              <a:gd name="adj2" fmla="val 100096"/>
              <a:gd name="adj3" fmla="val 16270"/>
              <a:gd name="adj4" fmla="val 115234"/>
              <a:gd name="adj5" fmla="val 33161"/>
              <a:gd name="adj6" fmla="val 129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Used stories told to him from different cultures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to write his books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“The Histories”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4572000" y="4419600"/>
            <a:ext cx="4191000" cy="1905000"/>
          </a:xfrm>
          <a:prstGeom prst="borderCallout2">
            <a:avLst>
              <a:gd name="adj1" fmla="val 26187"/>
              <a:gd name="adj2" fmla="val 922"/>
              <a:gd name="adj3" fmla="val -16788"/>
              <a:gd name="adj4" fmla="val -15675"/>
              <a:gd name="adj5" fmla="val -17252"/>
              <a:gd name="adj6" fmla="val -26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Used scientific approach attributing major events to human choice rather than divine intervention and relied of factual and observations.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9479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Timeline Basics</a:t>
            </a:r>
            <a:endParaRPr lang="en-US" sz="6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447800"/>
            <a:ext cx="518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Circa?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2971800"/>
            <a:ext cx="701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Corbel" pitchFamily="34" charset="0"/>
              </a:rPr>
              <a:t>Circa means:  </a:t>
            </a:r>
            <a:r>
              <a:rPr lang="en-US" sz="3600" dirty="0">
                <a:solidFill>
                  <a:srgbClr val="C00000"/>
                </a:solidFill>
                <a:latin typeface="Corbel" pitchFamily="34" charset="0"/>
              </a:rPr>
              <a:t>around or about</a:t>
            </a:r>
          </a:p>
          <a:p>
            <a:endParaRPr lang="en-US" sz="3600" dirty="0">
              <a:latin typeface="Corbel" pitchFamily="34" charset="0"/>
            </a:endParaRPr>
          </a:p>
          <a:p>
            <a:pPr lvl="1"/>
            <a:r>
              <a:rPr lang="en-US" sz="3600" dirty="0">
                <a:latin typeface="Corbel" pitchFamily="34" charset="0"/>
              </a:rPr>
              <a:t>Examples:   </a:t>
            </a:r>
            <a:r>
              <a:rPr lang="en-US" sz="3600" dirty="0">
                <a:solidFill>
                  <a:srgbClr val="00B050"/>
                </a:solidFill>
                <a:latin typeface="Corbel" pitchFamily="34" charset="0"/>
              </a:rPr>
              <a:t>c. </a:t>
            </a:r>
            <a:r>
              <a:rPr lang="en-US" sz="3600" dirty="0" smtClean="0">
                <a:solidFill>
                  <a:srgbClr val="00B050"/>
                </a:solidFill>
                <a:latin typeface="Corbel" pitchFamily="34" charset="0"/>
              </a:rPr>
              <a:t>5000BC</a:t>
            </a:r>
            <a:endParaRPr lang="en-US" sz="3600" dirty="0">
              <a:solidFill>
                <a:srgbClr val="00B050"/>
              </a:solidFill>
              <a:latin typeface="Corbel" pitchFamily="34" charset="0"/>
            </a:endParaRPr>
          </a:p>
          <a:p>
            <a:pPr lvl="1"/>
            <a:r>
              <a:rPr lang="en-US" sz="3600" dirty="0">
                <a:latin typeface="Corbel" pitchFamily="34" charset="0"/>
              </a:rPr>
              <a:t>                        </a:t>
            </a:r>
            <a:r>
              <a:rPr lang="en-US" sz="3600" dirty="0">
                <a:solidFill>
                  <a:srgbClr val="00B050"/>
                </a:solidFill>
                <a:latin typeface="Corbel" pitchFamily="34" charset="0"/>
              </a:rPr>
              <a:t>c. </a:t>
            </a:r>
            <a:r>
              <a:rPr lang="en-US" sz="3600" dirty="0" smtClean="0">
                <a:solidFill>
                  <a:srgbClr val="00B050"/>
                </a:solidFill>
                <a:latin typeface="Corbel" pitchFamily="34" charset="0"/>
              </a:rPr>
              <a:t>20,000BCE</a:t>
            </a:r>
            <a:endParaRPr lang="en-US" sz="3600" dirty="0">
              <a:solidFill>
                <a:srgbClr val="00B050"/>
              </a:solidFill>
              <a:latin typeface="Corbel" pitchFamily="34" charset="0"/>
            </a:endParaRPr>
          </a:p>
          <a:p>
            <a:pPr lvl="1"/>
            <a:r>
              <a:rPr lang="en-US" sz="3600" dirty="0">
                <a:latin typeface="Corbel" pitchFamily="34" charset="0"/>
              </a:rPr>
              <a:t>                        </a:t>
            </a:r>
            <a:r>
              <a:rPr lang="en-US" sz="3600" dirty="0">
                <a:solidFill>
                  <a:srgbClr val="00B0F0"/>
                </a:solidFill>
                <a:latin typeface="Corbel" pitchFamily="34" charset="0"/>
              </a:rPr>
              <a:t>c.  </a:t>
            </a:r>
            <a:r>
              <a:rPr lang="en-US" sz="3600" dirty="0" smtClean="0">
                <a:solidFill>
                  <a:srgbClr val="00B0F0"/>
                </a:solidFill>
                <a:latin typeface="Corbel" pitchFamily="34" charset="0"/>
              </a:rPr>
              <a:t>300AD</a:t>
            </a:r>
          </a:p>
          <a:p>
            <a:pPr lvl="1"/>
            <a:r>
              <a:rPr lang="en-US" sz="3600" dirty="0">
                <a:solidFill>
                  <a:srgbClr val="00B0F0"/>
                </a:solidFill>
                <a:latin typeface="Corbel" pitchFamily="34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Corbel" pitchFamily="34" charset="0"/>
              </a:rPr>
              <a:t>                       c. 800CE</a:t>
            </a:r>
            <a:endParaRPr lang="en-US" sz="3600" dirty="0">
              <a:solidFill>
                <a:srgbClr val="00B0F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647</TotalTime>
  <Words>184</Words>
  <Application>Microsoft Office PowerPoint</Application>
  <PresentationFormat>On-screen Show (4:3)</PresentationFormat>
  <Paragraphs>34</Paragraphs>
  <Slides>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AIM:  What is History?</vt:lpstr>
      <vt:lpstr>PowerPoint Presentation</vt:lpstr>
      <vt:lpstr>What is History?</vt:lpstr>
      <vt:lpstr>What’s Included?</vt:lpstr>
      <vt:lpstr>Different  Methods ?</vt:lpstr>
      <vt:lpstr>Timeline Basics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Timelines:</dc:title>
  <dc:creator>Alex</dc:creator>
  <cp:lastModifiedBy>Alex Ott</cp:lastModifiedBy>
  <cp:revision>31</cp:revision>
  <dcterms:created xsi:type="dcterms:W3CDTF">2008-10-15T21:11:41Z</dcterms:created>
  <dcterms:modified xsi:type="dcterms:W3CDTF">2014-08-24T17:16:47Z</dcterms:modified>
</cp:coreProperties>
</file>