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2" r:id="rId3"/>
    <p:sldId id="259" r:id="rId4"/>
    <p:sldId id="260" r:id="rId5"/>
    <p:sldId id="258" r:id="rId6"/>
    <p:sldId id="33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21" r:id="rId23"/>
    <p:sldId id="322" r:id="rId24"/>
    <p:sldId id="323" r:id="rId25"/>
    <p:sldId id="279" r:id="rId26"/>
    <p:sldId id="320" r:id="rId27"/>
    <p:sldId id="324" r:id="rId28"/>
    <p:sldId id="280" r:id="rId29"/>
    <p:sldId id="281" r:id="rId30"/>
    <p:sldId id="325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>
        <p:scale>
          <a:sx n="95" d="100"/>
          <a:sy n="95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65ED42-EFE3-4842-9781-1B8A6A663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BA22F9-9D49-4284-BC22-A4684F377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648FF-8BDC-4137-B770-BE87C32CEFE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842B1-4284-4987-9734-30B91772E37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89EC8-7583-498D-BEB2-FFF057067FF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0C9B7-F17C-4146-9D22-8E81251266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234E7-63C8-4046-854C-1ACAC8D6C5F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8BFA9-3EFB-4E2C-9F37-FA36487ECB5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4620D-A7DD-4FF2-840E-4ED8C8B36D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45B3C-C694-4451-9DA9-D3AA9E2C4F9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2A33D-2E66-43EA-B419-7EDA58E3F81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ADE0A-665A-4ADA-9437-305E52F8735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93733-6C9F-44ED-9BB2-F1B46DC1D45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83763-C565-4F10-B87B-0011E571DF5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55A59-3875-41A3-A111-CA4A45623A9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B6389-4A0E-42E5-AD04-2E4B5C706BE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32344-79CD-47A9-A097-C9033749DEC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9AFB4-337A-4B30-8FC6-66AEB3513CE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066B6-17B7-437D-A45F-C98088D60AD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2F450-64E8-412B-A65F-94F33B9C39B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D7E81-4EDC-4A27-904C-55E50B57C0F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529C2-CC6C-4A12-8635-E879C76CDDF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18325-3FCF-492F-B145-D45375C9D61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24EA0-2B3F-4A3E-BC28-FF3A79F317B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FB853-416D-4803-8373-EDBFD99C529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ED6CC-32D0-4ADA-B3AD-A364FBD6436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F9F2-1863-4065-9F03-34787AD86A0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D57E2-7AB0-46E2-A4E6-4CAD5C55C0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1B6CECCD-83AB-4825-A8F9-98191318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9704-A3F1-49A6-B93F-E1FA768B0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8356-953A-47C1-A175-51D95309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33A5-124A-48F7-8F77-15B3CB0A7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81E7-9821-4B36-9C05-ECF9736D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42F3-9545-43C5-BB21-B1FEC8890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B172-0B6C-4C84-8034-13FD5F9C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4E73-7A9C-49ED-BB02-33169D7E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178C-8574-4015-A816-35CB9972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3AA1-9632-4D6C-83CC-975502F3D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3F0C-3EF3-4780-9362-EBB15BE9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2BDC-9578-4759-BB54-D93B3284D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0C77-593A-48A9-93AF-E15AD39B4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E517A0A8-4A9B-4A65-B1C0-F999B3CB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http://www.wm.edu/about/images/icons/email_icon.gif" TargetMode="External"/><Relationship Id="rId7" Type="http://schemas.openxmlformats.org/officeDocument/2006/relationships/hyperlink" Target="http://www.wm.edu/index.php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m.edu/admission/index.php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www.wm.edu/academics/index.php" TargetMode="External"/><Relationship Id="rId10" Type="http://schemas.openxmlformats.org/officeDocument/2006/relationships/hyperlink" Target="http://images.google.com/imgres?imgurl=http://imagecache2.allposters.com/images/pic/FIP/VA-00113-C~College-of-William-and-Mary-Williamsburg-Virginia-Posters.jpg&amp;imgrefurl=https://www.allposters.co.uk/RedirectLocale.asp%3Fdom%3D0%26url%3D%252Fsp.asp%253Fsearch%253D%2526c%253Dc%2526apnum%253D907638%26lang%3D1&amp;h=278&amp;w=400&amp;sz=47&amp;hl=en&amp;start=27&amp;usg=__ykVlqi_gMIiXVOYSGPjCaMEtYV8=&amp;tbnid=r0VJmg89dzaf1M:&amp;tbnh=86&amp;tbnw=124&amp;prev=/images%3Fq%3DCOLLEGE%2BOF%2BWILLIAM%2B%2526%2BMARY%26start%3D20%26gbv%3D2%26ndsp%3D20%26hl%3Den%26sa%3DN" TargetMode="External"/><Relationship Id="rId4" Type="http://schemas.openxmlformats.org/officeDocument/2006/relationships/hyperlink" Target="http://www.wm.edu/about/index.php" TargetMode="External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European State Consolidation in the 17</a:t>
            </a:r>
            <a:r>
              <a:rPr lang="en-US" altLang="en-US" baseline="30000" smtClean="0"/>
              <a:t>th</a:t>
            </a:r>
            <a:r>
              <a:rPr lang="en-US" altLang="en-US" smtClean="0"/>
              <a:t> &amp; 18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 EURO - Chapter 16</a:t>
            </a:r>
          </a:p>
          <a:p>
            <a:pPr eaLnBrk="1" hangingPunct="1"/>
            <a:r>
              <a:rPr lang="en-US" altLang="en-US" smtClean="0"/>
              <a:t>Age of Absolutism &amp; Constitutionalism in Western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Parliament’s Response 1628: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Willing to  approve $ for king ONLY if he agreed to the</a:t>
            </a:r>
          </a:p>
          <a:p>
            <a:pPr eaLnBrk="1" hangingPunct="1"/>
            <a:r>
              <a:rPr lang="en-US" altLang="en-US" sz="2400" b="1" i="1" u="sng" smtClean="0"/>
              <a:t>Petition of Right:</a:t>
            </a:r>
          </a:p>
          <a:p>
            <a:pPr eaLnBrk="1" hangingPunct="1"/>
            <a:r>
              <a:rPr lang="en-US" altLang="en-US" sz="2400" smtClean="0"/>
              <a:t>1. No forced loans –</a:t>
            </a:r>
            <a:r>
              <a:rPr lang="en-US" altLang="en-US" sz="2400" i="1" smtClean="0"/>
              <a:t>”without consent by act of Parliament”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2. No imprisonment w/o due cause</a:t>
            </a:r>
          </a:p>
          <a:p>
            <a:pPr eaLnBrk="1" hangingPunct="1"/>
            <a:r>
              <a:rPr lang="en-US" altLang="en-US" sz="2400" smtClean="0"/>
              <a:t>3. No quartering of troops in private homes</a:t>
            </a:r>
          </a:p>
        </p:txBody>
      </p:sp>
      <p:pic>
        <p:nvPicPr>
          <p:cNvPr id="12292" name="Picture 7" descr="2ct-6a_s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819400"/>
            <a:ext cx="3810000" cy="178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King Charles I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Agreed to petition…</a:t>
            </a:r>
          </a:p>
          <a:p>
            <a:pPr eaLnBrk="1" hangingPunct="1"/>
            <a:r>
              <a:rPr lang="en-US" altLang="en-US" sz="2800" smtClean="0"/>
              <a:t>But then </a:t>
            </a:r>
            <a:r>
              <a:rPr lang="en-US" altLang="en-US" sz="2800" b="1" smtClean="0"/>
              <a:t>dissolved the Parliament in 1629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13316" name="Picture 7" descr="charlesI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1438" y="1981200"/>
            <a:ext cx="249713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Short Parliament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King Charles forced to call on Parliament in 1640 (April – May)</a:t>
            </a:r>
          </a:p>
          <a:p>
            <a:pPr eaLnBrk="1" hangingPunct="1"/>
            <a:r>
              <a:rPr lang="en-US" altLang="en-US" sz="2800" smtClean="0"/>
              <a:t>Because he Needed $ for war against Scotland</a:t>
            </a:r>
          </a:p>
        </p:txBody>
      </p:sp>
      <p:pic>
        <p:nvPicPr>
          <p:cNvPr id="14340" name="Picture 7" descr="020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7438" y="1981200"/>
            <a:ext cx="33115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Parliament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Refused to give funds until King Charles I addressed a long list of grievances</a:t>
            </a:r>
          </a:p>
          <a:p>
            <a:pPr eaLnBrk="1" hangingPunct="1"/>
            <a:r>
              <a:rPr lang="en-US" altLang="en-US" smtClean="0"/>
              <a:t>As a result…</a:t>
            </a:r>
          </a:p>
          <a:p>
            <a:pPr eaLnBrk="1" hangingPunct="1"/>
            <a:r>
              <a:rPr lang="en-US" altLang="en-US" smtClean="0"/>
              <a:t>King Charles  I dissolved  Parliament </a:t>
            </a:r>
            <a:r>
              <a:rPr lang="en-US" altLang="en-US" i="1" smtClean="0"/>
              <a:t>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Long Parliament (1640-1660)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Scots defeated English (summer 1640)</a:t>
            </a:r>
          </a:p>
          <a:p>
            <a:pPr eaLnBrk="1" hangingPunct="1"/>
            <a:r>
              <a:rPr lang="en-US" altLang="en-US" sz="2800" smtClean="0"/>
              <a:t>King Charles I  was forced to call on Parliament</a:t>
            </a:r>
          </a:p>
          <a:p>
            <a:pPr eaLnBrk="1" hangingPunct="1"/>
            <a:r>
              <a:rPr lang="en-US" altLang="en-US" sz="2800" i="1" smtClean="0"/>
              <a:t>How will members of Parliament react to the king</a:t>
            </a:r>
            <a:r>
              <a:rPr lang="en-US" altLang="en-US" sz="2800" smtClean="0"/>
              <a:t>?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16388" name="Picture 7" descr="020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5038" y="1981200"/>
            <a:ext cx="33115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English Civil War Began When… (1642-1646)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Parliament overthrew King Charles I</a:t>
            </a:r>
          </a:p>
          <a:p>
            <a:pPr eaLnBrk="1" hangingPunct="1"/>
            <a:r>
              <a:rPr lang="en-US" altLang="en-US" sz="2800" b="1" u="sng" smtClean="0"/>
              <a:t>King’s Supporters</a:t>
            </a:r>
            <a:r>
              <a:rPr lang="en-US" altLang="en-US" sz="2800" u="sng" smtClean="0"/>
              <a:t> </a:t>
            </a:r>
            <a:r>
              <a:rPr lang="en-US" altLang="en-US" sz="2800" smtClean="0"/>
              <a:t>= </a:t>
            </a:r>
            <a:r>
              <a:rPr lang="en-US" altLang="en-US" sz="2800" i="1" smtClean="0"/>
              <a:t>Cavaliers</a:t>
            </a:r>
          </a:p>
          <a:p>
            <a:pPr eaLnBrk="1" hangingPunct="1"/>
            <a:r>
              <a:rPr lang="en-US" altLang="en-US" sz="2800" b="1" u="sng" smtClean="0"/>
              <a:t>Parliamentary Opposition</a:t>
            </a:r>
            <a:r>
              <a:rPr lang="en-US" altLang="en-US" sz="2800" u="sng" smtClean="0"/>
              <a:t> </a:t>
            </a:r>
            <a:r>
              <a:rPr lang="en-US" altLang="en-US" sz="2800" smtClean="0"/>
              <a:t>= </a:t>
            </a:r>
            <a:r>
              <a:rPr lang="en-US" altLang="en-US" sz="2800" i="1" smtClean="0"/>
              <a:t>roundheads</a:t>
            </a:r>
          </a:p>
        </p:txBody>
      </p:sp>
      <p:pic>
        <p:nvPicPr>
          <p:cNvPr id="17412" name="Picture 7" descr="Gathering%20Clouds,%20ECW%20co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Parliament Victorious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1. Formed an Alliance w/ Scotland to overthrow King Charles I</a:t>
            </a:r>
          </a:p>
          <a:p>
            <a:pPr eaLnBrk="1" hangingPunct="1"/>
            <a:r>
              <a:rPr lang="en-US" altLang="en-US" sz="2800" smtClean="0"/>
              <a:t>2. </a:t>
            </a:r>
            <a:r>
              <a:rPr lang="en-US" altLang="en-US" sz="2800" b="1" smtClean="0"/>
              <a:t>Oliver Cromwell </a:t>
            </a:r>
            <a:r>
              <a:rPr lang="en-US" altLang="en-US" sz="2800" smtClean="0"/>
              <a:t>led Parliament army</a:t>
            </a:r>
          </a:p>
        </p:txBody>
      </p:sp>
      <p:pic>
        <p:nvPicPr>
          <p:cNvPr id="18436" name="Picture 7" descr="HowatCro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2538" y="1981200"/>
            <a:ext cx="29813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Charles I Was Defeated!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and Executed  in 1649</a:t>
            </a:r>
          </a:p>
          <a:p>
            <a:pPr algn="ctr" eaLnBrk="1" hangingPunct="1"/>
            <a:r>
              <a:rPr lang="en-US" altLang="en-US" sz="2800" b="1" u="sng" smtClean="0"/>
              <a:t>1619-1660 England became :</a:t>
            </a:r>
          </a:p>
          <a:p>
            <a:pPr eaLnBrk="1" hangingPunct="1"/>
            <a:r>
              <a:rPr lang="en-US" altLang="en-US" sz="2800" smtClean="0"/>
              <a:t>A Puritan Republic</a:t>
            </a:r>
          </a:p>
          <a:p>
            <a:pPr eaLnBrk="1" hangingPunct="1"/>
            <a:r>
              <a:rPr lang="en-US" altLang="en-US" sz="2800" smtClean="0"/>
              <a:t>&lt;- Oliver Cromwell emerged as political ruler / new military dictator</a:t>
            </a:r>
          </a:p>
        </p:txBody>
      </p:sp>
      <p:pic>
        <p:nvPicPr>
          <p:cNvPr id="19460" name="Picture 7" descr="crom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9313" y="1981200"/>
            <a:ext cx="34829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Oliver Cromwell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Conquered Scotland &amp; Ireland</a:t>
            </a:r>
          </a:p>
          <a:p>
            <a:pPr eaLnBrk="1" hangingPunct="1"/>
            <a:r>
              <a:rPr lang="en-US" altLang="en-US" sz="2800" smtClean="0"/>
              <a:t>Disbanded Parliament</a:t>
            </a:r>
          </a:p>
          <a:p>
            <a:pPr eaLnBrk="1" hangingPunct="1"/>
            <a:r>
              <a:rPr lang="en-US" altLang="en-US" sz="2800" smtClean="0"/>
              <a:t>Proclaimed himself </a:t>
            </a:r>
            <a:r>
              <a:rPr lang="en-US" altLang="en-US" sz="2800" i="1" smtClean="0"/>
              <a:t>“Lord Protector”</a:t>
            </a:r>
          </a:p>
          <a:p>
            <a:pPr eaLnBrk="1" hangingPunct="1"/>
            <a:r>
              <a:rPr lang="en-US" altLang="en-US" sz="2800" smtClean="0"/>
              <a:t>Supported by army</a:t>
            </a:r>
          </a:p>
        </p:txBody>
      </p:sp>
      <p:pic>
        <p:nvPicPr>
          <p:cNvPr id="20484" name="Picture 7" descr="oliver-cromwell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81200"/>
            <a:ext cx="3352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Oliver Cromwell’s Strict Puritanical Moral Code: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Prohibited:</a:t>
            </a:r>
          </a:p>
          <a:p>
            <a:pPr eaLnBrk="1" hangingPunct="1"/>
            <a:r>
              <a:rPr lang="en-US" altLang="en-US" sz="2800" smtClean="0"/>
              <a:t>Dancing, gambling, theatre going, alcohol, sports, freedom of the press</a:t>
            </a:r>
          </a:p>
          <a:p>
            <a:pPr eaLnBrk="1" hangingPunct="1"/>
            <a:r>
              <a:rPr lang="en-US" altLang="en-US" sz="2800" smtClean="0"/>
              <a:t>People disliked Cromwell’s strict, harsh, Puritanical rule </a:t>
            </a:r>
            <a:r>
              <a:rPr lang="en-US" altLang="en-US" sz="2800" smtClean="0">
                <a:sym typeface="Wingdings" pitchFamily="2" charset="2"/>
              </a:rPr>
              <a:t></a:t>
            </a:r>
            <a:endParaRPr lang="en-US" altLang="en-US" sz="2800" smtClean="0"/>
          </a:p>
        </p:txBody>
      </p:sp>
      <p:pic>
        <p:nvPicPr>
          <p:cNvPr id="21508" name="Picture 7" descr="CROM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5513" y="1981200"/>
            <a:ext cx="33289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17</a:t>
            </a:r>
            <a:r>
              <a:rPr lang="en-US" altLang="en-US" baseline="30000" smtClean="0"/>
              <a:t>th</a:t>
            </a:r>
            <a:r>
              <a:rPr lang="en-US" altLang="en-US" smtClean="0"/>
              <a:t> &amp; 18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b="1" u="sng" smtClean="0"/>
              <a:t>England, France, Austria, Prussia, Russia Established/Maintained: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1</a:t>
            </a:r>
            <a:r>
              <a:rPr lang="en-US" altLang="en-US" smtClean="0"/>
              <a:t>. Strong Monarchies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2.</a:t>
            </a:r>
            <a:r>
              <a:rPr lang="en-US" altLang="en-US" smtClean="0"/>
              <a:t> Standing armies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3</a:t>
            </a:r>
            <a:r>
              <a:rPr lang="en-US" altLang="en-US" smtClean="0"/>
              <a:t>.Efficient tax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4</a:t>
            </a:r>
            <a:r>
              <a:rPr lang="en-US" altLang="en-US" smtClean="0"/>
              <a:t>. Large Bureaucracies (appointed govt. officials)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5</a:t>
            </a:r>
            <a:r>
              <a:rPr lang="en-US" altLang="en-US" smtClean="0"/>
              <a:t>. the Loyalty of  their nobility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Oliver Cromwell died in 1658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English people restored the monarchy</a:t>
            </a:r>
          </a:p>
          <a:p>
            <a:pPr eaLnBrk="1" hangingPunct="1"/>
            <a:r>
              <a:rPr lang="en-US" altLang="en-US" sz="2800" u="sng" smtClean="0"/>
              <a:t>Charles II became King 1660 </a:t>
            </a:r>
            <a:r>
              <a:rPr lang="en-US" altLang="en-US" sz="2800" smtClean="0"/>
              <a:t>_</a:t>
            </a:r>
            <a:r>
              <a:rPr lang="en-US" altLang="en-US" sz="280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His Father was Charles I </a:t>
            </a:r>
            <a:endParaRPr lang="en-US" altLang="en-US" sz="2800" smtClean="0"/>
          </a:p>
        </p:txBody>
      </p:sp>
      <p:pic>
        <p:nvPicPr>
          <p:cNvPr id="22532" name="Picture 7" descr="280px-Charles_II_of_England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524000"/>
            <a:ext cx="3810000" cy="4572000"/>
          </a:xfrm>
          <a:noFill/>
        </p:spPr>
      </p:pic>
      <p:pic>
        <p:nvPicPr>
          <p:cNvPr id="22533" name="Picture 6" descr="http://ts3.mm.bing.net/th?id=I.4528163307455046&amp;pid=1.7&amp;w=118&amp;h=155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0"/>
            <a:ext cx="152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King Charles II (ruled: 1660-1685)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“Stuart Restoration”</a:t>
            </a:r>
          </a:p>
          <a:p>
            <a:pPr eaLnBrk="1" hangingPunct="1"/>
            <a:r>
              <a:rPr lang="en-US" altLang="en-US" sz="2800" smtClean="0"/>
              <a:t>Leaned lessons from past Kings- </a:t>
            </a:r>
            <a:r>
              <a:rPr lang="en-US" altLang="en-US" sz="2800" i="1" smtClean="0"/>
              <a:t>don’t mess with Parliament!</a:t>
            </a:r>
          </a:p>
          <a:p>
            <a:pPr eaLnBrk="1" hangingPunct="1"/>
            <a:r>
              <a:rPr lang="en-US" altLang="en-US" sz="2800" smtClean="0"/>
              <a:t>Tolerant of religious groups,but favored Catholicism</a:t>
            </a:r>
          </a:p>
        </p:txBody>
      </p:sp>
      <p:pic>
        <p:nvPicPr>
          <p:cNvPr id="23556" name="Picture 7" descr="BHC260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35814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The Popish Plot, 1678</a:t>
            </a:r>
          </a:p>
        </p:txBody>
      </p:sp>
      <p:sp>
        <p:nvSpPr>
          <p:cNvPr id="24579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Titus Oates swore before a court…</a:t>
            </a:r>
          </a:p>
          <a:p>
            <a:r>
              <a:rPr lang="en-US" altLang="en-US" smtClean="0"/>
              <a:t>That Jesuits  were planning to kill King Charles II!!</a:t>
            </a:r>
          </a:p>
          <a:p>
            <a:r>
              <a:rPr lang="en-US" altLang="en-US" smtClean="0"/>
              <a:t>And replace him with his </a:t>
            </a:r>
            <a:r>
              <a:rPr lang="en-US" altLang="en-US" i="1" smtClean="0"/>
              <a:t>Catholic </a:t>
            </a:r>
            <a:r>
              <a:rPr lang="en-US" altLang="en-US" smtClean="0"/>
              <a:t>Brother, James !</a:t>
            </a:r>
          </a:p>
        </p:txBody>
      </p:sp>
      <p:pic>
        <p:nvPicPr>
          <p:cNvPr id="24581" name="Picture 4" descr="http://restoration.typepad.com/photos/uncategorized/2008/10/27/popish_plot_playc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657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Accusation A Lie, However…</a:t>
            </a:r>
          </a:p>
        </p:txBody>
      </p:sp>
      <p:sp>
        <p:nvSpPr>
          <p:cNvPr id="25603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560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1. Stirred up anti-Catholic sentiments</a:t>
            </a:r>
          </a:p>
          <a:p>
            <a:r>
              <a:rPr lang="en-US" altLang="en-US" smtClean="0"/>
              <a:t>2. Parliament believed Oates</a:t>
            </a:r>
          </a:p>
          <a:p>
            <a:r>
              <a:rPr lang="en-US" altLang="en-US" smtClean="0"/>
              <a:t>3. Innocent people tried &amp; executed for treason</a:t>
            </a:r>
          </a:p>
          <a:p>
            <a:endParaRPr lang="en-US" altLang="en-US" smtClean="0"/>
          </a:p>
        </p:txBody>
      </p:sp>
      <p:pic>
        <p:nvPicPr>
          <p:cNvPr id="25605" name="Picture 2" descr="http://upload.wikimedia.org/wikipedia/commons/c/cf/Popish_Plot_Playcar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657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 A Result, 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Catholics were banned from Parliament in1678</a:t>
            </a:r>
          </a:p>
          <a:p>
            <a:r>
              <a:rPr lang="en-US" altLang="en-US" smtClean="0"/>
              <a:t>Ironically, Charles II  converted to Catholicism  on his deathbed (1685)</a:t>
            </a:r>
          </a:p>
        </p:txBody>
      </p:sp>
      <p:pic>
        <p:nvPicPr>
          <p:cNvPr id="26628" name="Picture 2" descr="http://www.vahistorical.org/collecting/kc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37592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James II (R. 1685-1688)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Brother of Charles II</a:t>
            </a:r>
          </a:p>
          <a:p>
            <a:pPr eaLnBrk="1" hangingPunct="1"/>
            <a:r>
              <a:rPr lang="en-US" altLang="en-US" sz="2800" u="sng" smtClean="0"/>
              <a:t>Unpopular monarch</a:t>
            </a:r>
          </a:p>
          <a:p>
            <a:pPr eaLnBrk="1" hangingPunct="1"/>
            <a:r>
              <a:rPr lang="en-US" altLang="en-US" sz="2800" smtClean="0"/>
              <a:t>1. Catholic = controversial</a:t>
            </a:r>
          </a:p>
          <a:p>
            <a:pPr eaLnBrk="1" hangingPunct="1"/>
            <a:r>
              <a:rPr lang="en-US" altLang="en-US" sz="2800" i="1" smtClean="0"/>
              <a:t>Why?</a:t>
            </a:r>
          </a:p>
          <a:p>
            <a:pPr eaLnBrk="1" hangingPunct="1"/>
            <a:r>
              <a:rPr lang="en-US" altLang="en-US" sz="2800" smtClean="0"/>
              <a:t>2. Absolute ruler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27652" name="Picture 7" descr="king_james_II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7600" y="1981200"/>
            <a:ext cx="32496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James II Repealed the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u="sng" smtClean="0"/>
              <a:t>Test Act </a:t>
            </a:r>
            <a:r>
              <a:rPr lang="en-US" altLang="en-US" smtClean="0"/>
              <a:t>– required all civil &amp; military officials of the crown to swear an oath against the doctrine of </a:t>
            </a:r>
            <a:r>
              <a:rPr lang="en-US" altLang="en-US" i="1" smtClean="0"/>
              <a:t>Transubstantiation</a:t>
            </a:r>
          </a:p>
        </p:txBody>
      </p:sp>
      <p:sp>
        <p:nvSpPr>
          <p:cNvPr id="28676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8677" name="Picture 2" descr="http://upload.wikimedia.org/wikipedia/commons/a/ae/James_II_(headsho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Monarch vs. Parliament (again)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Parliament was upset, so…</a:t>
            </a:r>
          </a:p>
          <a:p>
            <a:r>
              <a:rPr lang="en-US" altLang="en-US" smtClean="0"/>
              <a:t>James II dissolved Parliament!!</a:t>
            </a:r>
          </a:p>
          <a:p>
            <a:r>
              <a:rPr lang="en-US" altLang="en-US" smtClean="0"/>
              <a:t>Appointed Catholics to high positions  in court, army.</a:t>
            </a:r>
          </a:p>
          <a:p>
            <a:endParaRPr lang="en-US" altLang="en-US" smtClean="0"/>
          </a:p>
        </p:txBody>
      </p:sp>
      <p:sp>
        <p:nvSpPr>
          <p:cNvPr id="29700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9701" name="Picture 2" descr="http://upload.wikimedia.org/wikipedia/commons/a/ae/James_II_(headsho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38325"/>
            <a:ext cx="2209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king_james_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81200"/>
            <a:ext cx="20431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English People Fed Up With Political Instability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People wanted James II ‘s  Protestant Daughter Mary to succeed him…</a:t>
            </a:r>
          </a:p>
          <a:p>
            <a:pPr eaLnBrk="1" hangingPunct="1"/>
            <a:r>
              <a:rPr lang="en-US" altLang="en-US" sz="2800" smtClean="0"/>
              <a:t>But then James II HAD A SON…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30724" name="Picture 7" descr="84823-004-4D10595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3613" y="1981200"/>
            <a:ext cx="32543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 of  James II’S Reign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army was sent to depose him…</a:t>
            </a:r>
          </a:p>
          <a:p>
            <a:pPr eaLnBrk="1" hangingPunct="1"/>
            <a:r>
              <a:rPr lang="en-US" altLang="en-US" smtClean="0"/>
              <a:t>James II forced to flee -to France</a:t>
            </a:r>
          </a:p>
          <a:p>
            <a:pPr eaLnBrk="1" hangingPunct="1"/>
            <a:r>
              <a:rPr lang="en-US" altLang="en-US" b="1" u="sng" smtClean="0"/>
              <a:t>1689 Parliament Proclaimed :</a:t>
            </a:r>
          </a:p>
          <a:p>
            <a:pPr eaLnBrk="1" hangingPunct="1"/>
            <a:r>
              <a:rPr lang="en-US" altLang="en-US" smtClean="0"/>
              <a:t>Mary II &amp; William III King &amp; Queen</a:t>
            </a:r>
          </a:p>
          <a:p>
            <a:pPr eaLnBrk="1" hangingPunct="1"/>
            <a:r>
              <a:rPr lang="en-US" altLang="en-US" b="1" i="1" smtClean="0"/>
              <a:t>“Glorious Revolution” – a bloodless 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 Models of Government Emerged: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1. Parliamentary Monarchy:</a:t>
            </a:r>
          </a:p>
          <a:p>
            <a:pPr eaLnBrk="1" hangingPunct="1"/>
            <a:r>
              <a:rPr lang="en-US" altLang="en-US" smtClean="0"/>
              <a:t>England</a:t>
            </a:r>
          </a:p>
          <a:p>
            <a:pPr eaLnBrk="1" hangingPunct="1"/>
            <a:r>
              <a:rPr lang="en-US" altLang="en-US" smtClean="0"/>
              <a:t>Parliament &amp; Monarch work together </a:t>
            </a:r>
          </a:p>
          <a:p>
            <a:pPr eaLnBrk="1" hangingPunct="1"/>
            <a:r>
              <a:rPr lang="en-US" altLang="en-US" smtClean="0"/>
              <a:t>Parliament is summoned by King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2.  Political Absolutism:</a:t>
            </a:r>
          </a:p>
          <a:p>
            <a:pPr eaLnBrk="1" hangingPunct="1"/>
            <a:r>
              <a:rPr lang="en-US" altLang="en-US" smtClean="0"/>
              <a:t>France</a:t>
            </a:r>
          </a:p>
          <a:p>
            <a:pPr eaLnBrk="1" hangingPunct="1"/>
            <a:r>
              <a:rPr lang="en-US" altLang="en-US" smtClean="0"/>
              <a:t>Monarch should have unlimited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Parliamentary Monarchy- England</a:t>
            </a:r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smtClean="0"/>
              <a:t>Power struggles between King &amp; Parliament 17</a:t>
            </a:r>
            <a:r>
              <a:rPr lang="en-US" altLang="en-US" b="1" i="1" baseline="30000" smtClean="0"/>
              <a:t>TH</a:t>
            </a:r>
            <a:r>
              <a:rPr lang="en-US" altLang="en-US" b="1" i="1" smtClean="0"/>
              <a:t> Century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 1. James I (1603), Charles I (1625)</a:t>
            </a:r>
          </a:p>
          <a:p>
            <a:r>
              <a:rPr lang="en-US" altLang="en-US" smtClean="0"/>
              <a:t>2. Oliver Cromwell ‘s Puritan Republic (deviation from Monarchy (1619-1660)</a:t>
            </a:r>
          </a:p>
          <a:p>
            <a:r>
              <a:rPr lang="en-US" altLang="en-US" smtClean="0"/>
              <a:t>3. Charles II (1660), James II  (1685)</a:t>
            </a:r>
          </a:p>
          <a:p>
            <a:r>
              <a:rPr lang="en-US" altLang="en-US" smtClean="0"/>
              <a:t>4. “Glorious Revolution” – William &amp; Mary, 1689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William &amp; Mary Established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Bill of Rights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1</a:t>
            </a:r>
            <a:r>
              <a:rPr lang="en-US" altLang="en-US" sz="2400" smtClean="0"/>
              <a:t>. Limited powers of monarchy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2.</a:t>
            </a:r>
            <a:r>
              <a:rPr lang="en-US" altLang="en-US" sz="2400" smtClean="0"/>
              <a:t> Guaranteed civil liberties for privileged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3.</a:t>
            </a:r>
            <a:r>
              <a:rPr lang="en-US" altLang="en-US" sz="2400" smtClean="0"/>
              <a:t> Monarchs subject to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4.</a:t>
            </a:r>
            <a:r>
              <a:rPr lang="en-US" altLang="en-US" sz="2400" smtClean="0"/>
              <a:t> Monarchs would rule by consent of parliament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5.</a:t>
            </a:r>
            <a:r>
              <a:rPr lang="en-US" altLang="en-US" sz="2400" smtClean="0"/>
              <a:t> Prohibited Catholics from occupying English Throne</a:t>
            </a:r>
          </a:p>
        </p:txBody>
      </p:sp>
      <p:pic>
        <p:nvPicPr>
          <p:cNvPr id="33796" name="Picture 7" descr="aa%20William%20and%20Mary_Copyright%20Historic%20Royal%20Palaces%200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05000"/>
            <a:ext cx="38100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Connections…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/>
              <a:t>College of William &amp; Mary</a:t>
            </a:r>
            <a:r>
              <a:rPr lang="en-US" altLang="en-US" u="sng" smtClean="0"/>
              <a:t> </a:t>
            </a:r>
          </a:p>
          <a:p>
            <a:pPr eaLnBrk="1" hangingPunct="1"/>
            <a:r>
              <a:rPr lang="en-US" altLang="en-US" smtClean="0"/>
              <a:t>Founded 1693 in Williamsburg, Virginia (U.S.A.)</a:t>
            </a:r>
          </a:p>
          <a:p>
            <a:pPr eaLnBrk="1" hangingPunct="1"/>
            <a:r>
              <a:rPr lang="en-US" altLang="en-US" smtClean="0"/>
              <a:t>Second oldest University in U.S.A</a:t>
            </a:r>
          </a:p>
          <a:p>
            <a:pPr eaLnBrk="1" hangingPunct="1"/>
            <a:r>
              <a:rPr lang="en-US" altLang="en-US" smtClean="0"/>
              <a:t>Educated 3 Future Presidents :Thomas Jefferson, John Tyler &amp; James Monroe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College of William &amp; 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Georgia" pitchFamily="18" charset="0"/>
              </a:rPr>
              <a:t> </a:t>
            </a:r>
          </a:p>
          <a:p>
            <a:pPr lvl="1" eaLnBrk="1" fontAlgn="b" hangingPunct="1">
              <a:buFontTx/>
              <a:buChar char="•"/>
            </a:pPr>
            <a:r>
              <a:rPr lang="en-US" altLang="en-US" sz="2400" smtClean="0">
                <a:solidFill>
                  <a:srgbClr val="434343"/>
                </a:solidFill>
                <a:latin typeface="Helvetica" pitchFamily="34" charset="0"/>
                <a:hlinkClick r:id="rId4" tooltip="About William &amp; Mary"/>
              </a:rPr>
              <a:t> </a:t>
            </a:r>
            <a:endParaRPr lang="en-US" altLang="en-US" sz="2400" smtClean="0">
              <a:solidFill>
                <a:srgbClr val="434343"/>
              </a:solidFill>
              <a:latin typeface="Helvetica" pitchFamily="34" charset="0"/>
            </a:endParaRPr>
          </a:p>
          <a:p>
            <a:pPr lvl="1" eaLnBrk="1" fontAlgn="b" hangingPunct="1">
              <a:buFontTx/>
              <a:buChar char="•"/>
            </a:pPr>
            <a:r>
              <a:rPr lang="en-US" altLang="en-US" sz="2400" smtClean="0">
                <a:solidFill>
                  <a:srgbClr val="434343"/>
                </a:solidFill>
                <a:latin typeface="Helvetica" pitchFamily="34" charset="0"/>
                <a:hlinkClick r:id="rId5" tooltip="William &amp; Mary Academics"/>
              </a:rPr>
              <a:t> </a:t>
            </a:r>
            <a:endParaRPr lang="en-US" altLang="en-US" sz="2400" smtClean="0">
              <a:solidFill>
                <a:srgbClr val="434343"/>
              </a:solidFill>
              <a:latin typeface="Helvetica" pitchFamily="34" charset="0"/>
            </a:endParaRPr>
          </a:p>
          <a:p>
            <a:pPr lvl="1" eaLnBrk="1" fontAlgn="b" hangingPunct="1">
              <a:buFontTx/>
              <a:buChar char="•"/>
            </a:pPr>
            <a:r>
              <a:rPr lang="en-US" altLang="en-US" sz="2400" smtClean="0">
                <a:solidFill>
                  <a:srgbClr val="434343"/>
                </a:solidFill>
                <a:latin typeface="Helvetica" pitchFamily="34" charset="0"/>
                <a:hlinkClick r:id="rId6" tooltip="William &amp; Mary Admissions"/>
              </a:rPr>
              <a:t> </a:t>
            </a:r>
            <a:endParaRPr lang="en-US" altLang="en-US" sz="2400" smtClean="0">
              <a:solidFill>
                <a:srgbClr val="434343"/>
              </a:solidFill>
              <a:latin typeface="Helvetica" pitchFamily="34" charset="0"/>
            </a:endParaRPr>
          </a:p>
        </p:txBody>
      </p:sp>
      <p:sp>
        <p:nvSpPr>
          <p:cNvPr id="35844" name="Rectangle 9">
            <a:hlinkClick r:id="rId7" tooltip="William &amp; Mary Home"/>
          </p:cNvPr>
          <p:cNvSpPr>
            <a:spLocks noChangeArrowheads="1"/>
          </p:cNvSpPr>
          <p:nvPr/>
        </p:nvSpPr>
        <p:spPr bwMode="auto">
          <a:xfrm>
            <a:off x="-3376613" y="20081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-3376613" y="4484688"/>
            <a:ext cx="914400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01" tIns="44436" rIns="44436" bIns="44436">
            <a:spAutoFit/>
          </a:bodyPr>
          <a:lstStyle/>
          <a:p>
            <a:pPr fontAlgn="b">
              <a:buFontTx/>
              <a:buChar char="•"/>
            </a:pPr>
            <a:r>
              <a:rPr lang="en-US" altLang="en-US">
                <a:solidFill>
                  <a:srgbClr val="434343"/>
                </a:solidFill>
                <a:latin typeface="Helvetica" pitchFamily="34" charset="0"/>
              </a:rPr>
              <a:t> </a:t>
            </a:r>
          </a:p>
          <a:p>
            <a:pPr eaLnBrk="0" hangingPunct="0"/>
            <a:endParaRPr lang="en-US" altLang="en-US"/>
          </a:p>
        </p:txBody>
      </p:sp>
      <p:pic>
        <p:nvPicPr>
          <p:cNvPr id="35846" name="Picture 7" descr="William &amp; Mary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029200"/>
            <a:ext cx="20113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7" descr="Banner Imag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810000" y="1752600"/>
            <a:ext cx="4648200" cy="4038600"/>
          </a:xfrm>
          <a:noFill/>
        </p:spPr>
      </p:pic>
      <p:pic>
        <p:nvPicPr>
          <p:cNvPr id="35848" name="Picture 19" descr="VA-00113-C~College-of-William-and-Mary-Williamsburg-Virginia-Poster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22860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William &amp; Mary Cres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953000"/>
            <a:ext cx="1211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England,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 smtClean="0"/>
              <a:t>Political model: </a:t>
            </a:r>
            <a:r>
              <a:rPr lang="en-US" altLang="en-US" sz="2800" smtClean="0"/>
              <a:t>Parliamentary Monarchy</a:t>
            </a:r>
          </a:p>
          <a:p>
            <a:pPr eaLnBrk="1" hangingPunct="1"/>
            <a:r>
              <a:rPr lang="en-US" altLang="en-US" sz="2800" smtClean="0"/>
              <a:t>Parliament was dominated by landowners &amp; nobles</a:t>
            </a:r>
          </a:p>
          <a:p>
            <a:pPr eaLnBrk="1" hangingPunct="1"/>
            <a:r>
              <a:rPr lang="en-US" altLang="en-US" sz="2800" smtClean="0"/>
              <a:t>17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&amp; 18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century </a:t>
            </a:r>
            <a:r>
              <a:rPr lang="en-US" altLang="en-US" sz="2800" i="1" smtClean="0"/>
              <a:t>“Age of Aristocracy”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6148" name="Picture 7" descr="GreatBritai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92338"/>
            <a:ext cx="3810000" cy="3690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1. James I (ruled:1603-1625)</a:t>
            </a:r>
            <a:br>
              <a:rPr lang="en-US" altLang="en-US" u="sng" smtClean="0"/>
            </a:b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Believed in the </a:t>
            </a:r>
            <a:r>
              <a:rPr lang="en-US" altLang="en-US" sz="2800" i="1" smtClean="0"/>
              <a:t>“Divine Right of Kings”</a:t>
            </a:r>
          </a:p>
          <a:p>
            <a:pPr eaLnBrk="1" hangingPunct="1"/>
            <a:r>
              <a:rPr lang="en-US" altLang="en-US" sz="2800" smtClean="0"/>
              <a:t>And Rarely called on Parliament</a:t>
            </a:r>
          </a:p>
        </p:txBody>
      </p:sp>
      <p:pic>
        <p:nvPicPr>
          <p:cNvPr id="7172" name="Picture 7" descr="James_I_of_England_by_Daniel_Mytens_in_162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8100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King James I of England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smtClean="0"/>
              <a:t>“ Kings are not only God’s lieutenants upon earth, and sit on God’s throne, but even by God himself they are called gods.”</a:t>
            </a:r>
          </a:p>
          <a:p>
            <a:endParaRPr lang="en-US" altLang="en-US" i="1" smtClean="0"/>
          </a:p>
          <a:p>
            <a:r>
              <a:rPr lang="en-US" altLang="en-US" i="1" smtClean="0"/>
              <a:t>- King James I</a:t>
            </a:r>
          </a:p>
        </p:txBody>
      </p:sp>
      <p:pic>
        <p:nvPicPr>
          <p:cNvPr id="8196" name="Picture 7" descr="James_I_of_England_by_Daniel_Mytens_in_1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86200"/>
            <a:ext cx="22098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Duke Of Buckingham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James I’s </a:t>
            </a:r>
            <a:r>
              <a:rPr lang="en-US" altLang="en-US" sz="2800" i="1" smtClean="0"/>
              <a:t>Favorite</a:t>
            </a:r>
            <a:r>
              <a:rPr lang="en-US" altLang="en-US" sz="2800" smtClean="0"/>
              <a:t> noble</a:t>
            </a:r>
          </a:p>
          <a:p>
            <a:pPr eaLnBrk="1" hangingPunct="1"/>
            <a:r>
              <a:rPr lang="en-US" altLang="en-US" sz="2800" smtClean="0"/>
              <a:t>Sold noble titles to highest bidders</a:t>
            </a:r>
          </a:p>
          <a:p>
            <a:pPr eaLnBrk="1" hangingPunct="1"/>
            <a:r>
              <a:rPr lang="en-US" altLang="en-US" sz="2800" smtClean="0"/>
              <a:t>The Nobility was outraged!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9220" name="Picture 7" descr="85px-GeorgeVillier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81200"/>
            <a:ext cx="3733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James 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Negotiated Peace with Spain in 1604</a:t>
            </a:r>
          </a:p>
          <a:p>
            <a:pPr eaLnBrk="1" hangingPunct="1"/>
            <a:r>
              <a:rPr lang="en-US" altLang="en-US" sz="2800" smtClean="0"/>
              <a:t>Parliament not happy</a:t>
            </a:r>
          </a:p>
          <a:p>
            <a:pPr eaLnBrk="1" hangingPunct="1"/>
            <a:r>
              <a:rPr lang="en-US" altLang="en-US" sz="2800" smtClean="0"/>
              <a:t>1624 England went to war with Spain (again)</a:t>
            </a:r>
          </a:p>
          <a:p>
            <a:pPr eaLnBrk="1" hangingPunct="1"/>
            <a:r>
              <a:rPr lang="en-US" altLang="en-US" sz="2800" smtClean="0"/>
              <a:t>Needed $ for war…</a:t>
            </a:r>
          </a:p>
        </p:txBody>
      </p:sp>
      <p:pic>
        <p:nvPicPr>
          <p:cNvPr id="10244" name="Picture 7" descr="KingJamesI%20DB%20per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7650" y="1981200"/>
            <a:ext cx="24511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Charles I ( Ruled 1625-1649)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Son of James I - Became King 1625</a:t>
            </a:r>
          </a:p>
          <a:p>
            <a:pPr eaLnBrk="1" hangingPunct="1"/>
            <a:r>
              <a:rPr lang="en-US" altLang="en-US" sz="2800" smtClean="0"/>
              <a:t>Raised taxes without Parliament permission</a:t>
            </a:r>
          </a:p>
          <a:p>
            <a:pPr eaLnBrk="1" hangingPunct="1"/>
            <a:r>
              <a:rPr lang="en-US" altLang="en-US" sz="2800" i="1" u="sng" smtClean="0"/>
              <a:t>“Forced Loan” tax</a:t>
            </a:r>
            <a:r>
              <a:rPr lang="en-US" altLang="en-US" sz="2800" u="sng" smtClean="0"/>
              <a:t> </a:t>
            </a:r>
            <a:r>
              <a:rPr lang="en-US" altLang="en-US" sz="2800" smtClean="0"/>
              <a:t>imposed on English property owners</a:t>
            </a:r>
          </a:p>
          <a:p>
            <a:pPr eaLnBrk="1" hangingPunct="1"/>
            <a:r>
              <a:rPr lang="en-US" altLang="en-US" sz="2800" smtClean="0"/>
              <a:t>Imprisoned those who refused to pay</a:t>
            </a:r>
          </a:p>
        </p:txBody>
      </p:sp>
      <p:pic>
        <p:nvPicPr>
          <p:cNvPr id="11268" name="Picture 7" descr="charles-i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8063" y="1981200"/>
            <a:ext cx="31638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849</TotalTime>
  <Words>985</Words>
  <Application>Microsoft Office PowerPoint</Application>
  <PresentationFormat>On-screen Show (4:3)</PresentationFormat>
  <Paragraphs>176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Arial</vt:lpstr>
      <vt:lpstr>Wingdings</vt:lpstr>
      <vt:lpstr>Georgia</vt:lpstr>
      <vt:lpstr>Helvetica</vt:lpstr>
      <vt:lpstr>Ribbons</vt:lpstr>
      <vt:lpstr>European State Consolidation in the 17th &amp; 18th Century</vt:lpstr>
      <vt:lpstr>17th &amp; 18th Century</vt:lpstr>
      <vt:lpstr>2 Models of Government Emerged:</vt:lpstr>
      <vt:lpstr>In England,</vt:lpstr>
      <vt:lpstr>1. James I (ruled:1603-1625) </vt:lpstr>
      <vt:lpstr>King James I of England</vt:lpstr>
      <vt:lpstr>The Duke Of Buckingham</vt:lpstr>
      <vt:lpstr>James I</vt:lpstr>
      <vt:lpstr>Charles I ( Ruled 1625-1649)</vt:lpstr>
      <vt:lpstr>Parliament’s Response 1628:</vt:lpstr>
      <vt:lpstr>King Charles I</vt:lpstr>
      <vt:lpstr>The Short Parliament</vt:lpstr>
      <vt:lpstr>Parliament</vt:lpstr>
      <vt:lpstr>Long Parliament (1640-1660)</vt:lpstr>
      <vt:lpstr>English Civil War Began When… (1642-1646)</vt:lpstr>
      <vt:lpstr>Parliament Victorious</vt:lpstr>
      <vt:lpstr>Charles I Was Defeated!</vt:lpstr>
      <vt:lpstr>Oliver Cromwell</vt:lpstr>
      <vt:lpstr>Oliver Cromwell’s Strict Puritanical Moral Code:</vt:lpstr>
      <vt:lpstr>Oliver Cromwell died in 1658 </vt:lpstr>
      <vt:lpstr>King Charles II (ruled: 1660-1685) </vt:lpstr>
      <vt:lpstr> The Popish Plot, 1678</vt:lpstr>
      <vt:lpstr>Accusation A Lie, However…</vt:lpstr>
      <vt:lpstr>As A Result, </vt:lpstr>
      <vt:lpstr>James II (R. 1685-1688)</vt:lpstr>
      <vt:lpstr>James II Repealed the</vt:lpstr>
      <vt:lpstr>Monarch vs. Parliament (again)</vt:lpstr>
      <vt:lpstr>English People Fed Up With Political Instability</vt:lpstr>
      <vt:lpstr>The End of  James II’S Reign</vt:lpstr>
      <vt:lpstr>Parliamentary Monarchy- England</vt:lpstr>
      <vt:lpstr>William &amp; Mary Established</vt:lpstr>
      <vt:lpstr>Making Connections…</vt:lpstr>
      <vt:lpstr>College of William &amp; 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State Consolidation in the 17th &amp; 18th Century</dc:title>
  <dc:creator>Owner</dc:creator>
  <cp:lastModifiedBy>Tokio Marine Management</cp:lastModifiedBy>
  <cp:revision>35</cp:revision>
  <cp:lastPrinted>2015-12-09T16:02:16Z</cp:lastPrinted>
  <dcterms:created xsi:type="dcterms:W3CDTF">2008-10-05T21:52:39Z</dcterms:created>
  <dcterms:modified xsi:type="dcterms:W3CDTF">2015-12-10T00:51:44Z</dcterms:modified>
</cp:coreProperties>
</file>