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handoutMasterIdLst>
    <p:handoutMasterId r:id="rId18"/>
  </p:handoutMasterIdLst>
  <p:sldIdLst>
    <p:sldId id="359" r:id="rId2"/>
    <p:sldId id="320" r:id="rId3"/>
    <p:sldId id="338" r:id="rId4"/>
    <p:sldId id="297" r:id="rId5"/>
    <p:sldId id="298" r:id="rId6"/>
    <p:sldId id="299" r:id="rId7"/>
    <p:sldId id="303" r:id="rId8"/>
    <p:sldId id="305" r:id="rId9"/>
    <p:sldId id="354" r:id="rId10"/>
    <p:sldId id="355" r:id="rId11"/>
    <p:sldId id="356" r:id="rId12"/>
    <p:sldId id="264" r:id="rId13"/>
    <p:sldId id="265" r:id="rId14"/>
    <p:sldId id="340" r:id="rId15"/>
    <p:sldId id="32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AEAEA"/>
    <a:srgbClr val="FFFF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94818" autoAdjust="0"/>
  </p:normalViewPr>
  <p:slideViewPr>
    <p:cSldViewPr>
      <p:cViewPr>
        <p:scale>
          <a:sx n="77" d="100"/>
          <a:sy n="77" d="100"/>
        </p:scale>
        <p:origin x="-96" y="-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075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075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075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FCA4363D-DBE9-4212-B63F-768E4C2D2519}" type="slidenum">
              <a:rPr lang="en-US"/>
              <a:pPr/>
              <a:t>‹#›</a:t>
            </a:fld>
            <a:endParaRPr lang="en-US"/>
          </a:p>
        </p:txBody>
      </p:sp>
    </p:spTree>
    <p:extLst>
      <p:ext uri="{BB962C8B-B14F-4D97-AF65-F5344CB8AC3E}">
        <p14:creationId xmlns:p14="http://schemas.microsoft.com/office/powerpoint/2010/main" val="79104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A3E93D1-2A4B-4BDB-8F10-BF551E69CAAC}" type="slidenum">
              <a:rPr lang="en-US"/>
              <a:pPr/>
              <a:t>‹#›</a:t>
            </a:fld>
            <a:endParaRPr lang="en-US"/>
          </a:p>
        </p:txBody>
      </p:sp>
    </p:spTree>
    <p:extLst>
      <p:ext uri="{BB962C8B-B14F-4D97-AF65-F5344CB8AC3E}">
        <p14:creationId xmlns:p14="http://schemas.microsoft.com/office/powerpoint/2010/main" val="27767211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ed.gov/PressReleases/09-2001/09192001c.html" TargetMode="External"/><Relationship Id="rId13" Type="http://schemas.openxmlformats.org/officeDocument/2006/relationships/hyperlink" Target="http://www.mentalhealth.org/cmhs/emergencyservices/" TargetMode="External"/><Relationship Id="rId18" Type="http://schemas.openxmlformats.org/officeDocument/2006/relationships/hyperlink" Target="http://www.ncptsd.org/what_is_new.html" TargetMode="External"/><Relationship Id="rId3" Type="http://schemas.openxmlformats.org/officeDocument/2006/relationships/hyperlink" Target="http://www.ed.gov/inits/september11/adults.html" TargetMode="External"/><Relationship Id="rId21" Type="http://schemas.openxmlformats.org/officeDocument/2006/relationships/hyperlink" Target="http://www.parentingpress.com/resp_10_tips.html" TargetMode="External"/><Relationship Id="rId7" Type="http://schemas.openxmlformats.org/officeDocument/2006/relationships/hyperlink" Target="http://www.friendshipthrougheducation.org/" TargetMode="External"/><Relationship Id="rId12" Type="http://schemas.openxmlformats.org/officeDocument/2006/relationships/hyperlink" Target="http://www.apa.org/psychnet/coverage.html" TargetMode="External"/><Relationship Id="rId17" Type="http://schemas.openxmlformats.org/officeDocument/2006/relationships/hyperlink" Target="http://www.nasponline.org/" TargetMode="External"/><Relationship Id="rId2" Type="http://schemas.openxmlformats.org/officeDocument/2006/relationships/slide" Target="../slides/slide14.xml"/><Relationship Id="rId16" Type="http://schemas.openxmlformats.org/officeDocument/2006/relationships/hyperlink" Target="http://www.hs4heroes.org/" TargetMode="External"/><Relationship Id="rId20" Type="http://schemas.openxmlformats.org/officeDocument/2006/relationships/hyperlink" Target="http://www.tpt.org/TPTspecial_edition/walsh.html" TargetMode="External"/><Relationship Id="rId1" Type="http://schemas.openxmlformats.org/officeDocument/2006/relationships/notesMaster" Target="../notesMasters/notesMaster1.xml"/><Relationship Id="rId6" Type="http://schemas.openxmlformats.org/officeDocument/2006/relationships/hyperlink" Target="http://www.whitehouse.gov/news/releases/2001/09/letter1.html" TargetMode="External"/><Relationship Id="rId11" Type="http://schemas.openxmlformats.org/officeDocument/2006/relationships/hyperlink" Target="http://www.counseling.org/" TargetMode="External"/><Relationship Id="rId24" Type="http://schemas.openxmlformats.org/officeDocument/2006/relationships/hyperlink" Target="http://www.firstgov.gov/featured/usgresponse.html" TargetMode="External"/><Relationship Id="rId5" Type="http://schemas.openxmlformats.org/officeDocument/2006/relationships/hyperlink" Target="http://www.whitehouse.gov/news/releases/2001/09/letter2.html" TargetMode="External"/><Relationship Id="rId15" Type="http://schemas.openxmlformats.org/officeDocument/2006/relationships/hyperlink" Target="http://npin.org/library/2001/n00563/n00563.html" TargetMode="External"/><Relationship Id="rId23" Type="http://schemas.openxmlformats.org/officeDocument/2006/relationships/hyperlink" Target="http://peds.ouhsc.edu/" TargetMode="External"/><Relationship Id="rId10" Type="http://schemas.openxmlformats.org/officeDocument/2006/relationships/hyperlink" Target="http://www.aacap.org/" TargetMode="External"/><Relationship Id="rId19" Type="http://schemas.openxmlformats.org/officeDocument/2006/relationships/hyperlink" Target="http://www.nimh.nih.gov/anxiety/ptsdmenu.cfm" TargetMode="External"/><Relationship Id="rId4" Type="http://schemas.openxmlformats.org/officeDocument/2006/relationships/hyperlink" Target="http://www.ed.gov/inits/september11/educators.html" TargetMode="External"/><Relationship Id="rId9" Type="http://schemas.openxmlformats.org/officeDocument/2006/relationships/hyperlink" Target="http://www.ed.gov/utilities/disclaimer.jsp" TargetMode="External"/><Relationship Id="rId14" Type="http://schemas.openxmlformats.org/officeDocument/2006/relationships/hyperlink" Target="http://www.nimh.nih.gov/publicat/violence.cfm" TargetMode="External"/><Relationship Id="rId22" Type="http://schemas.openxmlformats.org/officeDocument/2006/relationships/hyperlink" Target="http://www.ces.purdue.edu/terrorism/children/index.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E93D1-2A4B-4BDB-8F10-BF551E69CA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2C80D-8A70-4C18-ACA0-22A13895CE63}" type="slidenum">
              <a:rPr lang="en-US"/>
              <a:pPr/>
              <a:t>10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Just because of its uncertainty, it is hard to collect unbiased data on terrorism and it is hard to propose specific prevention measures. Here we present the general approaches of prevention from the epidemiological and public health point of view.</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E93D1-2A4B-4BDB-8F10-BF551E69CAA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188DC-B1DE-435F-97EB-33AC69C51AB6}" type="slidenum">
              <a:rPr lang="en-US"/>
              <a:pPr/>
              <a:t>12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Recent Trends in Domestic and International Terrorism, the Center for National Security Studies, http://nsi.org/Library/Terrorism/tertrend.html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E93D1-2A4B-4BDB-8F10-BF551E69CAA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88C1C-78A2-4AC6-A0E8-64E9774182C8}" type="slidenum">
              <a:rPr lang="en-US"/>
              <a:pPr/>
              <a:t>14</a:t>
            </a:fld>
            <a:endParaRPr lang="en-US"/>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b="1">
                <a:solidFill>
                  <a:srgbClr val="000000"/>
                </a:solidFill>
                <a:latin typeface="helvetica"/>
              </a:rPr>
              <a:t>Sources: Information on how to help children understand the terrorist attacks:</a:t>
            </a:r>
            <a:endParaRPr lang="en-US">
              <a:solidFill>
                <a:srgbClr val="000000"/>
              </a:solidFill>
              <a:latin typeface="helvetica"/>
            </a:endParaRPr>
          </a:p>
          <a:p>
            <a:pPr>
              <a:buFontTx/>
              <a:buChar char="•"/>
            </a:pPr>
            <a:r>
              <a:rPr lang="en-US">
                <a:solidFill>
                  <a:srgbClr val="000000"/>
                </a:solidFill>
                <a:latin typeface="helvetica"/>
                <a:hlinkClick r:id="rId3"/>
              </a:rPr>
              <a:t>Suggestions for Adults: Talking and Thinking with Children About the Terrorist Attacks</a:t>
            </a:r>
            <a:endParaRPr lang="en-US">
              <a:solidFill>
                <a:srgbClr val="000000"/>
              </a:solidFill>
              <a:latin typeface="helvetica"/>
            </a:endParaRPr>
          </a:p>
          <a:p>
            <a:pPr>
              <a:buFontTx/>
              <a:buChar char="•"/>
            </a:pPr>
            <a:r>
              <a:rPr lang="en-US">
                <a:solidFill>
                  <a:srgbClr val="000000"/>
                </a:solidFill>
                <a:latin typeface="helvetica"/>
              </a:rPr>
              <a:t>http://www.ed.gov/inits/september11/adults.html</a:t>
            </a:r>
          </a:p>
          <a:p>
            <a:pPr>
              <a:buFontTx/>
              <a:buChar char="•"/>
            </a:pPr>
            <a:r>
              <a:rPr lang="en-US">
                <a:solidFill>
                  <a:srgbClr val="000000"/>
                </a:solidFill>
                <a:latin typeface="helvetica"/>
                <a:hlinkClick r:id="rId4"/>
              </a:rPr>
              <a:t>Suggestions for Educators: Meeting the Needs of Students</a:t>
            </a:r>
            <a:endParaRPr lang="en-US">
              <a:solidFill>
                <a:srgbClr val="000000"/>
              </a:solidFill>
              <a:latin typeface="helvetica"/>
            </a:endParaRPr>
          </a:p>
          <a:p>
            <a:pPr>
              <a:buFontTx/>
              <a:buChar char="•"/>
            </a:pPr>
            <a:r>
              <a:rPr lang="en-US">
                <a:solidFill>
                  <a:srgbClr val="000000"/>
                </a:solidFill>
                <a:latin typeface="helvetica"/>
              </a:rPr>
              <a:t>http://www.ed.gov/inits/september11/educators.html</a:t>
            </a:r>
          </a:p>
          <a:p>
            <a:pPr>
              <a:buFontTx/>
              <a:buChar char="•"/>
            </a:pPr>
            <a:r>
              <a:rPr lang="en-US">
                <a:solidFill>
                  <a:srgbClr val="000000"/>
                </a:solidFill>
                <a:latin typeface="helvetica"/>
                <a:hlinkClick r:id="rId5"/>
              </a:rPr>
              <a:t>A Letter to Elementary School Students from First Lady Laura Bush</a:t>
            </a:r>
            <a:endParaRPr lang="en-US">
              <a:solidFill>
                <a:srgbClr val="000000"/>
              </a:solidFill>
              <a:latin typeface="helvetica"/>
            </a:endParaRPr>
          </a:p>
          <a:p>
            <a:pPr>
              <a:buFontTx/>
              <a:buChar char="•"/>
            </a:pPr>
            <a:r>
              <a:rPr lang="en-US">
                <a:solidFill>
                  <a:srgbClr val="000000"/>
                </a:solidFill>
                <a:latin typeface="helvetica"/>
              </a:rPr>
              <a:t>http://www.whitehouse.gov/news/releases/2001/09/letter2.html</a:t>
            </a:r>
          </a:p>
          <a:p>
            <a:pPr>
              <a:buFontTx/>
              <a:buChar char="•"/>
            </a:pPr>
            <a:r>
              <a:rPr lang="en-US">
                <a:solidFill>
                  <a:srgbClr val="000000"/>
                </a:solidFill>
                <a:latin typeface="helvetica"/>
                <a:hlinkClick r:id="rId6"/>
              </a:rPr>
              <a:t>A Letter to Middle and High School Students from First Lady Laura Bush</a:t>
            </a:r>
            <a:endParaRPr lang="en-US">
              <a:solidFill>
                <a:srgbClr val="000000"/>
              </a:solidFill>
              <a:latin typeface="helvetica"/>
            </a:endParaRPr>
          </a:p>
          <a:p>
            <a:pPr>
              <a:buFontTx/>
              <a:buChar char="•"/>
            </a:pPr>
            <a:r>
              <a:rPr lang="en-US">
                <a:solidFill>
                  <a:srgbClr val="000000"/>
                </a:solidFill>
                <a:latin typeface="helvetica"/>
              </a:rPr>
              <a:t>http://www.whitehouse.gov/news/releases/2001/09/letter1.html</a:t>
            </a:r>
          </a:p>
          <a:p>
            <a:pPr>
              <a:buFontTx/>
              <a:buChar char="•"/>
            </a:pPr>
            <a:r>
              <a:rPr lang="en-US">
                <a:solidFill>
                  <a:srgbClr val="000000"/>
                </a:solidFill>
                <a:latin typeface="helvetica"/>
                <a:hlinkClick r:id="rId7"/>
              </a:rPr>
              <a:t>President Bush Participates in Launch of Friendship Through Education Consortium</a:t>
            </a:r>
            <a:endParaRPr lang="en-US">
              <a:solidFill>
                <a:srgbClr val="000000"/>
              </a:solidFill>
              <a:latin typeface="helvetica"/>
            </a:endParaRPr>
          </a:p>
          <a:p>
            <a:pPr>
              <a:buFontTx/>
              <a:buChar char="•"/>
            </a:pPr>
            <a:r>
              <a:rPr lang="en-US">
                <a:solidFill>
                  <a:srgbClr val="000000"/>
                </a:solidFill>
                <a:latin typeface="helvetica"/>
              </a:rPr>
              <a:t>http://www.friendshipthrougheducation.org/</a:t>
            </a:r>
          </a:p>
          <a:p>
            <a:pPr>
              <a:buFontTx/>
              <a:buChar char="•"/>
            </a:pPr>
            <a:r>
              <a:rPr lang="en-US">
                <a:solidFill>
                  <a:srgbClr val="000000"/>
                </a:solidFill>
                <a:latin typeface="helvetica"/>
                <a:hlinkClick r:id="rId8"/>
              </a:rPr>
              <a:t>School Officials Urged to Prevent Harassment of Muslim and Arab-American Students</a:t>
            </a:r>
            <a:endParaRPr lang="en-US">
              <a:solidFill>
                <a:srgbClr val="000000"/>
              </a:solidFill>
              <a:latin typeface="helvetica"/>
            </a:endParaRPr>
          </a:p>
          <a:p>
            <a:pPr>
              <a:buFontTx/>
              <a:buChar char="•"/>
            </a:pPr>
            <a:r>
              <a:rPr lang="en-US">
                <a:solidFill>
                  <a:srgbClr val="000000"/>
                </a:solidFill>
                <a:latin typeface="helvetica"/>
              </a:rPr>
              <a:t>http://www.ed.gov/PressReleases/09-2001/09192001c.html</a:t>
            </a:r>
          </a:p>
          <a:p>
            <a:endParaRPr lang="en-US"/>
          </a:p>
          <a:p>
            <a:r>
              <a:rPr lang="en-US" b="1">
                <a:solidFill>
                  <a:srgbClr val="000000"/>
                </a:solidFill>
                <a:latin typeface="helvetica"/>
              </a:rPr>
              <a:t>Where you can find additional information and resources:</a:t>
            </a:r>
            <a:r>
              <a:rPr lang="en-US">
                <a:solidFill>
                  <a:srgbClr val="000000"/>
                </a:solidFill>
                <a:latin typeface="helvetica"/>
              </a:rPr>
              <a:t> </a:t>
            </a:r>
            <a:r>
              <a:rPr lang="en-US">
                <a:solidFill>
                  <a:srgbClr val="000000"/>
                </a:solidFill>
                <a:latin typeface="helvetica"/>
                <a:hlinkClick r:id="rId9"/>
              </a:rPr>
              <a:t> </a:t>
            </a:r>
            <a:endParaRPr lang="en-US">
              <a:solidFill>
                <a:srgbClr val="000000"/>
              </a:solidFill>
              <a:latin typeface="helvetica"/>
            </a:endParaRPr>
          </a:p>
          <a:p>
            <a:pPr lvl="1">
              <a:buFontTx/>
              <a:buChar char="•"/>
            </a:pPr>
            <a:r>
              <a:rPr lang="en-US" b="1">
                <a:solidFill>
                  <a:srgbClr val="000000"/>
                </a:solidFill>
                <a:latin typeface="helvetica"/>
              </a:rPr>
              <a:t>American Academy of Child and Adolescent Psychiatry</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0"/>
              </a:rPr>
              <a:t>http://www.aacap.org/</a:t>
            </a:r>
            <a:endParaRPr lang="en-US">
              <a:solidFill>
                <a:srgbClr val="000000"/>
              </a:solidFill>
              <a:latin typeface="helvetica"/>
            </a:endParaRPr>
          </a:p>
          <a:p>
            <a:pPr lvl="1">
              <a:buFontTx/>
              <a:buChar char="•"/>
            </a:pPr>
            <a:r>
              <a:rPr lang="en-US" b="1">
                <a:solidFill>
                  <a:srgbClr val="000000"/>
                </a:solidFill>
                <a:latin typeface="helvetica"/>
              </a:rPr>
              <a:t>American Counseling Association</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1"/>
              </a:rPr>
              <a:t>http://www.counseling.org</a:t>
            </a:r>
            <a:endParaRPr lang="en-US">
              <a:solidFill>
                <a:srgbClr val="000000"/>
              </a:solidFill>
              <a:latin typeface="helvetica"/>
            </a:endParaRPr>
          </a:p>
          <a:p>
            <a:pPr lvl="1">
              <a:buFontTx/>
              <a:buChar char="•"/>
            </a:pPr>
            <a:r>
              <a:rPr lang="en-US" b="1">
                <a:solidFill>
                  <a:srgbClr val="000000"/>
                </a:solidFill>
                <a:latin typeface="helvetica"/>
              </a:rPr>
              <a:t>American Psychological Association Online: Help with Trauma</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2"/>
              </a:rPr>
              <a:t>http://www.apa.org/psychnet/coverage.html</a:t>
            </a:r>
            <a:endParaRPr lang="en-US">
              <a:solidFill>
                <a:srgbClr val="000000"/>
              </a:solidFill>
              <a:latin typeface="helvetica"/>
            </a:endParaRPr>
          </a:p>
          <a:p>
            <a:pPr lvl="1">
              <a:buFontTx/>
              <a:buChar char="•"/>
            </a:pPr>
            <a:r>
              <a:rPr lang="en-US" b="1">
                <a:solidFill>
                  <a:srgbClr val="000000"/>
                </a:solidFill>
                <a:latin typeface="helvetica"/>
              </a:rPr>
              <a:t>Emergency Services and Disaster Relief Branch, Center for Mental Health</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3"/>
              </a:rPr>
              <a:t>http://www.mentalhealth.org/cmhs/emergencyservices/</a:t>
            </a:r>
            <a:endParaRPr lang="en-US">
              <a:solidFill>
                <a:srgbClr val="000000"/>
              </a:solidFill>
              <a:latin typeface="helvetica"/>
            </a:endParaRPr>
          </a:p>
          <a:p>
            <a:pPr lvl="1">
              <a:buFontTx/>
              <a:buChar char="•"/>
            </a:pPr>
            <a:r>
              <a:rPr lang="en-US" b="1">
                <a:solidFill>
                  <a:srgbClr val="000000"/>
                </a:solidFill>
                <a:latin typeface="helvetica"/>
              </a:rPr>
              <a:t>Helping Children and Adolescents Cope with Violence and Disasters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4"/>
              </a:rPr>
              <a:t>http://www.nimh.nih.gov/publicat/violence.cfm</a:t>
            </a:r>
            <a:endParaRPr lang="en-US">
              <a:solidFill>
                <a:srgbClr val="000000"/>
              </a:solidFill>
              <a:latin typeface="helvetica"/>
            </a:endParaRPr>
          </a:p>
          <a:p>
            <a:pPr lvl="1">
              <a:buFontTx/>
              <a:buChar char="•"/>
            </a:pPr>
            <a:r>
              <a:rPr lang="en-US" b="1">
                <a:solidFill>
                  <a:srgbClr val="000000"/>
                </a:solidFill>
                <a:latin typeface="helvetica"/>
              </a:rPr>
              <a:t>Helping Children Cope with Disaster, National Parent Information Network</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5"/>
              </a:rPr>
              <a:t>http://npin.org/library/2001/n00563/n00563.html</a:t>
            </a:r>
            <a:endParaRPr lang="en-US">
              <a:solidFill>
                <a:srgbClr val="000000"/>
              </a:solidFill>
              <a:latin typeface="helvetica"/>
            </a:endParaRPr>
          </a:p>
          <a:p>
            <a:pPr lvl="1">
              <a:buFontTx/>
              <a:buChar char="•"/>
            </a:pPr>
            <a:r>
              <a:rPr lang="en-US" b="1">
                <a:solidFill>
                  <a:srgbClr val="000000"/>
                </a:solidFill>
                <a:latin typeface="helvetica"/>
              </a:rPr>
              <a:t>High Schools for Heroes </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6"/>
              </a:rPr>
              <a:t>http://www.hs4heroes.org</a:t>
            </a:r>
            <a:endParaRPr lang="en-US">
              <a:solidFill>
                <a:srgbClr val="000000"/>
              </a:solidFill>
              <a:latin typeface="helvetica"/>
            </a:endParaRPr>
          </a:p>
          <a:p>
            <a:pPr lvl="1">
              <a:buFontTx/>
              <a:buChar char="•"/>
            </a:pPr>
            <a:r>
              <a:rPr lang="en-US" b="1">
                <a:solidFill>
                  <a:srgbClr val="000000"/>
                </a:solidFill>
                <a:latin typeface="helvetica"/>
              </a:rPr>
              <a:t>National Association of School Psychologists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7"/>
              </a:rPr>
              <a:t>http://www.nasponline.org</a:t>
            </a:r>
            <a:endParaRPr lang="en-US">
              <a:solidFill>
                <a:srgbClr val="000000"/>
              </a:solidFill>
              <a:latin typeface="helvetica"/>
            </a:endParaRPr>
          </a:p>
          <a:p>
            <a:pPr lvl="1">
              <a:buFontTx/>
              <a:buChar char="•"/>
            </a:pPr>
            <a:r>
              <a:rPr lang="en-US" b="1">
                <a:solidFill>
                  <a:srgbClr val="000000"/>
                </a:solidFill>
                <a:latin typeface="helvetica"/>
              </a:rPr>
              <a:t>National Center for Post-Traumatic Stress Disorder</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8"/>
              </a:rPr>
              <a:t>http://www.ncptsd.org/what_is_new.html</a:t>
            </a:r>
            <a:endParaRPr lang="en-US">
              <a:solidFill>
                <a:srgbClr val="000000"/>
              </a:solidFill>
              <a:latin typeface="helvetica"/>
            </a:endParaRPr>
          </a:p>
          <a:p>
            <a:pPr lvl="1">
              <a:buFontTx/>
              <a:buChar char="•"/>
            </a:pPr>
            <a:r>
              <a:rPr lang="en-US" b="1">
                <a:solidFill>
                  <a:srgbClr val="000000"/>
                </a:solidFill>
                <a:latin typeface="helvetica"/>
              </a:rPr>
              <a:t>Post-Traumatic Stress Disorder (PTSD), Trauma, Disasters, and Violence</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19"/>
              </a:rPr>
              <a:t>http://www.nimh.nih.gov/anxiety/ptsdmenu.cfm</a:t>
            </a:r>
            <a:endParaRPr lang="en-US">
              <a:solidFill>
                <a:srgbClr val="000000"/>
              </a:solidFill>
              <a:latin typeface="helvetica"/>
            </a:endParaRPr>
          </a:p>
          <a:p>
            <a:pPr lvl="1">
              <a:buFontTx/>
              <a:buChar char="•"/>
            </a:pPr>
            <a:r>
              <a:rPr lang="en-US" b="1">
                <a:solidFill>
                  <a:srgbClr val="000000"/>
                </a:solidFill>
                <a:latin typeface="helvetica"/>
              </a:rPr>
              <a:t>Talking with Children When Disaster Strikes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20"/>
              </a:rPr>
              <a:t>http://www.tpt.org/TPTspecial_edition/walsh.html</a:t>
            </a:r>
            <a:endParaRPr lang="en-US">
              <a:solidFill>
                <a:srgbClr val="000000"/>
              </a:solidFill>
              <a:latin typeface="helvetica"/>
            </a:endParaRPr>
          </a:p>
          <a:p>
            <a:pPr lvl="1">
              <a:buFontTx/>
              <a:buChar char="•"/>
            </a:pPr>
            <a:r>
              <a:rPr lang="en-US" b="1">
                <a:solidFill>
                  <a:srgbClr val="000000"/>
                </a:solidFill>
                <a:latin typeface="helvetica"/>
              </a:rPr>
              <a:t>Ten Tips to Help Your Kids Deal with Violence, Parenting Press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21"/>
              </a:rPr>
              <a:t>http://www.parentingpress.com/resp_10_tips.html</a:t>
            </a:r>
            <a:endParaRPr lang="en-US">
              <a:solidFill>
                <a:srgbClr val="000000"/>
              </a:solidFill>
              <a:latin typeface="helvetica"/>
            </a:endParaRPr>
          </a:p>
          <a:p>
            <a:pPr lvl="1">
              <a:buFontTx/>
              <a:buChar char="•"/>
            </a:pPr>
            <a:r>
              <a:rPr lang="en-US" b="1">
                <a:solidFill>
                  <a:srgbClr val="000000"/>
                </a:solidFill>
                <a:latin typeface="helvetica"/>
              </a:rPr>
              <a:t>Terrorism and Children, Purdue University Extension </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22"/>
              </a:rPr>
              <a:t>http://www.ces.purdue.edu/terrorism/children/index.html</a:t>
            </a:r>
            <a:endParaRPr lang="en-US">
              <a:solidFill>
                <a:srgbClr val="000000"/>
              </a:solidFill>
              <a:latin typeface="helvetica"/>
            </a:endParaRPr>
          </a:p>
          <a:p>
            <a:pPr lvl="1">
              <a:buFontTx/>
              <a:buChar char="•"/>
            </a:pPr>
            <a:r>
              <a:rPr lang="en-US" b="1">
                <a:solidFill>
                  <a:srgbClr val="000000"/>
                </a:solidFill>
                <a:latin typeface="helvetica"/>
              </a:rPr>
              <a:t>University of Oklahoma, Department of Pediatrics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23"/>
              </a:rPr>
              <a:t>http://peds.ouhsc.edu/</a:t>
            </a:r>
            <a:endParaRPr lang="en-US">
              <a:solidFill>
                <a:srgbClr val="000000"/>
              </a:solidFill>
              <a:latin typeface="helvetica"/>
            </a:endParaRPr>
          </a:p>
          <a:p>
            <a:pPr lvl="1">
              <a:buFontTx/>
              <a:buChar char="•"/>
            </a:pPr>
            <a:r>
              <a:rPr lang="en-US" b="1">
                <a:solidFill>
                  <a:srgbClr val="000000"/>
                </a:solidFill>
                <a:latin typeface="helvetica"/>
              </a:rPr>
              <a:t>U.S. Government Information and Resources in Response to September 11th Events</a:t>
            </a:r>
            <a:r>
              <a:rPr lang="en-US">
                <a:solidFill>
                  <a:srgbClr val="000000"/>
                </a:solidFill>
                <a:latin typeface="helvetica"/>
              </a:rPr>
              <a:t/>
            </a:r>
            <a:br>
              <a:rPr lang="en-US">
                <a:solidFill>
                  <a:srgbClr val="000000"/>
                </a:solidFill>
                <a:latin typeface="helvetica"/>
              </a:rPr>
            </a:br>
            <a:r>
              <a:rPr lang="en-US">
                <a:solidFill>
                  <a:srgbClr val="000000"/>
                </a:solidFill>
                <a:latin typeface="helvetica"/>
                <a:hlinkClick r:id="rId24"/>
              </a:rPr>
              <a:t>http://www.firstgov.gov/featured/usgresponse.html</a:t>
            </a:r>
            <a:endParaRPr lang="en-US">
              <a:solidFill>
                <a:srgbClr val="000000"/>
              </a:solidFill>
              <a:latin typeface="helvetica"/>
            </a:endParaRP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E93D1-2A4B-4BDB-8F10-BF551E69CAA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D5EDE-DFD9-4E79-A8D6-AA51AB29CA70}" type="slidenum">
              <a:rPr lang="en-US"/>
              <a:pPr/>
              <a:t>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The objective of this lecture is to present some scientific facts about terrorism, so that teachers can  educate the next generation, to understand terrorism   and help to prevent terrorism. This is a template lecture for teachers.  Please feel free to add or take out any slides.  For example, you might want to include information about terrorism in your country, rather than the examples used in this lecture. The lecture is designed to be apolitical.  The objectives are to 1) provide information to students about terrorism in general, 2) to show that terrorism has had a long history, 3) to demonstrate that terrorism has taken place in all areas of the world and 4 to demonstrate that terrorism although scaring many people is very rare.  We must be concerned about terrorism, however, we cannot be paralyzed due to fear.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486C1-6AE7-43E2-9D28-46E0748D5E10}" type="slidenum">
              <a:rPr lang="en-US"/>
              <a:pPr/>
              <a:t>3</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t>Terrorism is a political act designed by groups to have their message heard.</a:t>
            </a:r>
          </a:p>
          <a:p>
            <a:endParaRPr lang="en-US"/>
          </a:p>
          <a:p>
            <a:endParaRPr lang="en-US"/>
          </a:p>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EC91D-E7E0-4CA4-9451-840162EEACCD}" type="slidenum">
              <a:rPr lang="en-US"/>
              <a:pPr/>
              <a:t>4</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a:p>
            <a:r>
              <a:rPr lang="en-US"/>
              <a:t>Terror in many ways has been the weapon of groups who want their message heard, and want a political change, but do not feel that they have a way to be heard or have a voice.  Terrorism is viewed as a means to be heard.</a:t>
            </a:r>
          </a:p>
          <a:p>
            <a:endParaRPr lang="en-US"/>
          </a:p>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A6078-8D0F-4ACF-B401-FF10F372E315}" type="slidenum">
              <a:rPr lang="en-US"/>
              <a:pPr/>
              <a:t>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Terrorism has been viewed as honorable by the side who practices it. It is viewed as a crime against humanity by the victims of the countries attacked.</a:t>
            </a:r>
          </a:p>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D5B65-A163-4D0F-A51B-6270F2459E21}" type="slidenum">
              <a:rPr lang="en-US"/>
              <a:pPr/>
              <a:t>6</a:t>
            </a:fld>
            <a:endParaRPr lang="en-US"/>
          </a:p>
        </p:txBody>
      </p:sp>
      <p:sp>
        <p:nvSpPr>
          <p:cNvPr id="117762" name="Rectangle 1026"/>
          <p:cNvSpPr>
            <a:spLocks noGrp="1" noRot="1" noChangeAspect="1" noChangeArrowheads="1" noTextEdit="1"/>
          </p:cNvSpPr>
          <p:nvPr>
            <p:ph type="sldImg"/>
          </p:nvPr>
        </p:nvSpPr>
        <p:spPr>
          <a:ln/>
        </p:spPr>
      </p:sp>
      <p:sp>
        <p:nvSpPr>
          <p:cNvPr id="117763" name="Rectangle 1027"/>
          <p:cNvSpPr>
            <a:spLocks noGrp="1" noChangeArrowheads="1"/>
          </p:cNvSpPr>
          <p:nvPr>
            <p:ph type="body" idx="1"/>
          </p:nvPr>
        </p:nvSpPr>
        <p:spPr/>
        <p:txBody>
          <a:bodyPr/>
          <a:lstStyle/>
          <a:p>
            <a:r>
              <a:rPr lang="en-US"/>
              <a:t>.</a:t>
            </a:r>
          </a:p>
          <a:p>
            <a:endParaRPr lang="en-US"/>
          </a:p>
          <a:p>
            <a:r>
              <a:rPr lang="en-US"/>
              <a:t>Governments will sometimes try to suppress dissent.  In the Military regime in Argentina in the 1960, young protestors sometimes even your age  would sometimes “disappear” because of their views.  The goal was to eliminate dissent, and maintain power.</a:t>
            </a:r>
          </a:p>
          <a:p>
            <a:endParaRPr lang="en-US"/>
          </a:p>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95C4B-0C3B-4F74-9E4F-A116D858C348}" type="slidenum">
              <a:rPr lang="en-US"/>
              <a:pPr/>
              <a:t>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843EA-2D43-43EF-8D13-D3023F749A58}" type="slidenum">
              <a:rPr lang="en-US"/>
              <a:pPr/>
              <a:t>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a:p>
            <a:endParaRPr lang="en-US"/>
          </a:p>
          <a:p>
            <a:r>
              <a:rPr lang="en-US"/>
              <a:t>We were surprised on Sept. 11. However, it is very important to recognize that terrorism is not new, and it’s primary goal is not to kill, but to communicate a message.  Terrorism is a form of violence, and has been used throughout history.  Terrorism most certainly has a psychological impact, and is a very powerful political act.  It gets people heard.</a:t>
            </a:r>
          </a:p>
          <a:p>
            <a:endParaRPr lang="en-US"/>
          </a:p>
          <a:p>
            <a:r>
              <a:rPr lang="en-US"/>
              <a:t>Arthur H. Garrison, How the World Changed: a History of the Development of Terrorism, presented at Delaware criminal Justice Council Annual Retreat, Oct 28-29, 2001</a:t>
            </a:r>
          </a:p>
          <a:p>
            <a:r>
              <a:rPr lang="en-US"/>
              <a:t>http://www.state.de.us/cjc/history.ppt</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E93D1-2A4B-4BDB-8F10-BF551E69CA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18E6A0-0703-447C-B7D7-74B3CE2AEEA5}" type="slidenum">
              <a:rPr lang="en-US" altLang="en-US" smtClean="0"/>
              <a:pPr/>
              <a:t>‹#›</a:t>
            </a:fld>
            <a:endParaRPr lang="en-US" alt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923EC8D-18E9-4498-B1CB-B14DAD716599}"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2640597" y="6377459"/>
            <a:ext cx="3836404" cy="365125"/>
          </a:xfrm>
        </p:spPr>
        <p:txBody>
          <a:bodyPr/>
          <a:lstStyle/>
          <a:p>
            <a:endParaRPr lang="en-US" altLang="en-US"/>
          </a:p>
        </p:txBody>
      </p:sp>
      <p:sp>
        <p:nvSpPr>
          <p:cNvPr id="6" name="Slide Number Placeholder 5"/>
          <p:cNvSpPr>
            <a:spLocks noGrp="1"/>
          </p:cNvSpPr>
          <p:nvPr>
            <p:ph type="sldNum" sz="quarter" idx="12"/>
          </p:nvPr>
        </p:nvSpPr>
        <p:spPr/>
        <p:txBody>
          <a:bodyPr/>
          <a:lstStyle/>
          <a:p>
            <a:fld id="{8034C258-D484-4417-B9A4-E2748FC95F98}"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9F3D671-D819-40D4-9DEA-339DFB7909B5}"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5969763-BB39-45D7-B69F-ECD8A4F9D774}"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4784EDC-C650-48A1-B266-FACA09C27B5D}"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BAAAE5EB-0F62-44EA-9504-1C25C304216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FBDEE74-1B44-48F1-926E-11BF17CD432E}"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D31D9E1-E142-4A41-82DA-EBB297261AA4}"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0401B00-60A9-4591-BB34-C56DDB1BE777}" type="slidenum">
              <a:rPr lang="en-US" altLang="en-US" smtClean="0"/>
              <a:pPr/>
              <a:t>‹#›</a:t>
            </a:fld>
            <a:endParaRPr lang="en-US" alt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lt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ltLang="en-US"/>
          </a:p>
        </p:txBody>
      </p:sp>
      <p:sp>
        <p:nvSpPr>
          <p:cNvPr id="7" name="Slide Number Placeholder 6"/>
          <p:cNvSpPr>
            <a:spLocks noGrp="1"/>
          </p:cNvSpPr>
          <p:nvPr>
            <p:ph type="sldNum" sz="quarter" idx="12"/>
          </p:nvPr>
        </p:nvSpPr>
        <p:spPr>
          <a:xfrm>
            <a:off x="8339328" y="1170432"/>
            <a:ext cx="733864" cy="201168"/>
          </a:xfrm>
        </p:spPr>
        <p:txBody>
          <a:bodyPr/>
          <a:lstStyle/>
          <a:p>
            <a:fld id="{22B433A7-85C3-492D-A211-159AAB85187E}"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lt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lt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6D684C7-9AD7-4021-8408-EB73A17AC2C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1673352"/>
          </a:xfrm>
        </p:spPr>
        <p:txBody>
          <a:bodyPr/>
          <a:lstStyle/>
          <a:p>
            <a:pPr algn="ctr"/>
            <a:r>
              <a:rPr lang="en-US" dirty="0" smtClean="0">
                <a:solidFill>
                  <a:srgbClr val="92D050"/>
                </a:solidFill>
              </a:rPr>
              <a:t/>
            </a:r>
            <a:br>
              <a:rPr lang="en-US" dirty="0" smtClean="0">
                <a:solidFill>
                  <a:srgbClr val="92D050"/>
                </a:solidFill>
              </a:rPr>
            </a:br>
            <a:r>
              <a:rPr lang="en-US" dirty="0" smtClean="0">
                <a:solidFill>
                  <a:srgbClr val="92D050"/>
                </a:solidFill>
              </a:rPr>
              <a:t>Global History &amp; Geography</a:t>
            </a:r>
            <a:endParaRPr lang="en-US" dirty="0">
              <a:solidFill>
                <a:srgbClr val="92D050"/>
              </a:solidFill>
            </a:endParaRPr>
          </a:p>
        </p:txBody>
      </p:sp>
      <p:sp>
        <p:nvSpPr>
          <p:cNvPr id="5" name="TextBox 4"/>
          <p:cNvSpPr txBox="1"/>
          <p:nvPr/>
        </p:nvSpPr>
        <p:spPr>
          <a:xfrm>
            <a:off x="381000" y="5257800"/>
            <a:ext cx="8763000" cy="1077218"/>
          </a:xfrm>
          <a:prstGeom prst="rect">
            <a:avLst/>
          </a:prstGeom>
          <a:noFill/>
        </p:spPr>
        <p:txBody>
          <a:bodyPr wrap="square" rtlCol="0">
            <a:spAutoFit/>
          </a:bodyPr>
          <a:lstStyle/>
          <a:p>
            <a:pPr algn="ctr"/>
            <a:r>
              <a:rPr lang="en-US" sz="3200" dirty="0" smtClean="0">
                <a:solidFill>
                  <a:schemeClr val="bg1"/>
                </a:solidFill>
                <a:latin typeface="Plantagenet Cherokee" pitchFamily="18" charset="0"/>
              </a:rPr>
              <a:t>AIM: What is Terrorism?</a:t>
            </a:r>
          </a:p>
          <a:p>
            <a:pPr algn="ctr"/>
            <a:r>
              <a:rPr lang="en-US" sz="3200" dirty="0" smtClean="0">
                <a:solidFill>
                  <a:srgbClr val="FFFF00"/>
                </a:solidFill>
                <a:latin typeface="Plantagenet Cherokee" pitchFamily="18" charset="0"/>
              </a:rPr>
              <a:t>Do Now: Define Terrorism</a:t>
            </a:r>
            <a:endParaRPr lang="en-US" sz="3200" dirty="0">
              <a:solidFill>
                <a:srgbClr val="FFFF00"/>
              </a:solidFill>
              <a:latin typeface="Plantagenet Cherokee" pitchFamily="18" charset="0"/>
            </a:endParaRPr>
          </a:p>
        </p:txBody>
      </p:sp>
      <p:sp>
        <p:nvSpPr>
          <p:cNvPr id="9" name="Rectangle 8"/>
          <p:cNvSpPr/>
          <p:nvPr/>
        </p:nvSpPr>
        <p:spPr>
          <a:xfrm>
            <a:off x="0" y="3048000"/>
            <a:ext cx="5291833" cy="1446550"/>
          </a:xfrm>
          <a:prstGeom prst="rect">
            <a:avLst/>
          </a:prstGeom>
        </p:spPr>
        <p:txBody>
          <a:bodyPr wrap="none">
            <a:spAutoFit/>
          </a:bodyPr>
          <a:lstStyle/>
          <a:p>
            <a:r>
              <a:rPr lang="en-US" sz="8800" dirty="0" smtClean="0">
                <a:solidFill>
                  <a:srgbClr val="FF0000"/>
                </a:solidFill>
                <a:latin typeface="Wickenden Cafe NDP" pitchFamily="2" charset="0"/>
              </a:rPr>
              <a:t>Terrorism</a:t>
            </a:r>
            <a:endParaRPr lang="en-US" sz="8800" dirty="0">
              <a:solidFill>
                <a:srgbClr val="FF0000"/>
              </a:solidFill>
              <a:latin typeface="Wickenden Cafe NDP" pitchFamily="2" charset="0"/>
            </a:endParaRPr>
          </a:p>
        </p:txBody>
      </p:sp>
      <p:pic>
        <p:nvPicPr>
          <p:cNvPr id="1026" name="Picture 2"/>
          <p:cNvPicPr>
            <a:picLocks noChangeAspect="1" noChangeArrowheads="1"/>
          </p:cNvPicPr>
          <p:nvPr/>
        </p:nvPicPr>
        <p:blipFill>
          <a:blip r:embed="rId3" cstate="print"/>
          <a:srcRect/>
          <a:stretch>
            <a:fillRect/>
          </a:stretch>
        </p:blipFill>
        <p:spPr bwMode="auto">
          <a:xfrm>
            <a:off x="5410200" y="2667000"/>
            <a:ext cx="3295650" cy="23069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b="1"/>
              <a:t>Prevention of Terrorism</a:t>
            </a:r>
            <a:endParaRPr lang="en-US"/>
          </a:p>
        </p:txBody>
      </p:sp>
      <p:sp>
        <p:nvSpPr>
          <p:cNvPr id="198659" name="Rectangle 3"/>
          <p:cNvSpPr>
            <a:spLocks noGrp="1" noChangeArrowheads="1"/>
          </p:cNvSpPr>
          <p:nvPr>
            <p:ph idx="1"/>
          </p:nvPr>
        </p:nvSpPr>
        <p:spPr>
          <a:xfrm>
            <a:off x="228600" y="1752600"/>
            <a:ext cx="6096000" cy="4625609"/>
          </a:xfrm>
        </p:spPr>
        <p:txBody>
          <a:bodyPr/>
          <a:lstStyle/>
          <a:p>
            <a:r>
              <a:rPr lang="en-US" sz="3600" dirty="0"/>
              <a:t>Primary prevention:</a:t>
            </a:r>
          </a:p>
          <a:p>
            <a:pPr lvl="1"/>
            <a:r>
              <a:rPr lang="en-US" sz="2800" dirty="0">
                <a:solidFill>
                  <a:srgbClr val="FF0000"/>
                </a:solidFill>
              </a:rPr>
              <a:t>Education</a:t>
            </a:r>
            <a:r>
              <a:rPr lang="en-US" sz="2800" dirty="0"/>
              <a:t>!!!</a:t>
            </a:r>
          </a:p>
          <a:p>
            <a:pPr lvl="1"/>
            <a:r>
              <a:rPr lang="en-US" sz="2800" dirty="0"/>
              <a:t>Understand the differences in cultures, religions, beliefs and human behaviors</a:t>
            </a:r>
          </a:p>
          <a:p>
            <a:pPr lvl="1"/>
            <a:r>
              <a:rPr lang="en-US" sz="2800" dirty="0"/>
              <a:t>Think of the peace, freedom and equality of all human beings, not just “my group of people”</a:t>
            </a:r>
          </a:p>
          <a:p>
            <a:pPr lvl="1"/>
            <a:r>
              <a:rPr lang="en-US" sz="2800" dirty="0"/>
              <a:t>Eliminate the root of terrorism</a:t>
            </a:r>
          </a:p>
          <a:p>
            <a:pPr lvl="1">
              <a:buFont typeface="Wingdings" pitchFamily="2" charset="2"/>
              <a:buNone/>
            </a:pPr>
            <a:endParaRPr lang="en-US" sz="2800" dirty="0"/>
          </a:p>
        </p:txBody>
      </p:sp>
      <p:pic>
        <p:nvPicPr>
          <p:cNvPr id="6147" name="Picture 3"/>
          <p:cNvPicPr>
            <a:picLocks noChangeAspect="1" noChangeArrowheads="1"/>
          </p:cNvPicPr>
          <p:nvPr/>
        </p:nvPicPr>
        <p:blipFill>
          <a:blip r:embed="rId3" cstate="print"/>
          <a:srcRect/>
          <a:stretch>
            <a:fillRect/>
          </a:stretch>
        </p:blipFill>
        <p:spPr bwMode="auto">
          <a:xfrm>
            <a:off x="6019800" y="1905000"/>
            <a:ext cx="263842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8659">
                                            <p:txEl>
                                              <p:pRg st="4" end="4"/>
                                            </p:txEl>
                                          </p:spTgt>
                                        </p:tgtEl>
                                        <p:attrNameLst>
                                          <p:attrName>style.visibility</p:attrName>
                                        </p:attrNameLst>
                                      </p:cBhvr>
                                      <p:to>
                                        <p:strVal val="visible"/>
                                      </p:to>
                                    </p:set>
                                    <p:anim calcmode="lin" valueType="num">
                                      <p:cBhvr additive="base">
                                        <p:cTn id="31" dur="500" fill="hold"/>
                                        <p:tgtEl>
                                          <p:spTgt spid="1986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86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b="1"/>
              <a:t>Prevention of Terrorism</a:t>
            </a:r>
            <a:endParaRPr lang="en-US"/>
          </a:p>
        </p:txBody>
      </p:sp>
      <p:sp>
        <p:nvSpPr>
          <p:cNvPr id="200707" name="Rectangle 3"/>
          <p:cNvSpPr>
            <a:spLocks noGrp="1" noChangeArrowheads="1"/>
          </p:cNvSpPr>
          <p:nvPr>
            <p:ph idx="1"/>
          </p:nvPr>
        </p:nvSpPr>
        <p:spPr>
          <a:xfrm>
            <a:off x="3429000" y="1828800"/>
            <a:ext cx="5410200" cy="4625609"/>
          </a:xfrm>
        </p:spPr>
        <p:txBody>
          <a:bodyPr/>
          <a:lstStyle/>
          <a:p>
            <a:r>
              <a:rPr lang="en-US" sz="3600" dirty="0"/>
              <a:t>Secondary prevention:</a:t>
            </a:r>
          </a:p>
          <a:p>
            <a:pPr lvl="1"/>
            <a:r>
              <a:rPr lang="en-US" sz="2800" dirty="0"/>
              <a:t>Establish surveillance and monitoring system </a:t>
            </a:r>
            <a:r>
              <a:rPr lang="en-US" dirty="0" smtClean="0"/>
              <a:t>against</a:t>
            </a:r>
            <a:r>
              <a:rPr lang="en-US" sz="2800" dirty="0" smtClean="0"/>
              <a:t> </a:t>
            </a:r>
            <a:r>
              <a:rPr lang="en-US" sz="2800" dirty="0"/>
              <a:t>terrorism attack</a:t>
            </a:r>
          </a:p>
          <a:p>
            <a:pPr lvl="1"/>
            <a:r>
              <a:rPr lang="en-US" sz="2800" dirty="0"/>
              <a:t>Improve </a:t>
            </a:r>
            <a:r>
              <a:rPr lang="en-US" dirty="0" smtClean="0"/>
              <a:t>citizen awareness.</a:t>
            </a:r>
          </a:p>
          <a:p>
            <a:pPr lvl="1"/>
            <a:r>
              <a:rPr lang="en-US" sz="2800" dirty="0" smtClean="0"/>
              <a:t>Systems to protect citizens</a:t>
            </a:r>
            <a:endParaRPr lang="en-US" sz="2800" dirty="0"/>
          </a:p>
        </p:txBody>
      </p:sp>
      <p:pic>
        <p:nvPicPr>
          <p:cNvPr id="7171" name="Picture 3"/>
          <p:cNvPicPr>
            <a:picLocks noChangeAspect="1" noChangeArrowheads="1"/>
          </p:cNvPicPr>
          <p:nvPr/>
        </p:nvPicPr>
        <p:blipFill>
          <a:blip r:embed="rId3" cstate="print"/>
          <a:srcRect/>
          <a:stretch>
            <a:fillRect/>
          </a:stretch>
        </p:blipFill>
        <p:spPr bwMode="auto">
          <a:xfrm>
            <a:off x="228600" y="1676400"/>
            <a:ext cx="32766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00707">
                                            <p:txEl>
                                              <p:pRg st="2" end="2"/>
                                            </p:txEl>
                                          </p:spTgt>
                                        </p:tgtEl>
                                        <p:attrNameLst>
                                          <p:attrName>style.visibility</p:attrName>
                                        </p:attrNameLst>
                                      </p:cBhvr>
                                      <p:to>
                                        <p:strVal val="visible"/>
                                      </p:to>
                                    </p:set>
                                    <p:anim calcmode="lin" valueType="num">
                                      <p:cBhvr additive="base">
                                        <p:cTn id="19"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7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00707">
                                            <p:txEl>
                                              <p:pRg st="3" end="3"/>
                                            </p:txEl>
                                          </p:spTgt>
                                        </p:tgtEl>
                                        <p:attrNameLst>
                                          <p:attrName>style.visibility</p:attrName>
                                        </p:attrNameLst>
                                      </p:cBhvr>
                                      <p:to>
                                        <p:strVal val="visible"/>
                                      </p:to>
                                    </p:set>
                                    <p:anim calcmode="lin" valueType="num">
                                      <p:cBhvr additive="base">
                                        <p:cTn id="25" dur="500" fill="hold"/>
                                        <p:tgtEl>
                                          <p:spTgt spid="200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70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t>Types of Terrorism</a:t>
            </a:r>
            <a:r>
              <a:rPr lang="en-US"/>
              <a:t> </a:t>
            </a:r>
          </a:p>
        </p:txBody>
      </p:sp>
      <p:sp>
        <p:nvSpPr>
          <p:cNvPr id="13315" name="Rectangle 3"/>
          <p:cNvSpPr>
            <a:spLocks noGrp="1" noChangeArrowheads="1"/>
          </p:cNvSpPr>
          <p:nvPr>
            <p:ph idx="1"/>
          </p:nvPr>
        </p:nvSpPr>
        <p:spPr>
          <a:xfrm>
            <a:off x="457200" y="1447800"/>
            <a:ext cx="8229600" cy="4530725"/>
          </a:xfrm>
        </p:spPr>
        <p:txBody>
          <a:bodyPr>
            <a:normAutofit lnSpcReduction="10000"/>
          </a:bodyPr>
          <a:lstStyle/>
          <a:p>
            <a:r>
              <a:rPr lang="en-US" dirty="0">
                <a:solidFill>
                  <a:srgbClr val="FF0000"/>
                </a:solidFill>
              </a:rPr>
              <a:t>Domestic terrorism </a:t>
            </a:r>
            <a:r>
              <a:rPr lang="en-US" dirty="0"/>
              <a:t>involves groups whose terrorist activities are directed at elements of our government without foreign involvement.  Oklahoma City is a primary example.</a:t>
            </a:r>
          </a:p>
          <a:p>
            <a:r>
              <a:rPr lang="en-US" dirty="0">
                <a:solidFill>
                  <a:srgbClr val="FF0000"/>
                </a:solidFill>
              </a:rPr>
              <a:t>International terrorism </a:t>
            </a:r>
            <a:r>
              <a:rPr lang="en-US" dirty="0"/>
              <a:t>involves groups  whose terrorist activities are foreign-based and/or directed by countries or groups outside the United States. Sept. 11 is an example of International Terrorism.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a:t>Methods of Terrorism</a:t>
            </a:r>
            <a:endParaRPr lang="en-US"/>
          </a:p>
        </p:txBody>
      </p:sp>
      <p:sp>
        <p:nvSpPr>
          <p:cNvPr id="14339" name="Rectangle 3"/>
          <p:cNvSpPr>
            <a:spLocks noGrp="1" noChangeArrowheads="1"/>
          </p:cNvSpPr>
          <p:nvPr>
            <p:ph idx="1"/>
          </p:nvPr>
        </p:nvSpPr>
        <p:spPr/>
        <p:txBody>
          <a:bodyPr/>
          <a:lstStyle/>
          <a:p>
            <a:r>
              <a:rPr lang="en-US" dirty="0"/>
              <a:t>Firearms</a:t>
            </a:r>
          </a:p>
          <a:p>
            <a:r>
              <a:rPr lang="en-US" dirty="0"/>
              <a:t>Explosive and </a:t>
            </a:r>
            <a:r>
              <a:rPr lang="en-US" dirty="0" smtClean="0"/>
              <a:t/>
            </a:r>
            <a:br>
              <a:rPr lang="en-US" dirty="0" smtClean="0"/>
            </a:br>
            <a:r>
              <a:rPr lang="en-US" dirty="0" smtClean="0"/>
              <a:t>Incendiary </a:t>
            </a:r>
            <a:r>
              <a:rPr lang="en-US" dirty="0"/>
              <a:t>Devices</a:t>
            </a:r>
          </a:p>
          <a:p>
            <a:r>
              <a:rPr lang="en-US" dirty="0"/>
              <a:t>Chemical Agents</a:t>
            </a:r>
          </a:p>
          <a:p>
            <a:r>
              <a:rPr lang="en-US" dirty="0"/>
              <a:t>Biological Agents</a:t>
            </a:r>
          </a:p>
          <a:p>
            <a:r>
              <a:rPr lang="en-US" dirty="0"/>
              <a:t>Nuclear Weapon</a:t>
            </a:r>
          </a:p>
        </p:txBody>
      </p:sp>
      <p:pic>
        <p:nvPicPr>
          <p:cNvPr id="8195" name="Picture 3"/>
          <p:cNvPicPr>
            <a:picLocks noChangeAspect="1" noChangeArrowheads="1"/>
          </p:cNvPicPr>
          <p:nvPr/>
        </p:nvPicPr>
        <p:blipFill>
          <a:blip r:embed="rId3" cstate="print"/>
          <a:srcRect/>
          <a:stretch>
            <a:fillRect/>
          </a:stretch>
        </p:blipFill>
        <p:spPr bwMode="auto">
          <a:xfrm>
            <a:off x="4876800" y="1600200"/>
            <a:ext cx="3848100" cy="508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155575"/>
            <a:ext cx="8229600" cy="1139825"/>
          </a:xfrm>
        </p:spPr>
        <p:txBody>
          <a:bodyPr/>
          <a:lstStyle/>
          <a:p>
            <a:r>
              <a:rPr lang="en-US" b="1"/>
              <a:t>Conclusion</a:t>
            </a:r>
            <a:endParaRPr lang="en-US"/>
          </a:p>
        </p:txBody>
      </p:sp>
      <p:sp>
        <p:nvSpPr>
          <p:cNvPr id="167939" name="Rectangle 3"/>
          <p:cNvSpPr>
            <a:spLocks noGrp="1" noChangeArrowheads="1"/>
          </p:cNvSpPr>
          <p:nvPr>
            <p:ph idx="1"/>
          </p:nvPr>
        </p:nvSpPr>
        <p:spPr>
          <a:xfrm>
            <a:off x="304800" y="1752600"/>
            <a:ext cx="8229600" cy="4530725"/>
          </a:xfrm>
        </p:spPr>
        <p:txBody>
          <a:bodyPr>
            <a:normAutofit fontScale="92500" lnSpcReduction="20000"/>
          </a:bodyPr>
          <a:lstStyle/>
          <a:p>
            <a:r>
              <a:rPr lang="en-US" dirty="0"/>
              <a:t>Terrorism is unlawful act</a:t>
            </a:r>
          </a:p>
          <a:p>
            <a:r>
              <a:rPr lang="en-US" dirty="0"/>
              <a:t>Terrorism has a long history of being used to achieve political, religious and ideological objectives</a:t>
            </a:r>
          </a:p>
          <a:p>
            <a:r>
              <a:rPr lang="en-US" dirty="0"/>
              <a:t>Terrorism can be conducted through firearms, explosive devices and biological, chemical, nuclear materials  </a:t>
            </a:r>
          </a:p>
          <a:p>
            <a:r>
              <a:rPr lang="en-US" dirty="0"/>
              <a:t>Even through the events of 2001,the risk of dying from terrorism has remained much lower than that from motor vehicles, smoking, and alcoholic beverage</a:t>
            </a:r>
            <a:r>
              <a:rPr lang="en-US" sz="2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 fill="hold"/>
                                        <p:tgtEl>
                                          <p:spTgt spid="167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7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additive="base">
                                        <p:cTn id="19" dur="500" fill="hold"/>
                                        <p:tgtEl>
                                          <p:spTgt spid="167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7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7939">
                                            <p:txEl>
                                              <p:pRg st="3" end="3"/>
                                            </p:txEl>
                                          </p:spTgt>
                                        </p:tgtEl>
                                        <p:attrNameLst>
                                          <p:attrName>style.visibility</p:attrName>
                                        </p:attrNameLst>
                                      </p:cBhvr>
                                      <p:to>
                                        <p:strVal val="visible"/>
                                      </p:to>
                                    </p:set>
                                    <p:anim calcmode="lin" valueType="num">
                                      <p:cBhvr additive="base">
                                        <p:cTn id="25" dur="500" fill="hold"/>
                                        <p:tgtEl>
                                          <p:spTgt spid="167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7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1676400" y="1981200"/>
            <a:ext cx="5029200" cy="2123658"/>
          </a:xfrm>
          <a:prstGeom prst="rect">
            <a:avLst/>
          </a:prstGeom>
          <a:noFill/>
          <a:ln w="9525">
            <a:noFill/>
            <a:miter lim="800000"/>
            <a:headEnd/>
            <a:tailEnd/>
          </a:ln>
          <a:effectLst/>
        </p:spPr>
        <p:txBody>
          <a:bodyPr>
            <a:spAutoFit/>
          </a:bodyPr>
          <a:lstStyle/>
          <a:p>
            <a:r>
              <a:rPr lang="en-US" sz="4400" dirty="0">
                <a:solidFill>
                  <a:schemeClr val="bg1"/>
                </a:solidFill>
                <a:latin typeface="Bookman Old Style" pitchFamily="18" charset="0"/>
              </a:rPr>
              <a:t>The only thing we have to  fear is fear itself.</a:t>
            </a:r>
            <a:r>
              <a:rPr lang="en-US" sz="3600" b="1" dirty="0">
                <a:solidFill>
                  <a:schemeClr val="bg1"/>
                </a:solidFill>
              </a:rPr>
              <a:t>  </a:t>
            </a:r>
            <a:r>
              <a:rPr lang="en-US" b="1" dirty="0">
                <a:solidFill>
                  <a:schemeClr val="bg1"/>
                </a:solidFill>
              </a:rPr>
              <a:t>FDR, 1933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dissolve">
                                      <p:cBhvr>
                                        <p:cTn id="7" dur="20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4000" b="-24000"/>
          </a:stretch>
        </a:blipFill>
        <a:effectLst/>
      </p:bgPr>
    </p:bg>
    <p:spTree>
      <p:nvGrpSpPr>
        <p:cNvPr id="1" name=""/>
        <p:cNvGrpSpPr/>
        <p:nvPr/>
      </p:nvGrpSpPr>
      <p:grpSpPr>
        <a:xfrm>
          <a:off x="0" y="0"/>
          <a:ext cx="0" cy="0"/>
          <a:chOff x="0" y="0"/>
          <a:chExt cx="0" cy="0"/>
        </a:xfrm>
      </p:grpSpPr>
      <p:sp>
        <p:nvSpPr>
          <p:cNvPr id="135174" name="Text Box 2054"/>
          <p:cNvSpPr txBox="1">
            <a:spLocks noChangeArrowheads="1"/>
          </p:cNvSpPr>
          <p:nvPr/>
        </p:nvSpPr>
        <p:spPr bwMode="auto">
          <a:xfrm>
            <a:off x="1981200" y="3810000"/>
            <a:ext cx="5589588" cy="2227263"/>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sz="2800" dirty="0">
                <a:solidFill>
                  <a:schemeClr val="bg1"/>
                </a:solidFill>
              </a:rPr>
              <a:t>What is it?</a:t>
            </a:r>
          </a:p>
          <a:p>
            <a:r>
              <a:rPr lang="en-US" sz="2800" dirty="0">
                <a:solidFill>
                  <a:schemeClr val="bg1"/>
                </a:solidFill>
              </a:rPr>
              <a:t>Where does it come from?</a:t>
            </a:r>
          </a:p>
          <a:p>
            <a:r>
              <a:rPr lang="en-US" sz="2800" dirty="0">
                <a:solidFill>
                  <a:schemeClr val="bg1"/>
                </a:solidFill>
              </a:rPr>
              <a:t>Why is it used?</a:t>
            </a:r>
          </a:p>
          <a:p>
            <a:r>
              <a:rPr lang="en-US" sz="2800" dirty="0">
                <a:solidFill>
                  <a:schemeClr val="bg1"/>
                </a:solidFill>
              </a:rPr>
              <a:t>How can we prevent it?</a:t>
            </a:r>
          </a:p>
          <a:p>
            <a:r>
              <a:rPr lang="en-US" sz="2800" dirty="0">
                <a:solidFill>
                  <a:schemeClr val="bg1"/>
                </a:solidFill>
              </a:rPr>
              <a:t>What do we fear about Terrorism?</a:t>
            </a:r>
          </a:p>
        </p:txBody>
      </p:sp>
      <p:sp>
        <p:nvSpPr>
          <p:cNvPr id="7" name="TextBox 6"/>
          <p:cNvSpPr txBox="1"/>
          <p:nvPr/>
        </p:nvSpPr>
        <p:spPr>
          <a:xfrm>
            <a:off x="1524000" y="1295400"/>
            <a:ext cx="6019800" cy="1569660"/>
          </a:xfrm>
          <a:prstGeom prst="rect">
            <a:avLst/>
          </a:prstGeom>
          <a:noFill/>
        </p:spPr>
        <p:txBody>
          <a:bodyPr wrap="square" rtlCol="0">
            <a:spAutoFit/>
          </a:bodyPr>
          <a:lstStyle/>
          <a:p>
            <a:r>
              <a:rPr lang="en-US" sz="9600" dirty="0" smtClean="0">
                <a:solidFill>
                  <a:srgbClr val="FF0000"/>
                </a:solidFill>
                <a:latin typeface="Wickenden Cafe NDP" pitchFamily="2" charset="0"/>
              </a:rPr>
              <a:t>Terrorism</a:t>
            </a:r>
            <a:endParaRPr lang="en-US" sz="9600" dirty="0">
              <a:solidFill>
                <a:srgbClr val="FF0000"/>
              </a:solidFill>
              <a:latin typeface="Wickenden Cafe NDP"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5174">
                                            <p:txEl>
                                              <p:pRg st="0" end="0"/>
                                            </p:txEl>
                                          </p:spTgt>
                                        </p:tgtEl>
                                        <p:attrNameLst>
                                          <p:attrName>style.visibility</p:attrName>
                                        </p:attrNameLst>
                                      </p:cBhvr>
                                      <p:to>
                                        <p:strVal val="visible"/>
                                      </p:to>
                                    </p:set>
                                    <p:anim calcmode="lin" valueType="num">
                                      <p:cBhvr additive="base">
                                        <p:cTn id="7" dur="500" fill="hold"/>
                                        <p:tgtEl>
                                          <p:spTgt spid="1351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5174">
                                            <p:txEl>
                                              <p:pRg st="1" end="1"/>
                                            </p:txEl>
                                          </p:spTgt>
                                        </p:tgtEl>
                                        <p:attrNameLst>
                                          <p:attrName>style.visibility</p:attrName>
                                        </p:attrNameLst>
                                      </p:cBhvr>
                                      <p:to>
                                        <p:strVal val="visible"/>
                                      </p:to>
                                    </p:set>
                                    <p:anim calcmode="lin" valueType="num">
                                      <p:cBhvr additive="base">
                                        <p:cTn id="13" dur="500" fill="hold"/>
                                        <p:tgtEl>
                                          <p:spTgt spid="13517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5174">
                                            <p:txEl>
                                              <p:pRg st="2" end="2"/>
                                            </p:txEl>
                                          </p:spTgt>
                                        </p:tgtEl>
                                        <p:attrNameLst>
                                          <p:attrName>style.visibility</p:attrName>
                                        </p:attrNameLst>
                                      </p:cBhvr>
                                      <p:to>
                                        <p:strVal val="visible"/>
                                      </p:to>
                                    </p:set>
                                    <p:anim calcmode="lin" valueType="num">
                                      <p:cBhvr additive="base">
                                        <p:cTn id="19" dur="500" fill="hold"/>
                                        <p:tgtEl>
                                          <p:spTgt spid="13517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5174">
                                            <p:txEl>
                                              <p:pRg st="3" end="3"/>
                                            </p:txEl>
                                          </p:spTgt>
                                        </p:tgtEl>
                                        <p:attrNameLst>
                                          <p:attrName>style.visibility</p:attrName>
                                        </p:attrNameLst>
                                      </p:cBhvr>
                                      <p:to>
                                        <p:strVal val="visible"/>
                                      </p:to>
                                    </p:set>
                                    <p:anim calcmode="lin" valueType="num">
                                      <p:cBhvr additive="base">
                                        <p:cTn id="25" dur="500" fill="hold"/>
                                        <p:tgtEl>
                                          <p:spTgt spid="13517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51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5174">
                                            <p:txEl>
                                              <p:pRg st="4" end="4"/>
                                            </p:txEl>
                                          </p:spTgt>
                                        </p:tgtEl>
                                        <p:attrNameLst>
                                          <p:attrName>style.visibility</p:attrName>
                                        </p:attrNameLst>
                                      </p:cBhvr>
                                      <p:to>
                                        <p:strVal val="visible"/>
                                      </p:to>
                                    </p:set>
                                    <p:anim calcmode="lin" valueType="num">
                                      <p:cBhvr additive="base">
                                        <p:cTn id="31" dur="500" fill="hold"/>
                                        <p:tgtEl>
                                          <p:spTgt spid="13517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51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b="1"/>
              <a:t>Terrorism</a:t>
            </a:r>
            <a:endParaRPr lang="en-US"/>
          </a:p>
        </p:txBody>
      </p:sp>
      <p:sp>
        <p:nvSpPr>
          <p:cNvPr id="164867" name="Rectangle 3"/>
          <p:cNvSpPr>
            <a:spLocks noGrp="1" noChangeArrowheads="1"/>
          </p:cNvSpPr>
          <p:nvPr>
            <p:ph idx="1"/>
          </p:nvPr>
        </p:nvSpPr>
        <p:spPr>
          <a:xfrm>
            <a:off x="3429000" y="1752600"/>
            <a:ext cx="5486400" cy="4625609"/>
          </a:xfrm>
        </p:spPr>
        <p:txBody>
          <a:bodyPr/>
          <a:lstStyle/>
          <a:p>
            <a:r>
              <a:rPr lang="en-US" dirty="0"/>
              <a:t>Is  an unlawful act of violence</a:t>
            </a:r>
          </a:p>
          <a:p>
            <a:endParaRPr lang="en-US" dirty="0"/>
          </a:p>
          <a:p>
            <a:r>
              <a:rPr lang="en-US" dirty="0"/>
              <a:t>Intimidates governments or societies</a:t>
            </a:r>
          </a:p>
          <a:p>
            <a:endParaRPr lang="en-US" dirty="0"/>
          </a:p>
          <a:p>
            <a:r>
              <a:rPr lang="en-US" dirty="0"/>
              <a:t>Goal is to achieve political, </a:t>
            </a:r>
            <a:r>
              <a:rPr lang="en-US" dirty="0" smtClean="0"/>
              <a:t>economic, religious, social </a:t>
            </a:r>
            <a:r>
              <a:rPr lang="en-US" dirty="0"/>
              <a:t>or ideological objectives </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81000" y="1981200"/>
            <a:ext cx="28956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4867">
                                            <p:txEl>
                                              <p:pRg st="2" end="2"/>
                                            </p:txEl>
                                          </p:spTgt>
                                        </p:tgtEl>
                                        <p:attrNameLst>
                                          <p:attrName>style.visibility</p:attrName>
                                        </p:attrNameLst>
                                      </p:cBhvr>
                                      <p:to>
                                        <p:strVal val="visible"/>
                                      </p:to>
                                    </p:set>
                                    <p:anim calcmode="lin" valueType="num">
                                      <p:cBhvr additive="base">
                                        <p:cTn id="13" dur="500" fill="hold"/>
                                        <p:tgtEl>
                                          <p:spTgt spid="1648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4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anim calcmode="lin" valueType="num">
                                      <p:cBhvr additive="base">
                                        <p:cTn id="19" dur="500" fill="hold"/>
                                        <p:tgtEl>
                                          <p:spTgt spid="1648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48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a:t>Early History of Terrorism</a:t>
            </a:r>
            <a:endParaRPr lang="en-US"/>
          </a:p>
        </p:txBody>
      </p:sp>
      <p:sp>
        <p:nvSpPr>
          <p:cNvPr id="77827" name="Rectangle 3"/>
          <p:cNvSpPr>
            <a:spLocks noGrp="1" noChangeArrowheads="1"/>
          </p:cNvSpPr>
          <p:nvPr>
            <p:ph idx="1"/>
          </p:nvPr>
        </p:nvSpPr>
        <p:spPr>
          <a:xfrm>
            <a:off x="0" y="1676400"/>
            <a:ext cx="5619750" cy="4741862"/>
          </a:xfrm>
        </p:spPr>
        <p:txBody>
          <a:bodyPr>
            <a:normAutofit fontScale="92500"/>
          </a:bodyPr>
          <a:lstStyle/>
          <a:p>
            <a:r>
              <a:rPr lang="en-US" dirty="0"/>
              <a:t>Terror  has been used to achieve </a:t>
            </a:r>
            <a:r>
              <a:rPr lang="en-US" dirty="0">
                <a:solidFill>
                  <a:srgbClr val="FF0000"/>
                </a:solidFill>
              </a:rPr>
              <a:t>political ends</a:t>
            </a:r>
            <a:r>
              <a:rPr lang="en-US" dirty="0"/>
              <a:t> and has a long history</a:t>
            </a:r>
          </a:p>
          <a:p>
            <a:pPr lvl="1"/>
            <a:r>
              <a:rPr lang="en-US" dirty="0"/>
              <a:t>As early as 66 – 72 A.D. Resistance to Roman occupation, terrorists killed Roman soldiers and destroyed  Roman property. </a:t>
            </a:r>
          </a:p>
          <a:p>
            <a:pPr lvl="1">
              <a:buFont typeface="Wingdings" pitchFamily="2" charset="2"/>
              <a:buNone/>
            </a:pPr>
            <a:endParaRPr lang="en-US" dirty="0"/>
          </a:p>
          <a:p>
            <a:r>
              <a:rPr lang="en-US" dirty="0"/>
              <a:t>Terror was used to resist occupation.</a:t>
            </a:r>
          </a:p>
        </p:txBody>
      </p:sp>
      <p:pic>
        <p:nvPicPr>
          <p:cNvPr id="3074" name="Picture 2"/>
          <p:cNvPicPr>
            <a:picLocks noChangeAspect="1" noChangeArrowheads="1"/>
          </p:cNvPicPr>
          <p:nvPr/>
        </p:nvPicPr>
        <p:blipFill>
          <a:blip r:embed="rId3" cstate="print"/>
          <a:srcRect/>
          <a:stretch>
            <a:fillRect/>
          </a:stretch>
        </p:blipFill>
        <p:spPr bwMode="auto">
          <a:xfrm>
            <a:off x="5943600" y="2209800"/>
            <a:ext cx="2889885" cy="3876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b="1"/>
              <a:t>Early History of Terrorism</a:t>
            </a:r>
            <a:endParaRPr lang="en-US"/>
          </a:p>
        </p:txBody>
      </p:sp>
      <p:sp>
        <p:nvSpPr>
          <p:cNvPr id="78851" name="Rectangle 3"/>
          <p:cNvSpPr>
            <a:spLocks noGrp="1" noChangeArrowheads="1"/>
          </p:cNvSpPr>
          <p:nvPr>
            <p:ph idx="1"/>
          </p:nvPr>
        </p:nvSpPr>
        <p:spPr>
          <a:xfrm>
            <a:off x="4876800" y="1775191"/>
            <a:ext cx="3810000" cy="4625609"/>
          </a:xfrm>
        </p:spPr>
        <p:txBody>
          <a:bodyPr>
            <a:normAutofit fontScale="85000" lnSpcReduction="10000"/>
          </a:bodyPr>
          <a:lstStyle/>
          <a:p>
            <a:r>
              <a:rPr lang="en-US" dirty="0">
                <a:solidFill>
                  <a:srgbClr val="FF0000"/>
                </a:solidFill>
              </a:rPr>
              <a:t>Suicidal martyrdom</a:t>
            </a:r>
            <a:r>
              <a:rPr lang="en-US" dirty="0"/>
              <a:t> represented being killed by invaders  which resulted in rewards in heaven.  It dates back thousands of years in most societies and religions.</a:t>
            </a:r>
          </a:p>
          <a:p>
            <a:endParaRPr lang="en-US" dirty="0"/>
          </a:p>
          <a:p>
            <a:r>
              <a:rPr lang="en-US" dirty="0"/>
              <a:t>Terrorism against the enemy is often viewed as a religious act.</a:t>
            </a:r>
          </a:p>
        </p:txBody>
      </p:sp>
      <p:pic>
        <p:nvPicPr>
          <p:cNvPr id="2050" name="Picture 2"/>
          <p:cNvPicPr>
            <a:picLocks noChangeAspect="1" noChangeArrowheads="1"/>
          </p:cNvPicPr>
          <p:nvPr/>
        </p:nvPicPr>
        <p:blipFill>
          <a:blip r:embed="rId3" cstate="print"/>
          <a:srcRect/>
          <a:stretch>
            <a:fillRect/>
          </a:stretch>
        </p:blipFill>
        <p:spPr bwMode="auto">
          <a:xfrm>
            <a:off x="1143000" y="1600200"/>
            <a:ext cx="2209800" cy="2619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304800" y="4343400"/>
            <a:ext cx="3810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b="1"/>
              <a:t>Modern History of Terrorism</a:t>
            </a:r>
            <a:endParaRPr lang="en-US"/>
          </a:p>
        </p:txBody>
      </p:sp>
      <p:sp>
        <p:nvSpPr>
          <p:cNvPr id="79875" name="Rectangle 3"/>
          <p:cNvSpPr>
            <a:spLocks noGrp="1" noChangeArrowheads="1"/>
          </p:cNvSpPr>
          <p:nvPr>
            <p:ph idx="1"/>
          </p:nvPr>
        </p:nvSpPr>
        <p:spPr>
          <a:xfrm>
            <a:off x="0" y="1676400"/>
            <a:ext cx="8896350" cy="4741863"/>
          </a:xfrm>
        </p:spPr>
        <p:txBody>
          <a:bodyPr/>
          <a:lstStyle/>
          <a:p>
            <a:r>
              <a:rPr lang="en-US" i="1" dirty="0"/>
              <a:t>The term “</a:t>
            </a:r>
            <a:r>
              <a:rPr lang="en-US" i="1" dirty="0">
                <a:solidFill>
                  <a:srgbClr val="FF0000"/>
                </a:solidFill>
              </a:rPr>
              <a:t>terrorism</a:t>
            </a:r>
            <a:r>
              <a:rPr lang="en-US" i="1" dirty="0"/>
              <a:t>” was coined in </a:t>
            </a:r>
            <a:r>
              <a:rPr lang="en-US" dirty="0"/>
              <a:t>the French Revolution’s </a:t>
            </a:r>
            <a:r>
              <a:rPr lang="en-US" i="1" dirty="0"/>
              <a:t>Reign of Terror</a:t>
            </a:r>
            <a:r>
              <a:rPr lang="en-US" dirty="0"/>
              <a:t> (1793 – 1794). .</a:t>
            </a:r>
          </a:p>
          <a:p>
            <a:r>
              <a:rPr lang="en-US" i="1" dirty="0"/>
              <a:t>This was the birth of Government-Sponsored Terrorism</a:t>
            </a:r>
          </a:p>
          <a:p>
            <a:r>
              <a:rPr lang="en-US" i="1" dirty="0"/>
              <a:t>The line between terrorism and political violence is often blurred</a:t>
            </a:r>
          </a:p>
          <a:p>
            <a:r>
              <a:rPr lang="en-US" dirty="0"/>
              <a:t>Goal: of </a:t>
            </a:r>
            <a:r>
              <a:rPr lang="en-US" dirty="0">
                <a:solidFill>
                  <a:srgbClr val="FF0000"/>
                </a:solidFill>
              </a:rPr>
              <a:t>State terrorism </a:t>
            </a:r>
            <a:r>
              <a:rPr lang="en-US" dirty="0"/>
              <a:t>was to eliminate opposition, consolidate power, e.g., the Vanished in Argentina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7975"/>
            <a:ext cx="8229600" cy="1139825"/>
          </a:xfrm>
        </p:spPr>
        <p:txBody>
          <a:bodyPr>
            <a:normAutofit fontScale="90000"/>
          </a:bodyPr>
          <a:lstStyle/>
          <a:p>
            <a:r>
              <a:rPr lang="en-US" b="1"/>
              <a:t>Modern History of Terrorism: </a:t>
            </a:r>
            <a:br>
              <a:rPr lang="en-US" b="1"/>
            </a:br>
            <a:endParaRPr lang="en-US"/>
          </a:p>
        </p:txBody>
      </p:sp>
      <p:sp>
        <p:nvSpPr>
          <p:cNvPr id="83971" name="Rectangle 3"/>
          <p:cNvSpPr>
            <a:spLocks noGrp="1" noChangeArrowheads="1"/>
          </p:cNvSpPr>
          <p:nvPr>
            <p:ph idx="1"/>
          </p:nvPr>
        </p:nvSpPr>
        <p:spPr>
          <a:xfrm>
            <a:off x="152400" y="1600200"/>
            <a:ext cx="4953000" cy="5105400"/>
          </a:xfrm>
        </p:spPr>
        <p:txBody>
          <a:bodyPr>
            <a:normAutofit fontScale="92500" lnSpcReduction="20000"/>
          </a:bodyPr>
          <a:lstStyle/>
          <a:p>
            <a:pPr>
              <a:lnSpc>
                <a:spcPct val="90000"/>
              </a:lnSpc>
            </a:pPr>
            <a:r>
              <a:rPr lang="en-US" dirty="0"/>
              <a:t>Middle 20</a:t>
            </a:r>
            <a:r>
              <a:rPr lang="en-US" baseline="30000" dirty="0"/>
              <a:t>th</a:t>
            </a:r>
            <a:r>
              <a:rPr lang="en-US" dirty="0"/>
              <a:t> century, terrorism became a tool  used by both sides of </a:t>
            </a:r>
            <a:r>
              <a:rPr lang="en-US" dirty="0">
                <a:solidFill>
                  <a:srgbClr val="FF0000"/>
                </a:solidFill>
              </a:rPr>
              <a:t>colonial</a:t>
            </a:r>
            <a:r>
              <a:rPr lang="en-US" dirty="0"/>
              <a:t> </a:t>
            </a:r>
            <a:r>
              <a:rPr lang="en-US" dirty="0" smtClean="0"/>
              <a:t>conflicts.</a:t>
            </a:r>
            <a:endParaRPr lang="en-US" dirty="0"/>
          </a:p>
          <a:p>
            <a:pPr>
              <a:lnSpc>
                <a:spcPct val="90000"/>
              </a:lnSpc>
            </a:pPr>
            <a:endParaRPr lang="en-US" dirty="0"/>
          </a:p>
          <a:p>
            <a:pPr>
              <a:lnSpc>
                <a:spcPct val="90000"/>
              </a:lnSpc>
            </a:pPr>
            <a:r>
              <a:rPr lang="en-US" dirty="0"/>
              <a:t>The last 20 years of </a:t>
            </a:r>
            <a:r>
              <a:rPr lang="en-US" dirty="0" smtClean="0"/>
              <a:t>the </a:t>
            </a:r>
            <a:br>
              <a:rPr lang="en-US" dirty="0" smtClean="0"/>
            </a:br>
            <a:r>
              <a:rPr lang="en-US" dirty="0" smtClean="0"/>
              <a:t>20</a:t>
            </a:r>
            <a:r>
              <a:rPr lang="en-US" baseline="30000" dirty="0" smtClean="0"/>
              <a:t>th</a:t>
            </a:r>
            <a:r>
              <a:rPr lang="en-US" dirty="0" smtClean="0"/>
              <a:t> </a:t>
            </a:r>
            <a:r>
              <a:rPr lang="en-US" dirty="0"/>
              <a:t>century religious based terrorism became more and more frequent</a:t>
            </a:r>
            <a:r>
              <a:rPr lang="en-US" dirty="0" smtClean="0"/>
              <a:t>. </a:t>
            </a:r>
            <a:r>
              <a:rPr lang="en-US" dirty="0" smtClean="0">
                <a:solidFill>
                  <a:srgbClr val="FF0000"/>
                </a:solidFill>
              </a:rPr>
              <a:t>Islamic Terrorism</a:t>
            </a:r>
            <a:endParaRPr lang="en-US" dirty="0">
              <a:solidFill>
                <a:srgbClr val="FF0000"/>
              </a:solidFill>
            </a:endParaRPr>
          </a:p>
          <a:p>
            <a:pPr>
              <a:lnSpc>
                <a:spcPct val="90000"/>
              </a:lnSpc>
              <a:buFont typeface="Wingdings" pitchFamily="2" charset="2"/>
              <a:buNone/>
            </a:pPr>
            <a:r>
              <a:rPr lang="en-US" dirty="0"/>
              <a:t> </a:t>
            </a:r>
          </a:p>
          <a:p>
            <a:pPr>
              <a:lnSpc>
                <a:spcPct val="90000"/>
              </a:lnSpc>
            </a:pPr>
            <a:r>
              <a:rPr lang="en-US" dirty="0"/>
              <a:t>Another format is </a:t>
            </a:r>
            <a:r>
              <a:rPr lang="en-US" dirty="0">
                <a:solidFill>
                  <a:srgbClr val="FF0000"/>
                </a:solidFill>
              </a:rPr>
              <a:t>economic terrorism</a:t>
            </a:r>
            <a:r>
              <a:rPr lang="en-US" dirty="0"/>
              <a:t>, which destructs industry and agriculture system.</a:t>
            </a:r>
          </a:p>
        </p:txBody>
      </p:sp>
      <p:pic>
        <p:nvPicPr>
          <p:cNvPr id="5122" name="Picture 2"/>
          <p:cNvPicPr>
            <a:picLocks noChangeAspect="1" noChangeArrowheads="1"/>
          </p:cNvPicPr>
          <p:nvPr/>
        </p:nvPicPr>
        <p:blipFill>
          <a:blip r:embed="rId3" cstate="print"/>
          <a:srcRect/>
          <a:stretch>
            <a:fillRect/>
          </a:stretch>
        </p:blipFill>
        <p:spPr bwMode="auto">
          <a:xfrm>
            <a:off x="5181600" y="2438400"/>
            <a:ext cx="3813284" cy="2457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7813"/>
            <a:ext cx="8229600" cy="852487"/>
          </a:xfrm>
        </p:spPr>
        <p:txBody>
          <a:bodyPr/>
          <a:lstStyle/>
          <a:p>
            <a:r>
              <a:rPr lang="en-US" b="1"/>
              <a:t>Terrorism conclusions</a:t>
            </a:r>
            <a:endParaRPr lang="en-US"/>
          </a:p>
        </p:txBody>
      </p:sp>
      <p:sp>
        <p:nvSpPr>
          <p:cNvPr id="86019" name="Rectangle 3"/>
          <p:cNvSpPr>
            <a:spLocks noGrp="1" noChangeArrowheads="1"/>
          </p:cNvSpPr>
          <p:nvPr>
            <p:ph idx="1"/>
          </p:nvPr>
        </p:nvSpPr>
        <p:spPr>
          <a:xfrm>
            <a:off x="247650" y="1524000"/>
            <a:ext cx="8896350" cy="4135438"/>
          </a:xfrm>
        </p:spPr>
        <p:txBody>
          <a:bodyPr/>
          <a:lstStyle/>
          <a:p>
            <a:pPr>
              <a:lnSpc>
                <a:spcPct val="90000"/>
              </a:lnSpc>
            </a:pPr>
            <a:r>
              <a:rPr lang="en-US" sz="2800" dirty="0"/>
              <a:t>Terrorism is an </a:t>
            </a:r>
            <a:r>
              <a:rPr lang="en-US" sz="2800" b="1" dirty="0">
                <a:solidFill>
                  <a:srgbClr val="FF0000"/>
                </a:solidFill>
              </a:rPr>
              <a:t>ancient</a:t>
            </a:r>
            <a:r>
              <a:rPr lang="en-US" sz="2800" b="1" dirty="0"/>
              <a:t> </a:t>
            </a:r>
            <a:r>
              <a:rPr lang="en-US" sz="2800" dirty="0"/>
              <a:t>tactic.</a:t>
            </a:r>
          </a:p>
          <a:p>
            <a:pPr>
              <a:lnSpc>
                <a:spcPct val="90000"/>
              </a:lnSpc>
            </a:pPr>
            <a:r>
              <a:rPr lang="en-US" sz="2800" dirty="0"/>
              <a:t>Terrorism is a mode of </a:t>
            </a:r>
            <a:r>
              <a:rPr lang="en-US" sz="2800" b="1" i="1" dirty="0">
                <a:solidFill>
                  <a:srgbClr val="FF0000"/>
                </a:solidFill>
              </a:rPr>
              <a:t>communication</a:t>
            </a:r>
            <a:r>
              <a:rPr lang="en-US" sz="2800" dirty="0"/>
              <a:t>. </a:t>
            </a:r>
          </a:p>
          <a:p>
            <a:pPr>
              <a:lnSpc>
                <a:spcPct val="90000"/>
              </a:lnSpc>
            </a:pPr>
            <a:r>
              <a:rPr lang="en-US" sz="2800" dirty="0"/>
              <a:t>Terrorism is a special type of </a:t>
            </a:r>
            <a:r>
              <a:rPr lang="en-US" sz="2800" dirty="0" smtClean="0"/>
              <a:t>violence.</a:t>
            </a:r>
            <a:endParaRPr lang="en-US" sz="2800" dirty="0"/>
          </a:p>
          <a:p>
            <a:pPr>
              <a:lnSpc>
                <a:spcPct val="90000"/>
              </a:lnSpc>
            </a:pPr>
            <a:r>
              <a:rPr lang="en-US" sz="2800" dirty="0"/>
              <a:t>Terrorism is </a:t>
            </a:r>
            <a:r>
              <a:rPr lang="en-US" sz="2800" b="1" i="1" dirty="0">
                <a:solidFill>
                  <a:srgbClr val="FF0000"/>
                </a:solidFill>
              </a:rPr>
              <a:t>used in times of peace, conflicts and war</a:t>
            </a:r>
            <a:r>
              <a:rPr lang="en-US" sz="2800" dirty="0">
                <a:solidFill>
                  <a:srgbClr val="FF0000"/>
                </a:solidFill>
              </a:rPr>
              <a:t>.</a:t>
            </a:r>
          </a:p>
          <a:p>
            <a:pPr>
              <a:lnSpc>
                <a:spcPct val="90000"/>
              </a:lnSpc>
            </a:pPr>
            <a:r>
              <a:rPr lang="en-US" sz="2800" dirty="0"/>
              <a:t>Terrorism is designed to make a point, through psychological means, </a:t>
            </a:r>
            <a:r>
              <a:rPr lang="en-US" sz="2800" b="1" dirty="0">
                <a:solidFill>
                  <a:srgbClr val="FF0000"/>
                </a:solidFill>
              </a:rPr>
              <a:t>fear.</a:t>
            </a:r>
            <a:endParaRPr lang="en-US" sz="2800" dirty="0">
              <a:solidFill>
                <a:srgbClr val="FF0000"/>
              </a:solidFill>
            </a:endParaRPr>
          </a:p>
          <a:p>
            <a:pPr>
              <a:lnSpc>
                <a:spcPct val="90000"/>
              </a:lnSpc>
            </a:pPr>
            <a:r>
              <a:rPr lang="en-US" sz="2800" dirty="0"/>
              <a:t>Terrorism is a </a:t>
            </a:r>
            <a:r>
              <a:rPr lang="en-US" sz="2800" b="1" dirty="0">
                <a:solidFill>
                  <a:srgbClr val="FF0000"/>
                </a:solidFill>
              </a:rPr>
              <a:t>political act</a:t>
            </a:r>
            <a:r>
              <a:rPr lang="en-US" sz="2800" b="1" dirty="0"/>
              <a:t>.</a:t>
            </a:r>
          </a:p>
        </p:txBody>
      </p:sp>
      <p:pic>
        <p:nvPicPr>
          <p:cNvPr id="1026" name="Picture 2"/>
          <p:cNvPicPr>
            <a:picLocks noChangeAspect="1" noChangeArrowheads="1"/>
          </p:cNvPicPr>
          <p:nvPr/>
        </p:nvPicPr>
        <p:blipFill>
          <a:blip r:embed="rId3" cstate="print"/>
          <a:srcRect/>
          <a:stretch>
            <a:fillRect/>
          </a:stretch>
        </p:blipFill>
        <p:spPr bwMode="auto">
          <a:xfrm>
            <a:off x="5410200" y="3657600"/>
            <a:ext cx="301531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4" cstate="print"/>
          <a:srcRect/>
          <a:stretch>
            <a:fillRect/>
          </a:stretch>
        </p:blipFill>
        <p:spPr bwMode="auto">
          <a:xfrm>
            <a:off x="1143000" y="4572000"/>
            <a:ext cx="2952750" cy="197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b="1"/>
              <a:t>Property of Terrorism</a:t>
            </a:r>
            <a:endParaRPr lang="en-US"/>
          </a:p>
        </p:txBody>
      </p:sp>
      <p:sp>
        <p:nvSpPr>
          <p:cNvPr id="197635" name="Rectangle 3"/>
          <p:cNvSpPr>
            <a:spLocks noGrp="1" noChangeArrowheads="1"/>
          </p:cNvSpPr>
          <p:nvPr>
            <p:ph idx="1"/>
          </p:nvPr>
        </p:nvSpPr>
        <p:spPr/>
        <p:txBody>
          <a:bodyPr/>
          <a:lstStyle/>
          <a:p>
            <a:r>
              <a:rPr lang="en-US" dirty="0"/>
              <a:t>Terrorism is different from regular crime because of its strong political properties</a:t>
            </a:r>
          </a:p>
          <a:p>
            <a:r>
              <a:rPr lang="en-US" dirty="0"/>
              <a:t>The definition of terrorism can vary from people to people due to the differences in standpoint</a:t>
            </a:r>
          </a:p>
          <a:p>
            <a:r>
              <a:rPr lang="en-US" dirty="0"/>
              <a:t>One person’s terrorist can be another’s </a:t>
            </a:r>
            <a:r>
              <a:rPr lang="en-US" dirty="0" smtClean="0"/>
              <a:t>fighter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 calcmode="lin" valueType="num">
                                      <p:cBhvr additive="base">
                                        <p:cTn id="7" dur="500" fill="hold"/>
                                        <p:tgtEl>
                                          <p:spTgt spid="197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7635">
                                            <p:txEl>
                                              <p:pRg st="1" end="1"/>
                                            </p:txEl>
                                          </p:spTgt>
                                        </p:tgtEl>
                                        <p:attrNameLst>
                                          <p:attrName>style.visibility</p:attrName>
                                        </p:attrNameLst>
                                      </p:cBhvr>
                                      <p:to>
                                        <p:strVal val="visible"/>
                                      </p:to>
                                    </p:set>
                                    <p:anim calcmode="lin" valueType="num">
                                      <p:cBhvr additive="base">
                                        <p:cTn id="13" dur="500" fill="hold"/>
                                        <p:tgtEl>
                                          <p:spTgt spid="197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7635">
                                            <p:txEl>
                                              <p:pRg st="2" end="2"/>
                                            </p:txEl>
                                          </p:spTgt>
                                        </p:tgtEl>
                                        <p:attrNameLst>
                                          <p:attrName>style.visibility</p:attrName>
                                        </p:attrNameLst>
                                      </p:cBhvr>
                                      <p:to>
                                        <p:strVal val="visible"/>
                                      </p:to>
                                    </p:set>
                                    <p:anim calcmode="lin" valueType="num">
                                      <p:cBhvr additive="base">
                                        <p:cTn id="19" dur="500" fill="hold"/>
                                        <p:tgtEl>
                                          <p:spTgt spid="197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2050</TotalTime>
  <Words>1305</Words>
  <Application>Microsoft Office PowerPoint</Application>
  <PresentationFormat>On-screen Show (4:3)</PresentationFormat>
  <Paragraphs>148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 Global History &amp; Geography</vt:lpstr>
      <vt:lpstr>PowerPoint Presentation</vt:lpstr>
      <vt:lpstr>Terrorism</vt:lpstr>
      <vt:lpstr>Early History of Terrorism</vt:lpstr>
      <vt:lpstr>Early History of Terrorism</vt:lpstr>
      <vt:lpstr>Modern History of Terrorism</vt:lpstr>
      <vt:lpstr>Modern History of Terrorism:  </vt:lpstr>
      <vt:lpstr>Terrorism conclusions</vt:lpstr>
      <vt:lpstr>Property of Terrorism</vt:lpstr>
      <vt:lpstr>Prevention of Terrorism</vt:lpstr>
      <vt:lpstr>Prevention of Terrorism</vt:lpstr>
      <vt:lpstr>Types of Terrorism </vt:lpstr>
      <vt:lpstr>Methods of Terrorism</vt:lpstr>
      <vt:lpstr>Conclusion</vt:lpstr>
      <vt:lpstr>PowerPoint Presentation</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Terrorism</dc:title>
  <dc:creator>xmzeng</dc:creator>
  <cp:lastModifiedBy>Tokio Marine Management</cp:lastModifiedBy>
  <cp:revision>105</cp:revision>
  <dcterms:created xsi:type="dcterms:W3CDTF">2002-05-25T20:12:55Z</dcterms:created>
  <dcterms:modified xsi:type="dcterms:W3CDTF">2017-09-12T13:18:49Z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C:\ALectures\6651</vt:lpwstr>
  </property>
</Properties>
</file>