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70" r:id="rId2"/>
    <p:sldId id="256" r:id="rId3"/>
    <p:sldId id="269" r:id="rId4"/>
    <p:sldId id="257" r:id="rId5"/>
    <p:sldId id="258" r:id="rId6"/>
    <p:sldId id="259" r:id="rId7"/>
    <p:sldId id="260" r:id="rId8"/>
    <p:sldId id="261" r:id="rId9"/>
    <p:sldId id="262" r:id="rId10"/>
    <p:sldId id="264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-106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-106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-106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-106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-106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-106" charset="0"/>
        <a:ea typeface="ＭＳ Ｐゴシック" pitchFamily="-106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-106" charset="0"/>
        <a:ea typeface="ＭＳ Ｐゴシック" pitchFamily="-106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-106" charset="0"/>
        <a:ea typeface="ＭＳ Ｐゴシック" pitchFamily="-106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-106" charset="0"/>
        <a:ea typeface="ＭＳ Ｐゴシック" pitchFamily="-10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87700" y="268288"/>
            <a:ext cx="5668963" cy="390048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68288" y="268288"/>
            <a:ext cx="184150" cy="3886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rtlCol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5450" cy="365125"/>
          </a:xfrm>
        </p:spPr>
        <p:txBody>
          <a:bodyPr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9450" y="6356350"/>
            <a:ext cx="4735513" cy="365125"/>
          </a:xfrm>
        </p:spPr>
        <p:txBody>
          <a:bodyPr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588" y="6356350"/>
            <a:ext cx="685800" cy="365125"/>
          </a:xfrm>
        </p:spPr>
        <p:txBody>
          <a:bodyPr/>
          <a:lstStyle>
            <a:lvl1pPr eaLnBrk="1" hangingPunct="1">
              <a:defRPr sz="1100" smtClean="0">
                <a:solidFill>
                  <a:srgbClr val="858585"/>
                </a:solidFill>
                <a:latin typeface="Century Gothic" pitchFamily="-106" charset="0"/>
              </a:defRPr>
            </a:lvl1pPr>
          </a:lstStyle>
          <a:p>
            <a:pPr>
              <a:defRPr/>
            </a:pPr>
            <a:fld id="{AB5BAEC2-1A13-479C-806C-E6782A7FDD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638" y="268288"/>
            <a:ext cx="719137" cy="16462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73D788-951B-4274-94C9-A780C63AAE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638" y="268288"/>
            <a:ext cx="719137" cy="16462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024BC7F-FB61-43B1-B74C-866A484AA1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148638" y="268288"/>
            <a:ext cx="719137" cy="16462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AD7F483-081A-4B1A-BE72-4860B68359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48638" y="268288"/>
            <a:ext cx="719137" cy="5667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D69C8B8-62B7-4C87-810E-005F9DFE32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638" y="268288"/>
            <a:ext cx="719137" cy="5667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BDFE96-1C38-4A9C-BA15-12EEC270ED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46625" y="268288"/>
            <a:ext cx="4114800" cy="5667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>
          <a:xfrm>
            <a:off x="161925" y="6124575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>
          <a:xfrm>
            <a:off x="174625" y="6356350"/>
            <a:ext cx="38639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1900FF-E728-446C-ACD3-F15EAF7A84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216775" y="268288"/>
            <a:ext cx="1639888" cy="36385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003A31-F0C6-421B-9E9E-EAFCA0AB4D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938" y="268288"/>
            <a:ext cx="720725" cy="36385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FE41B73-BE96-4432-81D4-715237199C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212013" y="268288"/>
            <a:ext cx="1646237" cy="16462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9D05DA0-1E2C-4BDE-B4BF-B160E7830A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48638" y="268288"/>
            <a:ext cx="719137" cy="5667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765F84B-D652-471E-897B-FC24D10156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212013" y="268288"/>
            <a:ext cx="1646237" cy="16462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013" y="6356350"/>
            <a:ext cx="1752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378994-C26F-4872-8C99-EE4639712E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87700" y="268288"/>
            <a:ext cx="5668963" cy="25606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268288" y="268288"/>
            <a:ext cx="184150" cy="3886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>
          <a:xfrm>
            <a:off x="3276600" y="390525"/>
            <a:ext cx="5499100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213100" y="6356350"/>
            <a:ext cx="47355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266113" y="6356350"/>
            <a:ext cx="685800" cy="365125"/>
          </a:xfrm>
        </p:spPr>
        <p:txBody>
          <a:bodyPr/>
          <a:lstStyle>
            <a:lvl1pPr eaLnBrk="1" hangingPunct="1">
              <a:defRPr sz="1100" smtClean="0">
                <a:solidFill>
                  <a:srgbClr val="858585"/>
                </a:solidFill>
                <a:latin typeface="Century Gothic" pitchFamily="-106" charset="0"/>
              </a:defRPr>
            </a:lvl1pPr>
          </a:lstStyle>
          <a:p>
            <a:pPr>
              <a:defRPr/>
            </a:pPr>
            <a:fld id="{60F01385-E0D8-4DF2-B5AF-25284A4067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9875" y="268288"/>
            <a:ext cx="1646238" cy="16462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>
          <a:xfrm>
            <a:off x="7212013" y="6356350"/>
            <a:ext cx="1752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2178050" y="6356350"/>
            <a:ext cx="4927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331788" y="360363"/>
            <a:ext cx="506412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FF0EE9F-B326-443A-8A27-615751833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59700" y="268288"/>
            <a:ext cx="1098550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4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625" y="6356350"/>
            <a:ext cx="53117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7DA3206-6811-4390-A2BB-D36DA33C10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9875" y="4773613"/>
            <a:ext cx="2971800" cy="18446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350838" y="6105525"/>
            <a:ext cx="506412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A61227F-6B79-46C4-955D-C02FE3C878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638" y="268288"/>
            <a:ext cx="719137" cy="16462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A25E98-FC98-48DB-BE83-4C9A79D57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638" y="268288"/>
            <a:ext cx="719137" cy="16462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3736E6-C798-4FBC-9E02-7B3AFE61C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638" y="268288"/>
            <a:ext cx="719137" cy="16462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A38B534-AD06-4113-8735-842788C0F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14400"/>
            <a:ext cx="6508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209800"/>
            <a:ext cx="6508750" cy="391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9313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625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588" y="360363"/>
            <a:ext cx="5064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22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49CEED1-556A-4002-A0EA-2F64AAF9A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  <p:sldLayoutId id="2147483846" r:id="rId14"/>
    <p:sldLayoutId id="2147483847" r:id="rId15"/>
    <p:sldLayoutId id="2147483848" r:id="rId16"/>
    <p:sldLayoutId id="2147483849" r:id="rId17"/>
    <p:sldLayoutId id="2147483850" r:id="rId18"/>
    <p:sldLayoutId id="2147483851" r:id="rId19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ＭＳ Ｐゴシック" pitchFamily="-106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entury Gothic" pitchFamily="-106" charset="0"/>
          <a:ea typeface="ＭＳ Ｐゴシック" pitchFamily="-10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entury Gothic" pitchFamily="-106" charset="0"/>
          <a:ea typeface="ＭＳ Ｐゴシック" pitchFamily="-10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entury Gothic" pitchFamily="-106" charset="0"/>
          <a:ea typeface="ＭＳ Ｐゴシック" pitchFamily="-10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entury Gothic" pitchFamily="-106" charset="0"/>
          <a:ea typeface="ＭＳ Ｐゴシック" pitchFamily="-10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entury Gothic" pitchFamily="-106" charset="0"/>
          <a:ea typeface="ＭＳ Ｐゴシック" pitchFamily="-10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entury Gothic" pitchFamily="-106" charset="0"/>
          <a:ea typeface="ＭＳ Ｐゴシック" pitchFamily="-10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entury Gothic" pitchFamily="-106" charset="0"/>
          <a:ea typeface="ＭＳ Ｐゴシック" pitchFamily="-10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entury Gothic" pitchFamily="-106" charset="0"/>
          <a:ea typeface="ＭＳ Ｐゴシック" pitchFamily="-106" charset="-128"/>
        </a:defRPr>
      </a:lvl9pPr>
    </p:titleStyle>
    <p:bodyStyle>
      <a:lvl1pPr marL="228600" indent="-228600" algn="l" rtl="0" eaLnBrk="0" fontAlgn="base" hangingPunct="0">
        <a:spcBef>
          <a:spcPts val="1800"/>
        </a:spcBef>
        <a:spcAft>
          <a:spcPct val="0"/>
        </a:spcAft>
        <a:buClr>
          <a:schemeClr val="accent1"/>
        </a:buClr>
        <a:buSzPct val="100000"/>
        <a:buFont typeface="Wingdings 2" pitchFamily="-106" charset="2"/>
        <a:buChar char="¡"/>
        <a:defRPr sz="2000" kern="1200">
          <a:solidFill>
            <a:schemeClr val="tx2"/>
          </a:solidFill>
          <a:latin typeface="+mn-lt"/>
          <a:ea typeface="ＭＳ Ｐゴシック" pitchFamily="-106" charset="-128"/>
          <a:cs typeface="+mn-cs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4D0000"/>
        </a:buClr>
        <a:buSzPct val="100000"/>
        <a:buFont typeface="Wingdings 2" pitchFamily="-106" charset="2"/>
        <a:buChar char="¡"/>
        <a:defRPr kern="1200">
          <a:solidFill>
            <a:schemeClr val="tx2"/>
          </a:solidFill>
          <a:latin typeface="+mn-lt"/>
          <a:ea typeface="ＭＳ Ｐゴシック" pitchFamily="-106" charset="-128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100000"/>
        <a:buFont typeface="Wingdings 2" pitchFamily="-106" charset="2"/>
        <a:buChar char="¡"/>
        <a:defRPr kern="1200">
          <a:solidFill>
            <a:schemeClr val="tx2"/>
          </a:solidFill>
          <a:latin typeface="+mn-lt"/>
          <a:ea typeface="ＭＳ Ｐゴシック" pitchFamily="-106" charset="-128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4D0000"/>
        </a:buClr>
        <a:buSzPct val="100000"/>
        <a:buFont typeface="Wingdings 2" pitchFamily="-106" charset="2"/>
        <a:buChar char="¡"/>
        <a:defRPr kern="1200">
          <a:solidFill>
            <a:schemeClr val="tx2"/>
          </a:solidFill>
          <a:latin typeface="+mn-lt"/>
          <a:ea typeface="ＭＳ Ｐゴシック" pitchFamily="-106" charset="-128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100000"/>
        <a:buFont typeface="Wingdings 2" pitchFamily="-106" charset="2"/>
        <a:buChar char="¡"/>
        <a:defRPr kern="1200">
          <a:solidFill>
            <a:schemeClr val="tx2"/>
          </a:solidFill>
          <a:latin typeface="+mn-lt"/>
          <a:ea typeface="ＭＳ Ｐゴシック" pitchFamily="-106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7086600" cy="6858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Cambria" pitchFamily="-106" charset="0"/>
              </a:rPr>
              <a:t>A Leader’s Statistics: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114800"/>
          </a:xfrm>
        </p:spPr>
        <p:txBody>
          <a:bodyPr/>
          <a:lstStyle/>
          <a:p>
            <a:pPr marL="0" indent="0" eaLnBrk="1" hangingPunct="1">
              <a:buFont typeface="Wingdings" pitchFamily="-106" charset="2"/>
              <a:buNone/>
            </a:pPr>
            <a:r>
              <a:rPr lang="en-US" b="1" smtClean="0">
                <a:latin typeface="Cambria" pitchFamily="-106" charset="0"/>
              </a:rPr>
              <a:t>- millions imprisoned or exiled </a:t>
            </a:r>
          </a:p>
          <a:p>
            <a:pPr marL="0" indent="0" eaLnBrk="1" hangingPunct="1">
              <a:buFont typeface="Wingdings" pitchFamily="-106" charset="2"/>
              <a:buNone/>
            </a:pPr>
            <a:endParaRPr lang="en-US" smtClean="0">
              <a:latin typeface="Cambria" pitchFamily="-106" charset="0"/>
            </a:endParaRPr>
          </a:p>
          <a:p>
            <a:pPr marL="0" indent="0" eaLnBrk="1" hangingPunct="1">
              <a:buFont typeface="Wingdings" pitchFamily="-106" charset="2"/>
              <a:buNone/>
            </a:pPr>
            <a:r>
              <a:rPr lang="en-US" b="1" smtClean="0">
                <a:latin typeface="Cambria" pitchFamily="-106" charset="0"/>
              </a:rPr>
              <a:t>- 6 to 7 million killed </a:t>
            </a:r>
            <a:r>
              <a:rPr lang="en-US" smtClean="0">
                <a:latin typeface="Cambria" pitchFamily="-106" charset="0"/>
              </a:rPr>
              <a:t>by a forced famine </a:t>
            </a:r>
          </a:p>
          <a:p>
            <a:pPr marL="0" indent="0" eaLnBrk="1" hangingPunct="1">
              <a:buFont typeface="Wingdings" pitchFamily="-106" charset="2"/>
              <a:buNone/>
            </a:pPr>
            <a:endParaRPr lang="en-US" smtClean="0">
              <a:latin typeface="Cambria" pitchFamily="-106" charset="0"/>
            </a:endParaRPr>
          </a:p>
          <a:p>
            <a:pPr marL="0" indent="0" eaLnBrk="1" hangingPunct="1">
              <a:buFont typeface="Wingdings" pitchFamily="-106" charset="2"/>
              <a:buNone/>
            </a:pPr>
            <a:r>
              <a:rPr lang="en-US" smtClean="0">
                <a:latin typeface="Cambria" pitchFamily="-106" charset="0"/>
              </a:rPr>
              <a:t>-</a:t>
            </a:r>
            <a:r>
              <a:rPr lang="en-US" b="1" smtClean="0">
                <a:latin typeface="Cambria" pitchFamily="-106" charset="0"/>
              </a:rPr>
              <a:t>millions </a:t>
            </a:r>
            <a:r>
              <a:rPr lang="en-US" smtClean="0">
                <a:latin typeface="Cambria" pitchFamily="-106" charset="0"/>
              </a:rPr>
              <a:t>executed </a:t>
            </a:r>
          </a:p>
          <a:p>
            <a:pPr marL="0" indent="0" eaLnBrk="1" hangingPunct="1">
              <a:buFont typeface="Wingdings" pitchFamily="-106" charset="2"/>
              <a:buNone/>
            </a:pPr>
            <a:endParaRPr lang="en-US" smtClean="0">
              <a:latin typeface="Cambria" pitchFamily="-106" charset="0"/>
            </a:endParaRPr>
          </a:p>
          <a:p>
            <a:pPr marL="0" indent="0" eaLnBrk="1" hangingPunct="1">
              <a:buFont typeface="Wingdings" pitchFamily="-106" charset="2"/>
              <a:buNone/>
            </a:pPr>
            <a:r>
              <a:rPr lang="en-US" smtClean="0">
                <a:latin typeface="Cambria" pitchFamily="-106" charset="0"/>
              </a:rPr>
              <a:t>-</a:t>
            </a:r>
            <a:r>
              <a:rPr lang="en-US" b="1" smtClean="0">
                <a:latin typeface="Cambria" pitchFamily="-106" charset="0"/>
              </a:rPr>
              <a:t>4 to 6 million dispatched to forced labor camps</a:t>
            </a:r>
          </a:p>
          <a:p>
            <a:pPr marL="0" indent="0" algn="ctr" eaLnBrk="1" hangingPunct="1">
              <a:buFont typeface="Wingdings" pitchFamily="-106" charset="2"/>
              <a:buNone/>
            </a:pPr>
            <a:endParaRPr lang="en-US" sz="1600" smtClean="0">
              <a:latin typeface="Cambria" pitchFamily="-106" charset="0"/>
            </a:endParaRPr>
          </a:p>
          <a:p>
            <a:pPr marL="0" indent="0" algn="ctr" eaLnBrk="1" hangingPunct="1">
              <a:buFont typeface="Wingdings" pitchFamily="-106" charset="2"/>
              <a:buNone/>
            </a:pPr>
            <a:r>
              <a:rPr lang="en-US" sz="2400" smtClean="0">
                <a:latin typeface="Cambria" pitchFamily="-106" charset="0"/>
              </a:rPr>
              <a:t>Final Death Toll is unknown but estimated to be </a:t>
            </a:r>
          </a:p>
          <a:p>
            <a:pPr marL="0" indent="0" algn="ctr" eaLnBrk="1" hangingPunct="1">
              <a:buFont typeface="Wingdings" pitchFamily="-106" charset="2"/>
              <a:buNone/>
            </a:pPr>
            <a:r>
              <a:rPr lang="en-US" sz="2400" smtClean="0">
                <a:latin typeface="Cambria" pitchFamily="-106" charset="0"/>
              </a:rPr>
              <a:t>between </a:t>
            </a:r>
            <a:r>
              <a:rPr lang="en-US" sz="2400" b="1" smtClean="0">
                <a:latin typeface="Cambria" pitchFamily="-106" charset="0"/>
              </a:rPr>
              <a:t>20-60 Million</a:t>
            </a:r>
          </a:p>
        </p:txBody>
      </p:sp>
      <p:pic>
        <p:nvPicPr>
          <p:cNvPr id="21508" name="Picture 4" descr="lates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28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05000"/>
            <a:ext cx="8534400" cy="4724400"/>
          </a:xfrm>
        </p:spPr>
        <p:txBody>
          <a:bodyPr/>
          <a:lstStyle/>
          <a:p>
            <a:pPr eaLnBrk="1" hangingPunct="1">
              <a:buFont typeface="Wingdings" pitchFamily="-106" charset="2"/>
              <a:buChar char="n"/>
            </a:pPr>
            <a:r>
              <a:rPr lang="en-US" sz="2800" smtClean="0">
                <a:latin typeface="Cambria" pitchFamily="-106" charset="0"/>
              </a:rPr>
              <a:t>Peasants were allowed to keep their personal possessions but had to turn over all farm animals and </a:t>
            </a:r>
            <a:r>
              <a:rPr lang="en-US" sz="2800" u="sng" smtClean="0">
                <a:latin typeface="Cambria" pitchFamily="-106" charset="0"/>
              </a:rPr>
              <a:t>farm tools</a:t>
            </a:r>
            <a:r>
              <a:rPr lang="en-US" sz="2800" smtClean="0">
                <a:latin typeface="Cambria" pitchFamily="-106" charset="0"/>
              </a:rPr>
              <a:t> to the </a:t>
            </a:r>
            <a:r>
              <a:rPr lang="en-US" sz="2800" u="sng" smtClean="0">
                <a:latin typeface="Cambria" pitchFamily="-106" charset="0"/>
              </a:rPr>
              <a:t>government</a:t>
            </a:r>
            <a:r>
              <a:rPr lang="en-US" sz="2800" smtClean="0">
                <a:latin typeface="Cambria" pitchFamily="-106" charset="0"/>
              </a:rPr>
              <a:t>.  </a:t>
            </a:r>
          </a:p>
          <a:p>
            <a:pPr eaLnBrk="1" hangingPunct="1">
              <a:buFont typeface="Wingdings" pitchFamily="-106" charset="2"/>
              <a:buChar char="n"/>
            </a:pPr>
            <a:endParaRPr lang="en-US" sz="2800" smtClean="0">
              <a:latin typeface="Cambria" pitchFamily="-106" charset="0"/>
            </a:endParaRPr>
          </a:p>
          <a:p>
            <a:pPr eaLnBrk="1" hangingPunct="1">
              <a:buFont typeface="Wingdings" pitchFamily="-106" charset="2"/>
              <a:buChar char="n"/>
            </a:pPr>
            <a:r>
              <a:rPr lang="en-US" sz="2800" smtClean="0">
                <a:latin typeface="Cambria" pitchFamily="-106" charset="0"/>
              </a:rPr>
              <a:t>The government set </a:t>
            </a:r>
            <a:r>
              <a:rPr lang="en-US" sz="2800" u="sng" smtClean="0">
                <a:latin typeface="Cambria" pitchFamily="-106" charset="0"/>
              </a:rPr>
              <a:t>prices</a:t>
            </a:r>
            <a:r>
              <a:rPr lang="en-US" sz="2800" smtClean="0">
                <a:latin typeface="Cambria" pitchFamily="-106" charset="0"/>
              </a:rPr>
              <a:t> and </a:t>
            </a:r>
            <a:r>
              <a:rPr lang="en-US" sz="2800" u="sng" smtClean="0">
                <a:latin typeface="Cambria" pitchFamily="-106" charset="0"/>
              </a:rPr>
              <a:t>quotas</a:t>
            </a:r>
          </a:p>
          <a:p>
            <a:pPr eaLnBrk="1" hangingPunct="1">
              <a:buFont typeface="Wingdings" pitchFamily="-106" charset="2"/>
              <a:buChar char="n"/>
            </a:pPr>
            <a:endParaRPr lang="en-US" sz="2800" u="sng" smtClean="0">
              <a:latin typeface="Cambria" pitchFamily="-106" charset="0"/>
            </a:endParaRPr>
          </a:p>
          <a:p>
            <a:pPr eaLnBrk="1" hangingPunct="1">
              <a:buFont typeface="Wingdings" pitchFamily="-106" charset="2"/>
              <a:buChar char="n"/>
            </a:pPr>
            <a:r>
              <a:rPr lang="en-US" sz="2800" smtClean="0">
                <a:latin typeface="Cambria" pitchFamily="-106" charset="0"/>
              </a:rPr>
              <a:t>Peasants resisted collectivization by </a:t>
            </a:r>
            <a:r>
              <a:rPr lang="en-US" sz="2800" u="sng" smtClean="0">
                <a:latin typeface="Cambria" pitchFamily="-106" charset="0"/>
              </a:rPr>
              <a:t>killing animals, destroying tools and equipment and burning crops.</a:t>
            </a:r>
          </a:p>
        </p:txBody>
      </p:sp>
      <p:pic>
        <p:nvPicPr>
          <p:cNvPr id="30723" name="Picture 2" descr="lates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28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Cambria" pitchFamily="-106" charset="0"/>
              </a:rPr>
              <a:t>Results of Collectivization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371600"/>
            <a:ext cx="8763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smtClean="0">
                <a:latin typeface="Cambria" pitchFamily="-106" charset="0"/>
              </a:rPr>
              <a:t>The government responded with </a:t>
            </a:r>
            <a:r>
              <a:rPr lang="en-US" sz="2600" u="sng" smtClean="0">
                <a:latin typeface="Cambria" pitchFamily="-106" charset="0"/>
              </a:rPr>
              <a:t>brutal force</a:t>
            </a:r>
          </a:p>
          <a:p>
            <a:pPr eaLnBrk="1" hangingPunct="1">
              <a:lnSpc>
                <a:spcPct val="90000"/>
              </a:lnSpc>
              <a:buFont typeface="Wingdings" pitchFamily="-106" charset="2"/>
              <a:buNone/>
            </a:pPr>
            <a:endParaRPr lang="en-US" sz="2600" u="sng" smtClean="0">
              <a:latin typeface="Cambria" pitchFamily="-106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2600" smtClean="0">
                <a:latin typeface="Cambria" pitchFamily="-106" charset="0"/>
              </a:rPr>
              <a:t>Forced Famine 1932-1933 – 7,000,000 Deaths</a:t>
            </a:r>
          </a:p>
          <a:p>
            <a:pPr eaLnBrk="1" hangingPunct="1">
              <a:lnSpc>
                <a:spcPct val="80000"/>
              </a:lnSpc>
              <a:buFont typeface="Wingdings 2" pitchFamily="-106" charset="2"/>
              <a:buNone/>
            </a:pPr>
            <a:endParaRPr lang="en-US" sz="2600" smtClean="0">
              <a:latin typeface="Cambria" pitchFamily="-10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600" u="sng" smtClean="0">
                <a:latin typeface="Cambria" pitchFamily="-106" charset="0"/>
              </a:rPr>
              <a:t>Increased</a:t>
            </a:r>
            <a:r>
              <a:rPr lang="en-US" sz="2600" smtClean="0">
                <a:latin typeface="Cambria" pitchFamily="-106" charset="0"/>
              </a:rPr>
              <a:t> Stalin’s control, but did not improve </a:t>
            </a:r>
            <a:r>
              <a:rPr lang="en-US" sz="2600" u="sng" smtClean="0">
                <a:latin typeface="Cambria" pitchFamily="-106" charset="0"/>
              </a:rPr>
              <a:t>farm output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600" smtClean="0">
                <a:latin typeface="Cambria" pitchFamily="-106" charset="0"/>
              </a:rPr>
              <a:t>It was the official policy of the Soviet Union to deny the existence of a famine and thus to refuse any outside assistance. Anyone claiming that there was in fact a famine was accused of spreading anti-Soviet propaganda. Inside the Soviet Union, a person could be arrested for even using the word 'famine' or 'hunger' or 'starvation' in a sentence. </a:t>
            </a:r>
          </a:p>
          <a:p>
            <a:pPr lvl="2" eaLnBrk="1" hangingPunct="1">
              <a:lnSpc>
                <a:spcPct val="80000"/>
              </a:lnSpc>
            </a:pPr>
            <a:endParaRPr lang="en-US" sz="1700" u="sng" smtClean="0"/>
          </a:p>
        </p:txBody>
      </p:sp>
      <p:pic>
        <p:nvPicPr>
          <p:cNvPr id="31748" name="Picture 3" descr="lates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28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629400" cy="1524000"/>
          </a:xfrm>
        </p:spPr>
        <p:txBody>
          <a:bodyPr/>
          <a:lstStyle/>
          <a:p>
            <a:pPr eaLnBrk="1" hangingPunct="1"/>
            <a:r>
              <a:rPr lang="en-US" smtClean="0">
                <a:latin typeface="Cambria" pitchFamily="-106" charset="0"/>
              </a:rPr>
              <a:t>The Great Purge</a:t>
            </a:r>
            <a:br>
              <a:rPr lang="en-US" smtClean="0">
                <a:latin typeface="Cambria" pitchFamily="-106" charset="0"/>
              </a:rPr>
            </a:br>
            <a:r>
              <a:rPr lang="en-US" smtClean="0">
                <a:latin typeface="Cambria" pitchFamily="-106" charset="0"/>
              </a:rPr>
              <a:t>To Purge means to </a:t>
            </a:r>
            <a:r>
              <a:rPr lang="en-US" u="sng" smtClean="0">
                <a:latin typeface="Cambria" pitchFamily="-106" charset="0"/>
              </a:rPr>
              <a:t>Eliminate opposition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0" y="2286000"/>
            <a:ext cx="8839200" cy="3505200"/>
          </a:xfrm>
        </p:spPr>
        <p:txBody>
          <a:bodyPr/>
          <a:lstStyle/>
          <a:p>
            <a:pPr eaLnBrk="1" hangingPunct="1"/>
            <a:r>
              <a:rPr lang="en-US" sz="3200" smtClean="0">
                <a:latin typeface="Cambria" pitchFamily="-106" charset="0"/>
              </a:rPr>
              <a:t>In the 1930’s, out of fear that other Communist party members were plotting against him, Stalin launched </a:t>
            </a:r>
            <a:r>
              <a:rPr lang="en-US" sz="3200" u="sng" smtClean="0">
                <a:latin typeface="Cambria" pitchFamily="-106" charset="0"/>
              </a:rPr>
              <a:t>The Great Purge</a:t>
            </a:r>
          </a:p>
          <a:p>
            <a:pPr eaLnBrk="1" hangingPunct="1"/>
            <a:endParaRPr lang="en-US" sz="3200" u="sng" smtClean="0">
              <a:latin typeface="Cambria" pitchFamily="-106" charset="0"/>
            </a:endParaRPr>
          </a:p>
          <a:p>
            <a:pPr eaLnBrk="1" hangingPunct="1"/>
            <a:r>
              <a:rPr lang="en-US" sz="3200" smtClean="0">
                <a:latin typeface="Cambria" pitchFamily="-106" charset="0"/>
              </a:rPr>
              <a:t>During the Great Purge, Stalin accused thousands of people of crimes against the </a:t>
            </a:r>
            <a:r>
              <a:rPr lang="en-US" sz="3200" u="sng" smtClean="0">
                <a:latin typeface="Cambria" pitchFamily="-106" charset="0"/>
              </a:rPr>
              <a:t>government (treason)</a:t>
            </a:r>
          </a:p>
        </p:txBody>
      </p:sp>
      <p:pic>
        <p:nvPicPr>
          <p:cNvPr id="32772" name="Picture 3" descr="lates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28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05000"/>
            <a:ext cx="8686800" cy="4648200"/>
          </a:xfrm>
        </p:spPr>
        <p:txBody>
          <a:bodyPr/>
          <a:lstStyle/>
          <a:p>
            <a:pPr eaLnBrk="1" hangingPunct="1">
              <a:buFont typeface="Wingdings" pitchFamily="-106" charset="2"/>
              <a:buChar char="n"/>
            </a:pPr>
            <a:r>
              <a:rPr lang="en-US" sz="2800" smtClean="0">
                <a:latin typeface="Cambria" pitchFamily="-106" charset="0"/>
              </a:rPr>
              <a:t>Stalin targeted </a:t>
            </a:r>
            <a:r>
              <a:rPr lang="en-US" sz="2800" u="sng" smtClean="0">
                <a:latin typeface="Cambria" pitchFamily="-106" charset="0"/>
              </a:rPr>
              <a:t>writers, teachers, army heroes and Bolsheviks</a:t>
            </a:r>
            <a:r>
              <a:rPr lang="en-US" sz="2800" smtClean="0">
                <a:latin typeface="Cambria" pitchFamily="-106" charset="0"/>
              </a:rPr>
              <a:t> through a Reign of </a:t>
            </a:r>
            <a:r>
              <a:rPr lang="en-US" sz="2800" u="sng" smtClean="0">
                <a:latin typeface="Cambria" pitchFamily="-106" charset="0"/>
              </a:rPr>
              <a:t>Terror</a:t>
            </a:r>
          </a:p>
          <a:p>
            <a:pPr eaLnBrk="1" hangingPunct="1">
              <a:buFont typeface="Wingdings" pitchFamily="-106" charset="2"/>
              <a:buChar char="n"/>
            </a:pPr>
            <a:endParaRPr lang="en-US" sz="2800" u="sng" smtClean="0">
              <a:latin typeface="Cambria" pitchFamily="-106" charset="0"/>
            </a:endParaRPr>
          </a:p>
          <a:p>
            <a:pPr eaLnBrk="1" hangingPunct="1">
              <a:buFont typeface="Wingdings" pitchFamily="-106" charset="2"/>
              <a:buChar char="n"/>
            </a:pPr>
            <a:r>
              <a:rPr lang="en-US" sz="2800" smtClean="0">
                <a:latin typeface="Cambria" pitchFamily="-106" charset="0"/>
              </a:rPr>
              <a:t>During the Great Purge, Stalin tried these people in public.  These trials were called </a:t>
            </a:r>
            <a:r>
              <a:rPr lang="en-US" sz="2800" u="sng" smtClean="0">
                <a:latin typeface="Cambria" pitchFamily="-106" charset="0"/>
              </a:rPr>
              <a:t>show trials</a:t>
            </a:r>
            <a:r>
              <a:rPr lang="en-US" sz="2800" smtClean="0">
                <a:latin typeface="Cambria" pitchFamily="-106" charset="0"/>
              </a:rPr>
              <a:t>.</a:t>
            </a:r>
          </a:p>
          <a:p>
            <a:pPr eaLnBrk="1" hangingPunct="1">
              <a:buFont typeface="Wingdings" pitchFamily="-106" charset="2"/>
              <a:buChar char="n"/>
            </a:pPr>
            <a:endParaRPr lang="en-US" sz="2800" smtClean="0">
              <a:latin typeface="Cambria" pitchFamily="-106" charset="0"/>
            </a:endParaRPr>
          </a:p>
          <a:p>
            <a:pPr eaLnBrk="1" hangingPunct="1">
              <a:buFont typeface="Wingdings" pitchFamily="-106" charset="2"/>
              <a:buChar char="n"/>
            </a:pPr>
            <a:r>
              <a:rPr lang="en-US" sz="2800" smtClean="0">
                <a:latin typeface="Cambria" pitchFamily="-106" charset="0"/>
              </a:rPr>
              <a:t>Many of the accused were tortured, </a:t>
            </a:r>
            <a:r>
              <a:rPr lang="en-US" sz="2800" u="sng" smtClean="0">
                <a:latin typeface="Cambria" pitchFamily="-106" charset="0"/>
              </a:rPr>
              <a:t>executed</a:t>
            </a:r>
            <a:r>
              <a:rPr lang="en-US" sz="2800" smtClean="0">
                <a:latin typeface="Cambria" pitchFamily="-106" charset="0"/>
              </a:rPr>
              <a:t> or sent to prison camps</a:t>
            </a:r>
          </a:p>
        </p:txBody>
      </p:sp>
      <p:pic>
        <p:nvPicPr>
          <p:cNvPr id="33795" name="Picture 2" descr="lates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28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1828800"/>
          </a:xfrm>
        </p:spPr>
        <p:txBody>
          <a:bodyPr/>
          <a:lstStyle/>
          <a:p>
            <a:r>
              <a:rPr lang="en-US" sz="5400" smtClean="0">
                <a:latin typeface="Cambria" pitchFamily="-106" charset="0"/>
                <a:ea typeface="ＭＳ Ｐゴシック" pitchFamily="-106" charset="-128"/>
              </a:rPr>
              <a:t>Stalin</a:t>
            </a:r>
          </a:p>
        </p:txBody>
      </p:sp>
      <p:pic>
        <p:nvPicPr>
          <p:cNvPr id="22531" name="Picture 7" descr="Joseph-stalin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1905000"/>
            <a:ext cx="2317750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extBox 1"/>
          <p:cNvSpPr txBox="1">
            <a:spLocks noChangeArrowheads="1"/>
          </p:cNvSpPr>
          <p:nvPr/>
        </p:nvSpPr>
        <p:spPr bwMode="auto">
          <a:xfrm>
            <a:off x="5715000" y="5334000"/>
            <a:ext cx="2667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Cambria" pitchFamily="-106" charset="0"/>
              </a:rPr>
              <a:t>Global 2</a:t>
            </a:r>
          </a:p>
          <a:p>
            <a:r>
              <a:rPr lang="en-US" sz="2400">
                <a:latin typeface="Cambria" pitchFamily="-106" charset="0"/>
              </a:rPr>
              <a:t>Patten/Kempton</a:t>
            </a:r>
          </a:p>
        </p:txBody>
      </p:sp>
      <p:pic>
        <p:nvPicPr>
          <p:cNvPr id="22533" name="Picture 4" descr="latest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228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6781800" cy="62484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-106" charset="2"/>
              <a:buNone/>
            </a:pPr>
            <a:r>
              <a:rPr lang="en-US" sz="2700" smtClean="0">
                <a:latin typeface="Cambria" pitchFamily="-106" charset="0"/>
              </a:rPr>
              <a:t>The fundamental task of the five-year plan was to transfer our country, with its backward, and in part medieval, technology, on to the lines of new, modern technology.</a:t>
            </a:r>
          </a:p>
          <a:p>
            <a:pPr marL="0" indent="0" eaLnBrk="1" hangingPunct="1">
              <a:lnSpc>
                <a:spcPct val="90000"/>
              </a:lnSpc>
              <a:buFont typeface="Wingdings" pitchFamily="-106" charset="2"/>
              <a:buNone/>
            </a:pPr>
            <a:r>
              <a:rPr lang="en-US" sz="2700" smtClean="0">
                <a:latin typeface="Cambria" pitchFamily="-106" charset="0"/>
              </a:rPr>
              <a:t> </a:t>
            </a:r>
          </a:p>
          <a:p>
            <a:pPr marL="0" indent="0" eaLnBrk="1" hangingPunct="1">
              <a:lnSpc>
                <a:spcPct val="90000"/>
              </a:lnSpc>
              <a:buFont typeface="Wingdings" pitchFamily="-106" charset="2"/>
              <a:buNone/>
            </a:pPr>
            <a:r>
              <a:rPr lang="en-US" sz="2700" smtClean="0">
                <a:latin typeface="Cambria" pitchFamily="-106" charset="0"/>
              </a:rPr>
              <a:t>The fundamental task of the five-year plan was to create in our country an industry that would be capable of re-equipping and reorganizing, not only industry as a whole, but also transport and agriculture—on the basis of socialism.</a:t>
            </a:r>
          </a:p>
          <a:p>
            <a:pPr marL="0" indent="0" algn="r" eaLnBrk="1" hangingPunct="1">
              <a:lnSpc>
                <a:spcPct val="90000"/>
              </a:lnSpc>
              <a:buFont typeface="Wingdings" pitchFamily="-106" charset="2"/>
              <a:buNone/>
            </a:pPr>
            <a:r>
              <a:rPr lang="en-US" sz="1000" smtClean="0">
                <a:latin typeface="Cambria" pitchFamily="-106" charset="0"/>
              </a:rPr>
              <a:t>Joint Plenum of the C.C. and C.C.C., C.P.S.U.(B.) 1  January 7-12, 1933</a:t>
            </a:r>
          </a:p>
          <a:p>
            <a:pPr marL="0" indent="0" algn="r" eaLnBrk="1" hangingPunct="1">
              <a:lnSpc>
                <a:spcPct val="90000"/>
              </a:lnSpc>
              <a:buFont typeface="Wingdings" pitchFamily="-106" charset="2"/>
              <a:buNone/>
            </a:pPr>
            <a:r>
              <a:rPr lang="en-US" sz="1000" smtClean="0">
                <a:latin typeface="Cambria" pitchFamily="-106" charset="0"/>
              </a:rPr>
              <a:t>The Results of the First Five-Year Plan</a:t>
            </a:r>
          </a:p>
          <a:p>
            <a:pPr marL="0" indent="0" algn="r" eaLnBrk="1" hangingPunct="1">
              <a:lnSpc>
                <a:spcPct val="90000"/>
              </a:lnSpc>
              <a:buFont typeface="Wingdings" pitchFamily="-106" charset="2"/>
              <a:buNone/>
            </a:pPr>
            <a:r>
              <a:rPr lang="en-US" sz="1000" smtClean="0">
                <a:latin typeface="Cambria" pitchFamily="-106" charset="0"/>
              </a:rPr>
              <a:t>Report Delivered on January 7, 1933</a:t>
            </a:r>
          </a:p>
          <a:p>
            <a:pPr marL="0" indent="0" algn="r" eaLnBrk="1" hangingPunct="1">
              <a:lnSpc>
                <a:spcPct val="90000"/>
              </a:lnSpc>
              <a:buFont typeface="Wingdings" pitchFamily="-106" charset="2"/>
              <a:buNone/>
            </a:pPr>
            <a:r>
              <a:rPr lang="en-US" sz="1000" smtClean="0">
                <a:latin typeface="Cambria" pitchFamily="-106" charset="0"/>
              </a:rPr>
              <a:t>https://www.marxists.org/reference/archive/stalin/works/1933/01/07.htm</a:t>
            </a:r>
          </a:p>
          <a:p>
            <a:pPr marL="0" indent="0" eaLnBrk="1" hangingPunct="1">
              <a:lnSpc>
                <a:spcPct val="90000"/>
              </a:lnSpc>
              <a:buFont typeface="Wingdings" pitchFamily="-106" charset="2"/>
              <a:buNone/>
            </a:pPr>
            <a:endParaRPr lang="en-US" sz="1700" smtClean="0"/>
          </a:p>
        </p:txBody>
      </p:sp>
      <p:pic>
        <p:nvPicPr>
          <p:cNvPr id="23555" name="Picture 3" descr="lates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28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45720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Cambria" pitchFamily="-106" charset="0"/>
              </a:rPr>
              <a:t>Lenin died in 1924</a:t>
            </a:r>
            <a:br>
              <a:rPr lang="en-US" sz="4000" smtClean="0">
                <a:latin typeface="Cambria" pitchFamily="-106" charset="0"/>
              </a:rPr>
            </a:br>
            <a:r>
              <a:rPr lang="en-US" sz="4000" smtClean="0">
                <a:latin typeface="Cambria" pitchFamily="-106" charset="0"/>
              </a:rPr>
              <a:t/>
            </a:r>
            <a:br>
              <a:rPr lang="en-US" sz="4000" smtClean="0">
                <a:latin typeface="Cambria" pitchFamily="-106" charset="0"/>
              </a:rPr>
            </a:br>
            <a:r>
              <a:rPr lang="en-US" sz="4000" smtClean="0">
                <a:latin typeface="Cambria" pitchFamily="-106" charset="0"/>
              </a:rPr>
              <a:t>Who would take power?</a:t>
            </a:r>
            <a:br>
              <a:rPr lang="en-US" sz="4000" smtClean="0">
                <a:latin typeface="Cambria" pitchFamily="-106" charset="0"/>
              </a:rPr>
            </a:br>
            <a:r>
              <a:rPr lang="en-US" sz="4000" smtClean="0">
                <a:latin typeface="Cambria" pitchFamily="-106" charset="0"/>
              </a:rPr>
              <a:t/>
            </a:r>
            <a:br>
              <a:rPr lang="en-US" sz="4000" smtClean="0">
                <a:latin typeface="Cambria" pitchFamily="-106" charset="0"/>
              </a:rPr>
            </a:br>
            <a:r>
              <a:rPr lang="en-US" sz="4000" u="sng" smtClean="0">
                <a:latin typeface="Cambria" pitchFamily="-106" charset="0"/>
              </a:rPr>
              <a:t>Trotsky</a:t>
            </a:r>
            <a:r>
              <a:rPr lang="en-US" sz="4000" smtClean="0">
                <a:latin typeface="Cambria" pitchFamily="-106" charset="0"/>
              </a:rPr>
              <a:t> or </a:t>
            </a:r>
            <a:r>
              <a:rPr lang="en-US" sz="4000" u="sng" smtClean="0">
                <a:latin typeface="Cambria" pitchFamily="-106" charset="0"/>
              </a:rPr>
              <a:t>Stalin</a:t>
            </a:r>
          </a:p>
        </p:txBody>
      </p:sp>
      <p:pic>
        <p:nvPicPr>
          <p:cNvPr id="24579" name="Picture 2" descr="lates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28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Cambria" pitchFamily="-106" charset="0"/>
              </a:rPr>
              <a:t>Stalin Takes Power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05000"/>
            <a:ext cx="86868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200" smtClean="0">
                <a:latin typeface="Cambria" pitchFamily="-106" charset="0"/>
              </a:rPr>
              <a:t>The name Stalin means </a:t>
            </a:r>
            <a:r>
              <a:rPr lang="en-US" sz="3200" u="sng" smtClean="0">
                <a:latin typeface="Cambria" pitchFamily="-106" charset="0"/>
              </a:rPr>
              <a:t>Man of Steel</a:t>
            </a:r>
          </a:p>
          <a:p>
            <a:pPr eaLnBrk="1" hangingPunct="1">
              <a:lnSpc>
                <a:spcPct val="90000"/>
              </a:lnSpc>
              <a:buFont typeface="Wingdings" pitchFamily="-106" charset="2"/>
              <a:buNone/>
            </a:pPr>
            <a:endParaRPr lang="en-US" sz="3200" u="sng" smtClean="0">
              <a:latin typeface="Cambria" pitchFamily="-10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200" smtClean="0">
                <a:latin typeface="Cambria" pitchFamily="-106" charset="0"/>
              </a:rPr>
              <a:t>Once in power, Stalin set out to make the Soviet Union a </a:t>
            </a:r>
            <a:r>
              <a:rPr lang="en-US" sz="3200" u="sng" smtClean="0">
                <a:latin typeface="Cambria" pitchFamily="-106" charset="0"/>
              </a:rPr>
              <a:t>Modern Industrial Nation.</a:t>
            </a:r>
          </a:p>
          <a:p>
            <a:pPr eaLnBrk="1" hangingPunct="1">
              <a:lnSpc>
                <a:spcPct val="90000"/>
              </a:lnSpc>
              <a:buFont typeface="Wingdings 2" pitchFamily="-106" charset="2"/>
              <a:buNone/>
            </a:pPr>
            <a:endParaRPr lang="en-US" sz="3200" u="sng" smtClean="0">
              <a:latin typeface="Cambria" pitchFamily="-10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200" smtClean="0">
                <a:latin typeface="Cambria" pitchFamily="-106" charset="0"/>
              </a:rPr>
              <a:t>Stalin’s plan to industrialize the USSR was known as the </a:t>
            </a:r>
            <a:r>
              <a:rPr lang="en-US" sz="3200" u="sng" smtClean="0">
                <a:latin typeface="Cambria" pitchFamily="-106" charset="0"/>
              </a:rPr>
              <a:t>Five Year Plan</a:t>
            </a:r>
            <a:endParaRPr lang="en-US" sz="3200" smtClean="0">
              <a:latin typeface="Cambria" pitchFamily="-106" charset="0"/>
            </a:endParaRPr>
          </a:p>
          <a:p>
            <a:pPr eaLnBrk="1" hangingPunct="1">
              <a:lnSpc>
                <a:spcPct val="90000"/>
              </a:lnSpc>
            </a:pPr>
            <a:endParaRPr lang="en-US" sz="3200" smtClean="0">
              <a:latin typeface="Cambria" pitchFamily="-106" charset="0"/>
            </a:endParaRPr>
          </a:p>
        </p:txBody>
      </p:sp>
      <p:pic>
        <p:nvPicPr>
          <p:cNvPr id="25604" name="Picture 3" descr="lates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28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Cambria" pitchFamily="-106" charset="0"/>
              </a:rPr>
              <a:t>Stalin’s Five-Year Plans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752600"/>
            <a:ext cx="8839200" cy="4343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ambria" pitchFamily="-106" charset="0"/>
              </a:rPr>
              <a:t>Aimed at building </a:t>
            </a:r>
            <a:r>
              <a:rPr lang="en-US" sz="2800" u="sng" smtClean="0">
                <a:latin typeface="Cambria" pitchFamily="-106" charset="0"/>
              </a:rPr>
              <a:t>heavy industry, </a:t>
            </a:r>
          </a:p>
          <a:p>
            <a:pPr eaLnBrk="1" hangingPunct="1">
              <a:lnSpc>
                <a:spcPct val="80000"/>
              </a:lnSpc>
              <a:buFont typeface="Wingdings 2" pitchFamily="-106" charset="2"/>
              <a:buNone/>
            </a:pPr>
            <a:r>
              <a:rPr lang="en-US" sz="2800" u="sng" smtClean="0">
                <a:latin typeface="Cambria" pitchFamily="-106" charset="0"/>
              </a:rPr>
              <a:t>transportation and increase farm output</a:t>
            </a:r>
          </a:p>
          <a:p>
            <a:pPr eaLnBrk="1" hangingPunct="1">
              <a:lnSpc>
                <a:spcPct val="80000"/>
              </a:lnSpc>
              <a:buFont typeface="Wingdings 2" pitchFamily="-106" charset="2"/>
              <a:buNone/>
            </a:pPr>
            <a:endParaRPr lang="en-US" sz="2800" u="sng" smtClean="0">
              <a:latin typeface="Cambria" pitchFamily="-10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smtClean="0">
                <a:latin typeface="Cambria" pitchFamily="-106" charset="0"/>
              </a:rPr>
              <a:t>Brought all economic activities under </a:t>
            </a:r>
            <a:r>
              <a:rPr lang="en-US" sz="2800" u="sng" smtClean="0">
                <a:latin typeface="Cambria" pitchFamily="-106" charset="0"/>
              </a:rPr>
              <a:t>government</a:t>
            </a:r>
            <a:r>
              <a:rPr lang="en-US" sz="2800" smtClean="0">
                <a:latin typeface="Cambria" pitchFamily="-106" charset="0"/>
              </a:rPr>
              <a:t> control</a:t>
            </a:r>
          </a:p>
          <a:p>
            <a:pPr eaLnBrk="1" hangingPunct="1">
              <a:lnSpc>
                <a:spcPct val="80000"/>
              </a:lnSpc>
            </a:pPr>
            <a:endParaRPr lang="en-US" sz="2800" smtClean="0">
              <a:latin typeface="Cambria" pitchFamily="-10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u="sng" smtClean="0">
                <a:latin typeface="Cambria" pitchFamily="-106" charset="0"/>
              </a:rPr>
              <a:t>Stalin </a:t>
            </a:r>
            <a:r>
              <a:rPr lang="en-US" sz="2800" smtClean="0">
                <a:latin typeface="Cambria" pitchFamily="-106" charset="0"/>
              </a:rPr>
              <a:t>set goals that must be met (</a:t>
            </a:r>
            <a:r>
              <a:rPr lang="en-US" sz="2800" u="sng" smtClean="0">
                <a:latin typeface="Cambria" pitchFamily="-106" charset="0"/>
              </a:rPr>
              <a:t>quotas</a:t>
            </a:r>
            <a:r>
              <a:rPr lang="en-US" sz="2800" smtClean="0">
                <a:latin typeface="Cambria" pitchFamily="-106" charset="0"/>
              </a:rPr>
              <a:t>).  Workers who succeeded received bonuses.  Workers who did not were </a:t>
            </a:r>
            <a:r>
              <a:rPr lang="en-US" sz="2800" u="sng" smtClean="0">
                <a:latin typeface="Cambria" pitchFamily="-106" charset="0"/>
              </a:rPr>
              <a:t>punished.</a:t>
            </a:r>
          </a:p>
          <a:p>
            <a:pPr eaLnBrk="1" hangingPunct="1">
              <a:lnSpc>
                <a:spcPct val="80000"/>
              </a:lnSpc>
            </a:pPr>
            <a:endParaRPr lang="en-US" sz="2600" u="sng" smtClean="0"/>
          </a:p>
        </p:txBody>
      </p:sp>
      <p:pic>
        <p:nvPicPr>
          <p:cNvPr id="26628" name="Picture 3" descr="lates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28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05000"/>
            <a:ext cx="8534400" cy="4343400"/>
          </a:xfrm>
        </p:spPr>
        <p:txBody>
          <a:bodyPr/>
          <a:lstStyle/>
          <a:p>
            <a:pPr eaLnBrk="1" hangingPunct="1">
              <a:buFont typeface="Wingdings" pitchFamily="-106" charset="2"/>
              <a:buChar char="n"/>
            </a:pPr>
            <a:r>
              <a:rPr lang="en-US" sz="2400" smtClean="0">
                <a:latin typeface="Cambria" pitchFamily="-106" charset="0"/>
              </a:rPr>
              <a:t>During the 1930s, </a:t>
            </a:r>
            <a:r>
              <a:rPr lang="en-US" sz="2400" u="sng" smtClean="0">
                <a:latin typeface="Cambria" pitchFamily="-106" charset="0"/>
              </a:rPr>
              <a:t>oil, steel and coal</a:t>
            </a:r>
            <a:r>
              <a:rPr lang="en-US" sz="2400" smtClean="0">
                <a:latin typeface="Cambria" pitchFamily="-106" charset="0"/>
              </a:rPr>
              <a:t> production grew.  </a:t>
            </a:r>
          </a:p>
          <a:p>
            <a:pPr lvl="1" eaLnBrk="1" hangingPunct="1">
              <a:buFont typeface="Wingdings 2" pitchFamily="-106" charset="2"/>
              <a:buNone/>
            </a:pPr>
            <a:r>
              <a:rPr lang="en-US" sz="2400" smtClean="0">
                <a:latin typeface="Cambria" pitchFamily="-106" charset="0"/>
              </a:rPr>
              <a:t>New </a:t>
            </a:r>
            <a:r>
              <a:rPr lang="en-US" sz="2400" u="sng" smtClean="0">
                <a:latin typeface="Cambria" pitchFamily="-106" charset="0"/>
              </a:rPr>
              <a:t>railroads</a:t>
            </a:r>
            <a:r>
              <a:rPr lang="en-US" sz="2400" smtClean="0">
                <a:latin typeface="Cambria" pitchFamily="-106" charset="0"/>
              </a:rPr>
              <a:t> were built across the Soviet Union.</a:t>
            </a:r>
          </a:p>
          <a:p>
            <a:pPr eaLnBrk="1" hangingPunct="1">
              <a:buFont typeface="Wingdings" pitchFamily="-106" charset="2"/>
              <a:buNone/>
            </a:pPr>
            <a:endParaRPr lang="en-US" sz="2400" smtClean="0">
              <a:latin typeface="Cambria" pitchFamily="-106" charset="0"/>
            </a:endParaRPr>
          </a:p>
          <a:p>
            <a:pPr eaLnBrk="1" hangingPunct="1">
              <a:buFont typeface="Wingdings" pitchFamily="-106" charset="2"/>
              <a:buChar char="n"/>
            </a:pPr>
            <a:r>
              <a:rPr lang="en-US" sz="2400" u="sng" smtClean="0">
                <a:latin typeface="Cambria" pitchFamily="-106" charset="0"/>
              </a:rPr>
              <a:t>Stalin </a:t>
            </a:r>
            <a:r>
              <a:rPr lang="en-US" sz="2400" smtClean="0">
                <a:latin typeface="Cambria" pitchFamily="-106" charset="0"/>
              </a:rPr>
              <a:t>set goals that must be met (</a:t>
            </a:r>
            <a:r>
              <a:rPr lang="en-US" sz="2400" u="sng" smtClean="0">
                <a:latin typeface="Cambria" pitchFamily="-106" charset="0"/>
              </a:rPr>
              <a:t>quotas</a:t>
            </a:r>
            <a:r>
              <a:rPr lang="en-US" sz="2400" smtClean="0">
                <a:latin typeface="Cambria" pitchFamily="-106" charset="0"/>
              </a:rPr>
              <a:t>).  Workers who succeeded received bonuses.  Workers who did not were </a:t>
            </a:r>
            <a:r>
              <a:rPr lang="en-US" sz="2400" u="sng" smtClean="0">
                <a:latin typeface="Cambria" pitchFamily="-106" charset="0"/>
              </a:rPr>
              <a:t>punished.</a:t>
            </a:r>
          </a:p>
          <a:p>
            <a:pPr eaLnBrk="1" hangingPunct="1">
              <a:buFont typeface="Wingdings 2" pitchFamily="-106" charset="2"/>
              <a:buNone/>
            </a:pPr>
            <a:endParaRPr lang="en-US" sz="2400" u="sng" smtClean="0">
              <a:latin typeface="Cambria" pitchFamily="-106" charset="0"/>
            </a:endParaRPr>
          </a:p>
          <a:p>
            <a:pPr eaLnBrk="1" hangingPunct="1">
              <a:buFont typeface="Wingdings" pitchFamily="-106" charset="2"/>
              <a:buChar char="n"/>
            </a:pPr>
            <a:r>
              <a:rPr lang="en-US" sz="2400" smtClean="0">
                <a:latin typeface="Cambria" pitchFamily="-106" charset="0"/>
              </a:rPr>
              <a:t>During the 1930s, </a:t>
            </a:r>
            <a:r>
              <a:rPr lang="en-US" sz="2400" u="sng" smtClean="0">
                <a:latin typeface="Cambria" pitchFamily="-106" charset="0"/>
              </a:rPr>
              <a:t>oil, steel and coal</a:t>
            </a:r>
            <a:r>
              <a:rPr lang="en-US" sz="2400" smtClean="0">
                <a:latin typeface="Cambria" pitchFamily="-106" charset="0"/>
              </a:rPr>
              <a:t> production grew.  New </a:t>
            </a:r>
            <a:r>
              <a:rPr lang="en-US" sz="2400" u="sng" smtClean="0">
                <a:latin typeface="Cambria" pitchFamily="-106" charset="0"/>
              </a:rPr>
              <a:t>railroads</a:t>
            </a:r>
            <a:r>
              <a:rPr lang="en-US" sz="2400" smtClean="0">
                <a:latin typeface="Cambria" pitchFamily="-106" charset="0"/>
              </a:rPr>
              <a:t> were built across the Soviet Union.</a:t>
            </a:r>
          </a:p>
        </p:txBody>
      </p:sp>
      <p:pic>
        <p:nvPicPr>
          <p:cNvPr id="27651" name="Picture 2" descr="lates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28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latin typeface="Cambria" pitchFamily="-106" charset="0"/>
              </a:rPr>
              <a:t>Mixed Results of the Five-Year Plan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382000" cy="3916363"/>
          </a:xfrm>
        </p:spPr>
        <p:txBody>
          <a:bodyPr/>
          <a:lstStyle/>
          <a:p>
            <a:pPr eaLnBrk="1" hangingPunct="1"/>
            <a:r>
              <a:rPr lang="en-US" sz="3200" smtClean="0">
                <a:latin typeface="Cambria" pitchFamily="-106" charset="0"/>
              </a:rPr>
              <a:t>The standard of living remained </a:t>
            </a:r>
            <a:r>
              <a:rPr lang="en-US" sz="3200" u="sng" smtClean="0">
                <a:latin typeface="Cambria" pitchFamily="-106" charset="0"/>
              </a:rPr>
              <a:t>Poor</a:t>
            </a:r>
            <a:endParaRPr lang="en-US" sz="3200" smtClean="0">
              <a:latin typeface="Cambria" pitchFamily="-106" charset="0"/>
            </a:endParaRPr>
          </a:p>
          <a:p>
            <a:pPr eaLnBrk="1" hangingPunct="1"/>
            <a:r>
              <a:rPr lang="en-US" sz="3200" smtClean="0">
                <a:latin typeface="Cambria" pitchFamily="-106" charset="0"/>
              </a:rPr>
              <a:t>Didn’t focus on producing </a:t>
            </a:r>
            <a:r>
              <a:rPr lang="en-US" sz="3200" u="sng" smtClean="0">
                <a:latin typeface="Cambria" pitchFamily="-106" charset="0"/>
              </a:rPr>
              <a:t>consumer</a:t>
            </a:r>
            <a:r>
              <a:rPr lang="en-US" sz="3200" smtClean="0">
                <a:latin typeface="Cambria" pitchFamily="-106" charset="0"/>
              </a:rPr>
              <a:t> goods</a:t>
            </a:r>
          </a:p>
        </p:txBody>
      </p:sp>
      <p:pic>
        <p:nvPicPr>
          <p:cNvPr id="28676" name="Picture 5" descr="t-shir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3886200"/>
            <a:ext cx="3438525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4" descr="latest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228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Cambria" pitchFamily="-106" charset="0"/>
              </a:rPr>
              <a:t>Revolution in Agriculture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81200"/>
            <a:ext cx="8686800" cy="3505200"/>
          </a:xfrm>
        </p:spPr>
        <p:txBody>
          <a:bodyPr/>
          <a:lstStyle/>
          <a:p>
            <a:pPr eaLnBrk="1" hangingPunct="1">
              <a:buFont typeface="Wingdings" pitchFamily="-106" charset="2"/>
              <a:buChar char="n"/>
            </a:pPr>
            <a:r>
              <a:rPr lang="en-US" sz="2800" smtClean="0">
                <a:latin typeface="Cambria" pitchFamily="-106" charset="0"/>
              </a:rPr>
              <a:t>Stalin also put agriculture under </a:t>
            </a:r>
            <a:r>
              <a:rPr lang="en-US" sz="2800" u="sng" smtClean="0">
                <a:latin typeface="Cambria" pitchFamily="-106" charset="0"/>
              </a:rPr>
              <a:t>government</a:t>
            </a:r>
            <a:r>
              <a:rPr lang="en-US" sz="2800" smtClean="0">
                <a:latin typeface="Cambria" pitchFamily="-106" charset="0"/>
              </a:rPr>
              <a:t> control</a:t>
            </a:r>
          </a:p>
          <a:p>
            <a:pPr eaLnBrk="1" hangingPunct="1">
              <a:buFont typeface="Wingdings" pitchFamily="-106" charset="2"/>
              <a:buChar char="n"/>
            </a:pPr>
            <a:endParaRPr lang="en-US" sz="2800" smtClean="0">
              <a:latin typeface="Cambria" pitchFamily="-106" charset="0"/>
            </a:endParaRPr>
          </a:p>
          <a:p>
            <a:pPr eaLnBrk="1" hangingPunct="1">
              <a:buFont typeface="Wingdings" pitchFamily="-106" charset="2"/>
              <a:buChar char="n"/>
            </a:pPr>
            <a:r>
              <a:rPr lang="en-US" sz="2800" smtClean="0">
                <a:latin typeface="Cambria" pitchFamily="-106" charset="0"/>
              </a:rPr>
              <a:t>Forced </a:t>
            </a:r>
            <a:r>
              <a:rPr lang="en-US" sz="2800" u="sng" smtClean="0">
                <a:latin typeface="Cambria" pitchFamily="-106" charset="0"/>
              </a:rPr>
              <a:t>peasants</a:t>
            </a:r>
            <a:r>
              <a:rPr lang="en-US" sz="2800" smtClean="0">
                <a:latin typeface="Cambria" pitchFamily="-106" charset="0"/>
              </a:rPr>
              <a:t> to give up their land and live on state-owned farm called </a:t>
            </a:r>
            <a:r>
              <a:rPr lang="en-US" sz="2800" u="sng" smtClean="0">
                <a:latin typeface="Cambria" pitchFamily="-106" charset="0"/>
              </a:rPr>
              <a:t>collectives</a:t>
            </a:r>
            <a:r>
              <a:rPr lang="en-US" sz="2800" smtClean="0">
                <a:latin typeface="Cambria" pitchFamily="-106" charset="0"/>
              </a:rPr>
              <a:t> which were large farms owned and operated by </a:t>
            </a:r>
            <a:r>
              <a:rPr lang="en-US" sz="2800" u="sng" smtClean="0">
                <a:latin typeface="Cambria" pitchFamily="-106" charset="0"/>
              </a:rPr>
              <a:t>peasants</a:t>
            </a:r>
            <a:r>
              <a:rPr lang="en-US" sz="2800" smtClean="0">
                <a:latin typeface="Cambria" pitchFamily="-106" charset="0"/>
              </a:rPr>
              <a:t> as a group (</a:t>
            </a:r>
            <a:r>
              <a:rPr lang="en-US" sz="2800" u="sng" smtClean="0">
                <a:latin typeface="Cambria" pitchFamily="-106" charset="0"/>
              </a:rPr>
              <a:t>Collectivization</a:t>
            </a:r>
            <a:r>
              <a:rPr lang="en-US" sz="2800" smtClean="0">
                <a:latin typeface="Cambria" pitchFamily="-106" charset="0"/>
              </a:rPr>
              <a:t>)</a:t>
            </a:r>
          </a:p>
        </p:txBody>
      </p:sp>
      <p:pic>
        <p:nvPicPr>
          <p:cNvPr id="29700" name="Picture 3" descr="lates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28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</a:majorFont>
      <a:minorFont>
        <a:latin typeface="Century Gothic"/>
        <a:ea typeface=""/>
        <a:cs typeface=""/>
        <a:font script="Jpan" typeface="メイリオ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150</TotalTime>
  <Words>518</Words>
  <Application>Microsoft Office PowerPoint</Application>
  <PresentationFormat>On-screen Show (4:3)</PresentationFormat>
  <Paragraphs>69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Tahoma</vt:lpstr>
      <vt:lpstr>ＭＳ Ｐゴシック</vt:lpstr>
      <vt:lpstr>Arial</vt:lpstr>
      <vt:lpstr>Century Gothic</vt:lpstr>
      <vt:lpstr>Wingdings 2</vt:lpstr>
      <vt:lpstr>Calibri</vt:lpstr>
      <vt:lpstr>Cambria</vt:lpstr>
      <vt:lpstr>Wingdings</vt:lpstr>
      <vt:lpstr>Plaza</vt:lpstr>
      <vt:lpstr>A Leader’s Statistics:</vt:lpstr>
      <vt:lpstr>Stalin</vt:lpstr>
      <vt:lpstr>Slide 3</vt:lpstr>
      <vt:lpstr>Lenin died in 1924  Who would take power?  Trotsky or Stalin</vt:lpstr>
      <vt:lpstr>Stalin Takes Power</vt:lpstr>
      <vt:lpstr>Stalin’s Five-Year Plans </vt:lpstr>
      <vt:lpstr>Slide 7</vt:lpstr>
      <vt:lpstr>Mixed Results of the Five-Year Plan</vt:lpstr>
      <vt:lpstr>Revolution in Agriculture</vt:lpstr>
      <vt:lpstr>Slide 10</vt:lpstr>
      <vt:lpstr>Results of Collectivization</vt:lpstr>
      <vt:lpstr>The Great Purge To Purge means to Eliminate opposition</vt:lpstr>
      <vt:lpstr>Slide 13</vt:lpstr>
    </vt:vector>
  </TitlesOfParts>
  <Company>Bellmore-Merrick CHSD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Lenin to Stalin</dc:title>
  <dc:creator>Bellmore-Merrick</dc:creator>
  <cp:lastModifiedBy>Alex Ott</cp:lastModifiedBy>
  <cp:revision>21</cp:revision>
  <dcterms:created xsi:type="dcterms:W3CDTF">2015-01-19T18:25:00Z</dcterms:created>
  <dcterms:modified xsi:type="dcterms:W3CDTF">2016-02-08T23:32:12Z</dcterms:modified>
</cp:coreProperties>
</file>