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3" r:id="rId3"/>
    <p:sldId id="268" r:id="rId4"/>
    <p:sldId id="269" r:id="rId5"/>
    <p:sldId id="267" r:id="rId6"/>
    <p:sldId id="266" r:id="rId7"/>
    <p:sldId id="265" r:id="rId8"/>
    <p:sldId id="257" r:id="rId9"/>
    <p:sldId id="259" r:id="rId10"/>
    <p:sldId id="284" r:id="rId11"/>
    <p:sldId id="270" r:id="rId12"/>
    <p:sldId id="258" r:id="rId13"/>
    <p:sldId id="262" r:id="rId14"/>
    <p:sldId id="282" r:id="rId15"/>
    <p:sldId id="288" r:id="rId16"/>
    <p:sldId id="272" r:id="rId17"/>
    <p:sldId id="287" r:id="rId18"/>
    <p:sldId id="260" r:id="rId19"/>
    <p:sldId id="278" r:id="rId20"/>
    <p:sldId id="276" r:id="rId21"/>
    <p:sldId id="277" r:id="rId22"/>
    <p:sldId id="275" r:id="rId23"/>
    <p:sldId id="274" r:id="rId24"/>
    <p:sldId id="280" r:id="rId25"/>
    <p:sldId id="281" r:id="rId26"/>
    <p:sldId id="283" r:id="rId27"/>
    <p:sldId id="264" r:id="rId28"/>
    <p:sldId id="271" r:id="rId29"/>
    <p:sldId id="285" r:id="rId30"/>
    <p:sldId id="286" r:id="rId31"/>
    <p:sldId id="279" r:id="rId32"/>
    <p:sldId id="289" r:id="rId33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34"/>
      <p:bold r:id="rId35"/>
    </p:embeddedFont>
    <p:embeddedFont>
      <p:font typeface="BlackChancery" panose="020B0604020202020204" pitchFamily="2" charset="0"/>
      <p:regular r:id="rId36"/>
    </p:embeddedFont>
    <p:embeddedFont>
      <p:font typeface="Spirit Medium" panose="020B0604020202020204" pitchFamily="34" charset="0"/>
      <p:regular r:id="rId37"/>
    </p:embeddedFont>
    <p:embeddedFont>
      <p:font typeface="Map Symbols" panose="02020603050405020304" pitchFamily="18" charset="0"/>
      <p:regular r:id="rId3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EFF"/>
    <a:srgbClr val="0099CC"/>
    <a:srgbClr val="66CCFF"/>
    <a:srgbClr val="FFFF00"/>
    <a:srgbClr val="D5EAFF"/>
    <a:srgbClr val="0066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4" d="100"/>
          <a:sy n="104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2FCCC-3000-45AA-B080-1BA6D9D22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6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46A38-E758-48F9-8C22-C7D6737E1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3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A048F-761C-4981-9B72-E7BADE1BF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11991-6DC2-4F7D-AEE1-8E1C4C1DA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59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D86E2-D711-40B1-AE11-59C9A39E9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4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E6682-E480-452F-B46F-60AE66DEF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3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54FDE-93F5-420B-A83C-9BF97C32B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69756-E184-4587-9137-2AF623CFA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3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5BD30-F248-4648-9511-777FAAB61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4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5E071-9EFD-4F04-8C2A-4B0153F95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7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8B02C-DB40-40C1-BE47-3880229B5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>
              <a:defRPr/>
            </a:pPr>
            <a:fld id="{5A0944EB-743B-4B6F-A55B-BD19ABCBA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676400" y="228600"/>
            <a:ext cx="58674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600" dirty="0">
                <a:solidFill>
                  <a:srgbClr val="FF0000"/>
                </a:solidFill>
                <a:latin typeface="BlackChancery" pitchFamily="2" charset="0"/>
              </a:rPr>
              <a:t>Challenges</a:t>
            </a:r>
            <a:br>
              <a:rPr lang="en-US" sz="5600" dirty="0">
                <a:solidFill>
                  <a:srgbClr val="FF0000"/>
                </a:solidFill>
                <a:latin typeface="BlackChancery" pitchFamily="2" charset="0"/>
              </a:rPr>
            </a:br>
            <a:r>
              <a:rPr lang="en-US" sz="5600" dirty="0">
                <a:solidFill>
                  <a:srgbClr val="FF0000"/>
                </a:solidFill>
                <a:latin typeface="BlackChancery" pitchFamily="2" charset="0"/>
              </a:rPr>
              <a:t>to the</a:t>
            </a:r>
            <a:br>
              <a:rPr lang="en-US" sz="5600" dirty="0">
                <a:solidFill>
                  <a:srgbClr val="FF0000"/>
                </a:solidFill>
                <a:latin typeface="BlackChancery" pitchFamily="2" charset="0"/>
              </a:rPr>
            </a:br>
            <a:r>
              <a:rPr lang="en-US" sz="5600" dirty="0">
                <a:solidFill>
                  <a:srgbClr val="FF0000"/>
                </a:solidFill>
                <a:latin typeface="BlackChancery" pitchFamily="2" charset="0"/>
              </a:rPr>
              <a:t>“Concert” System:</a:t>
            </a:r>
            <a:br>
              <a:rPr lang="en-US" sz="5600" dirty="0">
                <a:solidFill>
                  <a:srgbClr val="FF0000"/>
                </a:solidFill>
                <a:latin typeface="BlackChancery" pitchFamily="2" charset="0"/>
              </a:rPr>
            </a:br>
            <a:r>
              <a:rPr lang="en-US" sz="5600" dirty="0">
                <a:solidFill>
                  <a:srgbClr val="FF0000"/>
                </a:solidFill>
                <a:latin typeface="BlackChancery" pitchFamily="2" charset="0"/>
              </a:rPr>
              <a:t/>
            </a:r>
            <a:br>
              <a:rPr lang="en-US" sz="5600" dirty="0">
                <a:solidFill>
                  <a:srgbClr val="FF0000"/>
                </a:solidFill>
                <a:latin typeface="BlackChancery" pitchFamily="2" charset="0"/>
              </a:rPr>
            </a:br>
            <a:r>
              <a:rPr lang="en-US" sz="5600" dirty="0">
                <a:solidFill>
                  <a:srgbClr val="FF0000"/>
                </a:solidFill>
                <a:latin typeface="BlackChancery" pitchFamily="2" charset="0"/>
              </a:rPr>
              <a:t>The 1820s-1830 Revolutions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Greek Revolution - 1821</a:t>
            </a:r>
          </a:p>
        </p:txBody>
      </p:sp>
      <p:pic>
        <p:nvPicPr>
          <p:cNvPr id="11267" name="Picture 3" descr="Greek Revolution of 1821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277100" cy="5291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09600" y="762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Greek Independence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962400" y="914400"/>
            <a:ext cx="4953000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1146175" indent="-293688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</a:rPr>
              <a:t>The “Eastern Question”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i="1">
                <a:solidFill>
                  <a:srgbClr val="FFFF00"/>
                </a:solidFill>
              </a:rPr>
              <a:t>Hetairia Philike</a:t>
            </a:r>
            <a:r>
              <a:rPr lang="en-US" altLang="en-US" sz="2200" b="0">
                <a:solidFill>
                  <a:schemeClr val="bg1"/>
                </a:solidFill>
              </a:rPr>
              <a:t> </a:t>
            </a:r>
            <a: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  <a:t> a secret </a:t>
            </a:r>
            <a:b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</a:br>
            <a: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  <a:t>society that inspired an uprising against the Turks in 1821.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  <a:t>Pan-Hellenism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  <a:t>1827  </a:t>
            </a:r>
            <a:r>
              <a:rPr lang="en-US" altLang="en-US" sz="2200">
                <a:solidFill>
                  <a:srgbClr val="FFFF00"/>
                </a:solidFill>
                <a:sym typeface="Wingdings" pitchFamily="2" charset="2"/>
              </a:rPr>
              <a:t>Battle of Navarino</a:t>
            </a:r>
            <a:endParaRPr lang="en-US" altLang="en-US" sz="2200">
              <a:solidFill>
                <a:srgbClr val="FFFF00"/>
              </a:solidFill>
            </a:endParaRP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000" b="0">
                <a:solidFill>
                  <a:schemeClr val="bg1"/>
                </a:solidFill>
              </a:rPr>
              <a:t>Br, Fr, Rus destroyed the Ottoman-Egyptian fleet.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</a:rPr>
              <a:t>1828 </a:t>
            </a:r>
            <a: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  <a:t> Rus declared war </a:t>
            </a:r>
            <a:b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</a:br>
            <a: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  <a:t>             on the Otts.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  <a:t>1829  </a:t>
            </a:r>
            <a:r>
              <a:rPr lang="en-US" altLang="en-US" sz="2200">
                <a:solidFill>
                  <a:srgbClr val="FFFF00"/>
                </a:solidFill>
                <a:sym typeface="Wingdings" pitchFamily="2" charset="2"/>
              </a:rPr>
              <a:t>Treaty of Adrianople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  <a:t>1830  Greece declared an independent nation [</a:t>
            </a:r>
            <a:r>
              <a:rPr lang="en-US" altLang="en-US" sz="2200">
                <a:solidFill>
                  <a:srgbClr val="FFFF00"/>
                </a:solidFill>
                <a:sym typeface="Wingdings" pitchFamily="2" charset="2"/>
              </a:rPr>
              <a:t>Treaty of London</a:t>
            </a:r>
            <a: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  <a:t>].</a:t>
            </a:r>
            <a:endParaRPr lang="en-US" altLang="en-US" sz="2200" b="0">
              <a:solidFill>
                <a:schemeClr val="bg1"/>
              </a:solidFill>
            </a:endParaRPr>
          </a:p>
        </p:txBody>
      </p:sp>
      <p:pic>
        <p:nvPicPr>
          <p:cNvPr id="12292" name="Picture 4" descr="Greece on the Ruins of Missolonght - Delacroix - 18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050925"/>
            <a:ext cx="3232150" cy="4800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0" y="5927725"/>
            <a:ext cx="403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0" i="1">
                <a:solidFill>
                  <a:srgbClr val="FFFF00"/>
                </a:solidFill>
              </a:rPr>
              <a:t>Greece on the Ruins of Missilonghi</a:t>
            </a:r>
            <a:r>
              <a:rPr lang="en-US" altLang="en-US" sz="2000" b="0">
                <a:solidFill>
                  <a:srgbClr val="FFFF00"/>
                </a:solidFill>
              </a:rPr>
              <a:t> by Delacroix, 1827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2400" y="334963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Lord Byron – Martyr in Greece</a:t>
            </a:r>
          </a:p>
        </p:txBody>
      </p:sp>
      <p:pic>
        <p:nvPicPr>
          <p:cNvPr id="13315" name="Picture 4" descr="Thomas Phillips-Portrait of Lord Byron-1813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1409700"/>
            <a:ext cx="4167187" cy="5067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334963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The Decembrist Uprising - 1825</a:t>
            </a:r>
          </a:p>
        </p:txBody>
      </p:sp>
      <p:pic>
        <p:nvPicPr>
          <p:cNvPr id="14339" name="Picture 6" descr="Kolman_decembrists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63663"/>
            <a:ext cx="7315200" cy="49609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The Decembrist Revolt, 1825</a:t>
            </a:r>
            <a:endParaRPr lang="en-US" sz="3600">
              <a:solidFill>
                <a:srgbClr val="FF0000"/>
              </a:solidFill>
              <a:latin typeface="Spirit Medium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8305800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1146175" indent="-293688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597025" indent="-2794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</a:rPr>
              <a:t>Russian upper class had come into contact with western liberal ideas during the Napoleonic Wars.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</a:rPr>
              <a:t>Late November, 1825 </a:t>
            </a:r>
            <a:r>
              <a:rPr lang="en-US" altLang="en-US" sz="2500" b="0">
                <a:solidFill>
                  <a:schemeClr val="bg1"/>
                </a:solidFill>
                <a:sym typeface="Wingdings" pitchFamily="2" charset="2"/>
              </a:rPr>
              <a:t> Czar Alexander I died suddenly.</a:t>
            </a:r>
            <a:endParaRPr lang="en-US" altLang="en-US" sz="2500" b="0">
              <a:solidFill>
                <a:schemeClr val="bg1"/>
              </a:solidFill>
            </a:endParaRP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200" b="0">
                <a:solidFill>
                  <a:schemeClr val="bg1"/>
                </a:solidFill>
              </a:rPr>
              <a:t>He had no direct heir </a:t>
            </a:r>
            <a: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  <a:t> dynastic crisis</a:t>
            </a:r>
          </a:p>
          <a:p>
            <a:pPr lvl="2" eaLnBrk="1" hangingPunct="1">
              <a:spcBef>
                <a:spcPct val="50000"/>
              </a:spcBef>
              <a:buClr>
                <a:srgbClr val="0066CC"/>
              </a:buClr>
              <a:buSzPct val="130000"/>
              <a:buFontTx/>
              <a:buChar char="•"/>
            </a:pPr>
            <a:r>
              <a:rPr lang="en-US" altLang="en-US" sz="1900" b="0">
                <a:solidFill>
                  <a:schemeClr val="bg1"/>
                </a:solidFill>
              </a:rPr>
              <a:t>Constantine </a:t>
            </a:r>
            <a:r>
              <a:rPr lang="en-US" altLang="en-US" sz="1900" b="0">
                <a:solidFill>
                  <a:schemeClr val="bg1"/>
                </a:solidFill>
                <a:sym typeface="Wingdings" pitchFamily="2" charset="2"/>
              </a:rPr>
              <a:t> married a woman, not of royal blood.</a:t>
            </a:r>
          </a:p>
          <a:p>
            <a:pPr lvl="2" eaLnBrk="1" hangingPunct="1">
              <a:spcBef>
                <a:spcPct val="50000"/>
              </a:spcBef>
              <a:buClr>
                <a:srgbClr val="0066CC"/>
              </a:buClr>
              <a:buSzPct val="130000"/>
              <a:buFontTx/>
              <a:buChar char="•"/>
            </a:pPr>
            <a:r>
              <a:rPr lang="en-US" altLang="en-US" sz="1900" b="0">
                <a:solidFill>
                  <a:schemeClr val="bg1"/>
                </a:solidFill>
                <a:sym typeface="Wingdings" pitchFamily="2" charset="2"/>
              </a:rPr>
              <a:t>Nicholas  named by Alexander I as his heir before his </a:t>
            </a:r>
            <a:br>
              <a:rPr lang="en-US" altLang="en-US" sz="1900" b="0">
                <a:solidFill>
                  <a:schemeClr val="bg1"/>
                </a:solidFill>
                <a:sym typeface="Wingdings" pitchFamily="2" charset="2"/>
              </a:rPr>
            </a:br>
            <a:r>
              <a:rPr lang="en-US" altLang="en-US" sz="1900" b="0">
                <a:solidFill>
                  <a:schemeClr val="bg1"/>
                </a:solidFill>
                <a:sym typeface="Wingdings" pitchFamily="2" charset="2"/>
              </a:rPr>
              <a:t>                  death.</a:t>
            </a:r>
          </a:p>
          <a:p>
            <a:pPr lvl="2" eaLnBrk="1" hangingPunct="1">
              <a:spcBef>
                <a:spcPct val="50000"/>
              </a:spcBef>
              <a:buClr>
                <a:srgbClr val="0066CC"/>
              </a:buClr>
              <a:buSzPct val="130000"/>
              <a:buFontTx/>
              <a:buChar char="•"/>
            </a:pPr>
            <a:r>
              <a:rPr lang="en-US" altLang="en-US" sz="1900" b="0">
                <a:solidFill>
                  <a:schemeClr val="bg1"/>
                </a:solidFill>
                <a:sym typeface="Wingdings" pitchFamily="2" charset="2"/>
              </a:rPr>
              <a:t>Russian troops were to take an oath of allegiance to Nicholas, who was less popular than Constantine [Nicholas was seen as more reactionary].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200" b="0">
                <a:solidFill>
                  <a:schemeClr val="bg1"/>
                </a:solidFill>
              </a:rPr>
              <a:t>December 26, 1825 </a:t>
            </a:r>
            <a: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  <a:t> a Moscow regiment marched into the Senate Square in St. Petersburg and refused to take the oath.</a:t>
            </a:r>
            <a:endParaRPr lang="en-US" altLang="en-US" sz="22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The Decembrist Revolt, 1825</a:t>
            </a:r>
            <a:endParaRPr lang="en-US" sz="3600">
              <a:solidFill>
                <a:srgbClr val="FF0000"/>
              </a:solidFill>
              <a:latin typeface="Spirit Medium" pitchFamily="34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3058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1146175" indent="-293688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400" b="0">
                <a:solidFill>
                  <a:schemeClr val="bg1"/>
                </a:solidFill>
              </a:rPr>
              <a:t>They wanted Constantine.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400" b="0">
                <a:solidFill>
                  <a:schemeClr val="bg1"/>
                </a:solidFill>
              </a:rPr>
              <a:t>Nicholas ordered the cavalry and artillery to attack the insurgents.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100" b="0">
                <a:solidFill>
                  <a:schemeClr val="bg1"/>
                </a:solidFill>
              </a:rPr>
              <a:t>Over 60 were killed.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100" b="0">
                <a:solidFill>
                  <a:schemeClr val="bg1"/>
                </a:solidFill>
              </a:rPr>
              <a:t>5 plotters were executed.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100" b="0">
                <a:solidFill>
                  <a:schemeClr val="bg1"/>
                </a:solidFill>
              </a:rPr>
              <a:t>Over 100 insurgents were exiled to Siberia.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400" b="0" u="sng">
                <a:solidFill>
                  <a:schemeClr val="bg1"/>
                </a:solidFill>
              </a:rPr>
              <a:t>Results</a:t>
            </a:r>
            <a:r>
              <a:rPr lang="en-US" altLang="en-US" sz="2400" b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100" b="0">
                <a:solidFill>
                  <a:schemeClr val="bg1"/>
                </a:solidFill>
              </a:rPr>
              <a:t>The first rebellion in modern Russian history where the rebels had specific political goals.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100" b="0">
                <a:solidFill>
                  <a:schemeClr val="bg1"/>
                </a:solidFill>
              </a:rPr>
              <a:t>In their martyrdom, the Decembrists came to symbolize the dreams/ideals of all Russian liberals.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100" b="0">
                <a:solidFill>
                  <a:schemeClr val="bg1"/>
                </a:solidFill>
              </a:rPr>
              <a:t>Nicholas was determined that his power would never again come into question </a:t>
            </a:r>
            <a:r>
              <a:rPr lang="en-US" altLang="en-US" sz="2100" b="0">
                <a:solidFill>
                  <a:schemeClr val="bg1"/>
                </a:solidFill>
                <a:sym typeface="Wingdings" pitchFamily="2" charset="2"/>
              </a:rPr>
              <a:t> he was terrified of change!</a:t>
            </a:r>
            <a:endParaRPr lang="en-US" altLang="en-US" sz="21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The Decembrist Uprising - 1825</a:t>
            </a:r>
          </a:p>
        </p:txBody>
      </p:sp>
      <p:pic>
        <p:nvPicPr>
          <p:cNvPr id="17411" name="Picture 4" descr="Czar Nicholas I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2000" b="9467"/>
          <a:stretch>
            <a:fillRect/>
          </a:stretch>
        </p:blipFill>
        <p:spPr bwMode="auto">
          <a:xfrm>
            <a:off x="838200" y="1066800"/>
            <a:ext cx="4003675" cy="518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838200" y="6308725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0">
                <a:solidFill>
                  <a:srgbClr val="FFFF00"/>
                </a:solidFill>
              </a:rPr>
              <a:t>Nicholas I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486400" y="2209800"/>
            <a:ext cx="3200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3200" b="0">
                <a:solidFill>
                  <a:schemeClr val="bg1"/>
                </a:solidFill>
              </a:rPr>
              <a:t>Orthodoxy!</a:t>
            </a:r>
            <a:br>
              <a:rPr lang="en-US" altLang="en-US" sz="3200" b="0">
                <a:solidFill>
                  <a:schemeClr val="bg1"/>
                </a:solidFill>
              </a:rPr>
            </a:br>
            <a:endParaRPr lang="en-US" altLang="en-US" sz="3200" b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3200" b="0">
                <a:solidFill>
                  <a:schemeClr val="bg1"/>
                </a:solidFill>
              </a:rPr>
              <a:t>Autocracy!</a:t>
            </a:r>
            <a:br>
              <a:rPr lang="en-US" altLang="en-US" sz="3200" b="0">
                <a:solidFill>
                  <a:schemeClr val="bg1"/>
                </a:solidFill>
              </a:rPr>
            </a:br>
            <a:endParaRPr lang="en-US" altLang="en-US" sz="3200" b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3200" b="0">
                <a:solidFill>
                  <a:schemeClr val="bg1"/>
                </a:solidFill>
              </a:rPr>
              <a:t>Nationalism!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The 1830 Revolutions</a:t>
            </a:r>
          </a:p>
        </p:txBody>
      </p:sp>
      <p:pic>
        <p:nvPicPr>
          <p:cNvPr id="18435" name="Picture 4" descr="map-Revols of 1820s &amp; 1830s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25550"/>
            <a:ext cx="5181600" cy="5175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3657600" y="313055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4038600" y="244475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4572000" y="381635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6248400" y="2597150"/>
            <a:ext cx="990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5334000" y="3206750"/>
            <a:ext cx="685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0" grpId="0" animBg="1"/>
      <p:bldP spid="36871" grpId="0" animBg="1"/>
      <p:bldP spid="36872" grpId="0" animBg="1"/>
      <p:bldP spid="368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53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France: The “Restoration” Era </a:t>
            </a:r>
            <a:br>
              <a:rPr lang="en-US" sz="4400">
                <a:solidFill>
                  <a:srgbClr val="FF0000"/>
                </a:solidFill>
                <a:latin typeface="Spirit Medium" pitchFamily="34" charset="0"/>
              </a:rPr>
            </a:br>
            <a:r>
              <a:rPr lang="en-US" sz="3600">
                <a:solidFill>
                  <a:srgbClr val="FF0000"/>
                </a:solidFill>
                <a:latin typeface="Spirit Medium" pitchFamily="34" charset="0"/>
              </a:rPr>
              <a:t>(1815-1830)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5029200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1146175" indent="-293688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597025" indent="-2794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300" b="0">
                <a:solidFill>
                  <a:schemeClr val="bg1"/>
                </a:solidFill>
              </a:rPr>
              <a:t>France emerged from the chaos of its revolutionary period as the most liberal large state in Europe.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300" b="0">
                <a:solidFill>
                  <a:schemeClr val="bg1"/>
                </a:solidFill>
              </a:rPr>
              <a:t>Louis XVIII governed France as a Constitutional monarch.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000" b="0">
                <a:solidFill>
                  <a:schemeClr val="bg1"/>
                </a:solidFill>
              </a:rPr>
              <a:t>He agreed to observe the  </a:t>
            </a:r>
            <a:r>
              <a:rPr lang="en-US" altLang="en-US" sz="2000">
                <a:solidFill>
                  <a:srgbClr val="FFFF00"/>
                </a:solidFill>
              </a:rPr>
              <a:t>1814 “Charter”</a:t>
            </a:r>
            <a:r>
              <a:rPr lang="en-US" altLang="en-US" sz="2000" b="0">
                <a:solidFill>
                  <a:schemeClr val="bg1"/>
                </a:solidFill>
              </a:rPr>
              <a:t> or Constitution of the Restoration period.</a:t>
            </a:r>
          </a:p>
          <a:p>
            <a:pPr lvl="2" eaLnBrk="1" hangingPunct="1">
              <a:spcBef>
                <a:spcPct val="50000"/>
              </a:spcBef>
              <a:buClr>
                <a:srgbClr val="0066CC"/>
              </a:buClr>
              <a:buSzPct val="130000"/>
              <a:buFontTx/>
              <a:buChar char="•"/>
            </a:pPr>
            <a:r>
              <a:rPr lang="en-US" altLang="en-US" sz="1800" b="0">
                <a:solidFill>
                  <a:schemeClr val="bg1"/>
                </a:solidFill>
              </a:rPr>
              <a:t>Limited royal power.</a:t>
            </a:r>
          </a:p>
          <a:p>
            <a:pPr lvl="2" eaLnBrk="1" hangingPunct="1">
              <a:spcBef>
                <a:spcPct val="50000"/>
              </a:spcBef>
              <a:buClr>
                <a:srgbClr val="0066CC"/>
              </a:buClr>
              <a:buSzPct val="130000"/>
              <a:buFontTx/>
              <a:buChar char="•"/>
            </a:pPr>
            <a:r>
              <a:rPr lang="en-US" altLang="en-US" sz="1800" b="0">
                <a:solidFill>
                  <a:schemeClr val="bg1"/>
                </a:solidFill>
              </a:rPr>
              <a:t>Granted legislative power.</a:t>
            </a:r>
          </a:p>
          <a:p>
            <a:pPr lvl="2" eaLnBrk="1" hangingPunct="1">
              <a:spcBef>
                <a:spcPct val="50000"/>
              </a:spcBef>
              <a:buClr>
                <a:srgbClr val="0066CC"/>
              </a:buClr>
              <a:buSzPct val="130000"/>
              <a:buFontTx/>
              <a:buChar char="•"/>
            </a:pPr>
            <a:r>
              <a:rPr lang="en-US" altLang="en-US" sz="1800" b="0">
                <a:solidFill>
                  <a:schemeClr val="bg1"/>
                </a:solidFill>
              </a:rPr>
              <a:t>Protected civil rights.</a:t>
            </a:r>
          </a:p>
          <a:p>
            <a:pPr lvl="2" eaLnBrk="1" hangingPunct="1">
              <a:spcBef>
                <a:spcPct val="50000"/>
              </a:spcBef>
              <a:buClr>
                <a:srgbClr val="0066CC"/>
              </a:buClr>
              <a:buSzPct val="130000"/>
              <a:buFontTx/>
              <a:buChar char="•"/>
            </a:pPr>
            <a:r>
              <a:rPr lang="en-US" altLang="en-US" sz="1800" b="0">
                <a:solidFill>
                  <a:schemeClr val="bg1"/>
                </a:solidFill>
              </a:rPr>
              <a:t>Upheld the Napoleon Code.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5410200" y="6019800"/>
            <a:ext cx="350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0">
                <a:solidFill>
                  <a:srgbClr val="FFFF00"/>
                </a:solidFill>
              </a:rPr>
              <a:t>Louis XVIII  (r. 1814-1824)</a:t>
            </a:r>
          </a:p>
        </p:txBody>
      </p:sp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600200"/>
            <a:ext cx="3225800" cy="4143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52400" y="136525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The “Ultras”</a:t>
            </a:r>
            <a:endParaRPr lang="en-US" sz="3600">
              <a:solidFill>
                <a:srgbClr val="FF0000"/>
              </a:solidFill>
              <a:latin typeface="Spirit Medium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962400" y="914400"/>
            <a:ext cx="5029200" cy="586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1146175" indent="-293688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300" b="0">
                <a:solidFill>
                  <a:schemeClr val="bg1"/>
                </a:solidFill>
              </a:rPr>
              <a:t>France was divided by those who had accepted the ideals of the Fr. Revolution and those who didn’t.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300" b="0">
                <a:solidFill>
                  <a:schemeClr val="bg1"/>
                </a:solidFill>
              </a:rPr>
              <a:t>The Count of Artois was the leader of the “Ultra-Royalists”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300" b="0">
                <a:solidFill>
                  <a:schemeClr val="bg1"/>
                </a:solidFill>
              </a:rPr>
              <a:t>1815</a:t>
            </a:r>
            <a:r>
              <a:rPr lang="en-US" altLang="en-US" sz="2300" b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altLang="en-US" sz="2300">
                <a:solidFill>
                  <a:srgbClr val="FFFF00"/>
                </a:solidFill>
                <a:sym typeface="Wingdings" pitchFamily="2" charset="2"/>
              </a:rPr>
              <a:t>“White Terror”</a:t>
            </a:r>
            <a:endParaRPr lang="en-US" altLang="en-US" sz="2300">
              <a:solidFill>
                <a:srgbClr val="FFFF00"/>
              </a:solidFill>
            </a:endParaRP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000" b="0">
                <a:solidFill>
                  <a:schemeClr val="bg1"/>
                </a:solidFill>
              </a:rPr>
              <a:t>Royalist mobs killed 1000s of former revolutionaries.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300" b="0">
                <a:solidFill>
                  <a:schemeClr val="bg1"/>
                </a:solidFill>
              </a:rPr>
              <a:t>1816 elections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000" b="0">
                <a:solidFill>
                  <a:schemeClr val="bg1"/>
                </a:solidFill>
              </a:rPr>
              <a:t>The Ultras were rejected in the Chamber of Deputies election in favor of a moderate royalist majority dependent on middle class support.</a:t>
            </a:r>
            <a:endParaRPr lang="en-US" altLang="en-US" sz="2300" b="0">
              <a:solidFill>
                <a:schemeClr val="bg1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2400" y="5410200"/>
            <a:ext cx="3505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0">
                <a:solidFill>
                  <a:srgbClr val="FFFF00"/>
                </a:solidFill>
              </a:rPr>
              <a:t>The Count of Artois,</a:t>
            </a:r>
            <a:br>
              <a:rPr lang="en-US" altLang="en-US" sz="2000" b="0">
                <a:solidFill>
                  <a:srgbClr val="FFFF00"/>
                </a:solidFill>
              </a:rPr>
            </a:br>
            <a:r>
              <a:rPr lang="en-US" altLang="en-US" sz="2000" b="0">
                <a:solidFill>
                  <a:srgbClr val="FFFF00"/>
                </a:solidFill>
              </a:rPr>
              <a:t>the future King Charles X  (r. 1824-1830)</a:t>
            </a:r>
          </a:p>
        </p:txBody>
      </p:sp>
      <p:pic>
        <p:nvPicPr>
          <p:cNvPr id="20485" name="Picture 5" descr="149583~Charles-of-France-1757-1836-Count-of-Artois-Future-Charles-X-King-of-France-Count of Artois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4572" r="5704" b="8571"/>
          <a:stretch>
            <a:fillRect/>
          </a:stretch>
        </p:blipFill>
        <p:spPr bwMode="auto">
          <a:xfrm>
            <a:off x="457200" y="1295400"/>
            <a:ext cx="3024188" cy="396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An Evaluation of the Congress of Vienna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76962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</a:rPr>
              <a:t>The Congress of Vienna was criticized for ignoring the liberal &amp; nationalist aspirations of so many peoples.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</a:rPr>
              <a:t>The leading statesmen at Vienna underestimated the new </a:t>
            </a:r>
            <a:br>
              <a:rPr lang="en-US" altLang="en-US" sz="2500" b="0">
                <a:solidFill>
                  <a:schemeClr val="bg1"/>
                </a:solidFill>
              </a:rPr>
            </a:br>
            <a:r>
              <a:rPr lang="en-US" altLang="en-US" sz="2500" b="0">
                <a:solidFill>
                  <a:schemeClr val="bg1"/>
                </a:solidFill>
              </a:rPr>
              <a:t>nationalism and liberalism </a:t>
            </a:r>
            <a:br>
              <a:rPr lang="en-US" altLang="en-US" sz="2500" b="0">
                <a:solidFill>
                  <a:schemeClr val="bg1"/>
                </a:solidFill>
              </a:rPr>
            </a:br>
            <a:r>
              <a:rPr lang="en-US" altLang="en-US" sz="2500" b="0">
                <a:solidFill>
                  <a:schemeClr val="bg1"/>
                </a:solidFill>
              </a:rPr>
              <a:t>generated by the French </a:t>
            </a:r>
            <a:br>
              <a:rPr lang="en-US" altLang="en-US" sz="2500" b="0">
                <a:solidFill>
                  <a:schemeClr val="bg1"/>
                </a:solidFill>
              </a:rPr>
            </a:br>
            <a:r>
              <a:rPr lang="en-US" altLang="en-US" sz="2500" b="0">
                <a:solidFill>
                  <a:schemeClr val="bg1"/>
                </a:solidFill>
              </a:rPr>
              <a:t>Revolution.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</a:rPr>
              <a:t>Not until the unification of </a:t>
            </a:r>
            <a:br>
              <a:rPr lang="en-US" altLang="en-US" sz="2500" b="0">
                <a:solidFill>
                  <a:schemeClr val="bg1"/>
                </a:solidFill>
              </a:rPr>
            </a:br>
            <a:r>
              <a:rPr lang="en-US" altLang="en-US" sz="2500" b="0">
                <a:solidFill>
                  <a:schemeClr val="bg1"/>
                </a:solidFill>
              </a:rPr>
              <a:t>Germany in 1870-71 was the </a:t>
            </a:r>
            <a:br>
              <a:rPr lang="en-US" altLang="en-US" sz="2500" b="0">
                <a:solidFill>
                  <a:schemeClr val="bg1"/>
                </a:solidFill>
              </a:rPr>
            </a:br>
            <a:r>
              <a:rPr lang="en-US" altLang="en-US" sz="2500" b="0">
                <a:solidFill>
                  <a:schemeClr val="bg1"/>
                </a:solidFill>
              </a:rPr>
              <a:t>balance of power upset.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</a:rPr>
              <a:t>Not until World War I did </a:t>
            </a:r>
            <a:br>
              <a:rPr lang="en-US" altLang="en-US" sz="2500" b="0">
                <a:solidFill>
                  <a:schemeClr val="bg1"/>
                </a:solidFill>
              </a:rPr>
            </a:br>
            <a:r>
              <a:rPr lang="en-US" altLang="en-US" sz="2500" b="0">
                <a:solidFill>
                  <a:schemeClr val="bg1"/>
                </a:solidFill>
              </a:rPr>
              <a:t>Europe have another general war.</a:t>
            </a:r>
          </a:p>
        </p:txBody>
      </p:sp>
      <p:pic>
        <p:nvPicPr>
          <p:cNvPr id="10245" name="Picture 5" descr="German Revolutionaries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9400"/>
            <a:ext cx="2432050" cy="31480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52400" y="136525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France:  Conservative Backlash</a:t>
            </a:r>
            <a:endParaRPr lang="en-US" sz="3600">
              <a:solidFill>
                <a:srgbClr val="FF0000"/>
              </a:solidFill>
              <a:latin typeface="Spirit Medium" pitchFamily="34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80772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1146175" indent="-293688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400" b="0">
                <a:solidFill>
                  <a:schemeClr val="bg1"/>
                </a:solidFill>
              </a:rPr>
              <a:t>1820</a:t>
            </a:r>
            <a:r>
              <a:rPr lang="en-US" altLang="en-US" sz="2400" b="0">
                <a:solidFill>
                  <a:schemeClr val="bg1"/>
                </a:solidFill>
                <a:sym typeface="Wingdings" pitchFamily="2" charset="2"/>
              </a:rPr>
              <a:t>the Duke of Berri, son of Artois, was murdered.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400" b="0">
                <a:solidFill>
                  <a:schemeClr val="bg1"/>
                </a:solidFill>
                <a:sym typeface="Wingdings" pitchFamily="2" charset="2"/>
              </a:rPr>
              <a:t>Royalists blamed the left.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400" b="0">
                <a:solidFill>
                  <a:schemeClr val="bg1"/>
                </a:solidFill>
                <a:sym typeface="Wingdings" pitchFamily="2" charset="2"/>
              </a:rPr>
              <a:t>Louis XVIII moved the govt. more to the right</a:t>
            </a:r>
            <a:endParaRPr lang="en-US" altLang="en-US" sz="2400" b="0">
              <a:solidFill>
                <a:schemeClr val="bg1"/>
              </a:solidFill>
            </a:endParaRP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000" b="0">
                <a:solidFill>
                  <a:schemeClr val="bg1"/>
                </a:solidFill>
              </a:rPr>
              <a:t>Changes in electoral laws narrowed the eligible voters.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000" b="0">
                <a:solidFill>
                  <a:schemeClr val="bg1"/>
                </a:solidFill>
              </a:rPr>
              <a:t>Censorship was imposed.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400" b="0">
                <a:solidFill>
                  <a:schemeClr val="bg1"/>
                </a:solidFill>
              </a:rPr>
              <a:t>Liberals were driven out of legal political life and into illegal activities.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400" b="0">
                <a:solidFill>
                  <a:schemeClr val="bg1"/>
                </a:solidFill>
              </a:rPr>
              <a:t>1823</a:t>
            </a:r>
            <a:r>
              <a:rPr lang="en-US" altLang="en-US" sz="2400" b="0">
                <a:solidFill>
                  <a:schemeClr val="bg1"/>
                </a:solidFill>
                <a:sym typeface="Wingdings" pitchFamily="2" charset="2"/>
              </a:rPr>
              <a:t> triumph of reactionary forces!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SzPct val="130000"/>
              <a:buFont typeface="Wingdings" pitchFamily="2" charset="2"/>
              <a:buChar char="§"/>
            </a:pPr>
            <a:r>
              <a:rPr lang="en-US" altLang="en-US" sz="2000" b="0">
                <a:solidFill>
                  <a:schemeClr val="bg1"/>
                </a:solidFill>
                <a:sym typeface="Wingdings" pitchFamily="2" charset="2"/>
              </a:rPr>
              <a:t>Fr troops were authorized by the Concert of Europe to crush the Spanish Revolution and restore another Bourbon ruler, Ferdinand VII, to the throne there.</a:t>
            </a:r>
            <a:endParaRPr lang="en-US" altLang="en-US" sz="20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King Charles X of France  </a:t>
            </a:r>
            <a:r>
              <a:rPr lang="en-US" sz="3600">
                <a:solidFill>
                  <a:srgbClr val="FF0000"/>
                </a:solidFill>
                <a:latin typeface="Spirit Medium" pitchFamily="34" charset="0"/>
              </a:rPr>
              <a:t>(r. 1824-1830)</a:t>
            </a:r>
            <a:endParaRPr lang="en-US">
              <a:solidFill>
                <a:srgbClr val="FF0000"/>
              </a:solidFill>
              <a:latin typeface="Spirit Medium" pitchFamily="34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28600" y="935038"/>
            <a:ext cx="8458200" cy="559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914400" indent="-2794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300" b="0" u="sng">
                <a:solidFill>
                  <a:schemeClr val="bg1"/>
                </a:solidFill>
              </a:rPr>
              <a:t>His Goals</a:t>
            </a:r>
            <a:r>
              <a:rPr lang="en-US" altLang="en-US" sz="2300" b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</a:rPr>
              <a:t>Lessen the influence of the middle </a:t>
            </a:r>
            <a:br>
              <a:rPr lang="en-US" altLang="en-US" sz="1900" b="0">
                <a:solidFill>
                  <a:schemeClr val="bg1"/>
                </a:solidFill>
              </a:rPr>
            </a:br>
            <a:r>
              <a:rPr lang="en-US" altLang="en-US" sz="1900" b="0">
                <a:solidFill>
                  <a:schemeClr val="bg1"/>
                </a:solidFill>
              </a:rPr>
              <a:t>class.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</a:rPr>
              <a:t>Limit the right to vote.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</a:rPr>
              <a:t>Put the clergy back in charge </a:t>
            </a:r>
            <a:br>
              <a:rPr lang="en-US" altLang="en-US" sz="1900" b="0">
                <a:solidFill>
                  <a:schemeClr val="bg1"/>
                </a:solidFill>
              </a:rPr>
            </a:br>
            <a:r>
              <a:rPr lang="en-US" altLang="en-US" sz="1900" b="0">
                <a:solidFill>
                  <a:schemeClr val="bg1"/>
                </a:solidFill>
              </a:rPr>
              <a:t>of education.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</a:rPr>
              <a:t>Public money used to pay nobles </a:t>
            </a:r>
            <a:br>
              <a:rPr lang="en-US" altLang="en-US" sz="1900" b="0">
                <a:solidFill>
                  <a:schemeClr val="bg1"/>
                </a:solidFill>
              </a:rPr>
            </a:br>
            <a:r>
              <a:rPr lang="en-US" altLang="en-US" sz="1900" b="0">
                <a:solidFill>
                  <a:schemeClr val="bg1"/>
                </a:solidFill>
              </a:rPr>
              <a:t>for the loss of their lands during </a:t>
            </a:r>
            <a:br>
              <a:rPr lang="en-US" altLang="en-US" sz="1900" b="0">
                <a:solidFill>
                  <a:schemeClr val="bg1"/>
                </a:solidFill>
              </a:rPr>
            </a:br>
            <a:r>
              <a:rPr lang="en-US" altLang="en-US" sz="1900" b="0">
                <a:solidFill>
                  <a:schemeClr val="bg1"/>
                </a:solidFill>
              </a:rPr>
              <a:t>the Fr Revolution.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300" b="0" u="sng">
                <a:solidFill>
                  <a:schemeClr val="bg1"/>
                </a:solidFill>
              </a:rPr>
              <a:t>His Program</a:t>
            </a:r>
            <a:r>
              <a:rPr lang="en-US" altLang="en-US" sz="2300" b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</a:rPr>
              <a:t>Attack the 1814 Charter.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</a:rPr>
              <a:t>Control the press.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</a:rPr>
              <a:t>Dismiss the Chamber of Deputies when it turned against him.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</a:rPr>
              <a:t>Appointed an ultra-reactionary as his first minister.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5" y="1143000"/>
            <a:ext cx="2984500" cy="434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4324350" y="7175500"/>
            <a:ext cx="45624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lvl="2" eaLnBrk="1" hangingPunct="1"/>
            <a:r>
              <a:rPr lang="en-US" altLang="en-US" b="0">
                <a:solidFill>
                  <a:schemeClr val="bg1"/>
                </a:solidFill>
              </a:rPr>
              <a:t>Limited royal power.</a:t>
            </a:r>
          </a:p>
          <a:p>
            <a:pPr lvl="2" eaLnBrk="1" hangingPunct="1"/>
            <a:r>
              <a:rPr lang="en-US" altLang="en-US" b="0">
                <a:solidFill>
                  <a:schemeClr val="bg1"/>
                </a:solidFill>
              </a:rPr>
              <a:t>Granted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777240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1146175" indent="-293688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700" b="0">
                <a:solidFill>
                  <a:schemeClr val="bg1"/>
                </a:solidFill>
              </a:rPr>
              <a:t>1830 Election brought in another liberal majority.</a:t>
            </a:r>
            <a:br>
              <a:rPr lang="en-US" altLang="en-US" sz="2700" b="0">
                <a:solidFill>
                  <a:schemeClr val="bg1"/>
                </a:solidFill>
              </a:rPr>
            </a:br>
            <a:endParaRPr lang="en-US" altLang="en-US" sz="2700" b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700">
                <a:solidFill>
                  <a:srgbClr val="FFFF00"/>
                </a:solidFill>
              </a:rPr>
              <a:t>July Ordinances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300" b="0">
                <a:solidFill>
                  <a:schemeClr val="bg1"/>
                </a:solidFill>
              </a:rPr>
              <a:t>He dissolved the entire parliament.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300" b="0">
                <a:solidFill>
                  <a:schemeClr val="bg1"/>
                </a:solidFill>
              </a:rPr>
              <a:t>Strict censorship imposed.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300" b="0">
                <a:solidFill>
                  <a:schemeClr val="bg1"/>
                </a:solidFill>
              </a:rPr>
              <a:t>Changed the voting laws so that the government in the future could be assured of a conservative victory.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52400" y="381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King Charles X of France  </a:t>
            </a:r>
            <a:r>
              <a:rPr lang="en-US" sz="3600">
                <a:solidFill>
                  <a:srgbClr val="FF0000"/>
                </a:solidFill>
                <a:latin typeface="Spirit Medium" pitchFamily="34" charset="0"/>
              </a:rPr>
              <a:t>(r. 1824-1830)</a:t>
            </a:r>
            <a:endParaRPr lang="en-US">
              <a:solidFill>
                <a:srgbClr val="FF0000"/>
              </a:solidFill>
              <a:latin typeface="Spirit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52400" y="136525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i="1">
                <a:solidFill>
                  <a:srgbClr val="FF0000"/>
                </a:solidFill>
                <a:latin typeface="Spirit Medium" pitchFamily="34" charset="0"/>
              </a:rPr>
              <a:t>To the Barracades</a:t>
            </a: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 </a:t>
            </a:r>
            <a:r>
              <a:rPr lang="en-US" sz="4400">
                <a:solidFill>
                  <a:srgbClr val="FF0000"/>
                </a:solidFill>
                <a:latin typeface="Spirit Medium" pitchFamily="34" charset="0"/>
                <a:sym typeface="Wingdings" pitchFamily="2" charset="2"/>
              </a:rPr>
              <a:t> Revolution, Again!!</a:t>
            </a:r>
            <a:endParaRPr lang="en-US" sz="4400">
              <a:solidFill>
                <a:srgbClr val="FF0000"/>
              </a:solidFill>
              <a:latin typeface="Spirit Medium" pitchFamily="34" charset="0"/>
            </a:endParaRPr>
          </a:p>
        </p:txBody>
      </p:sp>
      <p:pic>
        <p:nvPicPr>
          <p:cNvPr id="24579" name="Picture 4" descr="Delacoix's  Liberty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6096000" cy="5019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304800" y="6248400"/>
            <a:ext cx="861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0">
                <a:solidFill>
                  <a:schemeClr val="bg1"/>
                </a:solidFill>
              </a:rPr>
              <a:t>Workers, students and some of the middle class call for a Republic!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52400" y="136525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Louis Philippe </a:t>
            </a:r>
            <a:r>
              <a:rPr lang="en-US" sz="4400">
                <a:solidFill>
                  <a:srgbClr val="FF0000"/>
                </a:solidFill>
                <a:latin typeface="Spirit Medium" pitchFamily="34" charset="0"/>
                <a:sym typeface="Wingdings" pitchFamily="2" charset="2"/>
              </a:rPr>
              <a:t> The “Citizen King”</a:t>
            </a:r>
            <a:endParaRPr lang="en-US" sz="3600">
              <a:solidFill>
                <a:srgbClr val="FF0000"/>
              </a:solidFill>
              <a:latin typeface="Spirit Medium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52400" y="990600"/>
            <a:ext cx="5943600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1146175" indent="-293688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</a:rPr>
              <a:t>The Duke of Orleans.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</a:rPr>
              <a:t>Relative of the Bourbons, but </a:t>
            </a:r>
            <a:br>
              <a:rPr lang="en-US" altLang="en-US" sz="2200" b="0">
                <a:solidFill>
                  <a:schemeClr val="bg1"/>
                </a:solidFill>
              </a:rPr>
            </a:br>
            <a:r>
              <a:rPr lang="en-US" altLang="en-US" sz="2200" b="0">
                <a:solidFill>
                  <a:schemeClr val="bg1"/>
                </a:solidFill>
              </a:rPr>
              <a:t>had stayed clear of the </a:t>
            </a:r>
            <a:r>
              <a:rPr lang="en-US" altLang="en-US" sz="2200" b="0" i="1">
                <a:solidFill>
                  <a:schemeClr val="bg1"/>
                </a:solidFill>
              </a:rPr>
              <a:t>Ultras</a:t>
            </a:r>
            <a:r>
              <a:rPr lang="en-US" altLang="en-US" sz="2200" b="0">
                <a:solidFill>
                  <a:schemeClr val="bg1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</a:rPr>
              <a:t>Lead a thoroughly bourgeois life.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 u="sng">
                <a:solidFill>
                  <a:schemeClr val="bg1"/>
                </a:solidFill>
              </a:rPr>
              <a:t>His Program</a:t>
            </a:r>
            <a:r>
              <a:rPr lang="en-US" altLang="en-US" sz="2200" b="0">
                <a:solidFill>
                  <a:schemeClr val="bg1"/>
                </a:solidFill>
              </a:rPr>
              <a:t>:</a:t>
            </a:r>
            <a:endParaRPr lang="en-US" altLang="en-US" sz="2200">
              <a:solidFill>
                <a:srgbClr val="FFFF00"/>
              </a:solidFill>
            </a:endParaRP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</a:rPr>
              <a:t>Property qualifications reduced </a:t>
            </a:r>
            <a:br>
              <a:rPr lang="en-US" altLang="en-US" sz="1900" b="0">
                <a:solidFill>
                  <a:schemeClr val="bg1"/>
                </a:solidFill>
              </a:rPr>
            </a:br>
            <a:r>
              <a:rPr lang="en-US" altLang="en-US" sz="1900" b="0">
                <a:solidFill>
                  <a:schemeClr val="bg1"/>
                </a:solidFill>
              </a:rPr>
              <a:t>enough to double eligible voters.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</a:rPr>
              <a:t>Press censorship abolished.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</a:rPr>
              <a:t>The King ruled </a:t>
            </a:r>
            <a:r>
              <a:rPr lang="en-US" altLang="en-US" sz="1900" b="0" i="1">
                <a:solidFill>
                  <a:schemeClr val="bg1"/>
                </a:solidFill>
              </a:rPr>
              <a:t>by the will of the </a:t>
            </a:r>
            <a:br>
              <a:rPr lang="en-US" altLang="en-US" sz="1900" b="0" i="1">
                <a:solidFill>
                  <a:schemeClr val="bg1"/>
                </a:solidFill>
              </a:rPr>
            </a:br>
            <a:r>
              <a:rPr lang="en-US" altLang="en-US" sz="1900" b="0" i="1">
                <a:solidFill>
                  <a:schemeClr val="bg1"/>
                </a:solidFill>
              </a:rPr>
              <a:t>people, </a:t>
            </a:r>
            <a:r>
              <a:rPr lang="en-US" altLang="en-US" sz="1900" b="0" i="1" u="sng">
                <a:solidFill>
                  <a:schemeClr val="bg1"/>
                </a:solidFill>
              </a:rPr>
              <a:t>not</a:t>
            </a:r>
            <a:r>
              <a:rPr lang="en-US" altLang="en-US" sz="1900" b="0" i="1">
                <a:solidFill>
                  <a:schemeClr val="bg1"/>
                </a:solidFill>
              </a:rPr>
              <a:t> by the will of God.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</a:rPr>
              <a:t>The Fr Revolution’s tricolor </a:t>
            </a:r>
            <a:br>
              <a:rPr lang="en-US" altLang="en-US" sz="1900" b="0">
                <a:solidFill>
                  <a:schemeClr val="bg1"/>
                </a:solidFill>
              </a:rPr>
            </a:br>
            <a:r>
              <a:rPr lang="en-US" altLang="en-US" sz="1900" b="0">
                <a:solidFill>
                  <a:schemeClr val="bg1"/>
                </a:solidFill>
              </a:rPr>
              <a:t>replaced the Bourbon flag.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</a:rPr>
              <a:t>The government was now under the control of the wealthy middle class.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638800" y="6308725"/>
            <a:ext cx="320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0">
                <a:solidFill>
                  <a:srgbClr val="FFFF00"/>
                </a:solidFill>
              </a:rPr>
              <a:t>(r. 1830-1848)</a:t>
            </a:r>
          </a:p>
        </p:txBody>
      </p:sp>
      <p:pic>
        <p:nvPicPr>
          <p:cNvPr id="25605" name="Picture 7" descr="Louis-Philippe_de_Bourbon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"/>
          <a:stretch>
            <a:fillRect/>
          </a:stretch>
        </p:blipFill>
        <p:spPr bwMode="auto">
          <a:xfrm>
            <a:off x="5486400" y="1066800"/>
            <a:ext cx="3429000" cy="5137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52400" y="136525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Louis Philippe </a:t>
            </a:r>
            <a:r>
              <a:rPr lang="en-US" sz="4400">
                <a:solidFill>
                  <a:srgbClr val="FF0000"/>
                </a:solidFill>
                <a:latin typeface="Spirit Medium" pitchFamily="34" charset="0"/>
                <a:sym typeface="Wingdings" pitchFamily="2" charset="2"/>
              </a:rPr>
              <a:t> The “Citizen King”</a:t>
            </a:r>
            <a:endParaRPr lang="en-US" sz="3600">
              <a:solidFill>
                <a:srgbClr val="FF0000"/>
              </a:solidFill>
              <a:latin typeface="Spirit Medium" pitchFamily="34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962400" y="1066800"/>
            <a:ext cx="4876800" cy="556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1146175" indent="-293688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</a:rPr>
              <a:t>His government ignored the needs and demands of the workers in the cities.</a:t>
            </a:r>
            <a:endParaRPr lang="en-US" altLang="en-US" sz="2200">
              <a:solidFill>
                <a:srgbClr val="FFFF00"/>
              </a:solidFill>
            </a:endParaRP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</a:rPr>
              <a:t>They were seen as another nuisance and source of possible disorder.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</a:rPr>
              <a:t>July, 1832 </a:t>
            </a:r>
            <a: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  <a:t> an uprising in Paris was put down by force and 800 were killed or wounded.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  <a:t>1834  </a:t>
            </a:r>
            <a:r>
              <a:rPr lang="en-US" altLang="en-US" sz="2200">
                <a:solidFill>
                  <a:srgbClr val="FFFF00"/>
                </a:solidFill>
                <a:sym typeface="Wingdings" pitchFamily="2" charset="2"/>
              </a:rPr>
              <a:t>Silk workers strike in Lyon</a:t>
            </a:r>
            <a: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  <a:t> was crushed.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</a:rPr>
              <a:t>Seething underclass.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</a:rPr>
              <a:t>Was seen as a violation of the status quo set down at the Congress of Vienna.</a:t>
            </a:r>
          </a:p>
        </p:txBody>
      </p:sp>
      <p:pic>
        <p:nvPicPr>
          <p:cNvPr id="26628" name="Picture 6" descr="caricature  of Louis Phillipe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143000"/>
            <a:ext cx="3405187" cy="4552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7" descr="Louis-Philippe_de_Bourb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848600"/>
            <a:ext cx="3552825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Louis-Philippe_de_Bourb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001000"/>
            <a:ext cx="3552825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381000" y="5791200"/>
            <a:ext cx="342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0">
                <a:solidFill>
                  <a:srgbClr val="FFFF00"/>
                </a:solidFill>
              </a:rPr>
              <a:t>A caricature of</a:t>
            </a:r>
            <a:br>
              <a:rPr lang="en-US" altLang="en-US" sz="2000" b="0">
                <a:solidFill>
                  <a:srgbClr val="FFFF00"/>
                </a:solidFill>
              </a:rPr>
            </a:br>
            <a:r>
              <a:rPr lang="en-US" altLang="en-US" sz="2000" b="0">
                <a:solidFill>
                  <a:srgbClr val="FFFF00"/>
                </a:solidFill>
              </a:rPr>
              <a:t>Louis Philippe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Belgian Independence, 1830</a:t>
            </a:r>
            <a:endParaRPr lang="en-US" sz="3600">
              <a:solidFill>
                <a:srgbClr val="FF0000"/>
              </a:solidFill>
              <a:latin typeface="Spirit Medium" pitchFamily="34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8534400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1146175" indent="-293688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</a:rPr>
              <a:t>The first to follow the lead of France.</a:t>
            </a:r>
            <a:endParaRPr lang="en-US" altLang="en-US" sz="2200" b="0">
              <a:solidFill>
                <a:schemeClr val="bg1"/>
              </a:solidFill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  <a:t>Its union with Holland after the Congress of Vienna had not proved successful.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  <a:t>There had been </a:t>
            </a:r>
            <a:b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</a:br>
            <a: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  <a:t>very little popular </a:t>
            </a:r>
            <a:b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</a:br>
            <a: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  <a:t>agitation for Belgian </a:t>
            </a:r>
            <a:b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</a:br>
            <a: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  <a:t>nationalism before </a:t>
            </a:r>
            <a:b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</a:br>
            <a: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  <a:t>1830  seldom had </a:t>
            </a:r>
            <a:b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</a:br>
            <a: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  <a:t>nationalism arisen so </a:t>
            </a:r>
            <a:b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</a:br>
            <a: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  <a:t>suddenly.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  <a:t>Wide cultural </a:t>
            </a:r>
            <a:b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</a:br>
            <a: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  <a:t>differences:</a:t>
            </a:r>
            <a:endParaRPr lang="en-US" altLang="en-US" sz="2200" b="0">
              <a:solidFill>
                <a:schemeClr val="bg1"/>
              </a:solidFill>
            </a:endParaRP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</a:rPr>
              <a:t>North </a:t>
            </a:r>
            <a:r>
              <a:rPr lang="en-US" altLang="en-US" sz="1900" b="0">
                <a:solidFill>
                  <a:schemeClr val="bg1"/>
                </a:solidFill>
                <a:sym typeface="Wingdings" pitchFamily="2" charset="2"/>
              </a:rPr>
              <a:t> Dutch  Protestant  seafarers and traders.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  <a:sym typeface="Wingdings" pitchFamily="2" charset="2"/>
              </a:rPr>
              <a:t>South  French  Catholic  farmers and individual workers.</a:t>
            </a:r>
            <a:endParaRPr lang="en-US" altLang="en-US" sz="1900" b="0">
              <a:solidFill>
                <a:schemeClr val="bg1"/>
              </a:solidFill>
            </a:endParaRPr>
          </a:p>
        </p:txBody>
      </p:sp>
      <p:pic>
        <p:nvPicPr>
          <p:cNvPr id="27652" name="Picture 4" descr="map-creation of Belgium-1831-39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09800"/>
            <a:ext cx="48768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Belgian Revolution - 1830</a:t>
            </a:r>
          </a:p>
        </p:txBody>
      </p:sp>
      <p:pic>
        <p:nvPicPr>
          <p:cNvPr id="28675" name="Picture 4" descr="Belgian Revolution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0150"/>
            <a:ext cx="7620000" cy="5276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52400" y="334963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A Stirring of Polish Nationalism - 1830</a:t>
            </a:r>
          </a:p>
        </p:txBody>
      </p:sp>
      <p:pic>
        <p:nvPicPr>
          <p:cNvPr id="29699" name="Picture 7" descr="Polish Upri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6200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A Stirring of Polish Nationalism - 1830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81000" y="1174750"/>
            <a:ext cx="84582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1146175" indent="-293688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</a:rPr>
              <a:t>The bloodiest struggle of the 1830 revolutions.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</a:rPr>
              <a:t>The Poles in and around Warsaw gain a special status by the Congress of Vienna within the Russian Empire.</a:t>
            </a:r>
            <a:endParaRPr lang="en-US" altLang="en-US" sz="2200">
              <a:solidFill>
                <a:srgbClr val="FFFF00"/>
              </a:solidFill>
            </a:endParaRP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</a:rPr>
              <a:t>Their own constitution.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</a:rPr>
              <a:t>Local autonomy granted in 1818.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</a:rPr>
              <a:t>After Tsar Alexander I dies, the Poles became restless under the tyrannical rule of Tsar Nicholas I.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</a:rPr>
              <a:t>Polish intellectuals were deeply influenced by Romanticism.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</a:rPr>
              <a:t>Rumors reached Poland that Nicholas I was planning to use Polish troops to put down the revolutions in France and Belgium.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</a:rPr>
              <a:t>Several Polish secret societies rebelled.</a:t>
            </a:r>
            <a:endParaRPr lang="en-US" altLang="en-US" sz="2200" b="0">
              <a:solidFill>
                <a:schemeClr val="bg1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The “Concert” of Europe System Established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1960563"/>
            <a:ext cx="8077200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1146175" indent="-293688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900" b="0">
                <a:solidFill>
                  <a:schemeClr val="bg1"/>
                </a:solidFill>
              </a:rPr>
              <a:t>The principle of collective security was established.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500" b="0">
                <a:solidFill>
                  <a:schemeClr val="bg1"/>
                </a:solidFill>
              </a:rPr>
              <a:t>The Congress of Aix-la-Chapelle [1816]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500" b="0">
                <a:solidFill>
                  <a:schemeClr val="bg1"/>
                </a:solidFill>
              </a:rPr>
              <a:t>The Congress of Troppau [1820]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500" b="0">
                <a:solidFill>
                  <a:schemeClr val="bg1"/>
                </a:solidFill>
              </a:rPr>
              <a:t>The Congress of Laibach [1821]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500" b="0">
                <a:solidFill>
                  <a:schemeClr val="bg1"/>
                </a:solidFill>
              </a:rPr>
              <a:t>The Congress of Verona [1822]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900" b="0">
                <a:solidFill>
                  <a:schemeClr val="bg1"/>
                </a:solidFill>
              </a:rPr>
              <a:t>Their goal was to define and monitor the status quo.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A Stirring of Polish Nationalism - 1830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153400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1146175" indent="-293688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</a:rPr>
              <a:t>Had the Poles been united, this</a:t>
            </a:r>
            <a:br>
              <a:rPr lang="en-US" altLang="en-US" sz="2200" b="0">
                <a:solidFill>
                  <a:schemeClr val="bg1"/>
                </a:solidFill>
              </a:rPr>
            </a:br>
            <a:r>
              <a:rPr lang="en-US" altLang="en-US" sz="2200" b="0">
                <a:solidFill>
                  <a:schemeClr val="bg1"/>
                </a:solidFill>
              </a:rPr>
              <a:t>revolt might have been successful.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200" b="0">
                <a:solidFill>
                  <a:schemeClr val="bg1"/>
                </a:solidFill>
              </a:rPr>
              <a:t>But, the revolutionaries </a:t>
            </a:r>
            <a:br>
              <a:rPr lang="en-US" altLang="en-US" sz="2200" b="0">
                <a:solidFill>
                  <a:schemeClr val="bg1"/>
                </a:solidFill>
              </a:rPr>
            </a:br>
            <a:r>
              <a:rPr lang="en-US" altLang="en-US" sz="2200" b="0">
                <a:solidFill>
                  <a:schemeClr val="bg1"/>
                </a:solidFill>
              </a:rPr>
              <a:t>were split into moderates </a:t>
            </a:r>
            <a:br>
              <a:rPr lang="en-US" altLang="en-US" sz="2200" b="0">
                <a:solidFill>
                  <a:schemeClr val="bg1"/>
                </a:solidFill>
              </a:rPr>
            </a:br>
            <a:r>
              <a:rPr lang="en-US" altLang="en-US" sz="2200" b="0">
                <a:solidFill>
                  <a:schemeClr val="bg1"/>
                </a:solidFill>
              </a:rPr>
              <a:t>and radicals.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</a:rPr>
              <a:t>The Poles had hoped that Fr &amp; </a:t>
            </a:r>
            <a:br>
              <a:rPr lang="en-US" altLang="en-US" sz="2200" b="0">
                <a:solidFill>
                  <a:schemeClr val="bg1"/>
                </a:solidFill>
              </a:rPr>
            </a:br>
            <a:r>
              <a:rPr lang="en-US" altLang="en-US" sz="2200" b="0">
                <a:solidFill>
                  <a:schemeClr val="bg1"/>
                </a:solidFill>
              </a:rPr>
              <a:t>Eng would come to their aid, </a:t>
            </a:r>
            <a:br>
              <a:rPr lang="en-US" altLang="en-US" sz="2200" b="0">
                <a:solidFill>
                  <a:schemeClr val="bg1"/>
                </a:solidFill>
              </a:rPr>
            </a:br>
            <a:r>
              <a:rPr lang="en-US" altLang="en-US" sz="2200" b="0">
                <a:solidFill>
                  <a:schemeClr val="bg1"/>
                </a:solidFill>
              </a:rPr>
              <a:t>but they didn’t.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>
                <a:solidFill>
                  <a:schemeClr val="bg1"/>
                </a:solidFill>
              </a:rPr>
              <a:t>Even so, it took the Russian army </a:t>
            </a:r>
            <a:br>
              <a:rPr lang="en-US" altLang="en-US" sz="2200" b="0">
                <a:solidFill>
                  <a:schemeClr val="bg1"/>
                </a:solidFill>
              </a:rPr>
            </a:br>
            <a:r>
              <a:rPr lang="en-US" altLang="en-US" sz="2200" b="0">
                <a:solidFill>
                  <a:schemeClr val="bg1"/>
                </a:solidFill>
              </a:rPr>
              <a:t>a year to suppress this rebellion.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 b="0" i="1" u="sng">
                <a:solidFill>
                  <a:schemeClr val="bg1"/>
                </a:solidFill>
              </a:rPr>
              <a:t>The irony</a:t>
            </a:r>
            <a:r>
              <a:rPr lang="en-US" altLang="en-US" sz="2200" b="0">
                <a:solidFill>
                  <a:schemeClr val="bg1"/>
                </a:solidFill>
              </a:rPr>
              <a:t> </a:t>
            </a:r>
            <a: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  <a:t> by drawing the Russian army to Warsaw for almost a year, the Poles may well have kept Nicholas I from answering Holland’s call for help in suppressing the Belgian Revolt.</a:t>
            </a:r>
            <a:endParaRPr lang="en-US" altLang="en-US" sz="1900" b="0">
              <a:solidFill>
                <a:schemeClr val="bg1"/>
              </a:solidFill>
            </a:endParaRPr>
          </a:p>
        </p:txBody>
      </p:sp>
      <p:pic>
        <p:nvPicPr>
          <p:cNvPr id="31748" name="Picture 4" descr="Polish uprising against Russia - 1830-31 - b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1371600"/>
            <a:ext cx="2695575" cy="3581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52400" y="136525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Europe in 1830</a:t>
            </a:r>
          </a:p>
        </p:txBody>
      </p:sp>
      <p:pic>
        <p:nvPicPr>
          <p:cNvPr id="32771" name="Picture 3" descr="map-Europe in 18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008063"/>
            <a:ext cx="7137400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The Results of the </a:t>
            </a:r>
            <a:r>
              <a:rPr lang="en-US" sz="3600">
                <a:solidFill>
                  <a:srgbClr val="FF0000"/>
                </a:solidFill>
                <a:latin typeface="Spirit Medium" pitchFamily="34" charset="0"/>
              </a:rPr>
              <a:t>1820s-1830 </a:t>
            </a: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Revolutions?</a:t>
            </a:r>
            <a:endParaRPr lang="en-US" sz="3600">
              <a:solidFill>
                <a:srgbClr val="FF0000"/>
              </a:solidFill>
              <a:latin typeface="Spirit Medium" pitchFamily="34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3058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1195388" indent="-3429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CCFF"/>
              </a:buClr>
              <a:buFont typeface="Map Symbols" pitchFamily="18" charset="0"/>
              <a:buAutoNum type="arabicPeriod"/>
            </a:pPr>
            <a:r>
              <a:rPr lang="en-US" altLang="en-US" sz="2200" b="0">
                <a:solidFill>
                  <a:schemeClr val="bg1"/>
                </a:solidFill>
              </a:rPr>
              <a:t>The Concert of Europe provided for a recovery of Europe after the long years of Revolution and Napoleonic Wars.</a:t>
            </a:r>
          </a:p>
          <a:p>
            <a:pPr eaLnBrk="1" hangingPunct="1">
              <a:spcBef>
                <a:spcPct val="50000"/>
              </a:spcBef>
              <a:buClr>
                <a:srgbClr val="66CCFF"/>
              </a:buClr>
              <a:buFont typeface="Map Symbols" pitchFamily="18" charset="0"/>
              <a:buAutoNum type="arabicPeriod"/>
            </a:pPr>
            <a:r>
              <a:rPr lang="en-US" altLang="en-US" sz="2200" b="0">
                <a:solidFill>
                  <a:schemeClr val="bg1"/>
                </a:solidFill>
              </a:rPr>
              <a:t>The conservatives did NOT reverse ALL of the reforms put in place by the French Revolution.</a:t>
            </a:r>
          </a:p>
          <a:p>
            <a:pPr eaLnBrk="1" hangingPunct="1">
              <a:spcBef>
                <a:spcPct val="50000"/>
              </a:spcBef>
              <a:buClr>
                <a:srgbClr val="66CCFF"/>
              </a:buClr>
              <a:buFont typeface="Map Symbols" pitchFamily="18" charset="0"/>
              <a:buAutoNum type="arabicPeriod"/>
            </a:pPr>
            <a:r>
              <a:rPr lang="en-US" altLang="en-US" sz="2200" b="0">
                <a:solidFill>
                  <a:schemeClr val="bg1"/>
                </a:solidFill>
              </a:rPr>
              <a:t>Liberalism would challenge the conservative plan for European peace and law and order.</a:t>
            </a:r>
          </a:p>
          <a:p>
            <a:pPr eaLnBrk="1" hangingPunct="1">
              <a:spcBef>
                <a:spcPct val="50000"/>
              </a:spcBef>
              <a:buClr>
                <a:srgbClr val="66CCFF"/>
              </a:buClr>
              <a:buFont typeface="Map Symbols" pitchFamily="18" charset="0"/>
              <a:buAutoNum type="arabicPeriod"/>
            </a:pPr>
            <a:r>
              <a:rPr lang="en-US" altLang="en-US" sz="2200" b="0">
                <a:solidFill>
                  <a:schemeClr val="bg1"/>
                </a:solidFill>
              </a:rPr>
              <a:t>These revolutions were successful only in W. Europe: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</a:rPr>
              <a:t>Their success was in their popular support.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1900" b="0">
                <a:solidFill>
                  <a:schemeClr val="bg1"/>
                </a:solidFill>
              </a:rPr>
              <a:t>Middle class lead, aided by the urban lower classes.</a:t>
            </a:r>
          </a:p>
          <a:p>
            <a:pPr eaLnBrk="1" hangingPunct="1">
              <a:spcBef>
                <a:spcPct val="50000"/>
              </a:spcBef>
              <a:buClr>
                <a:srgbClr val="66CCFF"/>
              </a:buClr>
              <a:buFont typeface="Wingdings" pitchFamily="2" charset="2"/>
              <a:buAutoNum type="arabicPeriod"/>
            </a:pPr>
            <a:r>
              <a:rPr lang="en-US" altLang="en-US" sz="2200" b="0">
                <a:solidFill>
                  <a:schemeClr val="bg1"/>
                </a:solidFill>
              </a:rPr>
              <a:t>The successful revolutions had benefited the middle </a:t>
            </a:r>
            <a:br>
              <a:rPr lang="en-US" altLang="en-US" sz="2200" b="0">
                <a:solidFill>
                  <a:schemeClr val="bg1"/>
                </a:solidFill>
              </a:rPr>
            </a:br>
            <a:r>
              <a:rPr lang="en-US" altLang="en-US" sz="2200" b="0">
                <a:solidFill>
                  <a:schemeClr val="bg1"/>
                </a:solidFill>
              </a:rPr>
              <a:t>class </a:t>
            </a:r>
            <a: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  <a:t> the workers, who had done so much of the rioting and fighting, were left with empty hands!</a:t>
            </a:r>
          </a:p>
          <a:p>
            <a:pPr eaLnBrk="1" hangingPunct="1">
              <a:spcBef>
                <a:spcPct val="50000"/>
              </a:spcBef>
              <a:buClr>
                <a:srgbClr val="66CCFF"/>
              </a:buClr>
              <a:buFont typeface="Wingdings" pitchFamily="2" charset="2"/>
              <a:buAutoNum type="arabicPeriod"/>
            </a:pPr>
            <a:r>
              <a:rPr lang="en-US" altLang="en-US" sz="2200" b="0">
                <a:solidFill>
                  <a:schemeClr val="bg1"/>
                </a:solidFill>
                <a:sym typeface="Wingdings" pitchFamily="2" charset="2"/>
              </a:rPr>
              <a:t>Therefore, these revolutions left much unfinished &amp; a seething, unsatisfied working class.</a:t>
            </a:r>
            <a:endParaRPr lang="en-US" altLang="en-US" sz="22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Congress of Verona</a:t>
            </a:r>
          </a:p>
        </p:txBody>
      </p:sp>
      <p:pic>
        <p:nvPicPr>
          <p:cNvPr id="5123" name="Picture 4" descr="Congress of Verona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838200"/>
            <a:ext cx="7905750" cy="5819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19</a:t>
            </a:r>
            <a:r>
              <a:rPr lang="en-US" sz="4400" baseline="30000">
                <a:solidFill>
                  <a:srgbClr val="FF0000"/>
                </a:solidFill>
                <a:latin typeface="Spirit Medium" pitchFamily="34" charset="0"/>
              </a:rPr>
              <a:t>c</a:t>
            </a: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 Conservatism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09600" y="914400"/>
            <a:ext cx="80772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1146175" indent="-293688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</a:rPr>
              <a:t>Conservatism arose in reaction to liberalism &amp; became a popular alternative for those who were frightened by the violence unleashed by the French Revolution.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</a:rPr>
              <a:t>Early conservatism was allied to the restored monarchical governments of Austria, Prussia, France, and England.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</a:rPr>
              <a:t>Support for conservatism: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100" b="0">
                <a:solidFill>
                  <a:schemeClr val="bg1"/>
                </a:solidFill>
              </a:rPr>
              <a:t>Came from the traditional ruling class.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100" b="0">
                <a:solidFill>
                  <a:schemeClr val="bg1"/>
                </a:solidFill>
              </a:rPr>
              <a:t>Also supported by the peasants.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</a:rPr>
              <a:t>Supported by Romantic writers, </a:t>
            </a:r>
            <a:br>
              <a:rPr lang="en-US" altLang="en-US" sz="2500" b="0">
                <a:solidFill>
                  <a:schemeClr val="bg1"/>
                </a:solidFill>
              </a:rPr>
            </a:br>
            <a:r>
              <a:rPr lang="en-US" altLang="en-US" sz="2500" b="0">
                <a:solidFill>
                  <a:schemeClr val="bg1"/>
                </a:solidFill>
              </a:rPr>
              <a:t>conservatives believed in order, society </a:t>
            </a:r>
            <a:br>
              <a:rPr lang="en-US" altLang="en-US" sz="2500" b="0">
                <a:solidFill>
                  <a:schemeClr val="bg1"/>
                </a:solidFill>
              </a:rPr>
            </a:br>
            <a:r>
              <a:rPr lang="en-US" altLang="en-US" sz="2500" b="0">
                <a:solidFill>
                  <a:schemeClr val="bg1"/>
                </a:solidFill>
              </a:rPr>
              <a:t>and the state, faith, and tradition.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0"/>
            <a:ext cx="1489075" cy="1971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Characteristics of Conservatism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09600" y="1027113"/>
            <a:ext cx="8077200" cy="552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1146175" indent="-231775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</a:rPr>
              <a:t>Conservatives viewed history as a continuum.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</a:rPr>
              <a:t>The basis of society is organic, not contractual.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</a:rPr>
              <a:t>Stability &amp; longevity, not progress and change, mark a good society.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</a:rPr>
              <a:t>The only legitimate sources of political authority were God and history.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100" b="0">
                <a:solidFill>
                  <a:schemeClr val="bg1"/>
                </a:solidFill>
              </a:rPr>
              <a:t>They rejected the “social contract” theory.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</a:rPr>
              <a:t>Conservatives believed that self-interests do not lead to social harmony, but to social conflict.</a:t>
            </a:r>
          </a:p>
          <a:p>
            <a:pPr lvl="1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100" b="0">
                <a:solidFill>
                  <a:schemeClr val="bg1"/>
                </a:solidFill>
              </a:rPr>
              <a:t>Denounced individualism and natural rights</a:t>
            </a:r>
            <a:r>
              <a:rPr lang="en-US" altLang="en-US" sz="2500" b="0">
                <a:solidFill>
                  <a:schemeClr val="bg1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500" b="0">
                <a:solidFill>
                  <a:schemeClr val="bg1"/>
                </a:solidFill>
              </a:rPr>
              <a:t>To conservatives, society was hierarchical.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610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19</a:t>
            </a:r>
            <a:r>
              <a:rPr lang="en-US" sz="4400" baseline="30000">
                <a:solidFill>
                  <a:srgbClr val="FF0000"/>
                </a:solidFill>
                <a:latin typeface="Spirit Medium" pitchFamily="34" charset="0"/>
              </a:rPr>
              <a:t>c</a:t>
            </a: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 Latin American Independence Movements</a:t>
            </a:r>
          </a:p>
        </p:txBody>
      </p:sp>
      <p:pic>
        <p:nvPicPr>
          <p:cNvPr id="8195" name="Picture 3" descr="map-Latin American Independence, 1804-18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4610100" cy="579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Revolutionary Movements in the Early 19</a:t>
            </a:r>
            <a:r>
              <a:rPr lang="en-US" sz="4400" baseline="30000">
                <a:solidFill>
                  <a:srgbClr val="FF0000"/>
                </a:solidFill>
                <a:latin typeface="Spirit Medium" pitchFamily="34" charset="0"/>
              </a:rPr>
              <a:t>c</a:t>
            </a:r>
          </a:p>
        </p:txBody>
      </p:sp>
      <p:pic>
        <p:nvPicPr>
          <p:cNvPr id="9219" name="Picture 3" descr="map-Revolutionary Movements of the 182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6019800" cy="5448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2057400" y="4953000"/>
            <a:ext cx="762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2971800" y="5105400"/>
            <a:ext cx="1676400" cy="1143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5486400" y="5410200"/>
            <a:ext cx="9906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6172200" y="1676400"/>
            <a:ext cx="12954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  <p:bldP spid="30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257800" y="3352800"/>
            <a:ext cx="3429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Independence Movements</a:t>
            </a:r>
            <a:br>
              <a:rPr lang="en-US" sz="4400">
                <a:solidFill>
                  <a:srgbClr val="FF0000"/>
                </a:solidFill>
                <a:latin typeface="Spirit Medium" pitchFamily="34" charset="0"/>
              </a:rPr>
            </a:b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in the Balkans</a:t>
            </a:r>
          </a:p>
        </p:txBody>
      </p:sp>
      <p:pic>
        <p:nvPicPr>
          <p:cNvPr id="10243" name="Picture 3" descr="map-Nationalistic Movements in the Balkans, 1815-1830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3890963" cy="6248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3505200" y="1676400"/>
            <a:ext cx="1219200" cy="76200"/>
          </a:xfrm>
          <a:prstGeom prst="line">
            <a:avLst/>
          </a:prstGeom>
          <a:noFill/>
          <a:ln w="38100">
            <a:solidFill>
              <a:srgbClr val="5DAEFF"/>
            </a:solidFill>
            <a:round/>
            <a:headEnd/>
            <a:tailEnd type="triangle" w="med" len="med"/>
          </a:ln>
          <a:effectLst>
            <a:outerShdw dist="40161" dir="1106097" algn="ctr" rotWithShape="0">
              <a:schemeClr val="tx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724400" y="1447800"/>
            <a:ext cx="3048000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5DAEFF"/>
                </a:solidFill>
              </a:rPr>
              <a:t>Wallachia &amp; Moldavia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1136</Words>
  <Application>Microsoft Office PowerPoint</Application>
  <PresentationFormat>On-screen Show (4:3)</PresentationFormat>
  <Paragraphs>171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Comic Sans MS</vt:lpstr>
      <vt:lpstr>Arial</vt:lpstr>
      <vt:lpstr>BlackChancery</vt:lpstr>
      <vt:lpstr>Spirit Medium</vt:lpstr>
      <vt:lpstr>Map Symbols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Horace Greeley HS    Chappaqua, 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Revolutions of the 1820s to 1830</dc:title>
  <dc:creator>Ms. Susan M. Pojer</dc:creator>
  <cp:lastModifiedBy>Tokio Marine Management</cp:lastModifiedBy>
  <cp:revision>71</cp:revision>
  <dcterms:created xsi:type="dcterms:W3CDTF">2006-02-14T16:48:39Z</dcterms:created>
  <dcterms:modified xsi:type="dcterms:W3CDTF">2016-02-09T15:18:27Z</dcterms:modified>
</cp:coreProperties>
</file>