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9" r:id="rId1"/>
  </p:sldMasterIdLst>
  <p:notesMasterIdLst>
    <p:notesMasterId r:id="rId26"/>
  </p:notesMasterIdLst>
  <p:sldIdLst>
    <p:sldId id="256" r:id="rId2"/>
    <p:sldId id="281" r:id="rId3"/>
    <p:sldId id="282" r:id="rId4"/>
    <p:sldId id="285" r:id="rId5"/>
    <p:sldId id="286" r:id="rId6"/>
    <p:sldId id="257" r:id="rId7"/>
    <p:sldId id="258" r:id="rId8"/>
    <p:sldId id="260" r:id="rId9"/>
    <p:sldId id="261" r:id="rId10"/>
    <p:sldId id="262" r:id="rId11"/>
    <p:sldId id="263" r:id="rId12"/>
    <p:sldId id="264" r:id="rId13"/>
    <p:sldId id="265" r:id="rId14"/>
    <p:sldId id="269" r:id="rId15"/>
    <p:sldId id="270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</p:sldIdLst>
  <p:sldSz cx="9144000" cy="6858000" type="screen4x3"/>
  <p:notesSz cx="6858000" cy="9144000"/>
  <p:custDataLst>
    <p:tags r:id="rId27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9412" autoAdjust="0"/>
  </p:normalViewPr>
  <p:slideViewPr>
    <p:cSldViewPr>
      <p:cViewPr varScale="1">
        <p:scale>
          <a:sx n="61" d="100"/>
          <a:sy n="61" d="100"/>
        </p:scale>
        <p:origin x="1560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gs" Target="tags/tag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B75540-7BF1-4082-89B7-34BAB0DE362E}" type="datetimeFigureOut">
              <a:rPr lang="en-US" smtClean="0"/>
              <a:pPr/>
              <a:t>2/5/2020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691305-C86E-4106-BFCD-EE91F96763AC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691305-C86E-4106-BFCD-EE91F96763AC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691305-C86E-4106-BFCD-EE91F96763AC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691305-C86E-4106-BFCD-EE91F96763AC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691305-C86E-4106-BFCD-EE91F96763AC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691305-C86E-4106-BFCD-EE91F96763AC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691305-C86E-4106-BFCD-EE91F96763AC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62413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ltGray">
          <a:xfrm>
            <a:off x="0" y="0"/>
            <a:ext cx="9145588" cy="6859588"/>
          </a:xfrm>
          <a:prstGeom prst="rect">
            <a:avLst/>
          </a:prstGeom>
          <a:noFill/>
        </p:spPr>
      </p:pic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1FFAB925-3CEF-4E4D-9D1B-08CD4A8F415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E7AB935-B235-45ED-B991-81D79BF9570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838200"/>
            <a:ext cx="2057400" cy="52879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838200"/>
            <a:ext cx="6019800" cy="52879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D32F59A-9140-4FB7-823C-AAED61A8AF6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39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39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218">
            <a:extLst>
              <a:ext uri="{FF2B5EF4-FFF2-40B4-BE49-F238E27FC236}">
                <a16:creationId xmlns:a16="http://schemas.microsoft.com/office/drawing/2014/main" id="{F19BF11C-3F4B-43DF-8620-C1210B06EB83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EFF225B-145A-4039-A9E5-192029BA725E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6" name="Rectangle 219">
            <a:extLst>
              <a:ext uri="{FF2B5EF4-FFF2-40B4-BE49-F238E27FC236}">
                <a16:creationId xmlns:a16="http://schemas.microsoft.com/office/drawing/2014/main" id="{4379891A-AF6E-4E3C-A8DF-E9E59BE18450}"/>
              </a:ext>
            </a:extLst>
          </p:cNvPr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220">
            <a:extLst>
              <a:ext uri="{FF2B5EF4-FFF2-40B4-BE49-F238E27FC236}">
                <a16:creationId xmlns:a16="http://schemas.microsoft.com/office/drawing/2014/main" id="{CFF88BE7-C635-4FF2-BE09-C315E9E04C7E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8884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39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907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43350"/>
            <a:ext cx="4038600" cy="21907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218">
            <a:extLst>
              <a:ext uri="{FF2B5EF4-FFF2-40B4-BE49-F238E27FC236}">
                <a16:creationId xmlns:a16="http://schemas.microsoft.com/office/drawing/2014/main" id="{DCFC09C4-BCAE-41F1-BC6D-0ADD55140E24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E525144-BA5F-453B-9BFF-4D1D401E87EF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7" name="Rectangle 219">
            <a:extLst>
              <a:ext uri="{FF2B5EF4-FFF2-40B4-BE49-F238E27FC236}">
                <a16:creationId xmlns:a16="http://schemas.microsoft.com/office/drawing/2014/main" id="{940AA5A2-B7F8-44CB-BA2B-20B76DDE28B2}"/>
              </a:ext>
            </a:extLst>
          </p:cNvPr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220">
            <a:extLst>
              <a:ext uri="{FF2B5EF4-FFF2-40B4-BE49-F238E27FC236}">
                <a16:creationId xmlns:a16="http://schemas.microsoft.com/office/drawing/2014/main" id="{614AEBAA-5E07-4309-8B92-D72D207B44E7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35840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907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907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43350"/>
            <a:ext cx="4038600" cy="21907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43350"/>
            <a:ext cx="4038600" cy="21907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218">
            <a:extLst>
              <a:ext uri="{FF2B5EF4-FFF2-40B4-BE49-F238E27FC236}">
                <a16:creationId xmlns:a16="http://schemas.microsoft.com/office/drawing/2014/main" id="{6D25906C-256F-4EA5-A1DF-1AA14723B491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0C3C5C5-312A-4B2A-A67A-C833104680CF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8" name="Rectangle 219">
            <a:extLst>
              <a:ext uri="{FF2B5EF4-FFF2-40B4-BE49-F238E27FC236}">
                <a16:creationId xmlns:a16="http://schemas.microsoft.com/office/drawing/2014/main" id="{5F10A4A6-BA14-4C33-9272-072114A0057F}"/>
              </a:ext>
            </a:extLst>
          </p:cNvPr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220">
            <a:extLst>
              <a:ext uri="{FF2B5EF4-FFF2-40B4-BE49-F238E27FC236}">
                <a16:creationId xmlns:a16="http://schemas.microsoft.com/office/drawing/2014/main" id="{9F9FB9B6-93D6-4002-A235-BC5831DBCC67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01588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6186B1F-9CB6-4EA4-894A-92050E13928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F5A29C7-CD8D-446B-995F-2272A72A6FF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057400"/>
            <a:ext cx="3886200" cy="40687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057400"/>
            <a:ext cx="3886200" cy="40687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34D3C7-F864-4D69-AC6F-EFDCBCD7730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B5FD579-F7BE-43E1-BD51-B9CF44F93F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B889758-5790-4FC1-AE1B-7DACEA42E10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CE35F63-6D13-4C4E-B5EF-45E3946A959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F7A4EF4-F7A6-4861-A9A3-5685234D4C3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2713C6B-5F89-40B3-930A-96618E34878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rand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ltGray">
          <a:xfrm>
            <a:off x="0" y="0"/>
            <a:ext cx="9145588" cy="6859588"/>
          </a:xfrm>
          <a:prstGeom prst="rect">
            <a:avLst/>
          </a:prstGeom>
          <a:noFill/>
        </p:spPr>
      </p:pic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8382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2057400"/>
            <a:ext cx="7924800" cy="4068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+mn-lt"/>
              </a:defRPr>
            </a:lvl1pPr>
          </a:lstStyle>
          <a:p>
            <a:fld id="{A3EDF3AF-507B-440D-85EC-74D80DF223D1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  <p:sldLayoutId id="2147483682" r:id="rId13"/>
    <p:sldLayoutId id="2147483683" r:id="rId14"/>
  </p:sldLayoutIdLst>
  <p:transition>
    <p:random/>
  </p:transition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itchFamily="18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itchFamily="18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itchFamily="18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itchFamily="18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itchFamily="18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itchFamily="18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itchFamily="18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1.png"/><Relationship Id="rId4" Type="http://schemas.openxmlformats.org/officeDocument/2006/relationships/image" Target="../media/image30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04800" y="533400"/>
            <a:ext cx="8382000" cy="1371600"/>
          </a:xfrm>
        </p:spPr>
        <p:txBody>
          <a:bodyPr/>
          <a:lstStyle/>
          <a:p>
            <a:r>
              <a:rPr lang="en-US" sz="6600" dirty="0">
                <a:latin typeface="Algerian" pitchFamily="82" charset="0"/>
              </a:rPr>
              <a:t>The Victorian Age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1600200"/>
            <a:ext cx="6400800" cy="533400"/>
          </a:xfrm>
        </p:spPr>
        <p:txBody>
          <a:bodyPr/>
          <a:lstStyle/>
          <a:p>
            <a:r>
              <a:rPr lang="en-US" b="1" dirty="0"/>
              <a:t>1830-1901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09600" y="2133600"/>
            <a:ext cx="7543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AIM: What effect did Britain have on the world during the Age of Victoria?</a:t>
            </a: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17555" y="3615652"/>
            <a:ext cx="5356489" cy="3048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>
    <p:random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>
            <a:extLst>
              <a:ext uri="{FF2B5EF4-FFF2-40B4-BE49-F238E27FC236}">
                <a16:creationId xmlns:a16="http://schemas.microsoft.com/office/drawing/2014/main" id="{A4AB70E5-CA7B-43F7-B3F4-588CB08E626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81000" y="4997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 b="1" dirty="0">
                <a:solidFill>
                  <a:srgbClr val="FFFF00"/>
                </a:solidFill>
              </a:rPr>
              <a:t>The Time of Troubles</a:t>
            </a:r>
            <a:br>
              <a:rPr lang="en-US" sz="4000" b="1" dirty="0">
                <a:solidFill>
                  <a:srgbClr val="FFFF00"/>
                </a:solidFill>
              </a:rPr>
            </a:br>
            <a:r>
              <a:rPr lang="en-US" sz="4000" b="1" dirty="0">
                <a:solidFill>
                  <a:srgbClr val="FFFF00"/>
                </a:solidFill>
              </a:rPr>
              <a:t>1830’s and 1840’s</a:t>
            </a:r>
          </a:p>
        </p:txBody>
      </p:sp>
      <p:sp>
        <p:nvSpPr>
          <p:cNvPr id="19459" name="Rectangle 3">
            <a:extLst>
              <a:ext uri="{FF2B5EF4-FFF2-40B4-BE49-F238E27FC236}">
                <a16:creationId xmlns:a16="http://schemas.microsoft.com/office/drawing/2014/main" id="{A1F1C732-0177-4713-B778-996F93A7A273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71448" y="914400"/>
            <a:ext cx="4400552" cy="4533900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dirty="0">
                <a:solidFill>
                  <a:srgbClr val="FFFF00"/>
                </a:solidFill>
              </a:rPr>
              <a:t>Unemployment</a:t>
            </a:r>
          </a:p>
          <a:p>
            <a:pPr eaLnBrk="1" hangingPunct="1">
              <a:defRPr/>
            </a:pPr>
            <a:r>
              <a:rPr lang="en-US" sz="2800" dirty="0">
                <a:solidFill>
                  <a:srgbClr val="FFFF00"/>
                </a:solidFill>
              </a:rPr>
              <a:t>Poverty</a:t>
            </a:r>
          </a:p>
          <a:p>
            <a:pPr eaLnBrk="1" hangingPunct="1">
              <a:defRPr/>
            </a:pPr>
            <a:r>
              <a:rPr lang="en-US" sz="2800" dirty="0">
                <a:solidFill>
                  <a:srgbClr val="FFFF00"/>
                </a:solidFill>
              </a:rPr>
              <a:t>Rioting</a:t>
            </a:r>
          </a:p>
          <a:p>
            <a:pPr eaLnBrk="1" hangingPunct="1">
              <a:defRPr/>
            </a:pPr>
            <a:r>
              <a:rPr lang="en-US" sz="2800" dirty="0">
                <a:solidFill>
                  <a:srgbClr val="FFFF00"/>
                </a:solidFill>
              </a:rPr>
              <a:t>Slums in large cities</a:t>
            </a:r>
          </a:p>
          <a:p>
            <a:pPr eaLnBrk="1" hangingPunct="1">
              <a:defRPr/>
            </a:pPr>
            <a:r>
              <a:rPr lang="en-US" sz="2800" dirty="0">
                <a:solidFill>
                  <a:srgbClr val="FFFF00"/>
                </a:solidFill>
              </a:rPr>
              <a:t>Working conditions for women and children </a:t>
            </a:r>
            <a:br>
              <a:rPr lang="en-US" sz="2800" dirty="0">
                <a:solidFill>
                  <a:srgbClr val="FFFF00"/>
                </a:solidFill>
              </a:rPr>
            </a:br>
            <a:r>
              <a:rPr lang="en-US" sz="2800" dirty="0">
                <a:solidFill>
                  <a:srgbClr val="FFFF00"/>
                </a:solidFill>
              </a:rPr>
              <a:t>were terrible</a:t>
            </a:r>
          </a:p>
          <a:p>
            <a:pPr eaLnBrk="1" hangingPunct="1">
              <a:defRPr/>
            </a:pPr>
            <a:endParaRPr lang="en-US" sz="2800" dirty="0"/>
          </a:p>
        </p:txBody>
      </p:sp>
      <p:pic>
        <p:nvPicPr>
          <p:cNvPr id="7" name="Picture 6" descr="A picture containing outdoor, water, river, photo&#10;&#10;Description automatically generated">
            <a:extLst>
              <a:ext uri="{FF2B5EF4-FFF2-40B4-BE49-F238E27FC236}">
                <a16:creationId xmlns:a16="http://schemas.microsoft.com/office/drawing/2014/main" id="{36000A83-01A5-4FC4-933F-3FC1649A29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0856" y="1295400"/>
            <a:ext cx="3967164" cy="302740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E5C7B88-7643-4933-8091-C51983B130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0400" y="3886200"/>
            <a:ext cx="3533775" cy="2829836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>
            <a:extLst>
              <a:ext uri="{FF2B5EF4-FFF2-40B4-BE49-F238E27FC236}">
                <a16:creationId xmlns:a16="http://schemas.microsoft.com/office/drawing/2014/main" id="{B775B976-D4C6-4015-9FC6-E70928DEF84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-5661"/>
            <a:ext cx="8229600" cy="615261"/>
          </a:xfrm>
        </p:spPr>
        <p:txBody>
          <a:bodyPr/>
          <a:lstStyle/>
          <a:p>
            <a:pPr eaLnBrk="1" hangingPunct="1">
              <a:defRPr/>
            </a:pPr>
            <a:r>
              <a:rPr lang="en-US" b="1" dirty="0">
                <a:solidFill>
                  <a:srgbClr val="FFFF00"/>
                </a:solidFill>
              </a:rPr>
              <a:t>Impact on Victorian Literature</a:t>
            </a:r>
          </a:p>
        </p:txBody>
      </p:sp>
      <p:sp>
        <p:nvSpPr>
          <p:cNvPr id="22531" name="Rectangle 3">
            <a:extLst>
              <a:ext uri="{FF2B5EF4-FFF2-40B4-BE49-F238E27FC236}">
                <a16:creationId xmlns:a16="http://schemas.microsoft.com/office/drawing/2014/main" id="{47E81DC3-675A-4F29-9A23-F61431E3D90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206033" y="909069"/>
            <a:ext cx="6404568" cy="45339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/>
              <a:t>The </a:t>
            </a:r>
            <a:r>
              <a:rPr lang="en-US" dirty="0">
                <a:solidFill>
                  <a:srgbClr val="FFFF00"/>
                </a:solidFill>
              </a:rPr>
              <a:t>philosophers and novelists</a:t>
            </a:r>
            <a:r>
              <a:rPr lang="en-US" dirty="0"/>
              <a:t> of the 1840’s and the 1850’s </a:t>
            </a:r>
            <a:r>
              <a:rPr lang="en-US" dirty="0">
                <a:solidFill>
                  <a:srgbClr val="FFFF00"/>
                </a:solidFill>
              </a:rPr>
              <a:t>responded to the industrial, economic, and political scene</a:t>
            </a:r>
            <a:r>
              <a:rPr lang="en-US" dirty="0"/>
              <a:t>:</a:t>
            </a:r>
          </a:p>
          <a:p>
            <a:pPr lvl="1" eaLnBrk="1" hangingPunct="1">
              <a:defRPr/>
            </a:pPr>
            <a:r>
              <a:rPr lang="en-US" dirty="0">
                <a:solidFill>
                  <a:srgbClr val="FFFF00"/>
                </a:solidFill>
              </a:rPr>
              <a:t>Charles Dickens: </a:t>
            </a:r>
            <a:r>
              <a:rPr lang="en-US" i="1" dirty="0">
                <a:solidFill>
                  <a:srgbClr val="00B0F0"/>
                </a:solidFill>
              </a:rPr>
              <a:t>Oliver Twist, A Christmas Carol, A Tale of Two Cities</a:t>
            </a:r>
          </a:p>
          <a:p>
            <a:pPr lvl="1" eaLnBrk="1" hangingPunct="1">
              <a:defRPr/>
            </a:pPr>
            <a:r>
              <a:rPr lang="en-US" i="1" dirty="0">
                <a:solidFill>
                  <a:srgbClr val="FFFF00"/>
                </a:solidFill>
              </a:rPr>
              <a:t>Elizabeth Gaskell: </a:t>
            </a:r>
            <a:r>
              <a:rPr lang="en-US" i="1" dirty="0">
                <a:solidFill>
                  <a:srgbClr val="00B0F0"/>
                </a:solidFill>
              </a:rPr>
              <a:t>Mary Barton </a:t>
            </a:r>
            <a:r>
              <a:rPr lang="en-US" i="1" dirty="0">
                <a:solidFill>
                  <a:srgbClr val="92D050"/>
                </a:solidFill>
              </a:rPr>
              <a:t>“A Watched Pot Never Boils”</a:t>
            </a:r>
          </a:p>
          <a:p>
            <a:pPr lvl="1" eaLnBrk="1" hangingPunct="1">
              <a:defRPr/>
            </a:pPr>
            <a:r>
              <a:rPr lang="en-US" i="1" dirty="0">
                <a:solidFill>
                  <a:srgbClr val="FFFF00"/>
                </a:solidFill>
              </a:rPr>
              <a:t>Karl Marx/ Friedrich Engels:</a:t>
            </a:r>
            <a:r>
              <a:rPr lang="en-US" i="1" dirty="0">
                <a:solidFill>
                  <a:srgbClr val="00B0F0"/>
                </a:solidFill>
              </a:rPr>
              <a:t> The Communist Manifesto</a:t>
            </a:r>
          </a:p>
          <a:p>
            <a:pPr lvl="1" eaLnBrk="1" hangingPunct="1">
              <a:defRPr/>
            </a:pPr>
            <a:endParaRPr lang="en-US" dirty="0"/>
          </a:p>
          <a:p>
            <a:pPr eaLnBrk="1" hangingPunct="1">
              <a:defRPr/>
            </a:pPr>
            <a:endParaRPr lang="en-US" dirty="0"/>
          </a:p>
          <a:p>
            <a:pPr marL="0" indent="0" eaLnBrk="1" hangingPunct="1">
              <a:buNone/>
              <a:defRPr/>
            </a:pPr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DB799A4-B181-43A7-AB6E-5E9C2BFF49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379" y="4151026"/>
            <a:ext cx="1875802" cy="2583886"/>
          </a:xfrm>
          <a:prstGeom prst="rect">
            <a:avLst/>
          </a:prstGeom>
        </p:spPr>
      </p:pic>
      <p:pic>
        <p:nvPicPr>
          <p:cNvPr id="5" name="Picture 12">
            <a:extLst>
              <a:ext uri="{FF2B5EF4-FFF2-40B4-BE49-F238E27FC236}">
                <a16:creationId xmlns:a16="http://schemas.microsoft.com/office/drawing/2014/main" id="{DC11D7FC-8B35-43AB-A51D-545AADCB68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2900" y="609600"/>
            <a:ext cx="2087366" cy="3505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random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>
            <a:extLst>
              <a:ext uri="{FF2B5EF4-FFF2-40B4-BE49-F238E27FC236}">
                <a16:creationId xmlns:a16="http://schemas.microsoft.com/office/drawing/2014/main" id="{F6D6665F-03E8-43D5-90E5-13CA6F71F4B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4000" b="1" dirty="0">
                <a:solidFill>
                  <a:srgbClr val="FFFF00"/>
                </a:solidFill>
              </a:rPr>
              <a:t>The Mid-Victorian Period</a:t>
            </a:r>
            <a:br>
              <a:rPr lang="en-US" sz="4000" b="1" dirty="0"/>
            </a:br>
            <a:r>
              <a:rPr lang="en-US" sz="4000" b="1" dirty="0">
                <a:solidFill>
                  <a:srgbClr val="FFFF00"/>
                </a:solidFill>
              </a:rPr>
              <a:t>1848-1870</a:t>
            </a:r>
          </a:p>
        </p:txBody>
      </p:sp>
      <p:sp>
        <p:nvSpPr>
          <p:cNvPr id="23555" name="Rectangle 3">
            <a:extLst>
              <a:ext uri="{FF2B5EF4-FFF2-40B4-BE49-F238E27FC236}">
                <a16:creationId xmlns:a16="http://schemas.microsoft.com/office/drawing/2014/main" id="{6B686BBE-FFDD-433C-B903-7A3B8782463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>
                <a:solidFill>
                  <a:srgbClr val="FFFF00"/>
                </a:solidFill>
              </a:rPr>
              <a:t>A time of prosperity</a:t>
            </a:r>
          </a:p>
          <a:p>
            <a:pPr eaLnBrk="1" hangingPunct="1">
              <a:defRPr/>
            </a:pPr>
            <a:r>
              <a:rPr lang="en-US" dirty="0">
                <a:solidFill>
                  <a:srgbClr val="FFFF00"/>
                </a:solidFill>
              </a:rPr>
              <a:t>A time of improvement</a:t>
            </a:r>
          </a:p>
          <a:p>
            <a:pPr eaLnBrk="1" hangingPunct="1">
              <a:defRPr/>
            </a:pPr>
            <a:r>
              <a:rPr lang="en-US" dirty="0">
                <a:solidFill>
                  <a:srgbClr val="FFFF00"/>
                </a:solidFill>
              </a:rPr>
              <a:t>A time of stability</a:t>
            </a:r>
          </a:p>
          <a:p>
            <a:pPr eaLnBrk="1" hangingPunct="1">
              <a:defRPr/>
            </a:pPr>
            <a:r>
              <a:rPr lang="en-US" dirty="0">
                <a:solidFill>
                  <a:srgbClr val="FFFF00"/>
                </a:solidFill>
              </a:rPr>
              <a:t>A time of optimism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2B0C213-CE1B-4F46-9BEF-7F1B451948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0898" y="3410607"/>
            <a:ext cx="4035902" cy="582218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949E200-1DAB-48C2-BB7F-7A1264434F81}"/>
              </a:ext>
            </a:extLst>
          </p:cNvPr>
          <p:cNvSpPr txBox="1"/>
          <p:nvPr/>
        </p:nvSpPr>
        <p:spPr>
          <a:xfrm>
            <a:off x="5562600" y="6046293"/>
            <a:ext cx="26212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The Great Stink (1858)</a:t>
            </a:r>
          </a:p>
        </p:txBody>
      </p:sp>
    </p:spTree>
  </p:cSld>
  <p:clrMapOvr>
    <a:masterClrMapping/>
  </p:clrMapOvr>
  <p:transition>
    <p:random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>
            <a:extLst>
              <a:ext uri="{FF2B5EF4-FFF2-40B4-BE49-F238E27FC236}">
                <a16:creationId xmlns:a16="http://schemas.microsoft.com/office/drawing/2014/main" id="{C9AB8583-3B46-4358-957E-ADB4C7A7BF1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" y="0"/>
            <a:ext cx="8229600" cy="773243"/>
          </a:xfrm>
        </p:spPr>
        <p:txBody>
          <a:bodyPr/>
          <a:lstStyle/>
          <a:p>
            <a:pPr eaLnBrk="1" hangingPunct="1">
              <a:defRPr/>
            </a:pPr>
            <a:r>
              <a:rPr lang="en-US" b="1" dirty="0">
                <a:solidFill>
                  <a:srgbClr val="FFFF00"/>
                </a:solidFill>
              </a:rPr>
              <a:t>The Crystal Palace</a:t>
            </a:r>
          </a:p>
        </p:txBody>
      </p:sp>
      <p:sp>
        <p:nvSpPr>
          <p:cNvPr id="24579" name="Rectangle 3">
            <a:extLst>
              <a:ext uri="{FF2B5EF4-FFF2-40B4-BE49-F238E27FC236}">
                <a16:creationId xmlns:a16="http://schemas.microsoft.com/office/drawing/2014/main" id="{8D9CB43A-8544-4170-95A9-4D5A92832863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249" y="914400"/>
            <a:ext cx="4038600" cy="45339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2800" dirty="0"/>
              <a:t>Erected to </a:t>
            </a:r>
            <a:r>
              <a:rPr lang="en-US" sz="2800" dirty="0">
                <a:solidFill>
                  <a:srgbClr val="FFFF00"/>
                </a:solidFill>
              </a:rPr>
              <a:t>display the exhibits of modern industry and science at the 1851 Great Exhibition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dirty="0"/>
              <a:t>One of the first buildings constructed according to modern architectural principles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dirty="0"/>
              <a:t>The </a:t>
            </a:r>
            <a:r>
              <a:rPr lang="en-US" sz="2800" dirty="0">
                <a:solidFill>
                  <a:srgbClr val="FFFF00"/>
                </a:solidFill>
              </a:rPr>
              <a:t>building symbolized the triumphs of Victorian industry</a:t>
            </a:r>
          </a:p>
        </p:txBody>
      </p:sp>
      <p:pic>
        <p:nvPicPr>
          <p:cNvPr id="12292" name="Picture 4" descr="untitled">
            <a:extLst>
              <a:ext uri="{FF2B5EF4-FFF2-40B4-BE49-F238E27FC236}">
                <a16:creationId xmlns:a16="http://schemas.microsoft.com/office/drawing/2014/main" id="{99974C46-6DCE-4932-9E08-A419C2422097}"/>
              </a:ext>
            </a:extLst>
          </p:cNvPr>
          <p:cNvPicPr>
            <a:picLocks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35511" y="744537"/>
            <a:ext cx="4038600" cy="26844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" name="Picture 2" descr="A vintage photo of a large white building&#10;&#10;Description automatically generated">
            <a:extLst>
              <a:ext uri="{FF2B5EF4-FFF2-40B4-BE49-F238E27FC236}">
                <a16:creationId xmlns:a16="http://schemas.microsoft.com/office/drawing/2014/main" id="{A2696E62-7A4F-4687-A4F9-069A93E656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5511" y="3657600"/>
            <a:ext cx="4038600" cy="307246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BEB4330-A161-41A3-8012-F4EBAD9FD0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50566" y="735947"/>
            <a:ext cx="4208489" cy="280285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>
            <a:extLst>
              <a:ext uri="{FF2B5EF4-FFF2-40B4-BE49-F238E27FC236}">
                <a16:creationId xmlns:a16="http://schemas.microsoft.com/office/drawing/2014/main" id="{E68013A5-C01A-44C9-91B8-4EBBB8C4B04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Challenges to Religious Belief </a:t>
            </a:r>
          </a:p>
        </p:txBody>
      </p:sp>
      <p:sp>
        <p:nvSpPr>
          <p:cNvPr id="32771" name="Rectangle 3">
            <a:extLst>
              <a:ext uri="{FF2B5EF4-FFF2-40B4-BE49-F238E27FC236}">
                <a16:creationId xmlns:a16="http://schemas.microsoft.com/office/drawing/2014/main" id="{CA101E55-5F8E-4331-8AF7-E266D315EE8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2800" dirty="0"/>
              <a:t>Science	</a:t>
            </a:r>
          </a:p>
          <a:p>
            <a:pPr lvl="1" eaLnBrk="1" hangingPunct="1">
              <a:defRPr/>
            </a:pPr>
            <a:r>
              <a:rPr lang="en-US" sz="2400" dirty="0"/>
              <a:t>Darwin - Origin of Species and The Descent of Man</a:t>
            </a:r>
          </a:p>
          <a:p>
            <a:pPr eaLnBrk="1" hangingPunct="1">
              <a:defRPr/>
            </a:pPr>
            <a:r>
              <a:rPr lang="en-US" sz="2800" dirty="0"/>
              <a:t>Higher Criticism</a:t>
            </a:r>
          </a:p>
          <a:p>
            <a:pPr lvl="1" eaLnBrk="1" hangingPunct="1">
              <a:defRPr/>
            </a:pPr>
            <a:r>
              <a:rPr lang="en-US" sz="2400" dirty="0"/>
              <a:t>Examination of the Bible as a mere text of history</a:t>
            </a:r>
          </a:p>
          <a:p>
            <a:pPr lvl="1" eaLnBrk="1" hangingPunct="1">
              <a:defRPr/>
            </a:pPr>
            <a:r>
              <a:rPr lang="en-US" sz="2400" dirty="0"/>
              <a:t>Source Studies</a:t>
            </a:r>
          </a:p>
          <a:p>
            <a:pPr lvl="1" eaLnBrk="1" hangingPunct="1">
              <a:defRPr/>
            </a:pPr>
            <a:r>
              <a:rPr lang="en-US" sz="2400" dirty="0"/>
              <a:t>Geology</a:t>
            </a:r>
          </a:p>
          <a:p>
            <a:pPr lvl="1" eaLnBrk="1" hangingPunct="1">
              <a:defRPr/>
            </a:pPr>
            <a:r>
              <a:rPr lang="en-US" sz="2400" dirty="0"/>
              <a:t>Astronomy</a:t>
            </a:r>
          </a:p>
          <a:p>
            <a:pPr lvl="1" eaLnBrk="1" hangingPunct="1">
              <a:defRPr/>
            </a:pPr>
            <a:endParaRPr lang="en-US" sz="2400" dirty="0"/>
          </a:p>
        </p:txBody>
      </p:sp>
    </p:spTree>
  </p:cSld>
  <p:clrMapOvr>
    <a:masterClrMapping/>
  </p:clrMapOvr>
  <p:transition>
    <p:random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>
            <a:extLst>
              <a:ext uri="{FF2B5EF4-FFF2-40B4-BE49-F238E27FC236}">
                <a16:creationId xmlns:a16="http://schemas.microsoft.com/office/drawing/2014/main" id="{4A740B9E-10FC-4117-BEFE-9BB10765433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 b="1" dirty="0">
                <a:solidFill>
                  <a:srgbClr val="FFFF00"/>
                </a:solidFill>
              </a:rPr>
              <a:t>The Late Victorian Period</a:t>
            </a:r>
            <a:br>
              <a:rPr lang="en-US" sz="4000" b="1" dirty="0">
                <a:solidFill>
                  <a:srgbClr val="FFFF00"/>
                </a:solidFill>
              </a:rPr>
            </a:br>
            <a:r>
              <a:rPr lang="en-US" sz="4000" b="1" dirty="0">
                <a:solidFill>
                  <a:srgbClr val="FFFF00"/>
                </a:solidFill>
              </a:rPr>
              <a:t>1870-1901</a:t>
            </a:r>
          </a:p>
        </p:txBody>
      </p:sp>
      <p:sp>
        <p:nvSpPr>
          <p:cNvPr id="33795" name="Rectangle 3">
            <a:extLst>
              <a:ext uri="{FF2B5EF4-FFF2-40B4-BE49-F238E27FC236}">
                <a16:creationId xmlns:a16="http://schemas.microsoft.com/office/drawing/2014/main" id="{5B396EF3-7921-471A-AAC3-6845BB75167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200400" y="1274762"/>
            <a:ext cx="6553200" cy="4533900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dirty="0"/>
              <a:t>Decay of Victorian values</a:t>
            </a:r>
          </a:p>
          <a:p>
            <a:pPr eaLnBrk="1" hangingPunct="1">
              <a:defRPr/>
            </a:pPr>
            <a:r>
              <a:rPr lang="en-US" sz="2800" dirty="0"/>
              <a:t>Increased British imperialism</a:t>
            </a:r>
          </a:p>
          <a:p>
            <a:pPr eaLnBrk="1" hangingPunct="1">
              <a:defRPr/>
            </a:pPr>
            <a:r>
              <a:rPr lang="en-US" sz="2800" dirty="0">
                <a:solidFill>
                  <a:srgbClr val="FFFF00"/>
                </a:solidFill>
              </a:rPr>
              <a:t>Boer Wars (South Africa (Dutch) </a:t>
            </a:r>
            <a:br>
              <a:rPr lang="en-US" sz="2800" dirty="0">
                <a:solidFill>
                  <a:srgbClr val="FFFF00"/>
                </a:solidFill>
              </a:rPr>
            </a:br>
            <a:r>
              <a:rPr lang="en-US" sz="2800" dirty="0">
                <a:solidFill>
                  <a:srgbClr val="FFFF00"/>
                </a:solidFill>
              </a:rPr>
              <a:t>vs British Empire)</a:t>
            </a:r>
          </a:p>
          <a:p>
            <a:pPr eaLnBrk="1" hangingPunct="1">
              <a:defRPr/>
            </a:pPr>
            <a:r>
              <a:rPr lang="en-US" sz="2800" dirty="0"/>
              <a:t>Irish question (Self-Rule?)</a:t>
            </a:r>
          </a:p>
          <a:p>
            <a:pPr eaLnBrk="1" hangingPunct="1">
              <a:defRPr/>
            </a:pPr>
            <a:r>
              <a:rPr lang="en-US" sz="2800" dirty="0"/>
              <a:t>Bismarck's Germany became </a:t>
            </a:r>
            <a:br>
              <a:rPr lang="en-US" sz="2800" dirty="0"/>
            </a:br>
            <a:r>
              <a:rPr lang="en-US" sz="2800" dirty="0"/>
              <a:t>a imperial rival power (hegemony)</a:t>
            </a:r>
          </a:p>
          <a:p>
            <a:pPr eaLnBrk="1" hangingPunct="1">
              <a:defRPr/>
            </a:pPr>
            <a:r>
              <a:rPr lang="en-US" sz="2800" dirty="0"/>
              <a:t>Economic depression led to mass immigration</a:t>
            </a:r>
          </a:p>
          <a:p>
            <a:pPr eaLnBrk="1" hangingPunct="1">
              <a:defRPr/>
            </a:pPr>
            <a:r>
              <a:rPr lang="en-US" sz="2800" dirty="0"/>
              <a:t>Socialism</a:t>
            </a:r>
          </a:p>
          <a:p>
            <a:pPr eaLnBrk="1" hangingPunct="1">
              <a:defRPr/>
            </a:pPr>
            <a:endParaRPr lang="en-US" sz="28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EA09E4D-3EF9-4014-BB58-CDB6B54061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818" y="1143000"/>
            <a:ext cx="2909329" cy="13716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BDF91D2-2AAE-4DD4-A4CB-B5426D82AA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819" y="2700884"/>
            <a:ext cx="2909330" cy="3105150"/>
          </a:xfrm>
          <a:prstGeom prst="rect">
            <a:avLst/>
          </a:prstGeom>
        </p:spPr>
      </p:pic>
    </p:spTree>
  </p:cSld>
  <p:clrMapOvr>
    <a:masterClrMapping/>
  </p:clrMapOvr>
  <p:transition>
    <p:random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>
            <a:extLst>
              <a:ext uri="{FF2B5EF4-FFF2-40B4-BE49-F238E27FC236}">
                <a16:creationId xmlns:a16="http://schemas.microsoft.com/office/drawing/2014/main" id="{F311B091-72B1-41D1-82D3-43BF393DA92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81000" y="-6246"/>
            <a:ext cx="8229600" cy="692046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>
                <a:solidFill>
                  <a:srgbClr val="FFFF00"/>
                </a:solidFill>
              </a:rPr>
              <a:t>The Role of Women</a:t>
            </a:r>
          </a:p>
        </p:txBody>
      </p:sp>
      <p:sp>
        <p:nvSpPr>
          <p:cNvPr id="36867" name="Rectangle 3">
            <a:extLst>
              <a:ext uri="{FF2B5EF4-FFF2-40B4-BE49-F238E27FC236}">
                <a16:creationId xmlns:a16="http://schemas.microsoft.com/office/drawing/2014/main" id="{C417E70B-03C7-4D57-989F-37F881E203FB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02433" y="749597"/>
            <a:ext cx="5660036" cy="2041005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en-US" sz="2400" dirty="0"/>
              <a:t>The Woman Question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sz="2400" dirty="0"/>
              <a:t>Changing conditions of women’s work created by the Industrial Revolution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sz="2400" dirty="0"/>
              <a:t>The Factory Acts (1802-78) – regulations of the conditions of labor in mines and factories</a:t>
            </a:r>
          </a:p>
        </p:txBody>
      </p:sp>
      <p:pic>
        <p:nvPicPr>
          <p:cNvPr id="19460" name="Picture 4" descr="untitled">
            <a:extLst>
              <a:ext uri="{FF2B5EF4-FFF2-40B4-BE49-F238E27FC236}">
                <a16:creationId xmlns:a16="http://schemas.microsoft.com/office/drawing/2014/main" id="{8A5D9DB0-B18C-4260-807B-66849458B40F}"/>
              </a:ext>
            </a:extLst>
          </p:cNvPr>
          <p:cNvPicPr>
            <a:picLocks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81028" y="758341"/>
            <a:ext cx="2496686" cy="356669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9461" name="Picture 6" descr="untitled2">
            <a:extLst>
              <a:ext uri="{FF2B5EF4-FFF2-40B4-BE49-F238E27FC236}">
                <a16:creationId xmlns:a16="http://schemas.microsoft.com/office/drawing/2014/main" id="{C8FC6EE4-8BEF-4E0F-BA08-223CAEA2318E}"/>
              </a:ext>
            </a:extLst>
          </p:cNvPr>
          <p:cNvPicPr>
            <a:picLocks noChangeAspect="1" noChangeArrowheads="1"/>
          </p:cNvPicPr>
          <p:nvPr>
            <p:ph sz="quarter" idx="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2432" y="2790602"/>
            <a:ext cx="2463800" cy="3505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" name="Rectangle 3">
            <a:extLst>
              <a:ext uri="{FF2B5EF4-FFF2-40B4-BE49-F238E27FC236}">
                <a16:creationId xmlns:a16="http://schemas.microsoft.com/office/drawing/2014/main" id="{012F612C-520E-49A2-90F7-1207B9139F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27454" y="4447171"/>
            <a:ext cx="6258822" cy="3697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4"/>
              </a:buBlip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pPr eaLnBrk="1" hangingPunct="1">
              <a:lnSpc>
                <a:spcPct val="80000"/>
              </a:lnSpc>
              <a:defRPr/>
            </a:pPr>
            <a:r>
              <a:rPr lang="en-US" sz="2400" kern="0" dirty="0"/>
              <a:t>The Custody Act (1839) – gave a mother the right to petition the court for access to her minor children and custody of children under seven and later sixteen.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sz="2400" kern="0" dirty="0"/>
              <a:t>The Divorce and Matrimonial Causes Act – established a civil divorce court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sz="2400" kern="0" dirty="0"/>
              <a:t>Married Women’s Property Acts </a:t>
            </a:r>
          </a:p>
          <a:p>
            <a:pPr eaLnBrk="1" hangingPunct="1">
              <a:lnSpc>
                <a:spcPct val="80000"/>
              </a:lnSpc>
              <a:defRPr/>
            </a:pPr>
            <a:endParaRPr lang="en-US" sz="1800" kern="0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>
            <a:extLst>
              <a:ext uri="{FF2B5EF4-FFF2-40B4-BE49-F238E27FC236}">
                <a16:creationId xmlns:a16="http://schemas.microsoft.com/office/drawing/2014/main" id="{ADD9FC8A-E6C8-4B87-980E-15F8368A7E5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38100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 b="1" dirty="0"/>
              <a:t>Educational Opportunities </a:t>
            </a:r>
            <a:br>
              <a:rPr lang="en-US" sz="4000" b="1" dirty="0"/>
            </a:br>
            <a:r>
              <a:rPr lang="en-US" sz="4000" b="1" dirty="0"/>
              <a:t>for Women</a:t>
            </a:r>
            <a:br>
              <a:rPr lang="en-US" sz="4000" dirty="0"/>
            </a:br>
            <a:endParaRPr lang="en-US" sz="4000" dirty="0"/>
          </a:p>
        </p:txBody>
      </p:sp>
      <p:sp>
        <p:nvSpPr>
          <p:cNvPr id="41987" name="Rectangle 3">
            <a:extLst>
              <a:ext uri="{FF2B5EF4-FFF2-40B4-BE49-F238E27FC236}">
                <a16:creationId xmlns:a16="http://schemas.microsoft.com/office/drawing/2014/main" id="{8BFCBEF2-8F78-4263-AB79-E584B7035BC8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0" y="1676400"/>
            <a:ext cx="4267200" cy="4953000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dirty="0"/>
              <a:t>First women’s college established in 1848 in London.</a:t>
            </a:r>
          </a:p>
          <a:p>
            <a:pPr eaLnBrk="1" hangingPunct="1">
              <a:defRPr/>
            </a:pPr>
            <a:r>
              <a:rPr lang="en-US" sz="2800" dirty="0"/>
              <a:t>By the end of Victoria’s reign, women could take degrees at twelve university colleges.</a:t>
            </a:r>
          </a:p>
          <a:p>
            <a:pPr eaLnBrk="1" hangingPunct="1">
              <a:defRPr/>
            </a:pPr>
            <a:endParaRPr lang="en-US" sz="2800" dirty="0"/>
          </a:p>
        </p:txBody>
      </p:sp>
      <p:pic>
        <p:nvPicPr>
          <p:cNvPr id="20484" name="Picture 4" descr="untitled">
            <a:extLst>
              <a:ext uri="{FF2B5EF4-FFF2-40B4-BE49-F238E27FC236}">
                <a16:creationId xmlns:a16="http://schemas.microsoft.com/office/drawing/2014/main" id="{C3F67B9E-AC4D-4E9E-AF0A-33197F46D973}"/>
              </a:ext>
            </a:extLst>
          </p:cNvPr>
          <p:cNvPicPr>
            <a:picLocks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61490" y="1905000"/>
            <a:ext cx="4038600" cy="252253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>
            <a:extLst>
              <a:ext uri="{FF2B5EF4-FFF2-40B4-BE49-F238E27FC236}">
                <a16:creationId xmlns:a16="http://schemas.microsoft.com/office/drawing/2014/main" id="{13D4A393-184E-4D09-8EFF-FB4BC7AE1FD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31695" y="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b="1" dirty="0"/>
              <a:t>Working Conditions for Women</a:t>
            </a:r>
          </a:p>
        </p:txBody>
      </p:sp>
      <p:sp>
        <p:nvSpPr>
          <p:cNvPr id="44035" name="Rectangle 3">
            <a:extLst>
              <a:ext uri="{FF2B5EF4-FFF2-40B4-BE49-F238E27FC236}">
                <a16:creationId xmlns:a16="http://schemas.microsoft.com/office/drawing/2014/main" id="{1C64F64D-3C8C-476C-BD23-388EF606C245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0" y="1162050"/>
            <a:ext cx="4546495" cy="4533900"/>
          </a:xfrm>
        </p:spPr>
        <p:txBody>
          <a:bodyPr/>
          <a:lstStyle/>
          <a:p>
            <a:pPr lvl="1" eaLnBrk="1" hangingPunct="1">
              <a:lnSpc>
                <a:spcPct val="90000"/>
              </a:lnSpc>
              <a:defRPr/>
            </a:pPr>
            <a:r>
              <a:rPr lang="en-US" dirty="0"/>
              <a:t>Bad working conditions and underemployment drove thousands of women into prostitution.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dirty="0"/>
              <a:t>The only occupation at which an unmarried middle-class woman could earn a living and maintain some claim to gentility was that of a governess.</a:t>
            </a:r>
          </a:p>
          <a:p>
            <a:pPr lvl="1" eaLnBrk="1" hangingPunct="1">
              <a:lnSpc>
                <a:spcPct val="90000"/>
              </a:lnSpc>
              <a:defRPr/>
            </a:pPr>
            <a:endParaRPr lang="en-US" sz="2400" dirty="0"/>
          </a:p>
        </p:txBody>
      </p:sp>
      <p:pic>
        <p:nvPicPr>
          <p:cNvPr id="21508" name="Picture 4" descr="untitled">
            <a:extLst>
              <a:ext uri="{FF2B5EF4-FFF2-40B4-BE49-F238E27FC236}">
                <a16:creationId xmlns:a16="http://schemas.microsoft.com/office/drawing/2014/main" id="{FFC4449A-F538-48E0-8CB4-EA2EDE275767}"/>
              </a:ext>
            </a:extLst>
          </p:cNvPr>
          <p:cNvPicPr>
            <a:picLocks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667500" y="914400"/>
            <a:ext cx="2263775" cy="280431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1509" name="Picture 6" descr="untitled3">
            <a:extLst>
              <a:ext uri="{FF2B5EF4-FFF2-40B4-BE49-F238E27FC236}">
                <a16:creationId xmlns:a16="http://schemas.microsoft.com/office/drawing/2014/main" id="{FA4243C8-9DE2-4348-9C19-5C7A4F207C58}"/>
              </a:ext>
            </a:extLst>
          </p:cNvPr>
          <p:cNvPicPr>
            <a:picLocks noChangeAspect="1" noChangeArrowheads="1"/>
          </p:cNvPicPr>
          <p:nvPr>
            <p:ph sz="quarter" idx="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05387" y="4038600"/>
            <a:ext cx="3931257" cy="2590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>
            <a:extLst>
              <a:ext uri="{FF2B5EF4-FFF2-40B4-BE49-F238E27FC236}">
                <a16:creationId xmlns:a16="http://schemas.microsoft.com/office/drawing/2014/main" id="{62C3881E-8C7C-4E8E-9BA9-EDAA7BF8181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559" y="11243"/>
            <a:ext cx="8754256" cy="838200"/>
          </a:xfrm>
        </p:spPr>
        <p:txBody>
          <a:bodyPr/>
          <a:lstStyle/>
          <a:p>
            <a:pPr eaLnBrk="1" hangingPunct="1">
              <a:defRPr/>
            </a:pPr>
            <a:r>
              <a:rPr lang="en-US" b="1" dirty="0"/>
              <a:t>Victorian Women and the Home</a:t>
            </a:r>
          </a:p>
        </p:txBody>
      </p:sp>
      <p:sp>
        <p:nvSpPr>
          <p:cNvPr id="47107" name="Rectangle 3">
            <a:extLst>
              <a:ext uri="{FF2B5EF4-FFF2-40B4-BE49-F238E27FC236}">
                <a16:creationId xmlns:a16="http://schemas.microsoft.com/office/drawing/2014/main" id="{09D36B7A-61B2-462F-9256-4A8B7DE7AB98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228600" y="849443"/>
            <a:ext cx="4038600" cy="3722557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 dirty="0"/>
              <a:t>Victorian society was preoccupied with the very nature of women.</a:t>
            </a:r>
          </a:p>
          <a:p>
            <a:pPr eaLnBrk="1" hangingPunct="1">
              <a:defRPr/>
            </a:pPr>
            <a:r>
              <a:rPr lang="en-US" sz="2400" dirty="0"/>
              <a:t>Protected and enshrined within the home, her role was to create a place of peace where man could take refuge from the difficulties of modern life.</a:t>
            </a:r>
          </a:p>
          <a:p>
            <a:pPr eaLnBrk="1" hangingPunct="1">
              <a:defRPr/>
            </a:pPr>
            <a:endParaRPr lang="en-US" sz="2400" dirty="0"/>
          </a:p>
        </p:txBody>
      </p:sp>
      <p:pic>
        <p:nvPicPr>
          <p:cNvPr id="22532" name="Picture 4" descr="untitled2">
            <a:extLst>
              <a:ext uri="{FF2B5EF4-FFF2-40B4-BE49-F238E27FC236}">
                <a16:creationId xmlns:a16="http://schemas.microsoft.com/office/drawing/2014/main" id="{7171F259-5354-4B17-8A99-000BE73773ED}"/>
              </a:ext>
            </a:extLst>
          </p:cNvPr>
          <p:cNvPicPr>
            <a:picLocks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10478" y="685800"/>
            <a:ext cx="1827993" cy="252011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2533" name="Picture 6" descr="4">
            <a:extLst>
              <a:ext uri="{FF2B5EF4-FFF2-40B4-BE49-F238E27FC236}">
                <a16:creationId xmlns:a16="http://schemas.microsoft.com/office/drawing/2014/main" id="{13546ECB-4EDA-4573-AE29-1301537D7C8B}"/>
              </a:ext>
            </a:extLst>
          </p:cNvPr>
          <p:cNvPicPr>
            <a:picLocks noChangeAspect="1" noChangeArrowheads="1"/>
          </p:cNvPicPr>
          <p:nvPr>
            <p:ph sz="quarter" idx="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45351" y="3770027"/>
            <a:ext cx="2142344" cy="306049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3C0CFA6-0247-4BF2-8C56-38DC80293EB6}"/>
              </a:ext>
            </a:extLst>
          </p:cNvPr>
          <p:cNvSpPr txBox="1"/>
          <p:nvPr/>
        </p:nvSpPr>
        <p:spPr>
          <a:xfrm>
            <a:off x="228600" y="4559508"/>
            <a:ext cx="450454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</a:rPr>
              <a:t>The Cult of Domesticity </a:t>
            </a:r>
            <a:r>
              <a:rPr lang="en-US" sz="2400" dirty="0"/>
              <a:t>– A Women’s place was in the home, taking care of children, and providing a safe refuge for the man (husband). </a:t>
            </a:r>
          </a:p>
        </p:txBody>
      </p:sp>
      <p:pic>
        <p:nvPicPr>
          <p:cNvPr id="4" name="Picture 3" descr="A close up of a book&#10;&#10;Description automatically generated">
            <a:extLst>
              <a:ext uri="{FF2B5EF4-FFF2-40B4-BE49-F238E27FC236}">
                <a16:creationId xmlns:a16="http://schemas.microsoft.com/office/drawing/2014/main" id="{BC0DDCC9-BF1B-4BC6-81A0-0E0F0382F9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5176" y="3255648"/>
            <a:ext cx="2362198" cy="360235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866E4D5-A08F-49B7-8E31-950FC64988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72325" y="687049"/>
            <a:ext cx="2406626" cy="2854756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 cstate="print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15240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Queen Victoria  (r. 1837-1901)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685800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i="1" dirty="0"/>
              <a:t>Her Majesty Victoria, by the Grace of God, of the United Kingdom of Great Britain and Ireland Queen, Defender of the Faith, Empress of India</a:t>
            </a:r>
            <a:endParaRPr lang="en-US" sz="20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5800" y="1447800"/>
            <a:ext cx="2826505" cy="398859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3581400" y="1447800"/>
            <a:ext cx="556260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1600" dirty="0"/>
              <a:t> </a:t>
            </a:r>
            <a:r>
              <a:rPr lang="en-US" sz="2000" dirty="0"/>
              <a:t>Reigned for 63ys 7 </a:t>
            </a:r>
            <a:r>
              <a:rPr lang="en-US" sz="2000" dirty="0" err="1"/>
              <a:t>mos</a:t>
            </a:r>
            <a:endParaRPr lang="en-US" sz="2000" dirty="0"/>
          </a:p>
          <a:p>
            <a:pPr>
              <a:buFont typeface="Arial" pitchFamily="34" charset="0"/>
              <a:buChar char="•"/>
            </a:pPr>
            <a:r>
              <a:rPr lang="en-US" sz="2000" dirty="0"/>
              <a:t> Empire was at the greatest extent</a:t>
            </a:r>
          </a:p>
          <a:p>
            <a:pPr>
              <a:buFont typeface="Arial" pitchFamily="34" charset="0"/>
              <a:buChar char="•"/>
            </a:pPr>
            <a:r>
              <a:rPr lang="en-US" sz="2000" dirty="0"/>
              <a:t> Industrial Revolution at height</a:t>
            </a:r>
          </a:p>
          <a:p>
            <a:pPr>
              <a:buFont typeface="Arial" pitchFamily="34" charset="0"/>
              <a:buChar char="•"/>
            </a:pPr>
            <a:r>
              <a:rPr lang="en-US" sz="2000" dirty="0"/>
              <a:t> Imperialism at height</a:t>
            </a:r>
          </a:p>
          <a:p>
            <a:pPr>
              <a:buFont typeface="Arial" pitchFamily="34" charset="0"/>
              <a:buChar char="•"/>
            </a:pPr>
            <a:r>
              <a:rPr lang="en-US" sz="2000" dirty="0"/>
              <a:t> Married Prince Albert has 9 children</a:t>
            </a:r>
          </a:p>
          <a:p>
            <a:pPr>
              <a:buFont typeface="Arial" pitchFamily="34" charset="0"/>
              <a:buChar char="•"/>
            </a:pPr>
            <a:r>
              <a:rPr lang="en-US" sz="2000" dirty="0"/>
              <a:t> Albert dies in 1861 (mourns for rest of her life)</a:t>
            </a:r>
          </a:p>
          <a:p>
            <a:pPr>
              <a:buFont typeface="Arial" pitchFamily="34" charset="0"/>
              <a:buChar char="•"/>
            </a:pPr>
            <a:endParaRPr lang="en-US" dirty="0"/>
          </a:p>
        </p:txBody>
      </p:sp>
    </p:spTree>
  </p:cSld>
  <p:clrMapOvr>
    <a:masterClrMapping/>
  </p:clrMapOvr>
  <p:transition>
    <p:random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>
            <a:extLst>
              <a:ext uri="{FF2B5EF4-FFF2-40B4-BE49-F238E27FC236}">
                <a16:creationId xmlns:a16="http://schemas.microsoft.com/office/drawing/2014/main" id="{979D5A3D-36E6-48A8-872B-DB17BC0068B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19051"/>
            <a:ext cx="8229600" cy="748712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 b="1" dirty="0"/>
              <a:t>Literacy,  Publication, and Reading</a:t>
            </a:r>
          </a:p>
        </p:txBody>
      </p:sp>
      <p:sp>
        <p:nvSpPr>
          <p:cNvPr id="50179" name="Rectangle 3">
            <a:extLst>
              <a:ext uri="{FF2B5EF4-FFF2-40B4-BE49-F238E27FC236}">
                <a16:creationId xmlns:a16="http://schemas.microsoft.com/office/drawing/2014/main" id="{D988050A-4B7C-42E0-8387-B946208EC962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99556" y="838200"/>
            <a:ext cx="6048844" cy="57912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2400" dirty="0"/>
              <a:t>By the end of the 19</a:t>
            </a:r>
            <a:r>
              <a:rPr lang="en-US" sz="2400" baseline="30000" dirty="0"/>
              <a:t>th</a:t>
            </a:r>
            <a:r>
              <a:rPr lang="en-US" sz="2400" dirty="0"/>
              <a:t> century, </a:t>
            </a:r>
            <a:br>
              <a:rPr lang="en-US" sz="2400" dirty="0"/>
            </a:br>
            <a:r>
              <a:rPr lang="en-US" sz="2400" dirty="0"/>
              <a:t>literacy was almost universal.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 dirty="0"/>
              <a:t>Compulsory national education  </a:t>
            </a:r>
            <a:br>
              <a:rPr lang="en-US" sz="2400" dirty="0"/>
            </a:br>
            <a:r>
              <a:rPr lang="en-US" sz="2400" dirty="0"/>
              <a:t>required to the age of ten.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 dirty="0"/>
              <a:t>Due to technological advances, an  explosion of things to read, including newspapers, periodicals, and books.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 dirty="0"/>
              <a:t>Growth of the periodical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 dirty="0"/>
              <a:t>Novels and short fiction were </a:t>
            </a:r>
            <a:br>
              <a:rPr lang="en-US" sz="2400" dirty="0"/>
            </a:br>
            <a:r>
              <a:rPr lang="en-US" sz="2400" dirty="0"/>
              <a:t>published in serial form.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 dirty="0"/>
              <a:t>The reading public expected </a:t>
            </a:r>
            <a:br>
              <a:rPr lang="en-US" sz="2400" dirty="0"/>
            </a:br>
            <a:r>
              <a:rPr lang="en-US" sz="2400" dirty="0"/>
              <a:t>literature to illuminate social problems.</a:t>
            </a:r>
          </a:p>
          <a:p>
            <a:pPr marL="0" indent="0" eaLnBrk="1" hangingPunct="1">
              <a:lnSpc>
                <a:spcPct val="90000"/>
              </a:lnSpc>
              <a:buNone/>
              <a:defRPr/>
            </a:pPr>
            <a:endParaRPr lang="en-US" sz="2000" dirty="0"/>
          </a:p>
        </p:txBody>
      </p:sp>
      <p:pic>
        <p:nvPicPr>
          <p:cNvPr id="23559" name="Picture 9" descr="untitled">
            <a:extLst>
              <a:ext uri="{FF2B5EF4-FFF2-40B4-BE49-F238E27FC236}">
                <a16:creationId xmlns:a16="http://schemas.microsoft.com/office/drawing/2014/main" id="{1CF40CDD-4A87-4D71-93E2-5615182511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83820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1" name="Picture 9" descr="Image result for victorian novels">
            <a:extLst>
              <a:ext uri="{FF2B5EF4-FFF2-40B4-BE49-F238E27FC236}">
                <a16:creationId xmlns:a16="http://schemas.microsoft.com/office/drawing/2014/main" id="{7F74EF8E-6D53-41CD-A2D5-4A9A60DA90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717995"/>
            <a:ext cx="2469318" cy="1849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picture containing rug&#10;&#10;Description automatically generated">
            <a:extLst>
              <a:ext uri="{FF2B5EF4-FFF2-40B4-BE49-F238E27FC236}">
                <a16:creationId xmlns:a16="http://schemas.microsoft.com/office/drawing/2014/main" id="{A235BEDE-3D4A-477B-8B0C-9DED11AABD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4407" y="2746211"/>
            <a:ext cx="1518065" cy="223196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1D7BBDF-A3BC-4E63-B1A7-CED6E71226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319183"/>
            <a:ext cx="9144000" cy="148166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AC7EAAE-FEED-4C80-AEAB-95663161543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76210" y="2685130"/>
            <a:ext cx="1343492" cy="209734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D381DC2-AD76-4CBF-8D44-E487FCD36C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05499" y="3512163"/>
            <a:ext cx="1869281" cy="2855846"/>
          </a:xfrm>
          <a:prstGeom prst="rect">
            <a:avLst/>
          </a:prstGeom>
        </p:spPr>
      </p:pic>
      <p:sp>
        <p:nvSpPr>
          <p:cNvPr id="53250" name="Rectangle 2">
            <a:extLst>
              <a:ext uri="{FF2B5EF4-FFF2-40B4-BE49-F238E27FC236}">
                <a16:creationId xmlns:a16="http://schemas.microsoft.com/office/drawing/2014/main" id="{2612BD02-673F-400B-851A-8D6CE9580BB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57150"/>
            <a:ext cx="8229600" cy="742950"/>
          </a:xfrm>
        </p:spPr>
        <p:txBody>
          <a:bodyPr/>
          <a:lstStyle/>
          <a:p>
            <a:pPr eaLnBrk="1" hangingPunct="1">
              <a:defRPr/>
            </a:pPr>
            <a:r>
              <a:rPr lang="en-US" b="1" dirty="0"/>
              <a:t>The Victorian Novel</a:t>
            </a:r>
          </a:p>
        </p:txBody>
      </p:sp>
      <p:sp>
        <p:nvSpPr>
          <p:cNvPr id="53251" name="Rectangle 3">
            <a:extLst>
              <a:ext uri="{FF2B5EF4-FFF2-40B4-BE49-F238E27FC236}">
                <a16:creationId xmlns:a16="http://schemas.microsoft.com/office/drawing/2014/main" id="{44E23782-8AA9-4702-B83F-D1C798234287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99764" y="895350"/>
            <a:ext cx="5705735" cy="45339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en-US" sz="2400" dirty="0"/>
              <a:t>The novel was the dominant </a:t>
            </a:r>
            <a:br>
              <a:rPr lang="en-US" sz="2400" dirty="0"/>
            </a:br>
            <a:r>
              <a:rPr lang="en-US" sz="2400" dirty="0"/>
              <a:t>form in Victorian literature.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sz="2400" dirty="0"/>
              <a:t>Victorian novels seek to represent a large and comprehensive social world, with a variety of classes.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sz="2400" dirty="0"/>
              <a:t>Victorian novels are realistic.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sz="2400" dirty="0"/>
              <a:t>Major theme is the place of the individual in society, the aspiration </a:t>
            </a:r>
            <a:br>
              <a:rPr lang="en-US" sz="2400" dirty="0"/>
            </a:br>
            <a:r>
              <a:rPr lang="en-US" sz="2400" dirty="0"/>
              <a:t>of the hero or heroine for love or social position.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sz="2400" dirty="0"/>
              <a:t>The protagonist’s search for fulfillment is emblematic of the </a:t>
            </a:r>
            <a:br>
              <a:rPr lang="en-US" sz="2400" dirty="0"/>
            </a:br>
            <a:r>
              <a:rPr lang="en-US" sz="2400" dirty="0"/>
              <a:t>human condition.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sz="2400" dirty="0"/>
              <a:t>For the first time, women were major writers: the </a:t>
            </a:r>
            <a:r>
              <a:rPr lang="en-US" sz="2400" dirty="0" err="1"/>
              <a:t>Brontes</a:t>
            </a:r>
            <a:r>
              <a:rPr lang="en-US" sz="2400" dirty="0"/>
              <a:t>. Elizabeth Gaskell, George Eliot.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sz="2400" dirty="0"/>
              <a:t>The Victorian novel was a </a:t>
            </a:r>
            <a:br>
              <a:rPr lang="en-US" sz="2400" dirty="0"/>
            </a:br>
            <a:r>
              <a:rPr lang="en-US" sz="2400" dirty="0"/>
              <a:t>principal (main) form of entertainment.</a:t>
            </a:r>
          </a:p>
        </p:txBody>
      </p:sp>
      <p:pic>
        <p:nvPicPr>
          <p:cNvPr id="24580" name="Picture 4" descr="untitled4">
            <a:extLst>
              <a:ext uri="{FF2B5EF4-FFF2-40B4-BE49-F238E27FC236}">
                <a16:creationId xmlns:a16="http://schemas.microsoft.com/office/drawing/2014/main" id="{75992FC2-F4A7-4EB4-A1FA-A22FF6F661AA}"/>
              </a:ext>
            </a:extLst>
          </p:cNvPr>
          <p:cNvPicPr>
            <a:picLocks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535224" y="477748"/>
            <a:ext cx="1358900" cy="21907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4581" name="Picture 6" descr="untitled3">
            <a:extLst>
              <a:ext uri="{FF2B5EF4-FFF2-40B4-BE49-F238E27FC236}">
                <a16:creationId xmlns:a16="http://schemas.microsoft.com/office/drawing/2014/main" id="{50C83B52-0EDA-4E8E-A652-DC8C58923707}"/>
              </a:ext>
            </a:extLst>
          </p:cNvPr>
          <p:cNvPicPr>
            <a:picLocks noChangeAspect="1" noChangeArrowheads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535224" y="2883420"/>
            <a:ext cx="1282700" cy="21907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4582" name="Picture 8" descr="untitled2">
            <a:extLst>
              <a:ext uri="{FF2B5EF4-FFF2-40B4-BE49-F238E27FC236}">
                <a16:creationId xmlns:a16="http://schemas.microsoft.com/office/drawing/2014/main" id="{8B780766-1146-417A-9384-7A7CB0C255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9825" y="7467600"/>
            <a:ext cx="2924175" cy="452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3" name="Picture 9" descr="untitled">
            <a:extLst>
              <a:ext uri="{FF2B5EF4-FFF2-40B4-BE49-F238E27FC236}">
                <a16:creationId xmlns:a16="http://schemas.microsoft.com/office/drawing/2014/main" id="{01B0D45F-1C36-4035-BE6B-DAB3C2E044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9793" y="895350"/>
            <a:ext cx="1352550" cy="222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>
            <a:extLst>
              <a:ext uri="{FF2B5EF4-FFF2-40B4-BE49-F238E27FC236}">
                <a16:creationId xmlns:a16="http://schemas.microsoft.com/office/drawing/2014/main" id="{747F5BDE-A1FE-4489-BD90-FCB03F2C63D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14350" y="39349"/>
            <a:ext cx="8229600" cy="668337"/>
          </a:xfrm>
        </p:spPr>
        <p:txBody>
          <a:bodyPr/>
          <a:lstStyle/>
          <a:p>
            <a:pPr eaLnBrk="1" hangingPunct="1">
              <a:defRPr/>
            </a:pPr>
            <a:r>
              <a:rPr lang="en-US" b="1" dirty="0"/>
              <a:t>Victorian Poetry</a:t>
            </a:r>
          </a:p>
        </p:txBody>
      </p:sp>
      <p:sp>
        <p:nvSpPr>
          <p:cNvPr id="56323" name="Rectangle 3">
            <a:extLst>
              <a:ext uri="{FF2B5EF4-FFF2-40B4-BE49-F238E27FC236}">
                <a16:creationId xmlns:a16="http://schemas.microsoft.com/office/drawing/2014/main" id="{324F0DAA-4263-46A6-94D7-B4E3F373D677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2701925" y="1257025"/>
            <a:ext cx="5228135" cy="5589445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en-US" sz="2000" dirty="0"/>
              <a:t>Victorian poetry developed in the context of the novel. Poets sought new ways of telling stories in verse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sz="2000" dirty="0"/>
              <a:t>All of the Victorian poets show the strong influence of the Romantics, but they cannot sustain the confidence the Romantics felt in the power of the imagination.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sz="2000" dirty="0"/>
              <a:t>Victorian poets often rewrite Romantic poems with a sense of belatedness.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sz="2000" dirty="0"/>
              <a:t>Dramatic monologue – the idea of creating a lyric poem in the voice of a speaker ironically distinct from the poet is the great achievement of Victorian poetry.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sz="2000" dirty="0"/>
              <a:t>Victorian poetry is pictorial; poets use detail to construct visual images that represent the emotion or situation the poem concerns.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sz="2000" dirty="0"/>
              <a:t>Conflict t between private poetic self and public social role.</a:t>
            </a:r>
          </a:p>
          <a:p>
            <a:pPr eaLnBrk="1" hangingPunct="1">
              <a:lnSpc>
                <a:spcPct val="80000"/>
              </a:lnSpc>
              <a:defRPr/>
            </a:pPr>
            <a:endParaRPr lang="en-US" sz="1600" dirty="0"/>
          </a:p>
        </p:txBody>
      </p:sp>
      <p:pic>
        <p:nvPicPr>
          <p:cNvPr id="25604" name="Picture 4" descr="untitled">
            <a:extLst>
              <a:ext uri="{FF2B5EF4-FFF2-40B4-BE49-F238E27FC236}">
                <a16:creationId xmlns:a16="http://schemas.microsoft.com/office/drawing/2014/main" id="{D416460E-5D96-4875-B633-6A9B9BD4031D}"/>
              </a:ext>
            </a:extLst>
          </p:cNvPr>
          <p:cNvPicPr>
            <a:picLocks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65740" y="4441131"/>
            <a:ext cx="1428750" cy="21621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5606" name="Picture 8" descr="untitled">
            <a:extLst>
              <a:ext uri="{FF2B5EF4-FFF2-40B4-BE49-F238E27FC236}">
                <a16:creationId xmlns:a16="http://schemas.microsoft.com/office/drawing/2014/main" id="{2E339C13-F52F-488B-8239-B605DCDC27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425" y="678018"/>
            <a:ext cx="2476500" cy="352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7" name="Picture 9" descr="untitled">
            <a:extLst>
              <a:ext uri="{FF2B5EF4-FFF2-40B4-BE49-F238E27FC236}">
                <a16:creationId xmlns:a16="http://schemas.microsoft.com/office/drawing/2014/main" id="{E35A9F2D-69A1-4965-918A-43CE94D57B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7315200"/>
            <a:ext cx="2476500" cy="352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8" name="Picture 10" descr="12">
            <a:extLst>
              <a:ext uri="{FF2B5EF4-FFF2-40B4-BE49-F238E27FC236}">
                <a16:creationId xmlns:a16="http://schemas.microsoft.com/office/drawing/2014/main" id="{450BA62E-F910-46B9-A413-1EF2D26167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7772400"/>
            <a:ext cx="2476500" cy="352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F4ACE83-0E20-4391-8EF2-2FE66D5EBF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303" y="2997564"/>
            <a:ext cx="2364159" cy="37675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9394" name="Rectangle 2">
            <a:extLst>
              <a:ext uri="{FF2B5EF4-FFF2-40B4-BE49-F238E27FC236}">
                <a16:creationId xmlns:a16="http://schemas.microsoft.com/office/drawing/2014/main" id="{0E7E3562-D87F-4AD6-9C54-AF0A9CF26D5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667000" y="30176"/>
            <a:ext cx="4876800" cy="9144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/>
              <a:t>Victorian Drama</a:t>
            </a:r>
          </a:p>
        </p:txBody>
      </p:sp>
      <p:sp>
        <p:nvSpPr>
          <p:cNvPr id="59395" name="Rectangle 3">
            <a:extLst>
              <a:ext uri="{FF2B5EF4-FFF2-40B4-BE49-F238E27FC236}">
                <a16:creationId xmlns:a16="http://schemas.microsoft.com/office/drawing/2014/main" id="{565EAED7-5699-48FC-8A03-80959BE943D7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2118610" y="1006137"/>
            <a:ext cx="4038600" cy="45339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 dirty="0"/>
              <a:t>The theater was a flourishing and popular institution during the Victorian period.</a:t>
            </a:r>
          </a:p>
          <a:p>
            <a:pPr eaLnBrk="1" hangingPunct="1">
              <a:defRPr/>
            </a:pPr>
            <a:r>
              <a:rPr lang="en-US" sz="2400" dirty="0"/>
              <a:t>The popularity of theater influenced other genres.</a:t>
            </a:r>
          </a:p>
          <a:p>
            <a:pPr eaLnBrk="1" hangingPunct="1">
              <a:defRPr/>
            </a:pPr>
            <a:r>
              <a:rPr lang="en-US" sz="2400" dirty="0"/>
              <a:t>Bernard Shaw and Oscar Wilde transformed British theater with their comic masterpieces.</a:t>
            </a:r>
          </a:p>
          <a:p>
            <a:pPr eaLnBrk="1" hangingPunct="1">
              <a:defRPr/>
            </a:pPr>
            <a:endParaRPr lang="en-US" sz="2400" dirty="0"/>
          </a:p>
        </p:txBody>
      </p:sp>
      <p:pic>
        <p:nvPicPr>
          <p:cNvPr id="26629" name="Picture 6" descr="untitled2">
            <a:extLst>
              <a:ext uri="{FF2B5EF4-FFF2-40B4-BE49-F238E27FC236}">
                <a16:creationId xmlns:a16="http://schemas.microsoft.com/office/drawing/2014/main" id="{3BC7147F-7BB5-44D9-81B6-E797FF6B1E66}"/>
              </a:ext>
            </a:extLst>
          </p:cNvPr>
          <p:cNvPicPr>
            <a:picLocks noChangeAspect="1" noChangeArrowheads="1"/>
          </p:cNvPicPr>
          <p:nvPr>
            <p:ph sz="quarter" idx="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3303" y="-31386"/>
            <a:ext cx="2192697" cy="302895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72A6F4E-A807-4D9F-972F-41269152DE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4771" y="896598"/>
            <a:ext cx="2260478" cy="327769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0593E73-3022-4084-A216-59C643BDA4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05400" y="4322555"/>
            <a:ext cx="2890267" cy="261843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>
            <a:extLst>
              <a:ext uri="{FF2B5EF4-FFF2-40B4-BE49-F238E27FC236}">
                <a16:creationId xmlns:a16="http://schemas.microsoft.com/office/drawing/2014/main" id="{E6747B4B-ECEB-41EC-A317-F873DE4E9359}"/>
              </a:ext>
            </a:extLst>
          </p:cNvPr>
          <p:cNvSpPr>
            <a:spLocks noGrp="1" noChangeArrowheads="1"/>
          </p:cNvSpPr>
          <p:nvPr>
            <p:ph type="title" sz="quarter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b="1" dirty="0"/>
              <a:t>Images of the Victorian Period</a:t>
            </a:r>
          </a:p>
        </p:txBody>
      </p:sp>
      <p:pic>
        <p:nvPicPr>
          <p:cNvPr id="27651" name="Picture 4" descr="untitled2">
            <a:extLst>
              <a:ext uri="{FF2B5EF4-FFF2-40B4-BE49-F238E27FC236}">
                <a16:creationId xmlns:a16="http://schemas.microsoft.com/office/drawing/2014/main" id="{53D7E276-0044-4D67-A371-D4403FCC449E}"/>
              </a:ext>
            </a:extLst>
          </p:cNvPr>
          <p:cNvPicPr>
            <a:picLocks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5800" y="1447800"/>
            <a:ext cx="1489075" cy="21907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7652" name="Picture 6" descr="untitled">
            <a:extLst>
              <a:ext uri="{FF2B5EF4-FFF2-40B4-BE49-F238E27FC236}">
                <a16:creationId xmlns:a16="http://schemas.microsoft.com/office/drawing/2014/main" id="{6063D861-D542-4C25-B150-428C8B776F8A}"/>
              </a:ext>
            </a:extLst>
          </p:cNvPr>
          <p:cNvPicPr>
            <a:picLocks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19800" y="1371600"/>
            <a:ext cx="2081213" cy="21907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7653" name="Picture 8" descr="untitled5">
            <a:extLst>
              <a:ext uri="{FF2B5EF4-FFF2-40B4-BE49-F238E27FC236}">
                <a16:creationId xmlns:a16="http://schemas.microsoft.com/office/drawing/2014/main" id="{BF0F3827-A7B5-4B1F-A8CD-F247A951EE8B}"/>
              </a:ext>
            </a:extLst>
          </p:cNvPr>
          <p:cNvPicPr>
            <a:picLocks noChangeAspect="1" noChangeArrowheads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3400" y="3810000"/>
            <a:ext cx="1671638" cy="21907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7654" name="Picture 10" descr="untitled3">
            <a:extLst>
              <a:ext uri="{FF2B5EF4-FFF2-40B4-BE49-F238E27FC236}">
                <a16:creationId xmlns:a16="http://schemas.microsoft.com/office/drawing/2014/main" id="{6F7608B1-F3E4-420F-8C2B-541EAE977288}"/>
              </a:ext>
            </a:extLst>
          </p:cNvPr>
          <p:cNvPicPr>
            <a:picLocks noChangeAspect="1" noChangeArrowheads="1"/>
          </p:cNvPicPr>
          <p:nvPr>
            <p:ph sz="quarter" idx="4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010400" y="3962400"/>
            <a:ext cx="1435100" cy="21907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7655" name="Picture 12" descr="untitled8">
            <a:extLst>
              <a:ext uri="{FF2B5EF4-FFF2-40B4-BE49-F238E27FC236}">
                <a16:creationId xmlns:a16="http://schemas.microsoft.com/office/drawing/2014/main" id="{C161AA5E-E955-471B-B883-E82F897983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1371600"/>
            <a:ext cx="142875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6" name="Picture 13" descr="untitled">
            <a:extLst>
              <a:ext uri="{FF2B5EF4-FFF2-40B4-BE49-F238E27FC236}">
                <a16:creationId xmlns:a16="http://schemas.microsoft.com/office/drawing/2014/main" id="{946556E3-6F72-4AD2-8F31-327C5C3F33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3810000"/>
            <a:ext cx="3419475" cy="275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24600" y="914400"/>
            <a:ext cx="2627858" cy="42672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Rectangle 4"/>
          <p:cNvSpPr/>
          <p:nvPr/>
        </p:nvSpPr>
        <p:spPr>
          <a:xfrm>
            <a:off x="990600" y="1066800"/>
            <a:ext cx="5334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aramond"/>
                <a:ea typeface="+mj-ea"/>
                <a:cs typeface="+mj-cs"/>
              </a:rPr>
              <a:t>“The sun never sets on the </a:t>
            </a:r>
            <a:b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aramond"/>
                <a:ea typeface="+mj-ea"/>
                <a:cs typeface="+mj-cs"/>
              </a:rPr>
            </a:b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aramond"/>
                <a:ea typeface="+mj-ea"/>
                <a:cs typeface="+mj-cs"/>
              </a:rPr>
              <a:t>British Empire.”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609600" y="5181600"/>
            <a:ext cx="8001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kern="0" dirty="0">
                <a:solidFill>
                  <a:srgbClr val="FFFFFF"/>
                </a:solidFill>
                <a:latin typeface="Garamond"/>
                <a:ea typeface="+mj-ea"/>
                <a:cs typeface="+mj-cs"/>
              </a:rPr>
              <a:t>England was a imperial nation gaining control of countries around the world. </a:t>
            </a:r>
            <a:endParaRPr lang="en-US" b="1" dirty="0"/>
          </a:p>
        </p:txBody>
      </p:sp>
      <p:sp>
        <p:nvSpPr>
          <p:cNvPr id="8" name="Rectangle 7"/>
          <p:cNvSpPr/>
          <p:nvPr/>
        </p:nvSpPr>
        <p:spPr>
          <a:xfrm>
            <a:off x="1219200" y="3505200"/>
            <a:ext cx="54102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FFFFFF"/>
                </a:solidFill>
              </a:rPr>
              <a:t>During Victoria’s reign, 25% of the world’s population, was part of the British Empire</a:t>
            </a:r>
            <a:endParaRPr lang="en-US" sz="2000" dirty="0"/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ritishv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>
    <p:random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" y="0"/>
            <a:ext cx="914399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random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>
            <a:extLst>
              <a:ext uri="{FF2B5EF4-FFF2-40B4-BE49-F238E27FC236}">
                <a16:creationId xmlns:a16="http://schemas.microsoft.com/office/drawing/2014/main" id="{D205AE37-A6A5-483E-BEAE-401E40AE43A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A Time of Change</a:t>
            </a:r>
          </a:p>
        </p:txBody>
      </p:sp>
      <p:sp>
        <p:nvSpPr>
          <p:cNvPr id="11267" name="Rectangle 3">
            <a:extLst>
              <a:ext uri="{FF2B5EF4-FFF2-40B4-BE49-F238E27FC236}">
                <a16:creationId xmlns:a16="http://schemas.microsoft.com/office/drawing/2014/main" id="{EE6D5C68-835B-4776-9775-E4722D607EF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en-US" sz="2800" dirty="0">
                <a:solidFill>
                  <a:srgbClr val="FFFF00"/>
                </a:solidFill>
              </a:rPr>
              <a:t>London becomes most important city in Europe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sz="2800" dirty="0"/>
              <a:t>Population of London expands from two million to six million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sz="2800" dirty="0">
                <a:solidFill>
                  <a:srgbClr val="FFFF00"/>
                </a:solidFill>
              </a:rPr>
              <a:t>Shift from ownership of land to modern urban economy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sz="2800" dirty="0">
                <a:solidFill>
                  <a:srgbClr val="FFFF00"/>
                </a:solidFill>
              </a:rPr>
              <a:t>Impact of industrialism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sz="2800" dirty="0">
                <a:solidFill>
                  <a:srgbClr val="FFFF00"/>
                </a:solidFill>
              </a:rPr>
              <a:t>Increase in wealth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sz="2800" dirty="0"/>
              <a:t>World’s </a:t>
            </a:r>
            <a:r>
              <a:rPr lang="en-US" sz="2800" dirty="0">
                <a:solidFill>
                  <a:srgbClr val="FFFF00"/>
                </a:solidFill>
              </a:rPr>
              <a:t>foremost imperial power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sz="2800" dirty="0"/>
              <a:t>Victorian people suffered from </a:t>
            </a:r>
            <a:r>
              <a:rPr lang="en-US" sz="2800" dirty="0">
                <a:solidFill>
                  <a:srgbClr val="FFFF00"/>
                </a:solidFill>
              </a:rPr>
              <a:t>anxiety, a sense of being displaced persons in an age of technological advances</a:t>
            </a:r>
            <a:r>
              <a:rPr lang="en-US" sz="2800" dirty="0"/>
              <a:t>.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endParaRPr lang="en-US" sz="2800" dirty="0"/>
          </a:p>
        </p:txBody>
      </p:sp>
    </p:spTree>
  </p:cSld>
  <p:clrMapOvr>
    <a:masterClrMapping/>
  </p:clrMapOvr>
  <p:transition>
    <p:random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>
            <a:extLst>
              <a:ext uri="{FF2B5EF4-FFF2-40B4-BE49-F238E27FC236}">
                <a16:creationId xmlns:a16="http://schemas.microsoft.com/office/drawing/2014/main" id="{851D798F-C800-47FD-A361-DBD9FC877B5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4000" dirty="0"/>
              <a:t>Queen Victoria and the </a:t>
            </a:r>
            <a:br>
              <a:rPr lang="en-US" sz="4000" dirty="0"/>
            </a:br>
            <a:r>
              <a:rPr lang="en-US" sz="4000" dirty="0"/>
              <a:t>Victorian Temper</a:t>
            </a:r>
          </a:p>
        </p:txBody>
      </p:sp>
      <p:sp>
        <p:nvSpPr>
          <p:cNvPr id="12291" name="Rectangle 3">
            <a:extLst>
              <a:ext uri="{FF2B5EF4-FFF2-40B4-BE49-F238E27FC236}">
                <a16:creationId xmlns:a16="http://schemas.microsoft.com/office/drawing/2014/main" id="{21214AC6-BF7E-466A-A19D-A5A2F6881B73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2400" dirty="0"/>
              <a:t>Ruled England from 1837-1901</a:t>
            </a:r>
          </a:p>
          <a:p>
            <a:pPr eaLnBrk="1" hangingPunct="1">
              <a:defRPr/>
            </a:pPr>
            <a:r>
              <a:rPr lang="en-US" sz="2400" dirty="0"/>
              <a:t>Exemplifies </a:t>
            </a:r>
            <a:r>
              <a:rPr lang="en-US" sz="2400" dirty="0">
                <a:solidFill>
                  <a:srgbClr val="FFFF00"/>
                </a:solidFill>
              </a:rPr>
              <a:t>Victorian qualities:  earnestness, moral responsibility, domestic respectability</a:t>
            </a:r>
          </a:p>
          <a:p>
            <a:pPr eaLnBrk="1" hangingPunct="1">
              <a:defRPr/>
            </a:pPr>
            <a:r>
              <a:rPr lang="en-US" sz="2400" dirty="0"/>
              <a:t>The </a:t>
            </a:r>
            <a:r>
              <a:rPr lang="en-US" sz="2400" dirty="0">
                <a:solidFill>
                  <a:srgbClr val="FFFF00"/>
                </a:solidFill>
              </a:rPr>
              <a:t>Victorian Period was an age of transition</a:t>
            </a:r>
          </a:p>
          <a:p>
            <a:pPr eaLnBrk="1" hangingPunct="1">
              <a:defRPr/>
            </a:pPr>
            <a:r>
              <a:rPr lang="en-US" sz="2400" dirty="0"/>
              <a:t>An age characterized by </a:t>
            </a:r>
            <a:r>
              <a:rPr lang="en-US" sz="2400" dirty="0">
                <a:solidFill>
                  <a:srgbClr val="FFFF00"/>
                </a:solidFill>
              </a:rPr>
              <a:t>energy and high moral purpose</a:t>
            </a:r>
          </a:p>
          <a:p>
            <a:pPr eaLnBrk="1" hangingPunct="1">
              <a:defRPr/>
            </a:pPr>
            <a:endParaRPr lang="en-US" sz="2400" dirty="0"/>
          </a:p>
        </p:txBody>
      </p:sp>
      <p:pic>
        <p:nvPicPr>
          <p:cNvPr id="5124" name="Picture 4" descr="untitled">
            <a:extLst>
              <a:ext uri="{FF2B5EF4-FFF2-40B4-BE49-F238E27FC236}">
                <a16:creationId xmlns:a16="http://schemas.microsoft.com/office/drawing/2014/main" id="{D6A5523F-9B1F-4F0E-82F6-B40012882845}"/>
              </a:ext>
            </a:extLst>
          </p:cNvPr>
          <p:cNvPicPr>
            <a:picLocks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84750" y="1600200"/>
            <a:ext cx="3363913" cy="45339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>
            <a:extLst>
              <a:ext uri="{FF2B5EF4-FFF2-40B4-BE49-F238E27FC236}">
                <a16:creationId xmlns:a16="http://schemas.microsoft.com/office/drawing/2014/main" id="{DE531EC6-BC24-4374-835A-311FE38F91F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 dirty="0">
                <a:solidFill>
                  <a:srgbClr val="FFFF00"/>
                </a:solidFill>
              </a:rPr>
              <a:t>The Early Victorian Period</a:t>
            </a:r>
            <a:br>
              <a:rPr lang="en-US" sz="4000" dirty="0">
                <a:solidFill>
                  <a:srgbClr val="FFFF00"/>
                </a:solidFill>
              </a:rPr>
            </a:br>
            <a:r>
              <a:rPr lang="en-US" sz="4000" dirty="0">
                <a:solidFill>
                  <a:srgbClr val="FFFF00"/>
                </a:solidFill>
              </a:rPr>
              <a:t>1830-1848</a:t>
            </a:r>
          </a:p>
        </p:txBody>
      </p:sp>
      <p:sp>
        <p:nvSpPr>
          <p:cNvPr id="16387" name="Rectangle 3">
            <a:extLst>
              <a:ext uri="{FF2B5EF4-FFF2-40B4-BE49-F238E27FC236}">
                <a16:creationId xmlns:a16="http://schemas.microsoft.com/office/drawing/2014/main" id="{2470D66E-56D1-46A6-82FF-6E1087DF945D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06025" y="1162050"/>
            <a:ext cx="4038600" cy="45339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en-US" sz="2400" dirty="0"/>
              <a:t>In 1830, the Liverpool and Manchester Railway opened, the first public railway line in the world.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sz="2400" dirty="0"/>
              <a:t>By 1850, railway lines connected England’s major cities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sz="2400" dirty="0"/>
              <a:t>By 1900 , England had 15,195 lines of railroad and an underground rail system beneath London.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sz="2400" dirty="0"/>
              <a:t>The </a:t>
            </a:r>
            <a:r>
              <a:rPr lang="en-US" sz="2400" dirty="0">
                <a:solidFill>
                  <a:srgbClr val="FFFF00"/>
                </a:solidFill>
              </a:rPr>
              <a:t>train transformed  England’s landscape, supported the growth of commerce, and shrank the distance between cities</a:t>
            </a:r>
            <a:r>
              <a:rPr lang="en-US" sz="2400" dirty="0"/>
              <a:t>.</a:t>
            </a:r>
          </a:p>
          <a:p>
            <a:pPr eaLnBrk="1" hangingPunct="1">
              <a:lnSpc>
                <a:spcPct val="80000"/>
              </a:lnSpc>
              <a:defRPr/>
            </a:pPr>
            <a:endParaRPr lang="en-US" sz="2000" dirty="0"/>
          </a:p>
        </p:txBody>
      </p:sp>
      <p:pic>
        <p:nvPicPr>
          <p:cNvPr id="7172" name="Picture 4" descr="untitled">
            <a:extLst>
              <a:ext uri="{FF2B5EF4-FFF2-40B4-BE49-F238E27FC236}">
                <a16:creationId xmlns:a16="http://schemas.microsoft.com/office/drawing/2014/main" id="{120ABA46-F32B-4BF1-A0F4-41A4BA61949C}"/>
              </a:ext>
            </a:extLst>
          </p:cNvPr>
          <p:cNvPicPr>
            <a:picLocks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00625" y="2619375"/>
            <a:ext cx="3333750" cy="24955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>
            <a:extLst>
              <a:ext uri="{FF2B5EF4-FFF2-40B4-BE49-F238E27FC236}">
                <a16:creationId xmlns:a16="http://schemas.microsoft.com/office/drawing/2014/main" id="{5F3FD588-48F7-4D09-86B2-D10D9B18642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>
                <a:solidFill>
                  <a:srgbClr val="FFFF00"/>
                </a:solidFill>
              </a:rPr>
              <a:t>The Reform Bill of 1832</a:t>
            </a:r>
          </a:p>
        </p:txBody>
      </p:sp>
      <p:sp>
        <p:nvSpPr>
          <p:cNvPr id="18435" name="Rectangle 3">
            <a:extLst>
              <a:ext uri="{FF2B5EF4-FFF2-40B4-BE49-F238E27FC236}">
                <a16:creationId xmlns:a16="http://schemas.microsoft.com/office/drawing/2014/main" id="{D46B3651-A6E3-4982-AAA0-3167812C2BB2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2800" dirty="0">
                <a:solidFill>
                  <a:srgbClr val="FFFF00"/>
                </a:solidFill>
              </a:rPr>
              <a:t>Transformed English class structure</a:t>
            </a:r>
          </a:p>
          <a:p>
            <a:pPr eaLnBrk="1" hangingPunct="1">
              <a:defRPr/>
            </a:pPr>
            <a:r>
              <a:rPr lang="en-US" sz="2800" dirty="0">
                <a:solidFill>
                  <a:srgbClr val="FFFF00"/>
                </a:solidFill>
              </a:rPr>
              <a:t>Extended the right to vote to all males owning property</a:t>
            </a:r>
          </a:p>
          <a:p>
            <a:pPr eaLnBrk="1" hangingPunct="1">
              <a:defRPr/>
            </a:pPr>
            <a:r>
              <a:rPr lang="en-US" sz="2800" dirty="0">
                <a:solidFill>
                  <a:srgbClr val="FFFF00"/>
                </a:solidFill>
              </a:rPr>
              <a:t>Second Reform Bill </a:t>
            </a:r>
            <a:r>
              <a:rPr lang="en-US" sz="2800" dirty="0"/>
              <a:t>passed in 1867</a:t>
            </a:r>
          </a:p>
          <a:p>
            <a:pPr eaLnBrk="1" hangingPunct="1">
              <a:defRPr/>
            </a:pPr>
            <a:r>
              <a:rPr lang="en-US" sz="2800" dirty="0"/>
              <a:t>Extended </a:t>
            </a:r>
            <a:r>
              <a:rPr lang="en-US" sz="2800" dirty="0">
                <a:solidFill>
                  <a:srgbClr val="FFFF00"/>
                </a:solidFill>
              </a:rPr>
              <a:t>right to vote to working class</a:t>
            </a:r>
          </a:p>
        </p:txBody>
      </p:sp>
      <p:pic>
        <p:nvPicPr>
          <p:cNvPr id="8196" name="Picture 4" descr="untitled">
            <a:extLst>
              <a:ext uri="{FF2B5EF4-FFF2-40B4-BE49-F238E27FC236}">
                <a16:creationId xmlns:a16="http://schemas.microsoft.com/office/drawing/2014/main" id="{7D736BE5-5C38-433F-846F-5A198A24038F}"/>
              </a:ext>
            </a:extLst>
          </p:cNvPr>
          <p:cNvPicPr>
            <a:picLocks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05400" y="1418887"/>
            <a:ext cx="1905000" cy="22383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 - &amp;quot;The Victorian Age&amp;quot;&quot;/&gt;&lt;property id=&quot;20307&quot; value=&quot;256&quot;/&gt;&lt;/object&gt;&lt;object type=&quot;3&quot; unique_id=&quot;10004&quot;&gt;&lt;property id=&quot;20148&quot; value=&quot;5&quot;/&gt;&lt;property id=&quot;20300&quot; value=&quot;Slide 3&quot;/&gt;&lt;property id=&quot;20307&quot; value=&quot;281&quot;/&gt;&lt;/object&gt;&lt;object type=&quot;3&quot; unique_id=&quot;10005&quot;&gt;&lt;property id=&quot;20148&quot; value=&quot;5&quot;/&gt;&lt;property id=&quot;20300&quot; value=&quot;Slide 4 - &amp;quot;A Time of Change&amp;quot;&quot;/&gt;&lt;property id=&quot;20307&quot; value=&quot;257&quot;/&gt;&lt;/object&gt;&lt;object type=&quot;3&quot; unique_id=&quot;10008&quot;&gt;&lt;property id=&quot;20148&quot; value=&quot;5&quot;/&gt;&lt;property id=&quot;20300&quot; value=&quot;Slide 9 - &amp;quot;The Early Victorian Period (1830-1848)&amp;quot;&quot;/&gt;&lt;property id=&quot;20307&quot; value=&quot;260&quot;/&gt;&lt;/object&gt;&lt;object type=&quot;3&quot; unique_id=&quot;10010&quot;&gt;&lt;property id=&quot;20148&quot; value=&quot;5&quot;/&gt;&lt;property id=&quot;20300&quot; value=&quot;Slide 10 - &amp;quot;The Time of Troubles (1830’s and 1840’s)&amp;quot;&quot;/&gt;&lt;property id=&quot;20307&quot; value=&quot;262&quot;/&gt;&lt;/object&gt;&lt;object type=&quot;3&quot; unique_id=&quot;10012&quot;&gt;&lt;property id=&quot;20148&quot; value=&quot;5&quot;/&gt;&lt;property id=&quot;20300&quot; value=&quot;Slide 11 - &amp;quot;The Mid-Victorian Period (1848-1870)&amp;quot;&quot;/&gt;&lt;property id=&quot;20307&quot; value=&quot;264&quot;/&gt;&lt;/object&gt;&lt;object type=&quot;3&quot; unique_id=&quot;10013&quot;&gt;&lt;property id=&quot;20148&quot; value=&quot;5&quot;/&gt;&lt;property id=&quot;20300&quot; value=&quot;Slide 12&quot;/&gt;&lt;property id=&quot;20307&quot; value=&quot;265&quot;/&gt;&lt;/object&gt;&lt;object type=&quot;3&quot; unique_id=&quot;10014&quot;&gt;&lt;property id=&quot;20148&quot; value=&quot;5&quot;/&gt;&lt;property id=&quot;20300&quot; value=&quot;Slide 13 - &amp;quot;The British Empire&amp;quot;&quot;/&gt;&lt;property id=&quot;20307&quot; value=&quot;266&quot;/&gt;&lt;/object&gt;&lt;object type=&quot;3&quot; unique_id=&quot;10017&quot;&gt;&lt;property id=&quot;20148&quot; value=&quot;5&quot;/&gt;&lt;property id=&quot;20300&quot; value=&quot;Slide 15 - &amp;quot;Social Changes&amp;quot;&quot;/&gt;&lt;property id=&quot;20307&quot; value=&quot;269&quot;/&gt;&lt;/object&gt;&lt;object type=&quot;3&quot; unique_id=&quot;10025&quot;&gt;&lt;property id=&quot;20148&quot; value=&quot;5&quot;/&gt;&lt;property id=&quot;20300&quot; value=&quot;Slide 14 - &amp;quot;The Victorian Novel&amp;quot;&quot;/&gt;&lt;property id=&quot;20307&quot; value=&quot;277&quot;/&gt;&lt;/object&gt;&lt;object type=&quot;3&quot; unique_id=&quot;10312&quot;&gt;&lt;property id=&quot;20148&quot; value=&quot;5&quot;/&gt;&lt;property id=&quot;20300&quot; value=&quot;Slide 5&quot;/&gt;&lt;property id=&quot;20307&quot; value=&quot;282&quot;/&gt;&lt;/object&gt;&lt;object type=&quot;3&quot; unique_id=&quot;10313&quot;&gt;&lt;property id=&quot;20148&quot; value=&quot;5&quot;/&gt;&lt;property id=&quot;20300&quot; value=&quot;Slide 6&quot;/&gt;&lt;property id=&quot;20307&quot; value=&quot;285&quot;/&gt;&lt;/object&gt;&lt;object type=&quot;3&quot; unique_id=&quot;10314&quot;&gt;&lt;property id=&quot;20148&quot; value=&quot;5&quot;/&gt;&lt;property id=&quot;20300&quot; value=&quot;Slide 7&quot;/&gt;&lt;property id=&quot;20307&quot; value=&quot;286&quot;/&gt;&lt;/object&gt;&lt;object type=&quot;3&quot; unique_id=&quot;10315&quot;&gt;&lt;property id=&quot;20148&quot; value=&quot;5&quot;/&gt;&lt;property id=&quot;20300&quot; value=&quot;Slide 8&quot;/&gt;&lt;property id=&quot;20307&quot; value=&quot;283&quot;/&gt;&lt;/object&gt;&lt;object type=&quot;3&quot; unique_id=&quot;10316&quot;&gt;&lt;property id=&quot;20148&quot; value=&quot;5&quot;/&gt;&lt;property id=&quot;20300&quot; value=&quot;Slide 16 - &amp;quot;Using Darwinism to fix Social Problems?&amp;quot;&quot;/&gt;&lt;property id=&quot;20307&quot; value=&quot;287&quot;/&gt;&lt;/object&gt;&lt;object type=&quot;3&quot; unique_id=&quot;10318&quot;&gt;&lt;property id=&quot;20148&quot; value=&quot;5&quot;/&gt;&lt;property id=&quot;20300&quot; value=&quot;Slide 2&quot;/&gt;&lt;property id=&quot;20307&quot; value=&quot;288&quot;/&gt;&lt;/object&gt;&lt;object type=&quot;3&quot; unique_id=&quot;10319&quot;&gt;&lt;property id=&quot;20148&quot; value=&quot;5&quot;/&gt;&lt;property id=&quot;20300&quot; value=&quot;Slide 17&quot;/&gt;&lt;property id=&quot;20307&quot; value=&quot;289&quot;/&gt;&lt;/object&gt;&lt;/object&gt;&lt;object type=&quot;8&quot; unique_id=&quot;10056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Theme1">
  <a:themeElements>
    <a:clrScheme name="Default Design 13">
      <a:dk1>
        <a:srgbClr val="808080"/>
      </a:dk1>
      <a:lt1>
        <a:srgbClr val="FFFFFF"/>
      </a:lt1>
      <a:dk2>
        <a:srgbClr val="5E2420"/>
      </a:dk2>
      <a:lt2>
        <a:srgbClr val="FFFFFF"/>
      </a:lt2>
      <a:accent1>
        <a:srgbClr val="D29F29"/>
      </a:accent1>
      <a:accent2>
        <a:srgbClr val="C04527"/>
      </a:accent2>
      <a:accent3>
        <a:srgbClr val="B6ACAB"/>
      </a:accent3>
      <a:accent4>
        <a:srgbClr val="DADADA"/>
      </a:accent4>
      <a:accent5>
        <a:srgbClr val="E5CDAC"/>
      </a:accent5>
      <a:accent6>
        <a:srgbClr val="AE3E22"/>
      </a:accent6>
      <a:hlink>
        <a:srgbClr val="B89749"/>
      </a:hlink>
      <a:folHlink>
        <a:srgbClr val="B58346"/>
      </a:folHlink>
    </a:clrScheme>
    <a:fontScheme name="Default Design">
      <a:majorFont>
        <a:latin typeface="Garamond"/>
        <a:ea typeface=""/>
        <a:cs typeface=""/>
      </a:majorFont>
      <a:minorFont>
        <a:latin typeface="Garamo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3">
        <a:dk1>
          <a:srgbClr val="808080"/>
        </a:dk1>
        <a:lt1>
          <a:srgbClr val="FFFFFF"/>
        </a:lt1>
        <a:dk2>
          <a:srgbClr val="5E2420"/>
        </a:dk2>
        <a:lt2>
          <a:srgbClr val="FFFFFF"/>
        </a:lt2>
        <a:accent1>
          <a:srgbClr val="D29F29"/>
        </a:accent1>
        <a:accent2>
          <a:srgbClr val="C04527"/>
        </a:accent2>
        <a:accent3>
          <a:srgbClr val="B6ACAB"/>
        </a:accent3>
        <a:accent4>
          <a:srgbClr val="DADADA"/>
        </a:accent4>
        <a:accent5>
          <a:srgbClr val="E5CDAC"/>
        </a:accent5>
        <a:accent6>
          <a:srgbClr val="AE3E22"/>
        </a:accent6>
        <a:hlink>
          <a:srgbClr val="B89749"/>
        </a:hlink>
        <a:folHlink>
          <a:srgbClr val="B5834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4">
        <a:dk1>
          <a:srgbClr val="5C1F00"/>
        </a:dk1>
        <a:lt1>
          <a:srgbClr val="FFFFFF"/>
        </a:lt1>
        <a:dk2>
          <a:srgbClr val="5E2420"/>
        </a:dk2>
        <a:lt2>
          <a:srgbClr val="FFFFFF"/>
        </a:lt2>
        <a:accent1>
          <a:srgbClr val="713E39"/>
        </a:accent1>
        <a:accent2>
          <a:srgbClr val="BE7960"/>
        </a:accent2>
        <a:accent3>
          <a:srgbClr val="B6ACAB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Theme1</Template>
  <TotalTime>1966</TotalTime>
  <Words>910</Words>
  <Application>Microsoft Office PowerPoint</Application>
  <PresentationFormat>On-screen Show (4:3)</PresentationFormat>
  <Paragraphs>125</Paragraphs>
  <Slides>24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0" baseType="lpstr">
      <vt:lpstr>Algerian</vt:lpstr>
      <vt:lpstr>Arial</vt:lpstr>
      <vt:lpstr>Calibri</vt:lpstr>
      <vt:lpstr>Garamond</vt:lpstr>
      <vt:lpstr>Wingdings</vt:lpstr>
      <vt:lpstr>Theme1</vt:lpstr>
      <vt:lpstr>The Victorian Age</vt:lpstr>
      <vt:lpstr>PowerPoint Presentation</vt:lpstr>
      <vt:lpstr>PowerPoint Presentation</vt:lpstr>
      <vt:lpstr>PowerPoint Presentation</vt:lpstr>
      <vt:lpstr>PowerPoint Presentation</vt:lpstr>
      <vt:lpstr>A Time of Change</vt:lpstr>
      <vt:lpstr>Queen Victoria and the  Victorian Temper</vt:lpstr>
      <vt:lpstr>The Early Victorian Period 1830-1848</vt:lpstr>
      <vt:lpstr>The Reform Bill of 1832</vt:lpstr>
      <vt:lpstr>The Time of Troubles 1830’s and 1840’s</vt:lpstr>
      <vt:lpstr>Impact on Victorian Literature</vt:lpstr>
      <vt:lpstr>The Mid-Victorian Period 1848-1870</vt:lpstr>
      <vt:lpstr>The Crystal Palace</vt:lpstr>
      <vt:lpstr>Challenges to Religious Belief </vt:lpstr>
      <vt:lpstr>The Late Victorian Period 1870-1901</vt:lpstr>
      <vt:lpstr>The Role of Women</vt:lpstr>
      <vt:lpstr>Educational Opportunities  for Women </vt:lpstr>
      <vt:lpstr>Working Conditions for Women</vt:lpstr>
      <vt:lpstr>Victorian Women and the Home</vt:lpstr>
      <vt:lpstr>Literacy,  Publication, and Reading</vt:lpstr>
      <vt:lpstr>The Victorian Novel</vt:lpstr>
      <vt:lpstr>Victorian Poetry</vt:lpstr>
      <vt:lpstr>Victorian Drama</vt:lpstr>
      <vt:lpstr>Images of the Victorian Period</vt:lpstr>
    </vt:vector>
  </TitlesOfParts>
  <Company>MSUM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Victorian Period</dc:title>
  <dc:creator>Sue Johnston</dc:creator>
  <cp:lastModifiedBy>Mr Ott - Social Studies Rm 404</cp:lastModifiedBy>
  <cp:revision>32</cp:revision>
  <dcterms:created xsi:type="dcterms:W3CDTF">2004-03-07T17:27:26Z</dcterms:created>
  <dcterms:modified xsi:type="dcterms:W3CDTF">2020-02-05T14:20:46Z</dcterms:modified>
</cp:coreProperties>
</file>