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5" r:id="rId2"/>
    <p:sldId id="262" r:id="rId3"/>
    <p:sldId id="263" r:id="rId4"/>
    <p:sldId id="264" r:id="rId5"/>
    <p:sldId id="267" r:id="rId6"/>
    <p:sldId id="266" r:id="rId7"/>
    <p:sldId id="282" r:id="rId8"/>
    <p:sldId id="277" r:id="rId9"/>
    <p:sldId id="284" r:id="rId10"/>
    <p:sldId id="283" r:id="rId11"/>
    <p:sldId id="278" r:id="rId12"/>
    <p:sldId id="280" r:id="rId13"/>
    <p:sldId id="27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B5F8C-75C2-411E-A251-A2E6EB615E4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187FB-E2D8-4A53-86AC-7D3D2055D111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SUPERIOR </a:t>
          </a:r>
        </a:p>
        <a:p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WEAPONS</a:t>
          </a:r>
          <a:endParaRPr lang="en-US" sz="28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4364C874-4708-4ED1-BCF3-4BD09CD6F0C5}" type="parTrans" cxnId="{78F5A6D4-DC8C-4BC5-B003-B911C5598B5F}">
      <dgm:prSet/>
      <dgm:spPr/>
      <dgm:t>
        <a:bodyPr/>
        <a:lstStyle/>
        <a:p>
          <a:endParaRPr lang="en-US"/>
        </a:p>
      </dgm:t>
    </dgm:pt>
    <dgm:pt modelId="{82A995D0-E276-446D-B308-361D65B7C5F4}" type="sibTrans" cxnId="{78F5A6D4-DC8C-4BC5-B003-B911C5598B5F}">
      <dgm:prSet/>
      <dgm:spPr/>
      <dgm:t>
        <a:bodyPr/>
        <a:lstStyle/>
        <a:p>
          <a:endParaRPr lang="en-US"/>
        </a:p>
      </dgm:t>
    </dgm:pt>
    <dgm:pt modelId="{CE802C83-1281-4554-9B18-3A34CA326C17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OTHER </a:t>
          </a:r>
          <a:b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</a:b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NATIVES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FB82D24F-F94F-4246-ADA2-D4AC05515BB3}" type="parTrans" cxnId="{036DCA20-8730-447E-9FAF-8C4E68B4470D}">
      <dgm:prSet/>
      <dgm:spPr/>
      <dgm:t>
        <a:bodyPr/>
        <a:lstStyle/>
        <a:p>
          <a:endParaRPr lang="en-US"/>
        </a:p>
      </dgm:t>
    </dgm:pt>
    <dgm:pt modelId="{23E2B357-724C-43B7-B778-91FFE531F2B5}" type="sibTrans" cxnId="{036DCA20-8730-447E-9FAF-8C4E68B4470D}">
      <dgm:prSet/>
      <dgm:spPr/>
      <dgm:t>
        <a:bodyPr/>
        <a:lstStyle/>
        <a:p>
          <a:endParaRPr lang="en-US"/>
        </a:p>
      </dgm:t>
    </dgm:pt>
    <dgm:pt modelId="{B3C556CD-2A13-473B-823A-C2A6C80A94EC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DISEASES: MEASLES, MUMPS, TYPHUS, AND SMALLPOX</a:t>
          </a:r>
          <a:endParaRPr 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51A5E7-E5F0-46CF-A0F1-400F65884711}" type="parTrans" cxnId="{24F153C6-1964-449E-9A72-3C8B3B073C71}">
      <dgm:prSet/>
      <dgm:spPr/>
      <dgm:t>
        <a:bodyPr/>
        <a:lstStyle/>
        <a:p>
          <a:endParaRPr lang="en-US"/>
        </a:p>
      </dgm:t>
    </dgm:pt>
    <dgm:pt modelId="{20B6ECCC-6F67-4703-BB60-01E25A6A25CD}" type="sibTrans" cxnId="{24F153C6-1964-449E-9A72-3C8B3B073C71}">
      <dgm:prSet/>
      <dgm:spPr/>
      <dgm:t>
        <a:bodyPr/>
        <a:lstStyle/>
        <a:p>
          <a:endParaRPr lang="en-US"/>
        </a:p>
      </dgm:t>
    </dgm:pt>
    <dgm:pt modelId="{ECD7D163-D371-4BD1-98A0-9B9BCFA08B61}" type="pres">
      <dgm:prSet presAssocID="{E75B5F8C-75C2-411E-A251-A2E6EB615E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CA383-6BFD-465B-9C11-D9A7976E6BA7}" type="pres">
      <dgm:prSet presAssocID="{804187FB-E2D8-4A53-86AC-7D3D2055D111}" presName="compNode" presStyleCnt="0"/>
      <dgm:spPr/>
    </dgm:pt>
    <dgm:pt modelId="{01E17C39-C3A8-47D8-A678-16877B1CD3B3}" type="pres">
      <dgm:prSet presAssocID="{804187FB-E2D8-4A53-86AC-7D3D2055D111}" presName="pictRect" presStyleLbl="node1" presStyleIdx="0" presStyleCnt="3" custLinFactNeighborX="-63" custLinFactNeighborY="-7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6CB86C-7EEA-4D52-9F26-2FCCA75CD8CA}" type="pres">
      <dgm:prSet presAssocID="{804187FB-E2D8-4A53-86AC-7D3D2055D111}" presName="textRect" presStyleLbl="revTx" presStyleIdx="0" presStyleCnt="3" custScaleY="137229" custLinFactX="3981" custLinFactY="-100000" custLinFactNeighborX="100000" custLinFactNeighborY="-17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04ACF-6AB2-4A32-8836-FD16417E4045}" type="pres">
      <dgm:prSet presAssocID="{82A995D0-E276-446D-B308-361D65B7C5F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9CBC15-B793-4CDC-A69F-B1A12D4BB82E}" type="pres">
      <dgm:prSet presAssocID="{CE802C83-1281-4554-9B18-3A34CA326C17}" presName="compNode" presStyleCnt="0"/>
      <dgm:spPr/>
    </dgm:pt>
    <dgm:pt modelId="{8081B097-BFE0-46B4-B16C-392F7B28C833}" type="pres">
      <dgm:prSet presAssocID="{CE802C83-1281-4554-9B18-3A34CA326C17}" presName="pictRect" presStyleLbl="node1" presStyleIdx="1" presStyleCnt="3" custLinFactNeighborX="-8206" custLinFactNeighborY="276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F7B0008-DF09-447D-8463-2A8811D083E4}" type="pres">
      <dgm:prSet presAssocID="{CE802C83-1281-4554-9B18-3A34CA326C17}" presName="textRect" presStyleLbl="revTx" presStyleIdx="1" presStyleCnt="3" custLinFactX="-12978" custLinFactNeighborX="-100000" custLinFactNeighborY="-83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D3433-0DAD-47F0-9AFC-077491848A30}" type="pres">
      <dgm:prSet presAssocID="{23E2B357-724C-43B7-B778-91FFE531F2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20A5DA-009F-4A19-9DB4-FAC8E0DE51E3}" type="pres">
      <dgm:prSet presAssocID="{B3C556CD-2A13-473B-823A-C2A6C80A94EC}" presName="compNode" presStyleCnt="0"/>
      <dgm:spPr/>
    </dgm:pt>
    <dgm:pt modelId="{C3033E59-F002-4E93-A942-2D27935A88A0}" type="pres">
      <dgm:prSet presAssocID="{B3C556CD-2A13-473B-823A-C2A6C80A94EC}" presName="pictRect" presStyleLbl="node1" presStyleIdx="2" presStyleCnt="3" custLinFactY="23387" custLinFactNeighborX="-15986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65C85B3-0E2E-4BCC-ACEC-FC75FEB835E3}" type="pres">
      <dgm:prSet presAssocID="{B3C556CD-2A13-473B-823A-C2A6C80A94EC}" presName="textRect" presStyleLbl="revTx" presStyleIdx="2" presStyleCnt="3" custLinFactX="-18210" custLinFactNeighborX="-100000" custLinFactNeighborY="65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26133-1E20-4464-B3F5-84E3E992DC96}" type="presOf" srcId="{23E2B357-724C-43B7-B778-91FFE531F2B5}" destId="{4E2D3433-0DAD-47F0-9AFC-077491848A30}" srcOrd="0" destOrd="0" presId="urn:microsoft.com/office/officeart/2005/8/layout/pList1"/>
    <dgm:cxn modelId="{24F153C6-1964-449E-9A72-3C8B3B073C71}" srcId="{E75B5F8C-75C2-411E-A251-A2E6EB615E4D}" destId="{B3C556CD-2A13-473B-823A-C2A6C80A94EC}" srcOrd="2" destOrd="0" parTransId="{7D51A5E7-E5F0-46CF-A0F1-400F65884711}" sibTransId="{20B6ECCC-6F67-4703-BB60-01E25A6A25CD}"/>
    <dgm:cxn modelId="{B5222147-915D-45A4-88C4-855F9792A02E}" type="presOf" srcId="{CE802C83-1281-4554-9B18-3A34CA326C17}" destId="{DF7B0008-DF09-447D-8463-2A8811D083E4}" srcOrd="0" destOrd="0" presId="urn:microsoft.com/office/officeart/2005/8/layout/pList1"/>
    <dgm:cxn modelId="{D5ADA3A6-839D-4E2E-9728-AEC1D9048DC2}" type="presOf" srcId="{82A995D0-E276-446D-B308-361D65B7C5F4}" destId="{20404ACF-6AB2-4A32-8836-FD16417E4045}" srcOrd="0" destOrd="0" presId="urn:microsoft.com/office/officeart/2005/8/layout/pList1"/>
    <dgm:cxn modelId="{48808871-D325-493B-92FC-2F2CFB720C9D}" type="presOf" srcId="{804187FB-E2D8-4A53-86AC-7D3D2055D111}" destId="{C76CB86C-7EEA-4D52-9F26-2FCCA75CD8CA}" srcOrd="0" destOrd="0" presId="urn:microsoft.com/office/officeart/2005/8/layout/pList1"/>
    <dgm:cxn modelId="{066A715D-FC33-475A-A1D2-40222BA69451}" type="presOf" srcId="{E75B5F8C-75C2-411E-A251-A2E6EB615E4D}" destId="{ECD7D163-D371-4BD1-98A0-9B9BCFA08B61}" srcOrd="0" destOrd="0" presId="urn:microsoft.com/office/officeart/2005/8/layout/pList1"/>
    <dgm:cxn modelId="{78F5A6D4-DC8C-4BC5-B003-B911C5598B5F}" srcId="{E75B5F8C-75C2-411E-A251-A2E6EB615E4D}" destId="{804187FB-E2D8-4A53-86AC-7D3D2055D111}" srcOrd="0" destOrd="0" parTransId="{4364C874-4708-4ED1-BCF3-4BD09CD6F0C5}" sibTransId="{82A995D0-E276-446D-B308-361D65B7C5F4}"/>
    <dgm:cxn modelId="{EF984ED9-4D72-452B-8635-5CC41FB7498D}" type="presOf" srcId="{B3C556CD-2A13-473B-823A-C2A6C80A94EC}" destId="{D65C85B3-0E2E-4BCC-ACEC-FC75FEB835E3}" srcOrd="0" destOrd="0" presId="urn:microsoft.com/office/officeart/2005/8/layout/pList1"/>
    <dgm:cxn modelId="{036DCA20-8730-447E-9FAF-8C4E68B4470D}" srcId="{E75B5F8C-75C2-411E-A251-A2E6EB615E4D}" destId="{CE802C83-1281-4554-9B18-3A34CA326C17}" srcOrd="1" destOrd="0" parTransId="{FB82D24F-F94F-4246-ADA2-D4AC05515BB3}" sibTransId="{23E2B357-724C-43B7-B778-91FFE531F2B5}"/>
    <dgm:cxn modelId="{EB06025B-CC6B-405F-AE33-5ABDD49B026D}" type="presParOf" srcId="{ECD7D163-D371-4BD1-98A0-9B9BCFA08B61}" destId="{48BCA383-6BFD-465B-9C11-D9A7976E6BA7}" srcOrd="0" destOrd="0" presId="urn:microsoft.com/office/officeart/2005/8/layout/pList1"/>
    <dgm:cxn modelId="{57C2FB40-9B12-474A-9C01-1EE39B84F903}" type="presParOf" srcId="{48BCA383-6BFD-465B-9C11-D9A7976E6BA7}" destId="{01E17C39-C3A8-47D8-A678-16877B1CD3B3}" srcOrd="0" destOrd="0" presId="urn:microsoft.com/office/officeart/2005/8/layout/pList1"/>
    <dgm:cxn modelId="{639960C3-A119-4658-948D-F369680ABA7E}" type="presParOf" srcId="{48BCA383-6BFD-465B-9C11-D9A7976E6BA7}" destId="{C76CB86C-7EEA-4D52-9F26-2FCCA75CD8CA}" srcOrd="1" destOrd="0" presId="urn:microsoft.com/office/officeart/2005/8/layout/pList1"/>
    <dgm:cxn modelId="{F4F20050-729E-45AE-A637-F6C17320EA49}" type="presParOf" srcId="{ECD7D163-D371-4BD1-98A0-9B9BCFA08B61}" destId="{20404ACF-6AB2-4A32-8836-FD16417E4045}" srcOrd="1" destOrd="0" presId="urn:microsoft.com/office/officeart/2005/8/layout/pList1"/>
    <dgm:cxn modelId="{115AF461-A79F-4F8A-B270-44C11D363E46}" type="presParOf" srcId="{ECD7D163-D371-4BD1-98A0-9B9BCFA08B61}" destId="{A69CBC15-B793-4CDC-A69F-B1A12D4BB82E}" srcOrd="2" destOrd="0" presId="urn:microsoft.com/office/officeart/2005/8/layout/pList1"/>
    <dgm:cxn modelId="{25EDC2E4-9E75-4585-AB30-3E16115AFCD8}" type="presParOf" srcId="{A69CBC15-B793-4CDC-A69F-B1A12D4BB82E}" destId="{8081B097-BFE0-46B4-B16C-392F7B28C833}" srcOrd="0" destOrd="0" presId="urn:microsoft.com/office/officeart/2005/8/layout/pList1"/>
    <dgm:cxn modelId="{4FCA41C7-A9D2-4535-89EA-66EB46BEB19B}" type="presParOf" srcId="{A69CBC15-B793-4CDC-A69F-B1A12D4BB82E}" destId="{DF7B0008-DF09-447D-8463-2A8811D083E4}" srcOrd="1" destOrd="0" presId="urn:microsoft.com/office/officeart/2005/8/layout/pList1"/>
    <dgm:cxn modelId="{43E48668-1AB7-4B55-8A6F-B080582E519A}" type="presParOf" srcId="{ECD7D163-D371-4BD1-98A0-9B9BCFA08B61}" destId="{4E2D3433-0DAD-47F0-9AFC-077491848A30}" srcOrd="3" destOrd="0" presId="urn:microsoft.com/office/officeart/2005/8/layout/pList1"/>
    <dgm:cxn modelId="{63659ACD-16F3-488E-8D4E-86716197D41B}" type="presParOf" srcId="{ECD7D163-D371-4BD1-98A0-9B9BCFA08B61}" destId="{9520A5DA-009F-4A19-9DB4-FAC8E0DE51E3}" srcOrd="4" destOrd="0" presId="urn:microsoft.com/office/officeart/2005/8/layout/pList1"/>
    <dgm:cxn modelId="{4BB091C1-DD9F-40DB-9512-4D4575BC3AF7}" type="presParOf" srcId="{9520A5DA-009F-4A19-9DB4-FAC8E0DE51E3}" destId="{C3033E59-F002-4E93-A942-2D27935A88A0}" srcOrd="0" destOrd="0" presId="urn:microsoft.com/office/officeart/2005/8/layout/pList1"/>
    <dgm:cxn modelId="{E911002D-ACDF-4F54-AE81-30A837220F29}" type="presParOf" srcId="{9520A5DA-009F-4A19-9DB4-FAC8E0DE51E3}" destId="{D65C85B3-0E2E-4BCC-ACEC-FC75FEB835E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17C39-C3A8-47D8-A678-16877B1CD3B3}">
      <dsp:nvSpPr>
        <dsp:cNvPr id="0" name=""/>
        <dsp:cNvSpPr/>
      </dsp:nvSpPr>
      <dsp:spPr>
        <a:xfrm>
          <a:off x="0" y="0"/>
          <a:ext cx="2618274" cy="18039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CB86C-7EEA-4D52-9F26-2FCCA75CD8CA}">
      <dsp:nvSpPr>
        <dsp:cNvPr id="0" name=""/>
        <dsp:cNvSpPr/>
      </dsp:nvSpPr>
      <dsp:spPr>
        <a:xfrm>
          <a:off x="2724158" y="0"/>
          <a:ext cx="2618274" cy="133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SUPERIOR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WEAPONS</a:t>
          </a:r>
          <a:endParaRPr lang="en-US" sz="28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2724158" y="0"/>
        <a:ext cx="2618274" cy="1333015"/>
      </dsp:txXfrm>
    </dsp:sp>
    <dsp:sp modelId="{8081B097-BFE0-46B4-B16C-392F7B28C833}">
      <dsp:nvSpPr>
        <dsp:cNvPr id="0" name=""/>
        <dsp:cNvSpPr/>
      </dsp:nvSpPr>
      <dsp:spPr>
        <a:xfrm>
          <a:off x="2667006" y="1409691"/>
          <a:ext cx="2618274" cy="18039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B0008-DF09-447D-8463-2A8811D083E4}">
      <dsp:nvSpPr>
        <dsp:cNvPr id="0" name=""/>
        <dsp:cNvSpPr/>
      </dsp:nvSpPr>
      <dsp:spPr>
        <a:xfrm>
          <a:off x="0" y="1905001"/>
          <a:ext cx="2618274" cy="97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OTHER </a:t>
          </a:r>
          <a:b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</a:b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NATIVES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0" y="1905001"/>
        <a:ext cx="2618274" cy="971379"/>
      </dsp:txXfrm>
    </dsp:sp>
    <dsp:sp modelId="{C3033E59-F002-4E93-A942-2D27935A88A0}">
      <dsp:nvSpPr>
        <dsp:cNvPr id="0" name=""/>
        <dsp:cNvSpPr/>
      </dsp:nvSpPr>
      <dsp:spPr>
        <a:xfrm>
          <a:off x="5343517" y="2793408"/>
          <a:ext cx="2618274" cy="18039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C85B3-0E2E-4BCC-ACEC-FC75FEB835E3}">
      <dsp:nvSpPr>
        <dsp:cNvPr id="0" name=""/>
        <dsp:cNvSpPr/>
      </dsp:nvSpPr>
      <dsp:spPr>
        <a:xfrm>
          <a:off x="2667012" y="3352804"/>
          <a:ext cx="2618274" cy="97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DISEASES: MEASLES, MUMPS, TYPHUS, AND SMALLPOX</a:t>
          </a:r>
          <a:endParaRPr 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7012" y="3352804"/>
        <a:ext cx="2618274" cy="971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A43CDBC-FD3A-4ACE-B003-CFD80AF2537A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E7C5621-6239-4D41-AFBC-BB535471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37EF3-7DB8-4FA0-8847-7BBE8AEF60E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C5621-6239-4D41-AFBC-BB5354718E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38AE7C-2E43-4C88-BE9F-10A8C5F5103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984CD1-72B9-4F71-BE9B-27E0F2BFF09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05F051-4A44-4DE8-B64A-6C0100C3B33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A0B5E2-7D14-4EFB-A1A2-FB2AFBFF5DC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839050-B0FC-43AD-9A84-70C9DBE10CD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C0D20F-C494-44D1-9A00-3C5CEBA144D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56689-E5B3-4468-8F4E-12F09D5052B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977EF4-AFD5-4D6B-ADEE-F5CD47A85A3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C5621-6239-4D41-AFBC-BB5354718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B7C9B-6591-4E79-951D-F4FC24DB102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B7C9B-6591-4E79-951D-F4FC24DB102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533900"/>
            <a:ext cx="6477000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C2BD-B9E3-4CD1-A187-DA798774E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127B-02D7-4D4D-9974-7D9EF9F2C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DCDF-C604-4C11-80CA-8822F84523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1ADE-F15A-4ED7-96D6-9AD9A7EB5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F217-2E84-486E-86AE-009B7B3D1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3759-7585-4BA6-B202-545B3000B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4740-889C-46EE-ABB7-346C06B4B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EBBA-7A79-4D6D-A0BD-073F77E89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515E-2EE4-43DF-9215-67D202232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4C28-DAD6-4EC9-A2EB-0E067EA98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DCF0-B744-4000-8D6A-8333E51F34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F1E8C88-1DD6-45CE-A415-67AC6C5FD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ex\Desktop\BETA\Global%20History%20&amp;%20Geography%20Lessons\Age%20of%20Exploration\oceanfad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ex\Desktop\BETA\Global%20History%20&amp;%20Geography%20Lessons\Age%20of%20Exploration\Part6.wmv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3/36/Magellan-Map-En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886200"/>
            <a:ext cx="5943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European Exploration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The Explorers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486400"/>
            <a:ext cx="56388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BETA:  Mr. Ott </a:t>
            </a:r>
            <a:b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</a:b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Global History &amp; Geography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1143000"/>
            <a:ext cx="348615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ceanf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AIM: What did the Age of Exploration directly lead to?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Do Now: Exploration Worksheet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477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ell Gothic Std Black" pitchFamily="34" charset="0"/>
              </a:rPr>
              <a:t>The Spanish Conquest</a:t>
            </a:r>
            <a:endParaRPr lang="en-US" dirty="0">
              <a:solidFill>
                <a:srgbClr val="002060"/>
              </a:solidFill>
              <a:latin typeface="Bell Gothic Std Black" pitchFamily="34" charset="0"/>
            </a:endParaRPr>
          </a:p>
        </p:txBody>
      </p:sp>
      <p:pic>
        <p:nvPicPr>
          <p:cNvPr id="5" name="Part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4688" y="990600"/>
            <a:ext cx="7449312" cy="3962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Hernando Cortez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410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Cortez lands in Mexico in 1519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Soon hears about the Aztecs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The Aztec leader Montezuma II believes that the Spanish are Gods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Cortez takes the Aztec’s gold and makes them mine more.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Aztec’s rebel, but Cortez eventually conquers them. He uses other natives to fight for him and with him.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He eventually kills Montezuma II</a:t>
            </a:r>
          </a:p>
        </p:txBody>
      </p:sp>
      <p:pic>
        <p:nvPicPr>
          <p:cNvPr id="23556" name="Picture 6" descr="Cortez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800600"/>
            <a:ext cx="1611593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4800"/>
            <a:ext cx="3126344" cy="424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2060"/>
                </a:solidFill>
                <a:latin typeface="Bell Gothic Std Black" pitchFamily="34" charset="0"/>
              </a:rPr>
              <a:t>Cortez the Conqueror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172200"/>
            <a:ext cx="8305800" cy="685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This was to become a theme for future conquests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458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solidFill>
                  <a:schemeClr val="accent3"/>
                </a:solidFill>
                <a:latin typeface="Times New Roman"/>
              </a:rPr>
              <a:t>   Cortez was able to conquer the Aztecs for several reasons: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524000"/>
          <a:ext cx="8382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E17C39-C3A8-47D8-A678-16877B1CD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1E17C39-C3A8-47D8-A678-16877B1CD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1E17C39-C3A8-47D8-A678-16877B1CD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01E17C39-C3A8-47D8-A678-16877B1CD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1E17C39-C3A8-47D8-A678-16877B1CD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6CB86C-7EEA-4D52-9F26-2FCCA75C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76CB86C-7EEA-4D52-9F26-2FCCA75C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76CB86C-7EEA-4D52-9F26-2FCCA75C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C76CB86C-7EEA-4D52-9F26-2FCCA75CD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C76CB86C-7EEA-4D52-9F26-2FCCA75CD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1B097-BFE0-46B4-B16C-392F7B28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8081B097-BFE0-46B4-B16C-392F7B28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8081B097-BFE0-46B4-B16C-392F7B28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081B097-BFE0-46B4-B16C-392F7B28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081B097-BFE0-46B4-B16C-392F7B28C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7B0008-DF09-447D-8463-2A8811D0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F7B0008-DF09-447D-8463-2A8811D0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F7B0008-DF09-447D-8463-2A8811D0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F7B0008-DF09-447D-8463-2A8811D08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DF7B0008-DF09-447D-8463-2A8811D08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33E59-F002-4E93-A942-2D27935A8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3033E59-F002-4E93-A942-2D27935A8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3033E59-F002-4E93-A942-2D27935A8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3033E59-F002-4E93-A942-2D27935A8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3033E59-F002-4E93-A942-2D27935A8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5C85B3-0E2E-4BCC-ACEC-FC75FEB83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D65C85B3-0E2E-4BCC-ACEC-FC75FEB83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D65C85B3-0E2E-4BCC-ACEC-FC75FEB83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D65C85B3-0E2E-4BCC-ACEC-FC75FEB83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D65C85B3-0E2E-4BCC-ACEC-FC75FEB83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orte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601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ell Gothic Std Black" pitchFamily="34" charset="0"/>
              </a:rPr>
              <a:t>Conquest of Cortez</a:t>
            </a:r>
            <a:endParaRPr lang="en-US" sz="2800" b="1" dirty="0">
              <a:solidFill>
                <a:srgbClr val="002060"/>
              </a:solidFill>
              <a:latin typeface="Bell Gothic Std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Portugal Leads The Way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762000"/>
            <a:ext cx="4191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Located right by the Atlantic Ocean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Whole country is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within 100 miles of the ocean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Leader in exploration under </a:t>
            </a:r>
            <a:r>
              <a:rPr lang="en-US" b="1" i="1" dirty="0" smtClean="0">
                <a:solidFill>
                  <a:srgbClr val="C00000"/>
                </a:solidFill>
              </a:rPr>
              <a:t>Prince Henry 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the Navigator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 First country to have trading posts down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west coast of Africa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Henry wants to get to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Asia and spread Christianity</a:t>
            </a:r>
          </a:p>
        </p:txBody>
      </p:sp>
      <p:pic>
        <p:nvPicPr>
          <p:cNvPr id="8196" name="Picture 6" descr="portug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838200"/>
            <a:ext cx="5040312" cy="538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 bwMode="auto">
          <a:xfrm rot="1102511">
            <a:off x="213768" y="4058850"/>
            <a:ext cx="853618" cy="14943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6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582211" cy="4191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6" grpId="0" animBg="1"/>
      <p:bldP spid="6" grpId="1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096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Bell Gothic Std Black" pitchFamily="34" charset="0"/>
              </a:rPr>
              <a:t>Portugal Leads the Way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Portuguese also trade slaves for guns and rum with Africans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1487- </a:t>
            </a:r>
            <a:r>
              <a:rPr lang="en-US" b="1" dirty="0" err="1" smtClean="0">
                <a:solidFill>
                  <a:srgbClr val="002060"/>
                </a:solidFill>
              </a:rPr>
              <a:t>Bartolomeau</a:t>
            </a:r>
            <a:r>
              <a:rPr lang="en-US" b="1" dirty="0" smtClean="0">
                <a:solidFill>
                  <a:srgbClr val="002060"/>
                </a:solidFill>
              </a:rPr>
              <a:t> Dias </a:t>
            </a:r>
            <a:r>
              <a:rPr lang="en-US" dirty="0" smtClean="0">
                <a:solidFill>
                  <a:srgbClr val="002060"/>
                </a:solidFill>
              </a:rPr>
              <a:t>reaches the </a:t>
            </a:r>
            <a:r>
              <a:rPr lang="en-US" b="1" i="1" dirty="0" smtClean="0">
                <a:solidFill>
                  <a:srgbClr val="002060"/>
                </a:solidFill>
              </a:rPr>
              <a:t>Southern tip of Africa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1489- Vasco </a:t>
            </a:r>
            <a:r>
              <a:rPr lang="en-US" b="1" dirty="0" err="1" smtClean="0">
                <a:solidFill>
                  <a:srgbClr val="002060"/>
                </a:solidFill>
              </a:rPr>
              <a:t>Da</a:t>
            </a:r>
            <a:r>
              <a:rPr lang="en-US" b="1" dirty="0" smtClean="0">
                <a:solidFill>
                  <a:srgbClr val="002060"/>
                </a:solidFill>
              </a:rPr>
              <a:t> Gama</a:t>
            </a:r>
            <a:r>
              <a:rPr lang="en-US" dirty="0" smtClean="0">
                <a:solidFill>
                  <a:srgbClr val="002060"/>
                </a:solidFill>
              </a:rPr>
              <a:t> rounded African &amp; reached </a:t>
            </a:r>
            <a:r>
              <a:rPr lang="en-US" b="1" i="1" dirty="0" smtClean="0">
                <a:solidFill>
                  <a:srgbClr val="002060"/>
                </a:solidFill>
              </a:rPr>
              <a:t>India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03213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1" name="Picture 9" descr="daGa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2784475" cy="2943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14400"/>
            <a:ext cx="4048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a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Christopher Columbus</a:t>
            </a:r>
          </a:p>
        </p:txBody>
      </p:sp>
      <p:pic>
        <p:nvPicPr>
          <p:cNvPr id="11267" name="Picture 4" descr="Christopher_Colum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2390916" cy="3276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05000" y="762000"/>
            <a:ext cx="3355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(c. 1451 – 20 May 1506)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429000"/>
            <a:ext cx="58674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Voyages funded by Isabella I Castile (Spain)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Initiated Spanish Colonization of the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“New World” which would lead to European Colonization of the Americas </a:t>
            </a:r>
            <a:r>
              <a:rPr lang="en-US" dirty="0" smtClean="0">
                <a:solidFill>
                  <a:srgbClr val="FF0000"/>
                </a:solidFill>
              </a:rPr>
              <a:t>(Was not aware of problem of European diseases such as Small Pox, which the Native population did not have an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4800"/>
            <a:ext cx="21431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1371600"/>
            <a:ext cx="6096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Explorer, Navigator, Colonizer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Voyages across Atlantic led to general European awareness of the American continents (</a:t>
            </a:r>
            <a:r>
              <a:rPr lang="en-US" dirty="0" smtClean="0">
                <a:solidFill>
                  <a:srgbClr val="FF0000"/>
                </a:solidFill>
              </a:rPr>
              <a:t>Did not discover America – Vikings here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59436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In 1492, Columbus sailed the ocean blue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480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Nina, the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Pinta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Santa Maria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Ferdinand Magellan </a:t>
            </a:r>
          </a:p>
        </p:txBody>
      </p:sp>
      <p:pic>
        <p:nvPicPr>
          <p:cNvPr id="3" name="Picture 8" descr="800px-Magellan-Map-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5800" y="609600"/>
            <a:ext cx="8001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1519- Ferdinand Magellan tries to sail around the world.</a:t>
            </a:r>
          </a:p>
          <a:p>
            <a:pPr eaLnBrk="1" hangingPunct="1"/>
            <a:r>
              <a:rPr lang="en-US" dirty="0" smtClean="0"/>
              <a:t>He dies in the Philippines, but his crew makes it back in 1522.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00200"/>
            <a:ext cx="572178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72200" y="1676400"/>
            <a:ext cx="2667000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Problem with long travels was a lack of vitamin “C”</a:t>
            </a:r>
          </a:p>
          <a:p>
            <a:endParaRPr lang="en-US" dirty="0" smtClean="0"/>
          </a:p>
          <a:p>
            <a:r>
              <a:rPr lang="en-US" dirty="0" smtClean="0"/>
              <a:t>Sailors developed Scurvy from which they could die on the voyage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latin typeface="Bell Gothic Std Black" pitchFamily="34" charset="0"/>
              </a:rPr>
              <a:t>The Conquistadors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6477000" cy="3886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Spanish explorers following Columbus became known as conquistadors, or conquerors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The 2 most famous were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Hernando Cortez </a:t>
            </a:r>
            <a:r>
              <a:rPr lang="en-US" dirty="0" smtClean="0">
                <a:solidFill>
                  <a:srgbClr val="002060"/>
                </a:solidFill>
              </a:rPr>
              <a:t>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Pizarro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Cortez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conquered the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Aztecs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Pizarro</a:t>
            </a:r>
            <a:r>
              <a:rPr lang="en-US" i="1" dirty="0" smtClean="0">
                <a:solidFill>
                  <a:srgbClr val="002060"/>
                </a:solidFill>
              </a:rPr>
              <a:t> conquered the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Incas</a:t>
            </a:r>
            <a:r>
              <a:rPr lang="en-US" i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268224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2362200" cy="2324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7239000" y="5867400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Pizarro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2000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Gothic Std Black" pitchFamily="34" charset="0"/>
              </a:rPr>
              <a:t>The Spanish Possessions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1066800"/>
            <a:ext cx="3429000" cy="3276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These and others helped Spain claim most of Mexico, the Western U.S.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most of South America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87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4572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Cartographer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5562600"/>
            <a:ext cx="1937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Mapmaker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66800"/>
            <a:ext cx="3505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01090285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01090285</Template>
  <TotalTime>529</TotalTime>
  <Words>346</Words>
  <Application>Microsoft Office PowerPoint</Application>
  <PresentationFormat>On-screen Show (4:3)</PresentationFormat>
  <Paragraphs>67</Paragraphs>
  <Slides>13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01090285</vt:lpstr>
      <vt:lpstr>European Exploration The Explorers</vt:lpstr>
      <vt:lpstr>Portugal Leads The Way</vt:lpstr>
      <vt:lpstr>Portugal Leads the Way</vt:lpstr>
      <vt:lpstr>Slide 4</vt:lpstr>
      <vt:lpstr>Christopher Columbus</vt:lpstr>
      <vt:lpstr>Slide 6</vt:lpstr>
      <vt:lpstr>Slide 7</vt:lpstr>
      <vt:lpstr>The Conquistadors </vt:lpstr>
      <vt:lpstr>The Spanish Possessions</vt:lpstr>
      <vt:lpstr>The Spanish Conquest</vt:lpstr>
      <vt:lpstr>Hernando Cortez</vt:lpstr>
      <vt:lpstr>Cortez the Conqueror</vt:lpstr>
      <vt:lpstr>Slide 13</vt:lpstr>
    </vt:vector>
  </TitlesOfParts>
  <Company>Erlanger Elsmere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Exploration</dc:title>
  <dc:creator>DWoolley</dc:creator>
  <cp:lastModifiedBy> </cp:lastModifiedBy>
  <cp:revision>30</cp:revision>
  <dcterms:created xsi:type="dcterms:W3CDTF">2006-08-31T14:41:22Z</dcterms:created>
  <dcterms:modified xsi:type="dcterms:W3CDTF">2011-01-30T23:18:41Z</dcterms:modified>
</cp:coreProperties>
</file>